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47"/>
  </p:notesMasterIdLst>
  <p:sldIdLst>
    <p:sldId id="256" r:id="rId2"/>
    <p:sldId id="502" r:id="rId3"/>
    <p:sldId id="503" r:id="rId4"/>
    <p:sldId id="504" r:id="rId5"/>
    <p:sldId id="505" r:id="rId6"/>
    <p:sldId id="506" r:id="rId7"/>
    <p:sldId id="507" r:id="rId8"/>
    <p:sldId id="509" r:id="rId9"/>
    <p:sldId id="508" r:id="rId10"/>
    <p:sldId id="497" r:id="rId11"/>
    <p:sldId id="434" r:id="rId12"/>
    <p:sldId id="412" r:id="rId13"/>
    <p:sldId id="414" r:id="rId14"/>
    <p:sldId id="413" r:id="rId15"/>
    <p:sldId id="500" r:id="rId16"/>
    <p:sldId id="415" r:id="rId17"/>
    <p:sldId id="416" r:id="rId18"/>
    <p:sldId id="417" r:id="rId19"/>
    <p:sldId id="439" r:id="rId20"/>
    <p:sldId id="442" r:id="rId21"/>
    <p:sldId id="443" r:id="rId22"/>
    <p:sldId id="441" r:id="rId23"/>
    <p:sldId id="428" r:id="rId24"/>
    <p:sldId id="440" r:id="rId25"/>
    <p:sldId id="456" r:id="rId26"/>
    <p:sldId id="458" r:id="rId27"/>
    <p:sldId id="457" r:id="rId28"/>
    <p:sldId id="499" r:id="rId29"/>
    <p:sldId id="501" r:id="rId30"/>
    <p:sldId id="459" r:id="rId31"/>
    <p:sldId id="460" r:id="rId32"/>
    <p:sldId id="461" r:id="rId33"/>
    <p:sldId id="490" r:id="rId34"/>
    <p:sldId id="473" r:id="rId35"/>
    <p:sldId id="472" r:id="rId36"/>
    <p:sldId id="474" r:id="rId37"/>
    <p:sldId id="475" r:id="rId38"/>
    <p:sldId id="463" r:id="rId39"/>
    <p:sldId id="494" r:id="rId40"/>
    <p:sldId id="476" r:id="rId41"/>
    <p:sldId id="465" r:id="rId42"/>
    <p:sldId id="466" r:id="rId43"/>
    <p:sldId id="469" r:id="rId44"/>
    <p:sldId id="495" r:id="rId45"/>
    <p:sldId id="498" r:id="rId46"/>
  </p:sldIdLst>
  <p:sldSz cx="9144000" cy="6858000" type="screen4x3"/>
  <p:notesSz cx="6867525" cy="99949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15" autoAdjust="0"/>
    <p:restoredTop sz="94660"/>
  </p:normalViewPr>
  <p:slideViewPr>
    <p:cSldViewPr>
      <p:cViewPr varScale="1">
        <p:scale>
          <a:sx n="101" d="100"/>
          <a:sy n="101" d="100"/>
        </p:scale>
        <p:origin x="876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5928" cy="499745"/>
          </a:xfrm>
          <a:prstGeom prst="rect">
            <a:avLst/>
          </a:prstGeom>
        </p:spPr>
        <p:txBody>
          <a:bodyPr vert="horz" lIns="96350" tIns="48175" rIns="96350" bIns="48175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0008" y="0"/>
            <a:ext cx="2975928" cy="499745"/>
          </a:xfrm>
          <a:prstGeom prst="rect">
            <a:avLst/>
          </a:prstGeom>
        </p:spPr>
        <p:txBody>
          <a:bodyPr vert="horz" lIns="96350" tIns="48175" rIns="96350" bIns="48175" rtlCol="0"/>
          <a:lstStyle>
            <a:lvl1pPr algn="r">
              <a:defRPr sz="1300"/>
            </a:lvl1pPr>
          </a:lstStyle>
          <a:p>
            <a:fld id="{EC774A8C-59F6-4FA1-B59E-9A741D59D7DA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5038" y="749300"/>
            <a:ext cx="4997450" cy="37480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350" tIns="48175" rIns="96350" bIns="4817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6753" y="4747578"/>
            <a:ext cx="5494020" cy="4497705"/>
          </a:xfrm>
          <a:prstGeom prst="rect">
            <a:avLst/>
          </a:prstGeom>
        </p:spPr>
        <p:txBody>
          <a:bodyPr vert="horz" lIns="96350" tIns="48175" rIns="96350" bIns="48175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93420"/>
            <a:ext cx="2975928" cy="499745"/>
          </a:xfrm>
          <a:prstGeom prst="rect">
            <a:avLst/>
          </a:prstGeom>
        </p:spPr>
        <p:txBody>
          <a:bodyPr vert="horz" lIns="96350" tIns="48175" rIns="96350" bIns="48175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0008" y="9493420"/>
            <a:ext cx="2975928" cy="499745"/>
          </a:xfrm>
          <a:prstGeom prst="rect">
            <a:avLst/>
          </a:prstGeom>
        </p:spPr>
        <p:txBody>
          <a:bodyPr vert="horz" lIns="96350" tIns="48175" rIns="96350" bIns="48175" rtlCol="0" anchor="b"/>
          <a:lstStyle>
            <a:lvl1pPr algn="r">
              <a:defRPr sz="1300"/>
            </a:lvl1pPr>
          </a:lstStyle>
          <a:p>
            <a:fld id="{E4B0EC4C-335D-4C9E-AF37-C4668AE717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637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::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B0EC4C-335D-4C9E-AF37-C4668AE71776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716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0F4111-996C-454D-B61E-73799B0FC3E2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191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149F1C3-7DF1-4302-9204-1A68E0205327}" type="datetimeFigureOut">
              <a:rPr lang="en-US" smtClean="0"/>
              <a:pPr/>
              <a:t>10/29/2019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61A04F9-1CBE-4B55-9DEE-F32823DDEA0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google.com/url?sa=i&amp;rct=j&amp;q=&amp;esrc=s&amp;source=images&amp;cd=&amp;cad=rja&amp;uact=8&amp;ved=2ahUKEwiUi6uV6pLeAhUHHxoKHRzhBlUQjRx6BAgBEAU&amp;url=https://sikaconcrete.co.uk/technical-information/concrete-curing/&amp;psig=AOvVaw0Yc4zpLrw0lwiRPO1n1gSN&amp;ust=1540049631166745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cad=rja&amp;uact=8&amp;ved=2ahUKEwiOleir65LeAhVGRBoKHQw4B8cQjRx6BAgBEAU&amp;url=https://www.cement.org/Learn/concrete-technology/durability/freeze-thaw-resistance&amp;psig=AOvVaw1GNpFIwVFIZLzwJJAGtEv2&amp;ust=1540049948543948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cad=rja&amp;uact=8&amp;ved=2ahUKEwiiy5-q7ZLeAhVKURoKHbgSBKUQjRx6BAgBEAU&amp;url=https://degradationandsurfaceengineeringnikitha.wordpress.com/&amp;psig=AOvVaw3DMnbIMvf_bca5XAhtEX-e&amp;ust=1540050381265098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alamy.com/stock-photo/burnt-cement-wall.html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hyperlink" Target="http://3.bp.blogspot.com/_z4X8eE7aKcs/S20kG5VAsHI/AAAAAAAAAUE/NunM3--UJCE/s1600-h/carbonation.JPG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jwrXLWhISE" TargetMode="Externa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JsuNg5r4Is" TargetMode="External"/><Relationship Id="rId2" Type="http://schemas.openxmlformats.org/officeDocument/2006/relationships/hyperlink" Target="http://www.youtube.com/watch?v=rNJGaiGYzAc" TargetMode="Externa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/>
          <p:cNvSpPr>
            <a:spLocks noGrp="1"/>
          </p:cNvSpPr>
          <p:nvPr>
            <p:ph type="ctrTitle"/>
          </p:nvPr>
        </p:nvSpPr>
        <p:spPr>
          <a:xfrm>
            <a:off x="533400" y="914400"/>
            <a:ext cx="8229600" cy="25146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chemeClr val="tx1"/>
                </a:solidFill>
              </a:rPr>
              <a:t/>
            </a:r>
            <a:br>
              <a:rPr lang="en-US" sz="3200" b="1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r>
              <a:rPr lang="en-US" sz="4000" dirty="0" smtClean="0">
                <a:solidFill>
                  <a:schemeClr val="bg2">
                    <a:lumMod val="50000"/>
                  </a:schemeClr>
                </a:solidFill>
              </a:rPr>
              <a:t>CONCRETE IN CONSTRUCTION 2</a:t>
            </a:r>
            <a:r>
              <a:rPr lang="en-US" sz="3200" dirty="0" smtClean="0">
                <a:solidFill>
                  <a:schemeClr val="tx1"/>
                </a:solidFill>
              </a:rPr>
              <a:t/>
            </a:r>
            <a:br>
              <a:rPr lang="en-US" sz="3200" dirty="0" smtClean="0">
                <a:solidFill>
                  <a:schemeClr val="tx1"/>
                </a:solidFill>
              </a:rPr>
            </a:br>
            <a:endParaRPr lang="en-US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762000" y="3962400"/>
            <a:ext cx="7772400" cy="1199704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solidFill>
                  <a:schemeClr val="tx1"/>
                </a:solidFill>
              </a:rPr>
              <a:t>Allan Nantel</a:t>
            </a:r>
          </a:p>
          <a:p>
            <a:r>
              <a:rPr lang="en-US" sz="2800" b="1" dirty="0" smtClean="0">
                <a:solidFill>
                  <a:schemeClr val="tx1"/>
                </a:solidFill>
              </a:rPr>
              <a:t>October 2019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381000"/>
            <a:ext cx="777240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Exercise:</a:t>
            </a:r>
          </a:p>
          <a:p>
            <a:endParaRPr lang="en-GB" sz="2400" dirty="0" smtClean="0"/>
          </a:p>
          <a:p>
            <a:pPr marL="342900" indent="-342900">
              <a:buAutoNum type="arabicPeriod"/>
            </a:pPr>
            <a:r>
              <a:rPr lang="en-GB" dirty="0" smtClean="0"/>
              <a:t>List the four major component compounds of OPC.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FontTx/>
              <a:buAutoNum type="arabicPeriod"/>
            </a:pPr>
            <a:r>
              <a:rPr lang="en-GB" dirty="0" smtClean="0"/>
              <a:t>What is the ‘heat of hydration’ and in what units is it measured? What factors affect the rate of heat generation?</a:t>
            </a:r>
          </a:p>
          <a:p>
            <a:pPr marL="342900" indent="-342900">
              <a:buFontTx/>
              <a:buAutoNum type="arabicPeriod"/>
            </a:pPr>
            <a:endParaRPr lang="en-GB" dirty="0" smtClean="0"/>
          </a:p>
          <a:p>
            <a:pPr marL="342900" indent="-342900">
              <a:buFontTx/>
              <a:buAutoNum type="arabicPeriod"/>
            </a:pPr>
            <a:r>
              <a:rPr lang="en-GB" dirty="0" smtClean="0"/>
              <a:t>Distinguish between Setting and Hardening of cement.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What is added as a retarder to setting, what can be added as an accelerator?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List the major steps in the manufacture of OPC from raw material collection to finished product.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What factors are important during hot and cold weather concrete placement?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r>
              <a:rPr lang="en-GB" dirty="0" smtClean="0"/>
              <a:t>What are admixtures and what are they used for?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55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381000"/>
            <a:ext cx="777240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Exercise:</a:t>
            </a:r>
          </a:p>
          <a:p>
            <a:endParaRPr lang="en-GB" sz="2400" dirty="0" smtClean="0"/>
          </a:p>
          <a:p>
            <a:pPr marL="342900" indent="-342900">
              <a:buAutoNum type="arabicPeriod"/>
            </a:pPr>
            <a:r>
              <a:rPr lang="en-GB" dirty="0" smtClean="0"/>
              <a:t>List the four major component oxide compounds of OPC.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Di-calcium silicate, Tri-calcium Silicate, Tri-calcium Aluminate, 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Tetra calcium Alumino Ferrite.</a:t>
            </a:r>
          </a:p>
          <a:p>
            <a:pPr marL="342900" indent="-342900"/>
            <a:endParaRPr lang="en-GB" sz="1600" dirty="0" smtClean="0">
              <a:solidFill>
                <a:srgbClr val="0070C0"/>
              </a:solidFill>
            </a:endParaRPr>
          </a:p>
          <a:p>
            <a:pPr marL="342900" indent="-342900"/>
            <a:endParaRPr lang="en-GB" sz="1600" dirty="0" smtClean="0">
              <a:solidFill>
                <a:srgbClr val="0070C0"/>
              </a:solidFill>
            </a:endParaRPr>
          </a:p>
          <a:p>
            <a:pPr marL="342900" indent="-342900"/>
            <a:r>
              <a:rPr lang="en-GB" dirty="0" smtClean="0"/>
              <a:t>2. What is the ‘heat of hydration’ and in what units is it measured? What factors affect the rate of heat generation?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Quantity of heat produced by unit mass of cement in hardening.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Measured in Joules / gram.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Accelerators and the relative proportion of Tri and Di-calcium silicates....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</a:t>
            </a:r>
          </a:p>
          <a:p>
            <a:pPr marL="342900" indent="-342900">
              <a:buFontTx/>
              <a:buAutoNum type="arabicPeriod"/>
            </a:pPr>
            <a:endParaRPr lang="en-GB" dirty="0" smtClean="0"/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3. Distinguish between Setting and Hardening of cement.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Setting is the gradual stiffening.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Hardening is the progressive increase in strength with time.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>
              <a:buAutoNum type="arabicPeriod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09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1166843"/>
            <a:ext cx="8305800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en-GB" dirty="0" smtClean="0"/>
              <a:t>4. What is added as a retarder to setting, what can be added as an accelerator?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Gypsum is added as a retarder, Calcium chloride as an accelerator.</a:t>
            </a:r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5. List the major steps in the manufacture of OPC from raw material collection to finished product.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Limestone Quarry, Crushing, Rotary Kiln, Quick Lime, CO2 burnt off, </a:t>
            </a:r>
          </a:p>
          <a:p>
            <a:pPr marL="342900" indent="-342900"/>
            <a:r>
              <a:rPr lang="en-GB" sz="1600" dirty="0" smtClean="0">
                <a:solidFill>
                  <a:srgbClr val="0070C0"/>
                </a:solidFill>
              </a:rPr>
              <a:t>	Reaction with additives (silica, alumina, iron), clinker, cooled and stock-piled, ground with Gypsum to form OPC.</a:t>
            </a:r>
          </a:p>
          <a:p>
            <a:pPr marL="342900" indent="-342900">
              <a:buAutoNum type="arabicPeriod"/>
            </a:pPr>
            <a:endParaRPr lang="en-GB" dirty="0" smtClean="0"/>
          </a:p>
          <a:p>
            <a:pPr marL="342900" indent="-342900"/>
            <a:r>
              <a:rPr lang="en-GB" dirty="0" smtClean="0"/>
              <a:t>6. What factors are important during hot and cold weather concrete placement?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Protection, Insulation, Use of heated mix, Curing process, aggregates and water cooled / heated.</a:t>
            </a:r>
          </a:p>
          <a:p>
            <a:pPr marL="342900" indent="-342900"/>
            <a:endParaRPr lang="en-GB" dirty="0" smtClean="0"/>
          </a:p>
          <a:p>
            <a:pPr marL="342900" indent="-342900"/>
            <a:r>
              <a:rPr lang="en-GB" dirty="0" smtClean="0"/>
              <a:t>7. What are admixtures and what are they used for?</a:t>
            </a:r>
          </a:p>
          <a:p>
            <a:pPr marL="342900" indent="-342900"/>
            <a:r>
              <a:rPr lang="en-GB" dirty="0" smtClean="0"/>
              <a:t>	</a:t>
            </a:r>
            <a:r>
              <a:rPr lang="en-GB" sz="1600" dirty="0" smtClean="0">
                <a:solidFill>
                  <a:srgbClr val="0070C0"/>
                </a:solidFill>
              </a:rPr>
              <a:t>Any addition to the mix other than base materials. Increase workability, durability, retard or accelerate setting, impart colour, resist freezing.</a:t>
            </a:r>
          </a:p>
          <a:p>
            <a:pPr marL="342900" indent="-342900">
              <a:buAutoNum type="arabicPeriod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8576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4800" y="762000"/>
            <a:ext cx="815340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 smtClean="0">
                <a:solidFill>
                  <a:srgbClr val="0070C0"/>
                </a:solidFill>
              </a:rPr>
              <a:t>In cold weather: </a:t>
            </a:r>
            <a:r>
              <a:rPr lang="en-GB" sz="1600" b="1" dirty="0" smtClean="0">
                <a:solidFill>
                  <a:srgbClr val="0070C0"/>
                </a:solidFill>
              </a:rPr>
              <a:t>Low temps retard the hardening process</a:t>
            </a:r>
            <a:r>
              <a:rPr lang="en-GB" sz="1600" dirty="0" smtClean="0"/>
              <a:t>. Hydration ceases at 0 degree.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A mix poured in frost risk area must be protected.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1. Heated water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2. Heated aggregate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3. Insulation over and around the pour.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4. Mineral wool or foam mats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381000" y="3657600"/>
            <a:ext cx="8458200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In hot weather:</a:t>
            </a:r>
          </a:p>
          <a:p>
            <a:endParaRPr lang="en-GB" sz="2000" b="1" dirty="0" smtClean="0"/>
          </a:p>
          <a:p>
            <a:r>
              <a:rPr lang="en-GB" sz="1600" b="1" dirty="0" smtClean="0">
                <a:solidFill>
                  <a:srgbClr val="0070C0"/>
                </a:solidFill>
              </a:rPr>
              <a:t>Increased temperature increases the rate of hydration.</a:t>
            </a:r>
          </a:p>
          <a:p>
            <a:endParaRPr lang="en-GB" sz="1600" dirty="0" smtClean="0"/>
          </a:p>
          <a:p>
            <a:r>
              <a:rPr lang="en-GB" sz="1600" dirty="0" smtClean="0"/>
              <a:t>Also increases water evaporation from the surfaces after placing and compacting, this causes multiple surface cracks.</a:t>
            </a:r>
          </a:p>
          <a:p>
            <a:endParaRPr lang="en-GB" sz="1600" dirty="0" smtClean="0"/>
          </a:p>
          <a:p>
            <a:r>
              <a:rPr lang="en-GB" sz="1600" dirty="0" smtClean="0"/>
              <a:t>Aggregate and water should be cooled by shading before the mix.                       				Hessian covering helps.</a:t>
            </a:r>
          </a:p>
          <a:p>
            <a:endParaRPr lang="en-GB" dirty="0"/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2286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Concrete Curing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7106" name="Picture 2" descr="Cold Finishing&#10;Site&#10;NAHB Building Systems Council&#10;,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0" y="2209800"/>
            <a:ext cx="2718487" cy="16764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9781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1027"/>
          <p:cNvSpPr>
            <a:spLocks noGrp="1" noChangeArrowheads="1"/>
          </p:cNvSpPr>
          <p:nvPr>
            <p:ph idx="1"/>
          </p:nvPr>
        </p:nvSpPr>
        <p:spPr>
          <a:xfrm>
            <a:off x="304800" y="1143000"/>
            <a:ext cx="8153400" cy="4953000"/>
          </a:xfrm>
        </p:spPr>
        <p:txBody>
          <a:bodyPr>
            <a:normAutofit fontScale="85000" lnSpcReduction="20000"/>
          </a:bodyPr>
          <a:lstStyle/>
          <a:p>
            <a:pPr algn="just" eaLnBrk="1" hangingPunct="1">
              <a:buFont typeface="Wingdings" pitchFamily="2" charset="2"/>
              <a:buNone/>
              <a:defRPr/>
            </a:pPr>
            <a:r>
              <a:rPr lang="en-US" sz="2800" dirty="0" smtClean="0"/>
              <a:t>  </a:t>
            </a:r>
            <a:r>
              <a:rPr lang="en-US" sz="2400" b="1" dirty="0" smtClean="0">
                <a:solidFill>
                  <a:srgbClr val="0070C0"/>
                </a:solidFill>
                <a:effectLst/>
              </a:rPr>
              <a:t>Curing of concrete : </a:t>
            </a:r>
          </a:p>
          <a:p>
            <a:pPr algn="just"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tx2"/>
                </a:solidFill>
              </a:rPr>
              <a:t> </a:t>
            </a:r>
            <a:r>
              <a:rPr lang="en-US" sz="2000" b="1" dirty="0" smtClean="0">
                <a:solidFill>
                  <a:schemeClr val="tx2"/>
                </a:solidFill>
              </a:rPr>
              <a:t>   </a:t>
            </a:r>
            <a:r>
              <a:rPr lang="en-US" sz="2000" dirty="0" smtClean="0">
                <a:solidFill>
                  <a:schemeClr val="tx2"/>
                </a:solidFill>
              </a:rPr>
              <a:t>Is the </a:t>
            </a:r>
            <a:r>
              <a:rPr lang="en-US" sz="2000" b="1" dirty="0" smtClean="0">
                <a:solidFill>
                  <a:srgbClr val="0070C0"/>
                </a:solidFill>
              </a:rPr>
              <a:t>p</a:t>
            </a:r>
            <a:r>
              <a:rPr lang="en-US" sz="2000" b="1" dirty="0" smtClean="0">
                <a:solidFill>
                  <a:srgbClr val="0070C0"/>
                </a:solidFill>
                <a:effectLst/>
              </a:rPr>
              <a:t>rocess of maintaining enough moisture in concrete to maintain the rate of hydration during its early stages – </a:t>
            </a:r>
          </a:p>
          <a:p>
            <a:pPr algn="just"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000" dirty="0" smtClean="0"/>
              <a:t>    </a:t>
            </a:r>
            <a:r>
              <a:rPr lang="en-US" sz="2000" dirty="0" smtClean="0">
                <a:effectLst/>
              </a:rPr>
              <a:t>The most important single step in developing concrete strength, after proper mix design – </a:t>
            </a:r>
          </a:p>
          <a:p>
            <a:pPr algn="just"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000" dirty="0" smtClean="0"/>
              <a:t>    </a:t>
            </a:r>
            <a:r>
              <a:rPr lang="en-US" sz="2000" dirty="0" smtClean="0">
                <a:effectLst/>
              </a:rPr>
              <a:t>If not properly carried out, affects its strength, water tightness and durability </a:t>
            </a:r>
            <a:r>
              <a:rPr lang="en-US" sz="2000" dirty="0" smtClean="0">
                <a:solidFill>
                  <a:schemeClr val="tx2"/>
                </a:solidFill>
              </a:rPr>
              <a:t>.</a:t>
            </a:r>
          </a:p>
          <a:p>
            <a:pPr algn="just" eaLnBrk="1" hangingPunct="1">
              <a:buFont typeface="Wingdings" pitchFamily="2" charset="2"/>
              <a:buNone/>
              <a:defRPr/>
            </a:pPr>
            <a:endParaRPr lang="en-US" sz="2000" dirty="0" smtClean="0">
              <a:solidFill>
                <a:schemeClr val="tx2"/>
              </a:solidFill>
            </a:endParaRPr>
          </a:p>
          <a:p>
            <a:pPr algn="just" eaLnBrk="1" hangingPunct="1">
              <a:buFont typeface="Wingdings" pitchFamily="2" charset="2"/>
              <a:buNone/>
              <a:defRPr/>
            </a:pPr>
            <a:r>
              <a:rPr lang="en-US" sz="1800" b="1" dirty="0" smtClean="0">
                <a:solidFill>
                  <a:schemeClr val="tx2"/>
                </a:solidFill>
                <a:effectLst/>
              </a:rPr>
              <a:t>    </a:t>
            </a:r>
            <a:r>
              <a:rPr lang="en-US" sz="2400" b="1" dirty="0" smtClean="0">
                <a:solidFill>
                  <a:srgbClr val="0070C0"/>
                </a:solidFill>
                <a:effectLst/>
              </a:rPr>
              <a:t>Methods of curing: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>
                <a:solidFill>
                  <a:schemeClr val="tx2"/>
                </a:solidFill>
                <a:effectLst/>
              </a:rPr>
              <a:t>    1. </a:t>
            </a:r>
            <a:r>
              <a:rPr lang="en-US" sz="2600" dirty="0" smtClean="0">
                <a:effectLst/>
              </a:rPr>
              <a:t>Ponding or immersion </a:t>
            </a:r>
            <a:r>
              <a:rPr lang="en-US" sz="2600" dirty="0" smtClean="0"/>
              <a:t> 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>
                <a:effectLst/>
              </a:rPr>
              <a:t>    2. </a:t>
            </a:r>
            <a:r>
              <a:rPr lang="en-US" sz="2600" dirty="0" smtClean="0"/>
              <a:t>S</a:t>
            </a:r>
            <a:r>
              <a:rPr lang="en-US" sz="2600" dirty="0" smtClean="0">
                <a:effectLst/>
              </a:rPr>
              <a:t>praying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/>
              <a:t>    3. W</a:t>
            </a:r>
            <a:r>
              <a:rPr lang="en-US" sz="2600" dirty="0" smtClean="0">
                <a:effectLst/>
              </a:rPr>
              <a:t>et coverings (hessian, sand)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/>
              <a:t>    4. </a:t>
            </a:r>
            <a:r>
              <a:rPr lang="en-US" sz="2600" dirty="0" smtClean="0">
                <a:effectLst/>
              </a:rPr>
              <a:t>Plastic sheets (Polyethyelene films 0.10 mm thick)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  <a:buFont typeface="Wingdings" pitchFamily="2" charset="2"/>
              <a:buNone/>
              <a:defRPr/>
            </a:pPr>
            <a:r>
              <a:rPr lang="en-US" sz="2600" dirty="0" smtClean="0"/>
              <a:t>    </a:t>
            </a:r>
            <a:endParaRPr lang="en-US" sz="2600" dirty="0" smtClean="0">
              <a:effectLst/>
            </a:endParaRPr>
          </a:p>
          <a:p>
            <a:pPr algn="just" eaLnBrk="1" hangingPunct="1">
              <a:spcBef>
                <a:spcPts val="0"/>
              </a:spcBef>
              <a:buFont typeface="Wingdings" pitchFamily="2" charset="2"/>
              <a:buNone/>
              <a:defRPr/>
            </a:pPr>
            <a:endParaRPr lang="en-US" sz="2000" dirty="0" smtClean="0">
              <a:effectLst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286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Making &amp; Testing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5058" name="Picture 2" descr="Image result for concrete curi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1200" y="3124200"/>
            <a:ext cx="3039481" cy="18383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85672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04800" y="609600"/>
            <a:ext cx="830580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 smtClean="0">
              <a:solidFill>
                <a:srgbClr val="0070C0"/>
              </a:solidFill>
            </a:endParaRPr>
          </a:p>
          <a:p>
            <a:r>
              <a:rPr lang="en-GB" sz="2400" b="1" dirty="0" smtClean="0">
                <a:solidFill>
                  <a:srgbClr val="0070C0"/>
                </a:solidFill>
              </a:rPr>
              <a:t>Sulphate attack</a:t>
            </a:r>
            <a:r>
              <a:rPr lang="en-GB" sz="2400" dirty="0" smtClean="0">
                <a:solidFill>
                  <a:srgbClr val="0070C0"/>
                </a:solidFill>
              </a:rPr>
              <a:t>:</a:t>
            </a:r>
          </a:p>
          <a:p>
            <a:endParaRPr lang="en-GB" sz="2400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Sulphates in the soil and sea-water attack the Tri-Calcium Aluminate content to form calcium sulpho-aluminates. </a:t>
            </a:r>
          </a:p>
          <a:p>
            <a:r>
              <a:rPr lang="en-GB" dirty="0" smtClean="0"/>
              <a:t>This compound expands to occupy greater</a:t>
            </a:r>
          </a:p>
          <a:p>
            <a:r>
              <a:rPr lang="en-GB" dirty="0" smtClean="0"/>
              <a:t>volume. </a:t>
            </a:r>
          </a:p>
          <a:p>
            <a:r>
              <a:rPr lang="en-GB" dirty="0" smtClean="0"/>
              <a:t>Causes cracking and spalling on the surface.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GB" sz="2400" b="1" dirty="0" smtClean="0">
                <a:solidFill>
                  <a:srgbClr val="0070C0"/>
                </a:solidFill>
              </a:rPr>
              <a:t>Frost Attack</a:t>
            </a:r>
            <a:r>
              <a:rPr lang="en-GB" sz="2400" dirty="0" smtClean="0">
                <a:solidFill>
                  <a:srgbClr val="0070C0"/>
                </a:solidFill>
              </a:rPr>
              <a:t>:</a:t>
            </a:r>
          </a:p>
          <a:p>
            <a:r>
              <a:rPr lang="en-GB" dirty="0" smtClean="0"/>
              <a:t>Any porous concrete is likely to be frost attacked as water expands on freezing causing damage (cracking, spalling). </a:t>
            </a:r>
          </a:p>
          <a:p>
            <a:r>
              <a:rPr lang="en-GB" dirty="0" smtClean="0"/>
              <a:t>Risk lessened by waterproofing agent.</a:t>
            </a:r>
          </a:p>
          <a:p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048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Defects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4034" name="Picture 2" descr="2ndary_efflorescence_0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2133600"/>
            <a:ext cx="2857500" cy="1905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sp>
        <p:nvSpPr>
          <p:cNvPr id="44036" name="AutoShape 4" descr="Image result for concrete frost attack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0800" y="-601663"/>
            <a:ext cx="1905000" cy="12573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4037" name="Picture 5" descr="C:\Users\Guest.Allan_PC\Desktop\untitled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200" y="4849083"/>
            <a:ext cx="2884487" cy="178031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5229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1219200"/>
            <a:ext cx="6248400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b="1" dirty="0" smtClean="0">
                <a:solidFill>
                  <a:srgbClr val="0070C0"/>
                </a:solidFill>
              </a:rPr>
              <a:t>Dry Shrinkage</a:t>
            </a:r>
            <a:r>
              <a:rPr lang="en-GB" sz="2200" dirty="0" smtClean="0">
                <a:solidFill>
                  <a:srgbClr val="0070C0"/>
                </a:solidFill>
              </a:rPr>
              <a:t>:</a:t>
            </a:r>
          </a:p>
          <a:p>
            <a:endParaRPr lang="en-GB" sz="2200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Concrete shrinks on setting and hardening. </a:t>
            </a:r>
          </a:p>
          <a:p>
            <a:r>
              <a:rPr lang="en-GB" dirty="0" smtClean="0"/>
              <a:t>If drying too quickly, cracking occurs. </a:t>
            </a:r>
          </a:p>
          <a:p>
            <a:r>
              <a:rPr lang="en-GB" dirty="0" smtClean="0"/>
              <a:t>Avoided by proper curing.</a:t>
            </a:r>
          </a:p>
          <a:p>
            <a:endParaRPr lang="en-US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2200" b="1" dirty="0" smtClean="0">
                <a:solidFill>
                  <a:srgbClr val="0070C0"/>
                </a:solidFill>
              </a:rPr>
              <a:t>Corrosion of steel:</a:t>
            </a:r>
          </a:p>
          <a:p>
            <a:endParaRPr lang="en-GB" sz="2200" b="1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Concrete must be impermeable to water to stop corrosion and free of the substances causing attack....sulphates and chlorides.</a:t>
            </a:r>
          </a:p>
          <a:p>
            <a:endParaRPr lang="en-GB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3048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Defects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2466" name="Picture 2" descr="Image result for concrete dry shrink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0" y="1295400"/>
            <a:ext cx="2619375" cy="174307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62468" name="Picture 4" descr="Image result for concrete steel corrosio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96000" y="3886200"/>
            <a:ext cx="2895600" cy="226695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3048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dirty="0" smtClean="0">
                <a:latin typeface="Lucida Console" pitchFamily="49" charset="0"/>
                <a:ea typeface="+mj-ea"/>
                <a:cs typeface="+mj-cs"/>
              </a:rPr>
              <a:t>  </a:t>
            </a:r>
            <a:endParaRPr kumimoji="0" lang="en-US" sz="4100" i="0" strike="noStrike" kern="1200" cap="none" spc="0" normalizeH="0" baseline="0" noProof="0" dirty="0">
              <a:ln>
                <a:noFill/>
              </a:ln>
              <a:uLnTx/>
              <a:uFillTx/>
              <a:latin typeface="Lucida Console" pitchFamily="49" charset="0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1000" y="838200"/>
            <a:ext cx="5943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Fire Resistance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381000" y="1524000"/>
            <a:ext cx="82296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Concrete is fire resistant up to 250 degrees C </a:t>
            </a:r>
          </a:p>
          <a:p>
            <a:r>
              <a:rPr lang="en-GB" dirty="0" smtClean="0"/>
              <a:t>and shows no marked loss in strength. </a:t>
            </a:r>
          </a:p>
          <a:p>
            <a:endParaRPr lang="en-GB" dirty="0" smtClean="0"/>
          </a:p>
          <a:p>
            <a:r>
              <a:rPr lang="en-GB" dirty="0" smtClean="0"/>
              <a:t>By 450 degrees C, strength is reduced by half and by 650 no strength remains.</a:t>
            </a:r>
          </a:p>
          <a:p>
            <a:endParaRPr lang="en-GB" dirty="0" smtClean="0"/>
          </a:p>
          <a:p>
            <a:r>
              <a:rPr lang="en-GB" dirty="0" smtClean="0"/>
              <a:t>Concrete is a good insulator though. </a:t>
            </a:r>
          </a:p>
          <a:p>
            <a:endParaRPr lang="en-GB" dirty="0" smtClean="0"/>
          </a:p>
          <a:p>
            <a:r>
              <a:rPr lang="en-GB" dirty="0" smtClean="0"/>
              <a:t>It may take  up to 4 hours under fire attack to raise the temperature to 650 C at a depth of 50mm internally.  </a:t>
            </a:r>
          </a:p>
          <a:p>
            <a:endParaRPr lang="en-GB" dirty="0" smtClean="0"/>
          </a:p>
          <a:p>
            <a:r>
              <a:rPr lang="en-GB" dirty="0" smtClean="0"/>
              <a:t>Colour changes under heat from Off white to Pink to Grey.</a:t>
            </a:r>
          </a:p>
          <a:p>
            <a:endParaRPr lang="en-GB" dirty="0" smtClean="0"/>
          </a:p>
          <a:p>
            <a:r>
              <a:rPr lang="en-GB" dirty="0" smtClean="0"/>
              <a:t>Aggregates have a significant effect, with Limestone varieties having better performance than granites or flints that internally stress and shatter due to differential expansion. </a:t>
            </a:r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810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Defects of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3010" name="Picture 2" descr="Image result for burnt concret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2200" y="0"/>
            <a:ext cx="2971800" cy="21857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29105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404664"/>
            <a:ext cx="50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smtClean="0"/>
              <a:t>Assignment 1</a:t>
            </a:r>
            <a:endParaRPr lang="en-GB" sz="3200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1066800" y="1143001"/>
            <a:ext cx="7086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1.    </a:t>
            </a:r>
            <a:r>
              <a:rPr lang="en-GB" sz="1600" dirty="0" smtClean="0"/>
              <a:t>Note the assessment criteria.</a:t>
            </a:r>
          </a:p>
          <a:p>
            <a:pPr marL="342900" indent="-342900">
              <a:buAutoNum type="arabicPeriod"/>
            </a:pPr>
            <a:endParaRPr lang="en-GB" sz="1600" dirty="0" smtClean="0"/>
          </a:p>
          <a:p>
            <a:pPr marL="342900" indent="-342900" algn="just"/>
            <a:r>
              <a:rPr lang="en-GB" sz="1600" dirty="0" smtClean="0"/>
              <a:t> 	Demonstrate your own research and understanding </a:t>
            </a:r>
          </a:p>
          <a:p>
            <a:pPr marL="342900" indent="-342900" algn="just"/>
            <a:r>
              <a:rPr lang="en-GB" sz="1600" dirty="0"/>
              <a:t> </a:t>
            </a:r>
            <a:r>
              <a:rPr lang="en-GB" sz="1600" dirty="0" smtClean="0"/>
              <a:t>    (with referencing where possible).</a:t>
            </a:r>
          </a:p>
          <a:p>
            <a:pPr marL="342900" indent="-342900" algn="just"/>
            <a:endParaRPr lang="en-GB" sz="1600" dirty="0" smtClean="0"/>
          </a:p>
          <a:p>
            <a:pPr marL="342900" indent="-342900" algn="just"/>
            <a:r>
              <a:rPr lang="en-GB" sz="1600" dirty="0"/>
              <a:t> </a:t>
            </a:r>
            <a:r>
              <a:rPr lang="en-GB" sz="1600" dirty="0" smtClean="0"/>
              <a:t>    Please supply a Title page and Contents page.</a:t>
            </a:r>
          </a:p>
          <a:p>
            <a:pPr marL="342900" indent="-342900" algn="just"/>
            <a:endParaRPr lang="en-GB" sz="1600" dirty="0" smtClean="0"/>
          </a:p>
          <a:p>
            <a:pPr marL="342900" indent="-342900" algn="just"/>
            <a:r>
              <a:rPr lang="en-GB" sz="1600" dirty="0"/>
              <a:t> </a:t>
            </a:r>
            <a:r>
              <a:rPr lang="en-GB" sz="1600" dirty="0" smtClean="0"/>
              <a:t>    Reference within the text and supply a summary reference list on the last page.</a:t>
            </a:r>
          </a:p>
          <a:p>
            <a:pPr marL="342900" indent="-342900"/>
            <a:endParaRPr lang="en-GB" sz="1600" dirty="0" smtClean="0"/>
          </a:p>
          <a:p>
            <a:pPr marL="342900" indent="-342900"/>
            <a:r>
              <a:rPr lang="en-GB" sz="1600" dirty="0" smtClean="0"/>
              <a:t>	Written presentation and visual presentation important. </a:t>
            </a:r>
          </a:p>
          <a:p>
            <a:pPr marL="342900" indent="-342900"/>
            <a:endParaRPr lang="en-GB" sz="1600" dirty="0" smtClean="0"/>
          </a:p>
          <a:p>
            <a:pPr marL="342900" indent="-342900"/>
            <a:r>
              <a:rPr lang="en-GB" sz="1600" dirty="0" smtClean="0"/>
              <a:t>	</a:t>
            </a:r>
            <a:r>
              <a:rPr lang="en-GB" sz="1600" b="1" dirty="0" smtClean="0"/>
              <a:t>Read the question</a:t>
            </a:r>
            <a:r>
              <a:rPr lang="en-GB" sz="1600" dirty="0" smtClean="0"/>
              <a:t>...to understand what is expected by way of an answer.</a:t>
            </a:r>
          </a:p>
          <a:p>
            <a:pPr marL="342900" indent="-342900">
              <a:buAutoNum type="arabicPeriod" startAt="2"/>
            </a:pPr>
            <a:endParaRPr lang="en-GB" sz="1600" dirty="0" smtClean="0"/>
          </a:p>
          <a:p>
            <a:pPr marL="342900" indent="-342900">
              <a:buAutoNum type="arabicPeriod" startAt="2"/>
            </a:pPr>
            <a:r>
              <a:rPr lang="en-GB" sz="1600" dirty="0" smtClean="0"/>
              <a:t>Final submission by </a:t>
            </a:r>
            <a:r>
              <a:rPr lang="en-GB" sz="1600" dirty="0" smtClean="0"/>
              <a:t>January </a:t>
            </a:r>
            <a:r>
              <a:rPr lang="en-GB" sz="1600" dirty="0" smtClean="0"/>
              <a:t>2019</a:t>
            </a:r>
          </a:p>
          <a:p>
            <a:pPr marL="342900" indent="-342900"/>
            <a:r>
              <a:rPr lang="en-GB" sz="1600" dirty="0" smtClean="0"/>
              <a:t>	(</a:t>
            </a:r>
            <a:r>
              <a:rPr lang="en-GB" sz="1400" dirty="0" smtClean="0"/>
              <a:t>no problem if you want to submit before that – but don’t rush it </a:t>
            </a:r>
            <a:r>
              <a:rPr lang="en-GB" sz="1600" dirty="0" smtClean="0"/>
              <a:t>!)</a:t>
            </a:r>
          </a:p>
          <a:p>
            <a:pPr marL="342900" indent="-342900">
              <a:buAutoNum type="arabicPeriod" startAt="2"/>
            </a:pPr>
            <a:endParaRPr lang="en-GB" sz="1600" dirty="0" smtClean="0"/>
          </a:p>
          <a:p>
            <a:pPr marL="342900" indent="-342900"/>
            <a:r>
              <a:rPr lang="en-GB" sz="1600" dirty="0"/>
              <a:t>3</a:t>
            </a:r>
            <a:r>
              <a:rPr lang="en-GB" sz="1600" dirty="0" smtClean="0"/>
              <a:t>.	</a:t>
            </a:r>
            <a:r>
              <a:rPr lang="en-GB" sz="1600" b="1" dirty="0" smtClean="0"/>
              <a:t>Quality !</a:t>
            </a:r>
          </a:p>
          <a:p>
            <a:pPr marL="342900" indent="-342900">
              <a:buAutoNum type="arabicPeriod" startAt="2"/>
            </a:pPr>
            <a:endParaRPr lang="en-GB" sz="1600" dirty="0" smtClean="0"/>
          </a:p>
          <a:p>
            <a:pPr marL="342900" indent="-342900">
              <a:buAutoNum type="arabicPeriod" startAt="2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7636052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Testing the Mix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Workability 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81000" y="1371600"/>
            <a:ext cx="8153400" cy="43027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Slump test is carried out on the freshly mixed concrete.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filled with an ‘in flow’ sample in four separate layers.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Each layer is tamped with a metal rod 25 times, for compaction.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top of the cone is levelled off with the rod.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carefully removed  and the concrete is allowed to  ‘SLUMP’.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drop in level when measured against the upturned cone is recorded.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If a shear or collapse slump occurs, the test is repeated.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The mix may be inconsistent.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</a:t>
            </a:r>
            <a:endParaRPr lang="en-US" dirty="0" smtClean="0"/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304800" y="304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1. Slump Test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 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slump-test picture 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257799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228600"/>
            <a:ext cx="1219200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20" descr="slump cone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6430" y="2670810"/>
            <a:ext cx="2960370" cy="221742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9" name="Picture 22" descr="cone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0" y="0"/>
            <a:ext cx="2960370" cy="2217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C:\WINDOWS\Desktop\Jacks Pictures\Slump Test &amp; Cylinders\Slump Te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648200" cy="34861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pic>
        <p:nvPicPr>
          <p:cNvPr id="31747" name="Picture 3" descr="C:\WINDOWS\Desktop\Jacks Pictures\Slump Test &amp; Cylinders\Slump Test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5800" y="0"/>
            <a:ext cx="4648200" cy="34861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pic>
        <p:nvPicPr>
          <p:cNvPr id="31748" name="Picture 4" descr="C:\WINDOWS\Desktop\Jacks Pictures\Slump Test &amp; Cylinders\Slump Test 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86150"/>
            <a:ext cx="4495800" cy="33718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pic>
        <p:nvPicPr>
          <p:cNvPr id="31749" name="Picture 5" descr="C:\WINDOWS\Desktop\Jacks Pictures\Slump Test &amp; Cylinders\Slump Test &amp; Cylinders 0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5800" y="3486150"/>
            <a:ext cx="4648200" cy="3371850"/>
          </a:xfrm>
          <a:prstGeom prst="rect">
            <a:avLst/>
          </a:prstGeom>
          <a:noFill/>
          <a:ln w="38100">
            <a:solidFill>
              <a:srgbClr val="FC1A02"/>
            </a:solidFill>
            <a:miter lim="800000"/>
            <a:headEnd/>
            <a:tailEnd/>
          </a:ln>
        </p:spPr>
      </p:pic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304800" y="2827338"/>
            <a:ext cx="227012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Sample collected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4648200" y="6400800"/>
            <a:ext cx="225742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Slump Measured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0" y="6035675"/>
            <a:ext cx="3836988" cy="8223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Cone Removed and Concrete </a:t>
            </a:r>
          </a:p>
          <a:p>
            <a:r>
              <a:rPr lang="en-US" dirty="0">
                <a:solidFill>
                  <a:schemeClr val="bg1"/>
                </a:solidFill>
              </a:rPr>
              <a:t>Allowed to ‘Slump’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4648200" y="2819400"/>
            <a:ext cx="2484438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Slump Cone Filled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3301" y="1905000"/>
            <a:ext cx="9000699" cy="1554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2000" b="1" dirty="0">
                <a:solidFill>
                  <a:srgbClr val="0070C0"/>
                </a:solidFill>
                <a:latin typeface="Arial" charset="0"/>
              </a:rPr>
              <a:t>A mix of low workability </a:t>
            </a:r>
            <a:r>
              <a:rPr lang="en-US" sz="2000" dirty="0">
                <a:solidFill>
                  <a:srgbClr val="000000"/>
                </a:solidFill>
                <a:latin typeface="Arial" charset="0"/>
              </a:rPr>
              <a:t>has a small slump value of </a:t>
            </a: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0- 25mm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endParaRPr lang="en-US" sz="2000" dirty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2000" b="1" dirty="0" smtClean="0">
                <a:solidFill>
                  <a:srgbClr val="0070C0"/>
                </a:solidFill>
                <a:latin typeface="Arial" charset="0"/>
              </a:rPr>
              <a:t>A  </a:t>
            </a:r>
            <a:r>
              <a:rPr lang="en-US" sz="2000" b="1" dirty="0">
                <a:solidFill>
                  <a:srgbClr val="0070C0"/>
                </a:solidFill>
                <a:latin typeface="Arial" charset="0"/>
              </a:rPr>
              <a:t>good workable/strong mix </a:t>
            </a:r>
            <a:r>
              <a:rPr lang="en-US" sz="2000" dirty="0">
                <a:solidFill>
                  <a:srgbClr val="000000"/>
                </a:solidFill>
                <a:latin typeface="Arial" charset="0"/>
              </a:rPr>
              <a:t>will have a </a:t>
            </a: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medium </a:t>
            </a:r>
            <a:r>
              <a:rPr lang="en-US" sz="2000" dirty="0">
                <a:solidFill>
                  <a:srgbClr val="000000"/>
                </a:solidFill>
                <a:latin typeface="Arial" charset="0"/>
              </a:rPr>
              <a:t>slump value of </a:t>
            </a: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25-75mm.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endParaRPr lang="en-US" sz="2000" dirty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2000" b="1" dirty="0" smtClean="0">
                <a:solidFill>
                  <a:srgbClr val="0070C0"/>
                </a:solidFill>
                <a:latin typeface="Arial" charset="0"/>
              </a:rPr>
              <a:t>A </a:t>
            </a:r>
            <a:r>
              <a:rPr lang="en-US" sz="2000" b="1" dirty="0">
                <a:solidFill>
                  <a:srgbClr val="0070C0"/>
                </a:solidFill>
                <a:latin typeface="Arial" charset="0"/>
              </a:rPr>
              <a:t>weak mix will slump </a:t>
            </a:r>
            <a:r>
              <a:rPr lang="en-US" sz="2000" b="1" dirty="0" smtClean="0">
                <a:solidFill>
                  <a:srgbClr val="0070C0"/>
                </a:solidFill>
                <a:latin typeface="Arial" charset="0"/>
              </a:rPr>
              <a:t>75-120mm, this is high </a:t>
            </a: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and mix should be checked.</a:t>
            </a:r>
            <a:endParaRPr lang="en-US" sz="20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95701" y="609600"/>
            <a:ext cx="360868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en-US" sz="4000" b="1" dirty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1. Slump Test</a:t>
            </a:r>
          </a:p>
        </p:txBody>
      </p:sp>
    </p:spTree>
    <p:extLst>
      <p:ext uri="{BB962C8B-B14F-4D97-AF65-F5344CB8AC3E}">
        <p14:creationId xmlns:p14="http://schemas.microsoft.com/office/powerpoint/2010/main" val="176689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8600" y="838200"/>
            <a:ext cx="8763000" cy="69926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This test is more accurate.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first hopper is filled with an ‘in-flow’ sample and compacted.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sz="1600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     The bottom Cylinder is weighed empty.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2.   The flap at the bottom is opened and the concrete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drops to the second hopper.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 startAt="3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concrete is allowed to drop into the compacting cylinder.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and any excess removed from the top.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 startAt="4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concrete is only partially compacted now and contains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 	air voids. The weight of the concrete is calculated.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sz="1600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  <a:buAutoNum type="arabicPeriod" startAt="5"/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The cylinder is then refilled, and more concrete added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in layers and tamped until the cylinder is full and compacted.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600" dirty="0" smtClean="0">
                <a:solidFill>
                  <a:srgbClr val="000000"/>
                </a:solidFill>
                <a:latin typeface="Arial" charset="0"/>
              </a:rPr>
              <a:t>	The mass of the fully compacted sample is calculated.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COMPACTING FACTOR = Weight of Partially Compacted Concrete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			       -----------------------------------------------------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sz="1400" dirty="0" smtClean="0">
                <a:solidFill>
                  <a:srgbClr val="000000"/>
                </a:solidFill>
                <a:latin typeface="Arial" charset="0"/>
              </a:rPr>
              <a:t>			        Weight of Fully Compacted Concrete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                                             A result of </a:t>
            </a:r>
            <a:r>
              <a:rPr lang="en-US" b="1" dirty="0" smtClean="0">
                <a:solidFill>
                  <a:srgbClr val="000000"/>
                </a:solidFill>
                <a:latin typeface="Arial" charset="0"/>
              </a:rPr>
              <a:t>.95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indicates high workability,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                                             a result of less than </a:t>
            </a:r>
            <a:r>
              <a:rPr lang="en-US" b="1" dirty="0" smtClean="0">
                <a:solidFill>
                  <a:srgbClr val="000000"/>
                </a:solidFill>
                <a:latin typeface="Arial" charset="0"/>
              </a:rPr>
              <a:t>.85,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indicates low workability, </a:t>
            </a:r>
          </a:p>
          <a:p>
            <a:pPr marL="342900" indent="-3429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                                                                                                    a stiff mix.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sz="3200" b="1" dirty="0" smtClean="0">
              <a:solidFill>
                <a:srgbClr val="000000"/>
              </a:solidFill>
              <a:latin typeface="Arial" charset="0"/>
            </a:endParaRPr>
          </a:p>
          <a:p>
            <a:pPr>
              <a:lnSpc>
                <a:spcPct val="95000"/>
              </a:lnSpc>
              <a:spcBef>
                <a:spcPct val="0"/>
              </a:spcBef>
            </a:pPr>
            <a:endParaRPr lang="en-US" sz="2000" b="1" dirty="0" smtClean="0"/>
          </a:p>
        </p:txBody>
      </p:sp>
      <p:pic>
        <p:nvPicPr>
          <p:cNvPr id="4" name="Picture 3" descr="consistometer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73483" y="914400"/>
            <a:ext cx="2502877" cy="4648200"/>
          </a:xfrm>
          <a:prstGeom prst="rect">
            <a:avLst/>
          </a:prstGeom>
        </p:spPr>
      </p:pic>
      <p:sp>
        <p:nvSpPr>
          <p:cNvPr id="8" name="Title 2"/>
          <p:cNvSpPr txBox="1">
            <a:spLocks/>
          </p:cNvSpPr>
          <p:nvPr/>
        </p:nvSpPr>
        <p:spPr>
          <a:xfrm>
            <a:off x="0" y="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2. The Compacting Factor Test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4800" y="990600"/>
            <a:ext cx="6172200" cy="5150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r>
              <a:rPr lang="en-US" sz="2000" dirty="0" smtClean="0">
                <a:solidFill>
                  <a:srgbClr val="000000"/>
                </a:solidFill>
                <a:latin typeface="Arial" charset="0"/>
              </a:rPr>
              <a:t>This uses the same cone as the Slump test.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endParaRPr lang="en-US" sz="2000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filled and compacted as in the slump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 test while sitting in the bowl on a vibrating table.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cone is removed, and a transparent disk is adjusted carefully to  rest on the top of the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concrete surface.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vibrating table and stop watch are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started at the same time.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4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When the concrete is fully compacted, the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transparent disk is completely coated in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	concrete. 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2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 startAt="5"/>
            </a:pP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The vibration is stopped and the time taken </a:t>
            </a:r>
          </a:p>
          <a:p>
            <a:pPr>
              <a:lnSpc>
                <a:spcPct val="95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en-US" dirty="0" smtClean="0">
                <a:solidFill>
                  <a:srgbClr val="000000"/>
                </a:solidFill>
                <a:latin typeface="Arial" charset="0"/>
              </a:rPr>
              <a:t>      for compaction noted.</a:t>
            </a:r>
          </a:p>
          <a:p>
            <a:pPr marL="457200" indent="-457200">
              <a:lnSpc>
                <a:spcPct val="95000"/>
              </a:lnSpc>
              <a:spcBef>
                <a:spcPct val="0"/>
              </a:spcBef>
              <a:buAutoNum type="arabicPeriod"/>
            </a:pPr>
            <a:endParaRPr lang="en-US" dirty="0" smtClean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4098" name="Picture 2" descr="http://www.hiwtc.com/photo/products/7/06/50/65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2899161"/>
            <a:ext cx="3553626" cy="3832839"/>
          </a:xfrm>
          <a:prstGeom prst="rect">
            <a:avLst/>
          </a:prstGeom>
          <a:noFill/>
        </p:spPr>
      </p:pic>
      <p:sp>
        <p:nvSpPr>
          <p:cNvPr id="5" name="Title 2"/>
          <p:cNvSpPr txBox="1">
            <a:spLocks/>
          </p:cNvSpPr>
          <p:nvPr/>
        </p:nvSpPr>
        <p:spPr>
          <a:xfrm>
            <a:off x="304800" y="1524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3. The V-B Consistometer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62000" y="1600200"/>
            <a:ext cx="6172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time taken for compaction is expressed in V-B seconds.</a:t>
            </a:r>
          </a:p>
          <a:p>
            <a:endParaRPr lang="en-GB" dirty="0" smtClean="0"/>
          </a:p>
          <a:p>
            <a:r>
              <a:rPr lang="en-GB" dirty="0" smtClean="0"/>
              <a:t>0-1 seconds			High workability</a:t>
            </a:r>
          </a:p>
          <a:p>
            <a:endParaRPr lang="en-GB" dirty="0" smtClean="0"/>
          </a:p>
          <a:p>
            <a:r>
              <a:rPr lang="en-GB" dirty="0" smtClean="0"/>
              <a:t>1-25 seconds			Medium workability</a:t>
            </a:r>
          </a:p>
          <a:p>
            <a:endParaRPr lang="en-GB" dirty="0" smtClean="0"/>
          </a:p>
          <a:p>
            <a:r>
              <a:rPr lang="en-GB" dirty="0" smtClean="0"/>
              <a:t>Over 25 seconds		Low workability</a:t>
            </a:r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5334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The V-B Consistometer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457200" y="25908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Reinforced Concrete</a:t>
            </a:r>
            <a:endParaRPr kumimoji="0" lang="en-US" sz="4100" b="1" i="0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304800" y="1066800"/>
            <a:ext cx="845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Steel reinforcement </a:t>
            </a:r>
            <a:r>
              <a:rPr lang="en-US" sz="2000" dirty="0" smtClean="0"/>
              <a:t>is manufactured into round, ribbed, indented, ribbed and twisted bars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1. Mild steel is used for plain bars </a:t>
            </a:r>
            <a:r>
              <a:rPr lang="en-US" sz="2000" dirty="0" smtClean="0"/>
              <a:t>to form bent links /stirrups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2. Hot rolled high yield steel </a:t>
            </a:r>
            <a:r>
              <a:rPr lang="en-US" sz="2000" dirty="0" smtClean="0"/>
              <a:t>is used for ribbed and indented bars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3. Welded steel mesh reinforcement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b="1" dirty="0">
              <a:solidFill>
                <a:srgbClr val="0070C0"/>
              </a:solidFill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b="1" dirty="0" smtClean="0">
              <a:solidFill>
                <a:srgbClr val="0070C0"/>
              </a:solidFill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Stainless steels may be used where failure due to corrosion is a potential risk </a:t>
            </a:r>
            <a:r>
              <a:rPr lang="en-US" sz="2000" dirty="0" smtClean="0"/>
              <a:t>eg. Due to chloride attack from sea water or road salts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However, </a:t>
            </a:r>
            <a:r>
              <a:rPr lang="en-US" sz="2000" b="1" dirty="0" smtClean="0">
                <a:solidFill>
                  <a:srgbClr val="0070C0"/>
                </a:solidFill>
              </a:rPr>
              <a:t>stainless steel initial cost is approximately 6 times higher than standard steel. </a:t>
            </a:r>
            <a:r>
              <a:rPr lang="en-US" sz="2000" dirty="0" smtClean="0"/>
              <a:t>But the overall life cycle costs may be reduced where high cost maintenance is required for standard steel.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1. Steel reinforcement (rebar)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8674" name="Picture 2" descr="http://t2.gstatic.com/images?q=tbn:ANd9GcSo3VJnCIuI9lTZT9fTtPCdAQ6mNYk4QC9WY-F_yDF1R1pv6h3aWVCfWK8ci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4200" y="2514600"/>
            <a:ext cx="2002073" cy="1409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304800" y="914400"/>
            <a:ext cx="845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Bond between steel &amp; concrete is everything…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For reinforced concrete to act efficiently as a composite material, </a:t>
            </a:r>
            <a:r>
              <a:rPr lang="en-US" sz="2000" b="1" dirty="0" smtClean="0">
                <a:solidFill>
                  <a:srgbClr val="0070C0"/>
                </a:solidFill>
              </a:rPr>
              <a:t>the bond between concrete and steel must be secure.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Bond strength is affected by shape and surface condition. Therefore, </a:t>
            </a:r>
            <a:r>
              <a:rPr lang="en-US" sz="2000" b="1" dirty="0" smtClean="0">
                <a:solidFill>
                  <a:srgbClr val="0070C0"/>
                </a:solidFill>
              </a:rPr>
              <a:t>the surface of steel should be free of flaky rust, loose scale and grease. 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Use of hooked ends in round bars reduces risk of steel being pulled out under load.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High bond strength is achieved with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ribbed or indented bars </a:t>
            </a:r>
            <a:r>
              <a:rPr lang="en-US" sz="2000" dirty="0" smtClean="0"/>
              <a:t>which ensure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   good bond along the full length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                             of steel.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Steel reinforcement (rebar)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626" name="Picture 2" descr="http://www.stainless-reinforcement.co.uk/images/reb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81750" y="4572000"/>
            <a:ext cx="2381250" cy="1905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6381750" y="6477000"/>
            <a:ext cx="2381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Stainless Steel</a:t>
            </a: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Steel reinforcement (rebar)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6" name="Picture 4" descr="http://mingfong.com.my/6steel-reinforcing-bars-250x2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0182" y="2744251"/>
            <a:ext cx="2057400" cy="2057400"/>
          </a:xfrm>
          <a:prstGeom prst="rect">
            <a:avLst/>
          </a:prstGeom>
          <a:noFill/>
        </p:spPr>
      </p:pic>
      <p:pic>
        <p:nvPicPr>
          <p:cNvPr id="3080" name="Picture 8" descr="http://www.celsauk.com/img/products/celsama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9550" y="4724400"/>
            <a:ext cx="2057400" cy="2057400"/>
          </a:xfrm>
          <a:prstGeom prst="rect">
            <a:avLst/>
          </a:prstGeom>
          <a:noFill/>
        </p:spPr>
      </p:pic>
      <p:pic>
        <p:nvPicPr>
          <p:cNvPr id="1026" name="Picture 2" descr="http://image.made-in-china.com/2f0j00YewEaMVWZBpJ/PC-Ba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7539" y="914400"/>
            <a:ext cx="2068778" cy="1828800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81400" y="838200"/>
            <a:ext cx="4955369" cy="586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7924800" y="3505200"/>
            <a:ext cx="1066800" cy="830997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Links</a:t>
            </a:r>
          </a:p>
          <a:p>
            <a:r>
              <a:rPr lang="en-GB" sz="1600" dirty="0" smtClean="0"/>
              <a:t> and stirrups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457200" y="1066800"/>
            <a:ext cx="464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Concrete is strong in compression but </a:t>
            </a:r>
            <a:r>
              <a:rPr lang="en-US" sz="2000" b="1" dirty="0" smtClean="0">
                <a:solidFill>
                  <a:srgbClr val="0070C0"/>
                </a:solidFill>
              </a:rPr>
              <a:t>weak in tension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Tensile strength of concrete is usually 10 - 15% of the compressive strength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Steel is therefore incorporated in concrete as reinforcing material as </a:t>
            </a:r>
            <a:r>
              <a:rPr lang="en-US" sz="2000" b="1" dirty="0" smtClean="0">
                <a:solidFill>
                  <a:srgbClr val="0070C0"/>
                </a:solidFill>
              </a:rPr>
              <a:t>steel is strong in tension</a:t>
            </a:r>
            <a:r>
              <a:rPr lang="en-US" sz="2000" dirty="0" smtClean="0"/>
              <a:t>, forms a good bond and </a:t>
            </a:r>
            <a:r>
              <a:rPr lang="en-US" sz="2000" b="1" dirty="0" smtClean="0">
                <a:solidFill>
                  <a:srgbClr val="0070C0"/>
                </a:solidFill>
              </a:rPr>
              <a:t>has a similar coefficient of thermal expansion to concrete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Location</a:t>
            </a:r>
            <a:r>
              <a:rPr lang="en-US" sz="2000" dirty="0" smtClean="0">
                <a:solidFill>
                  <a:srgbClr val="FF0000"/>
                </a:solidFill>
              </a:rPr>
              <a:t> </a:t>
            </a:r>
            <a:r>
              <a:rPr lang="en-US" sz="2000" dirty="0" smtClean="0"/>
              <a:t>of steel is important to ensure that the tensile and shear forces are transferred to the steel.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Reinforced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98136" y="916866"/>
            <a:ext cx="4045864" cy="5584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/>
          <p:cNvSpPr txBox="1"/>
          <p:nvPr/>
        </p:nvSpPr>
        <p:spPr>
          <a:xfrm>
            <a:off x="8305800" y="1828800"/>
            <a:ext cx="838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/>
              <a:t>Simply</a:t>
            </a:r>
          </a:p>
          <a:p>
            <a:pPr algn="ctr"/>
            <a:r>
              <a:rPr lang="en-GB" sz="1000" dirty="0" smtClean="0"/>
              <a:t>Supported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304800" y="1066800"/>
            <a:ext cx="4648200" cy="54102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Longitudinal bars carry tensile forces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Links and stirrups combat shear forces &amp; locate steel during pouring (reinforcement cage)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Thinner steel bars may be incorporated to take a proportion of compressive loads in order to minimise beam dimensions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100" b="1" noProof="0" dirty="0" smtClean="0">
                <a:solidFill>
                  <a:schemeClr val="bg2">
                    <a:lumMod val="50000"/>
                  </a:schemeClr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Reinforced Concrete</a:t>
            </a:r>
            <a:endParaRPr kumimoji="0" lang="en-US" sz="4100" b="1" i="0" u="none" strike="noStrike" kern="1200" cap="none" spc="0" normalizeH="0" baseline="0" noProof="0" dirty="0">
              <a:ln>
                <a:noFill/>
              </a:ln>
              <a:solidFill>
                <a:schemeClr val="bg2">
                  <a:lumMod val="50000"/>
                </a:schemeClr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800" y="1066800"/>
            <a:ext cx="4267200" cy="4880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6" name="Straight Arrow Connector 5"/>
          <p:cNvCxnSpPr/>
          <p:nvPr/>
        </p:nvCxnSpPr>
        <p:spPr>
          <a:xfrm>
            <a:off x="2362200" y="4800600"/>
            <a:ext cx="4572000" cy="25200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 </a:t>
            </a:r>
            <a:r>
              <a:rPr lang="en-US" sz="1100" dirty="0" smtClean="0"/>
              <a:t>COMPRESSION                                                                   </a:t>
            </a:r>
            <a:r>
              <a:rPr lang="en-US" sz="1200" dirty="0" smtClean="0"/>
              <a:t>b</a:t>
            </a: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</a:t>
            </a:r>
            <a:r>
              <a:rPr lang="en-US" sz="1100" dirty="0" smtClean="0"/>
              <a:t>STEEL</a:t>
            </a:r>
            <a:r>
              <a:rPr lang="en-US" sz="1600" dirty="0" smtClean="0"/>
              <a:t> </a:t>
            </a:r>
            <a:r>
              <a:rPr lang="en-US" sz="1100" dirty="0" smtClean="0"/>
              <a:t>REINFORCEMENT                                D                                   </a:t>
            </a:r>
            <a:r>
              <a:rPr lang="en-US" sz="1200" dirty="0" err="1" smtClean="0"/>
              <a:t>d</a:t>
            </a:r>
            <a:endParaRPr lang="en-US" sz="12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 TENSION</a:t>
            </a:r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                              SUPPORT                     SECTION A - A</a:t>
            </a:r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</a:t>
            </a:r>
            <a:r>
              <a:rPr lang="en-US" sz="1200" dirty="0" smtClean="0"/>
              <a:t>CLEAR  SPAN</a:t>
            </a: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endParaRPr lang="en-US" sz="1100" dirty="0" smtClean="0"/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       </a:t>
            </a:r>
          </a:p>
          <a:p>
            <a:pPr>
              <a:buFont typeface="Wingdings" pitchFamily="2" charset="2"/>
              <a:buNone/>
            </a:pPr>
            <a:r>
              <a:rPr lang="en-US" sz="1100" dirty="0" smtClean="0"/>
              <a:t>                                                  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990600" y="2971800"/>
            <a:ext cx="3810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992188" y="2971801"/>
            <a:ext cx="0" cy="1296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990600" y="4267200"/>
            <a:ext cx="3810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4152901" y="3619500"/>
            <a:ext cx="12954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rot="5400000">
            <a:off x="4457701" y="4610100"/>
            <a:ext cx="6858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rot="5400000">
            <a:off x="3848101" y="4610100"/>
            <a:ext cx="6858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4191000" y="4953000"/>
            <a:ext cx="609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1447800" y="3962400"/>
            <a:ext cx="297180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5400000" flipH="1" flipV="1">
            <a:off x="1181101" y="3771900"/>
            <a:ext cx="228600" cy="31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 rot="5400000" flipH="1" flipV="1">
            <a:off x="4458494" y="3771106"/>
            <a:ext cx="22860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4" name="Freeform 43"/>
          <p:cNvSpPr/>
          <p:nvPr/>
        </p:nvSpPr>
        <p:spPr>
          <a:xfrm>
            <a:off x="1296988" y="3887788"/>
            <a:ext cx="152400" cy="76200"/>
          </a:xfrm>
          <a:custGeom>
            <a:avLst/>
            <a:gdLst>
              <a:gd name="connsiteX0" fmla="*/ 153007 w 153007"/>
              <a:gd name="connsiteY0" fmla="*/ 76503 h 76503"/>
              <a:gd name="connsiteX1" fmla="*/ 94719 w 153007"/>
              <a:gd name="connsiteY1" fmla="*/ 72860 h 76503"/>
              <a:gd name="connsiteX2" fmla="*/ 54645 w 153007"/>
              <a:gd name="connsiteY2" fmla="*/ 61931 h 76503"/>
              <a:gd name="connsiteX3" fmla="*/ 43716 w 153007"/>
              <a:gd name="connsiteY3" fmla="*/ 51002 h 76503"/>
              <a:gd name="connsiteX4" fmla="*/ 32787 w 153007"/>
              <a:gd name="connsiteY4" fmla="*/ 47359 h 76503"/>
              <a:gd name="connsiteX5" fmla="*/ 25501 w 153007"/>
              <a:gd name="connsiteY5" fmla="*/ 36430 h 76503"/>
              <a:gd name="connsiteX6" fmla="*/ 14572 w 153007"/>
              <a:gd name="connsiteY6" fmla="*/ 29144 h 76503"/>
              <a:gd name="connsiteX7" fmla="*/ 10929 w 153007"/>
              <a:gd name="connsiteY7" fmla="*/ 18215 h 76503"/>
              <a:gd name="connsiteX8" fmla="*/ 3643 w 153007"/>
              <a:gd name="connsiteY8" fmla="*/ 7286 h 76503"/>
              <a:gd name="connsiteX9" fmla="*/ 0 w 153007"/>
              <a:gd name="connsiteY9" fmla="*/ 0 h 765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3007" h="76503">
                <a:moveTo>
                  <a:pt x="153007" y="76503"/>
                </a:moveTo>
                <a:cubicBezTo>
                  <a:pt x="133578" y="75289"/>
                  <a:pt x="114036" y="75275"/>
                  <a:pt x="94719" y="72860"/>
                </a:cubicBezTo>
                <a:cubicBezTo>
                  <a:pt x="81570" y="71216"/>
                  <a:pt x="67512" y="66220"/>
                  <a:pt x="54645" y="61931"/>
                </a:cubicBezTo>
                <a:cubicBezTo>
                  <a:pt x="51002" y="58288"/>
                  <a:pt x="48003" y="53860"/>
                  <a:pt x="43716" y="51002"/>
                </a:cubicBezTo>
                <a:cubicBezTo>
                  <a:pt x="40521" y="48872"/>
                  <a:pt x="35786" y="49758"/>
                  <a:pt x="32787" y="47359"/>
                </a:cubicBezTo>
                <a:cubicBezTo>
                  <a:pt x="29368" y="44624"/>
                  <a:pt x="28597" y="39526"/>
                  <a:pt x="25501" y="36430"/>
                </a:cubicBezTo>
                <a:cubicBezTo>
                  <a:pt x="22405" y="33334"/>
                  <a:pt x="18215" y="31573"/>
                  <a:pt x="14572" y="29144"/>
                </a:cubicBezTo>
                <a:cubicBezTo>
                  <a:pt x="13358" y="25501"/>
                  <a:pt x="12646" y="21650"/>
                  <a:pt x="10929" y="18215"/>
                </a:cubicBezTo>
                <a:cubicBezTo>
                  <a:pt x="8971" y="14299"/>
                  <a:pt x="5896" y="11040"/>
                  <a:pt x="3643" y="7286"/>
                </a:cubicBezTo>
                <a:cubicBezTo>
                  <a:pt x="2246" y="4958"/>
                  <a:pt x="1214" y="2429"/>
                  <a:pt x="0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8" name="Freeform 47"/>
          <p:cNvSpPr/>
          <p:nvPr/>
        </p:nvSpPr>
        <p:spPr>
          <a:xfrm>
            <a:off x="4419600" y="3883025"/>
            <a:ext cx="153988" cy="80963"/>
          </a:xfrm>
          <a:custGeom>
            <a:avLst/>
            <a:gdLst>
              <a:gd name="connsiteX0" fmla="*/ 0 w 154588"/>
              <a:gd name="connsiteY0" fmla="*/ 80146 h 80146"/>
              <a:gd name="connsiteX1" fmla="*/ 83789 w 154588"/>
              <a:gd name="connsiteY1" fmla="*/ 76503 h 80146"/>
              <a:gd name="connsiteX2" fmla="*/ 116577 w 154588"/>
              <a:gd name="connsiteY2" fmla="*/ 61931 h 80146"/>
              <a:gd name="connsiteX3" fmla="*/ 138435 w 154588"/>
              <a:gd name="connsiteY3" fmla="*/ 54645 h 80146"/>
              <a:gd name="connsiteX4" fmla="*/ 145721 w 154588"/>
              <a:gd name="connsiteY4" fmla="*/ 32787 h 80146"/>
              <a:gd name="connsiteX5" fmla="*/ 153007 w 154588"/>
              <a:gd name="connsiteY5" fmla="*/ 21858 h 80146"/>
              <a:gd name="connsiteX6" fmla="*/ 153007 w 154588"/>
              <a:gd name="connsiteY6" fmla="*/ 0 h 80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4588" h="80146">
                <a:moveTo>
                  <a:pt x="0" y="80146"/>
                </a:moveTo>
                <a:cubicBezTo>
                  <a:pt x="27930" y="78932"/>
                  <a:pt x="55981" y="79380"/>
                  <a:pt x="83789" y="76503"/>
                </a:cubicBezTo>
                <a:cubicBezTo>
                  <a:pt x="112065" y="73578"/>
                  <a:pt x="97967" y="70202"/>
                  <a:pt x="116577" y="61931"/>
                </a:cubicBezTo>
                <a:cubicBezTo>
                  <a:pt x="123595" y="58812"/>
                  <a:pt x="138435" y="54645"/>
                  <a:pt x="138435" y="54645"/>
                </a:cubicBezTo>
                <a:cubicBezTo>
                  <a:pt x="140864" y="47359"/>
                  <a:pt x="141461" y="39177"/>
                  <a:pt x="145721" y="32787"/>
                </a:cubicBezTo>
                <a:cubicBezTo>
                  <a:pt x="148150" y="29144"/>
                  <a:pt x="152057" y="26132"/>
                  <a:pt x="153007" y="21858"/>
                </a:cubicBezTo>
                <a:cubicBezTo>
                  <a:pt x="154588" y="14746"/>
                  <a:pt x="153007" y="7286"/>
                  <a:pt x="153007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50" name="Straight Arrow Connector 49"/>
          <p:cNvCxnSpPr/>
          <p:nvPr/>
        </p:nvCxnSpPr>
        <p:spPr>
          <a:xfrm rot="5400000">
            <a:off x="2247900" y="3771900"/>
            <a:ext cx="2286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/>
          <p:nvPr/>
        </p:nvCxnSpPr>
        <p:spPr>
          <a:xfrm rot="5400000">
            <a:off x="2362200" y="2819400"/>
            <a:ext cx="1524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5400000">
            <a:off x="648494" y="4609306"/>
            <a:ext cx="685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5400000">
            <a:off x="1258094" y="4609306"/>
            <a:ext cx="6858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>
            <a:off x="990600" y="4953000"/>
            <a:ext cx="609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 rot="16200000" flipV="1">
            <a:off x="2286000" y="4267200"/>
            <a:ext cx="1524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>
            <a:off x="2438400" y="4419600"/>
            <a:ext cx="76200" cy="158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1" name="Straight Connector 60"/>
          <p:cNvCxnSpPr/>
          <p:nvPr/>
        </p:nvCxnSpPr>
        <p:spPr>
          <a:xfrm rot="5400000" flipH="1" flipV="1">
            <a:off x="990600" y="4267200"/>
            <a:ext cx="304800" cy="3048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 rot="5400000" flipH="1" flipV="1">
            <a:off x="990600" y="4267200"/>
            <a:ext cx="457200" cy="4572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Connector 67"/>
          <p:cNvCxnSpPr/>
          <p:nvPr/>
        </p:nvCxnSpPr>
        <p:spPr>
          <a:xfrm rot="5400000" flipH="1" flipV="1">
            <a:off x="1219200" y="4572000"/>
            <a:ext cx="381000" cy="381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/>
        </p:nvCxnSpPr>
        <p:spPr>
          <a:xfrm rot="5400000" flipH="1" flipV="1">
            <a:off x="1371600" y="4724400"/>
            <a:ext cx="228600" cy="2286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" name="Straight Connector 70"/>
          <p:cNvCxnSpPr/>
          <p:nvPr/>
        </p:nvCxnSpPr>
        <p:spPr>
          <a:xfrm rot="5400000" flipH="1" flipV="1">
            <a:off x="4191000" y="4267200"/>
            <a:ext cx="304800" cy="3048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 rot="5400000" flipH="1" flipV="1">
            <a:off x="4191000" y="4267200"/>
            <a:ext cx="457200" cy="4572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Connector 72"/>
          <p:cNvCxnSpPr/>
          <p:nvPr/>
        </p:nvCxnSpPr>
        <p:spPr>
          <a:xfrm rot="5400000" flipH="1" flipV="1">
            <a:off x="4419600" y="4572000"/>
            <a:ext cx="381000" cy="381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4" name="Straight Connector 73"/>
          <p:cNvCxnSpPr/>
          <p:nvPr/>
        </p:nvCxnSpPr>
        <p:spPr>
          <a:xfrm rot="5400000" flipH="1" flipV="1">
            <a:off x="4572000" y="4724400"/>
            <a:ext cx="228600" cy="2286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 rot="5400000">
            <a:off x="1485901" y="5141912"/>
            <a:ext cx="228600" cy="31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 rot="5400000">
            <a:off x="4077494" y="5142706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/>
          <p:cNvCxnSpPr/>
          <p:nvPr/>
        </p:nvCxnSpPr>
        <p:spPr>
          <a:xfrm rot="10800000">
            <a:off x="1600200" y="5181600"/>
            <a:ext cx="6096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/>
          <p:nvPr/>
        </p:nvCxnSpPr>
        <p:spPr>
          <a:xfrm>
            <a:off x="3429000" y="5181600"/>
            <a:ext cx="7620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 flipV="1">
            <a:off x="3695700" y="4265613"/>
            <a:ext cx="114300" cy="1936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 rot="5400000">
            <a:off x="5068094" y="3618706"/>
            <a:ext cx="1295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/>
          <p:nvPr/>
        </p:nvCxnSpPr>
        <p:spPr>
          <a:xfrm rot="5400000">
            <a:off x="6211094" y="3618706"/>
            <a:ext cx="1295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5715000" y="2971800"/>
            <a:ext cx="1143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>
            <a:off x="5715000" y="4267200"/>
            <a:ext cx="11430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Oval 93"/>
          <p:cNvSpPr/>
          <p:nvPr/>
        </p:nvSpPr>
        <p:spPr>
          <a:xfrm>
            <a:off x="5943600" y="3886200"/>
            <a:ext cx="152400" cy="1524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5" name="Oval 94"/>
          <p:cNvSpPr/>
          <p:nvPr/>
        </p:nvSpPr>
        <p:spPr>
          <a:xfrm>
            <a:off x="6477000" y="3886200"/>
            <a:ext cx="152400" cy="1524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03" name="Straight Connector 102"/>
          <p:cNvCxnSpPr/>
          <p:nvPr/>
        </p:nvCxnSpPr>
        <p:spPr>
          <a:xfrm>
            <a:off x="6934200" y="3962400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/>
          <p:nvPr/>
        </p:nvCxnSpPr>
        <p:spPr>
          <a:xfrm>
            <a:off x="6934200" y="2971800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>
            <a:off x="5410200" y="2971800"/>
            <a:ext cx="22860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>
            <a:off x="5410200" y="4265613"/>
            <a:ext cx="228600" cy="158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 rot="5400000" flipH="1" flipV="1">
            <a:off x="6781801" y="2819400"/>
            <a:ext cx="152400" cy="317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rot="5400000" flipH="1" flipV="1">
            <a:off x="5638800" y="2819400"/>
            <a:ext cx="153988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6324600" y="2817813"/>
            <a:ext cx="533400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6" name="Straight Arrow Connector 125"/>
          <p:cNvCxnSpPr/>
          <p:nvPr/>
        </p:nvCxnSpPr>
        <p:spPr>
          <a:xfrm rot="10800000">
            <a:off x="5715000" y="2819400"/>
            <a:ext cx="4572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8" name="Straight Arrow Connector 127"/>
          <p:cNvCxnSpPr/>
          <p:nvPr/>
        </p:nvCxnSpPr>
        <p:spPr>
          <a:xfrm rot="5400000" flipH="1" flipV="1">
            <a:off x="6742113" y="3238500"/>
            <a:ext cx="534988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2" name="Straight Arrow Connector 141"/>
          <p:cNvCxnSpPr/>
          <p:nvPr/>
        </p:nvCxnSpPr>
        <p:spPr>
          <a:xfrm rot="5400000">
            <a:off x="6895307" y="3847306"/>
            <a:ext cx="228600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4" name="Straight Arrow Connector 143"/>
          <p:cNvCxnSpPr/>
          <p:nvPr/>
        </p:nvCxnSpPr>
        <p:spPr>
          <a:xfrm rot="5400000" flipH="1" flipV="1">
            <a:off x="5294313" y="3238500"/>
            <a:ext cx="534988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7" name="Straight Arrow Connector 146"/>
          <p:cNvCxnSpPr/>
          <p:nvPr/>
        </p:nvCxnSpPr>
        <p:spPr>
          <a:xfrm rot="5400000">
            <a:off x="5334001" y="4038600"/>
            <a:ext cx="4572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56" name="Rectangle 55"/>
          <p:cNvSpPr/>
          <p:nvPr/>
        </p:nvSpPr>
        <p:spPr>
          <a:xfrm>
            <a:off x="1143000" y="60960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800" dirty="0" smtClean="0"/>
              <a:t>Reinforcement in simply supported beam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ChangeArrowheads="1"/>
          </p:cNvSpPr>
          <p:nvPr/>
        </p:nvSpPr>
        <p:spPr bwMode="auto">
          <a:xfrm>
            <a:off x="-257886" y="174489"/>
            <a:ext cx="5544972" cy="709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Reinforcing Stirrups</a:t>
            </a:r>
          </a:p>
        </p:txBody>
      </p:sp>
      <p:sp>
        <p:nvSpPr>
          <p:cNvPr id="104451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609600" y="1090026"/>
            <a:ext cx="3810000" cy="664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dirty="0" smtClean="0"/>
              <a:t>Resist </a:t>
            </a:r>
            <a:r>
              <a:rPr lang="en-US" dirty="0"/>
              <a:t>Diagonal Forces / Resist Cracking</a:t>
            </a:r>
            <a:endParaRPr lang="en-US" sz="3200" dirty="0">
              <a:solidFill>
                <a:schemeClr val="tx1"/>
              </a:solidFill>
            </a:endParaRPr>
          </a:p>
        </p:txBody>
      </p:sp>
      <p:pic>
        <p:nvPicPr>
          <p:cNvPr id="45060" name="Picture 4" descr="C:\WINDOWS\Desktop\bea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2391616"/>
            <a:ext cx="7848600" cy="29273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4191000" y="5713552"/>
            <a:ext cx="5105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What is the reinforcement position on a cantilever beam?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7372" y="175626"/>
            <a:ext cx="3294228" cy="200947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6858000" y="165727"/>
            <a:ext cx="2133600" cy="30777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Shear Failure to beam</a:t>
            </a:r>
            <a:endParaRPr 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228600" y="1219200"/>
            <a:ext cx="7772400" cy="4873625"/>
          </a:xfrm>
        </p:spPr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   </a:t>
            </a:r>
            <a:r>
              <a:rPr lang="en-US" sz="1200" dirty="0" smtClean="0"/>
              <a:t>A</a:t>
            </a:r>
            <a:endParaRPr lang="en-US" dirty="0" smtClean="0"/>
          </a:p>
          <a:p>
            <a:pPr>
              <a:buFont typeface="Wingdings" pitchFamily="2" charset="2"/>
              <a:buNone/>
            </a:pPr>
            <a:r>
              <a:rPr lang="en-US" dirty="0" smtClean="0"/>
              <a:t>                                 </a:t>
            </a:r>
            <a:r>
              <a:rPr lang="en-US" sz="1200" dirty="0" smtClean="0"/>
              <a:t>TENSION</a:t>
            </a:r>
          </a:p>
          <a:p>
            <a:pPr>
              <a:buFont typeface="Wingdings" pitchFamily="2" charset="2"/>
              <a:buNone/>
            </a:pPr>
            <a:endParaRPr lang="en-US" sz="1200" dirty="0" smtClean="0"/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                                                            D                                                   </a:t>
            </a:r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                                                                                                      d     </a:t>
            </a:r>
          </a:p>
          <a:p>
            <a:pPr>
              <a:buFont typeface="Wingdings" pitchFamily="2" charset="2"/>
              <a:buNone/>
            </a:pPr>
            <a:endParaRPr lang="en-US" sz="1200" dirty="0" smtClean="0"/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        COMPRESSION                                         SECTION A - A</a:t>
            </a:r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A</a:t>
            </a:r>
          </a:p>
          <a:p>
            <a:pPr>
              <a:buFont typeface="Wingdings" pitchFamily="2" charset="2"/>
              <a:buNone/>
            </a:pPr>
            <a:r>
              <a:rPr lang="en-US" sz="1200" dirty="0" smtClean="0"/>
              <a:t>                                                           CLEAR COVER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1905000" y="3886200"/>
            <a:ext cx="3581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1905000" y="4800600"/>
            <a:ext cx="35814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>
            <a:off x="5027613" y="4343400"/>
            <a:ext cx="915988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 flipH="1" flipV="1">
            <a:off x="1598613" y="3581400"/>
            <a:ext cx="611188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1524001" y="5181600"/>
            <a:ext cx="7620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10800000">
            <a:off x="1066800" y="32766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5400000">
            <a:off x="-76199" y="4419600"/>
            <a:ext cx="22860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1066800" y="55626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reeform 23"/>
          <p:cNvSpPr/>
          <p:nvPr/>
        </p:nvSpPr>
        <p:spPr>
          <a:xfrm>
            <a:off x="1365250" y="3144838"/>
            <a:ext cx="258763" cy="314325"/>
          </a:xfrm>
          <a:custGeom>
            <a:avLst/>
            <a:gdLst>
              <a:gd name="connsiteX0" fmla="*/ 0 w 257860"/>
              <a:gd name="connsiteY0" fmla="*/ 121868 h 314072"/>
              <a:gd name="connsiteX1" fmla="*/ 24384 w 257860"/>
              <a:gd name="connsiteY1" fmla="*/ 73100 h 314072"/>
              <a:gd name="connsiteX2" fmla="*/ 48768 w 257860"/>
              <a:gd name="connsiteY2" fmla="*/ 12140 h 314072"/>
              <a:gd name="connsiteX3" fmla="*/ 60960 w 257860"/>
              <a:gd name="connsiteY3" fmla="*/ 97484 h 314072"/>
              <a:gd name="connsiteX4" fmla="*/ 73152 w 257860"/>
              <a:gd name="connsiteY4" fmla="*/ 292556 h 314072"/>
              <a:gd name="connsiteX5" fmla="*/ 134112 w 257860"/>
              <a:gd name="connsiteY5" fmla="*/ 255980 h 314072"/>
              <a:gd name="connsiteX6" fmla="*/ 195072 w 257860"/>
              <a:gd name="connsiteY6" fmla="*/ 182828 h 314072"/>
              <a:gd name="connsiteX7" fmla="*/ 207264 w 257860"/>
              <a:gd name="connsiteY7" fmla="*/ 146252 h 314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57860" h="314072">
                <a:moveTo>
                  <a:pt x="0" y="121868"/>
                </a:moveTo>
                <a:cubicBezTo>
                  <a:pt x="8128" y="105612"/>
                  <a:pt x="17003" y="89708"/>
                  <a:pt x="24384" y="73100"/>
                </a:cubicBezTo>
                <a:cubicBezTo>
                  <a:pt x="33272" y="53101"/>
                  <a:pt x="30558" y="0"/>
                  <a:pt x="48768" y="12140"/>
                </a:cubicBezTo>
                <a:cubicBezTo>
                  <a:pt x="72678" y="28080"/>
                  <a:pt x="56896" y="69036"/>
                  <a:pt x="60960" y="97484"/>
                </a:cubicBezTo>
                <a:cubicBezTo>
                  <a:pt x="65024" y="162508"/>
                  <a:pt x="45850" y="233402"/>
                  <a:pt x="73152" y="292556"/>
                </a:cubicBezTo>
                <a:cubicBezTo>
                  <a:pt x="83082" y="314072"/>
                  <a:pt x="117356" y="272736"/>
                  <a:pt x="134112" y="255980"/>
                </a:cubicBezTo>
                <a:cubicBezTo>
                  <a:pt x="257860" y="132232"/>
                  <a:pt x="68547" y="267178"/>
                  <a:pt x="195072" y="182828"/>
                </a:cubicBezTo>
                <a:lnTo>
                  <a:pt x="207264" y="146252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Freeform 24"/>
          <p:cNvSpPr/>
          <p:nvPr/>
        </p:nvSpPr>
        <p:spPr>
          <a:xfrm>
            <a:off x="1390650" y="5546725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6" name="Freeform 25"/>
          <p:cNvSpPr/>
          <p:nvPr/>
        </p:nvSpPr>
        <p:spPr>
          <a:xfrm>
            <a:off x="1377950" y="5438775"/>
            <a:ext cx="176213" cy="266700"/>
          </a:xfrm>
          <a:custGeom>
            <a:avLst/>
            <a:gdLst>
              <a:gd name="connsiteX0" fmla="*/ 0 w 177092"/>
              <a:gd name="connsiteY0" fmla="*/ 121223 h 267527"/>
              <a:gd name="connsiteX1" fmla="*/ 48768 w 177092"/>
              <a:gd name="connsiteY1" fmla="*/ 11495 h 267527"/>
              <a:gd name="connsiteX2" fmla="*/ 73152 w 177092"/>
              <a:gd name="connsiteY2" fmla="*/ 84647 h 267527"/>
              <a:gd name="connsiteX3" fmla="*/ 85344 w 177092"/>
              <a:gd name="connsiteY3" fmla="*/ 267527 h 267527"/>
              <a:gd name="connsiteX4" fmla="*/ 134112 w 177092"/>
              <a:gd name="connsiteY4" fmla="*/ 206567 h 267527"/>
              <a:gd name="connsiteX5" fmla="*/ 170688 w 177092"/>
              <a:gd name="connsiteY5" fmla="*/ 169991 h 267527"/>
              <a:gd name="connsiteX6" fmla="*/ 170688 w 177092"/>
              <a:gd name="connsiteY6" fmla="*/ 121223 h 267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7092" h="267527">
                <a:moveTo>
                  <a:pt x="0" y="121223"/>
                </a:moveTo>
                <a:cubicBezTo>
                  <a:pt x="16256" y="84647"/>
                  <a:pt x="12968" y="29395"/>
                  <a:pt x="48768" y="11495"/>
                </a:cubicBezTo>
                <a:cubicBezTo>
                  <a:pt x="71757" y="0"/>
                  <a:pt x="69517" y="59202"/>
                  <a:pt x="73152" y="84647"/>
                </a:cubicBezTo>
                <a:cubicBezTo>
                  <a:pt x="81792" y="145128"/>
                  <a:pt x="81280" y="206567"/>
                  <a:pt x="85344" y="267527"/>
                </a:cubicBezTo>
                <a:cubicBezTo>
                  <a:pt x="101600" y="247207"/>
                  <a:pt x="116976" y="226151"/>
                  <a:pt x="134112" y="206567"/>
                </a:cubicBezTo>
                <a:cubicBezTo>
                  <a:pt x="145466" y="193591"/>
                  <a:pt x="163896" y="185839"/>
                  <a:pt x="170688" y="169991"/>
                </a:cubicBezTo>
                <a:cubicBezTo>
                  <a:pt x="177092" y="155049"/>
                  <a:pt x="170688" y="137479"/>
                  <a:pt x="170688" y="121223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28" name="Straight Connector 27"/>
          <p:cNvCxnSpPr/>
          <p:nvPr/>
        </p:nvCxnSpPr>
        <p:spPr>
          <a:xfrm rot="10800000">
            <a:off x="1371600" y="4038600"/>
            <a:ext cx="373380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rot="5400000">
            <a:off x="646907" y="4763294"/>
            <a:ext cx="1143000" cy="158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3" name="Freeform 32"/>
          <p:cNvSpPr/>
          <p:nvPr/>
        </p:nvSpPr>
        <p:spPr>
          <a:xfrm>
            <a:off x="1223963" y="4038600"/>
            <a:ext cx="163512" cy="136525"/>
          </a:xfrm>
          <a:custGeom>
            <a:avLst/>
            <a:gdLst>
              <a:gd name="connsiteX0" fmla="*/ 0 w 163592"/>
              <a:gd name="connsiteY0" fmla="*/ 135749 h 135749"/>
              <a:gd name="connsiteX1" fmla="*/ 19318 w 163592"/>
              <a:gd name="connsiteY1" fmla="*/ 58476 h 135749"/>
              <a:gd name="connsiteX2" fmla="*/ 38637 w 163592"/>
              <a:gd name="connsiteY2" fmla="*/ 45597 h 135749"/>
              <a:gd name="connsiteX3" fmla="*/ 51515 w 163592"/>
              <a:gd name="connsiteY3" fmla="*/ 26279 h 135749"/>
              <a:gd name="connsiteX4" fmla="*/ 128789 w 163592"/>
              <a:gd name="connsiteY4" fmla="*/ 6961 h 135749"/>
              <a:gd name="connsiteX5" fmla="*/ 160986 w 163592"/>
              <a:gd name="connsiteY5" fmla="*/ 521 h 135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592" h="135749">
                <a:moveTo>
                  <a:pt x="0" y="135749"/>
                </a:moveTo>
                <a:cubicBezTo>
                  <a:pt x="1515" y="126659"/>
                  <a:pt x="9751" y="64854"/>
                  <a:pt x="19318" y="58476"/>
                </a:cubicBezTo>
                <a:lnTo>
                  <a:pt x="38637" y="45597"/>
                </a:lnTo>
                <a:cubicBezTo>
                  <a:pt x="42930" y="39158"/>
                  <a:pt x="44952" y="30381"/>
                  <a:pt x="51515" y="26279"/>
                </a:cubicBezTo>
                <a:cubicBezTo>
                  <a:pt x="71767" y="13621"/>
                  <a:pt x="106356" y="11448"/>
                  <a:pt x="128789" y="6961"/>
                </a:cubicBezTo>
                <a:cubicBezTo>
                  <a:pt x="163592" y="0"/>
                  <a:pt x="144007" y="521"/>
                  <a:pt x="160986" y="521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 rot="5400000" flipH="1" flipV="1">
            <a:off x="1181101" y="4151312"/>
            <a:ext cx="76200" cy="31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5400000">
            <a:off x="5105401" y="4191000"/>
            <a:ext cx="152400" cy="317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0" name="Freeform 39"/>
          <p:cNvSpPr/>
          <p:nvPr/>
        </p:nvSpPr>
        <p:spPr>
          <a:xfrm>
            <a:off x="5106988" y="4049713"/>
            <a:ext cx="76200" cy="77787"/>
          </a:xfrm>
          <a:custGeom>
            <a:avLst/>
            <a:gdLst>
              <a:gd name="connsiteX0" fmla="*/ 77273 w 77273"/>
              <a:gd name="connsiteY0" fmla="*/ 77273 h 77273"/>
              <a:gd name="connsiteX1" fmla="*/ 64395 w 77273"/>
              <a:gd name="connsiteY1" fmla="*/ 57955 h 77273"/>
              <a:gd name="connsiteX2" fmla="*/ 57955 w 77273"/>
              <a:gd name="connsiteY2" fmla="*/ 38636 h 77273"/>
              <a:gd name="connsiteX3" fmla="*/ 19319 w 77273"/>
              <a:gd name="connsiteY3" fmla="*/ 12879 h 77273"/>
              <a:gd name="connsiteX4" fmla="*/ 0 w 77273"/>
              <a:gd name="connsiteY4" fmla="*/ 0 h 77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273" h="77273">
                <a:moveTo>
                  <a:pt x="77273" y="77273"/>
                </a:moveTo>
                <a:cubicBezTo>
                  <a:pt x="72980" y="70834"/>
                  <a:pt x="67856" y="64877"/>
                  <a:pt x="64395" y="57955"/>
                </a:cubicBezTo>
                <a:cubicBezTo>
                  <a:pt x="61359" y="51884"/>
                  <a:pt x="62755" y="43436"/>
                  <a:pt x="57955" y="38636"/>
                </a:cubicBezTo>
                <a:cubicBezTo>
                  <a:pt x="47010" y="27691"/>
                  <a:pt x="32198" y="21465"/>
                  <a:pt x="19319" y="12879"/>
                </a:cubicBezTo>
                <a:lnTo>
                  <a:pt x="0" y="0"/>
                </a:ln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1" name="Freeform 40"/>
          <p:cNvSpPr/>
          <p:nvPr/>
        </p:nvSpPr>
        <p:spPr>
          <a:xfrm>
            <a:off x="1219200" y="5345113"/>
            <a:ext cx="50800" cy="26987"/>
          </a:xfrm>
          <a:custGeom>
            <a:avLst/>
            <a:gdLst>
              <a:gd name="connsiteX0" fmla="*/ 51515 w 51515"/>
              <a:gd name="connsiteY0" fmla="*/ 25758 h 26856"/>
              <a:gd name="connsiteX1" fmla="*/ 0 w 51515"/>
              <a:gd name="connsiteY1" fmla="*/ 0 h 26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1515" h="26856">
                <a:moveTo>
                  <a:pt x="51515" y="25758"/>
                </a:moveTo>
                <a:cubicBezTo>
                  <a:pt x="1824" y="11560"/>
                  <a:pt x="13427" y="26856"/>
                  <a:pt x="0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2" name="Freeform 41"/>
          <p:cNvSpPr/>
          <p:nvPr/>
        </p:nvSpPr>
        <p:spPr>
          <a:xfrm>
            <a:off x="1214438" y="5319713"/>
            <a:ext cx="15875" cy="39687"/>
          </a:xfrm>
          <a:custGeom>
            <a:avLst/>
            <a:gdLst>
              <a:gd name="connsiteX0" fmla="*/ 15755 w 15755"/>
              <a:gd name="connsiteY0" fmla="*/ 40256 h 40256"/>
              <a:gd name="connsiteX1" fmla="*/ 4253 w 15755"/>
              <a:gd name="connsiteY1" fmla="*/ 0 h 40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755" h="40256">
                <a:moveTo>
                  <a:pt x="15755" y="40256"/>
                </a:moveTo>
                <a:cubicBezTo>
                  <a:pt x="0" y="16623"/>
                  <a:pt x="4253" y="29915"/>
                  <a:pt x="4253" y="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44" name="Straight Arrow Connector 43"/>
          <p:cNvCxnSpPr/>
          <p:nvPr/>
        </p:nvCxnSpPr>
        <p:spPr>
          <a:xfrm rot="16200000" flipV="1">
            <a:off x="3200400" y="4800600"/>
            <a:ext cx="1524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 rot="5400000">
            <a:off x="3086100" y="3695700"/>
            <a:ext cx="2286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2362200" y="3200400"/>
            <a:ext cx="304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2438400" y="5257800"/>
            <a:ext cx="304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5400000">
            <a:off x="2247901" y="3314700"/>
            <a:ext cx="228600" cy="3175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5400000">
            <a:off x="2324894" y="5142706"/>
            <a:ext cx="228600" cy="158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 rot="10800000">
            <a:off x="1905000" y="5486400"/>
            <a:ext cx="1066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 rot="5400000" flipH="1" flipV="1">
            <a:off x="5370513" y="5448300"/>
            <a:ext cx="230188" cy="158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/>
          <p:nvPr/>
        </p:nvCxnSpPr>
        <p:spPr>
          <a:xfrm>
            <a:off x="4267200" y="5484813"/>
            <a:ext cx="1219200" cy="1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>
            <a:off x="5562600" y="3886200"/>
            <a:ext cx="228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>
            <a:off x="5638800" y="4799013"/>
            <a:ext cx="228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/>
          <p:nvPr/>
        </p:nvCxnSpPr>
        <p:spPr>
          <a:xfrm rot="5400000" flipH="1" flipV="1">
            <a:off x="5600701" y="4000500"/>
            <a:ext cx="2286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/>
          <p:nvPr/>
        </p:nvCxnSpPr>
        <p:spPr>
          <a:xfrm rot="5400000">
            <a:off x="5486401" y="4572000"/>
            <a:ext cx="4572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3" name="Straight Connector 72"/>
          <p:cNvCxnSpPr/>
          <p:nvPr/>
        </p:nvCxnSpPr>
        <p:spPr>
          <a:xfrm rot="5400000">
            <a:off x="6019800" y="4343400"/>
            <a:ext cx="9159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/>
          <p:cNvCxnSpPr/>
          <p:nvPr/>
        </p:nvCxnSpPr>
        <p:spPr>
          <a:xfrm rot="5400000">
            <a:off x="6858000" y="4343400"/>
            <a:ext cx="9159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>
            <a:off x="6477000" y="38862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>
            <a:off x="6477000" y="4800600"/>
            <a:ext cx="838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Oval 77"/>
          <p:cNvSpPr/>
          <p:nvPr/>
        </p:nvSpPr>
        <p:spPr>
          <a:xfrm>
            <a:off x="6705600" y="4038600"/>
            <a:ext cx="76200" cy="762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9" name="Oval 78"/>
          <p:cNvSpPr/>
          <p:nvPr/>
        </p:nvSpPr>
        <p:spPr>
          <a:xfrm>
            <a:off x="7010400" y="4038600"/>
            <a:ext cx="76200" cy="762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2" name="Straight Connector 81"/>
          <p:cNvCxnSpPr/>
          <p:nvPr/>
        </p:nvCxnSpPr>
        <p:spPr>
          <a:xfrm>
            <a:off x="7391400" y="4037013"/>
            <a:ext cx="228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/>
          <p:nvPr/>
        </p:nvCxnSpPr>
        <p:spPr>
          <a:xfrm>
            <a:off x="7391400" y="4800600"/>
            <a:ext cx="228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rot="5400000" flipH="1" flipV="1">
            <a:off x="7315994" y="4190206"/>
            <a:ext cx="30480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9" name="Straight Arrow Connector 88"/>
          <p:cNvCxnSpPr/>
          <p:nvPr/>
        </p:nvCxnSpPr>
        <p:spPr>
          <a:xfrm rot="5400000">
            <a:off x="7353301" y="4686300"/>
            <a:ext cx="228600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47" name="Rectangle 46"/>
          <p:cNvSpPr/>
          <p:nvPr/>
        </p:nvSpPr>
        <p:spPr>
          <a:xfrm>
            <a:off x="533400" y="838200"/>
            <a:ext cx="63418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/>
              <a:t>Reinforcement in a cantilever beam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09800" y="2209800"/>
            <a:ext cx="48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CONCRETE FRAMED BUILDING REINFORCEMENT POSITION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066800" y="990600"/>
            <a:ext cx="3276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Exercise: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83428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521732"/>
            <a:ext cx="5791200" cy="398434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1088973" y="152400"/>
            <a:ext cx="683668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CONCRETE FRAMED BUILDING REINFORCEMENT POSITION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4648200"/>
            <a:ext cx="3381744" cy="205521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4648200"/>
            <a:ext cx="3171825" cy="205521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0" y="4648200"/>
            <a:ext cx="838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/>
              <a:t>In Situ</a:t>
            </a:r>
          </a:p>
          <a:p>
            <a:pPr algn="ctr"/>
            <a:r>
              <a:rPr lang="en-GB" sz="1400" b="1" dirty="0" smtClean="0"/>
              <a:t>Casting</a:t>
            </a:r>
            <a:endParaRPr lang="en-US" sz="1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8058860" y="4628866"/>
            <a:ext cx="1008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/>
              <a:t>Pre</a:t>
            </a:r>
          </a:p>
          <a:p>
            <a:pPr algn="ctr"/>
            <a:r>
              <a:rPr lang="en-GB" sz="1400" b="1" dirty="0" smtClean="0"/>
              <a:t>Casting</a:t>
            </a:r>
            <a:endParaRPr lang="en-US" sz="1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6027" y="5562600"/>
            <a:ext cx="1681773" cy="12573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04402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ChangeArrowheads="1"/>
          </p:cNvSpPr>
          <p:nvPr/>
        </p:nvSpPr>
        <p:spPr bwMode="auto">
          <a:xfrm>
            <a:off x="304800" y="685800"/>
            <a:ext cx="82296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endParaRPr lang="en-US" sz="3600" dirty="0" smtClean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defRPr/>
            </a:pPr>
            <a:endParaRPr lang="en-US" sz="3600" dirty="0" smtClean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defRPr/>
            </a:pPr>
            <a:r>
              <a:rPr lang="en-US" sz="3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Reinforcing </a:t>
            </a: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 Continuous Concrete Beam</a:t>
            </a:r>
          </a:p>
        </p:txBody>
      </p:sp>
      <p:sp>
        <p:nvSpPr>
          <p:cNvPr id="107523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1981200" y="16002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Most Beams are not simple span beams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Location of Tension Forces </a:t>
            </a:r>
            <a:r>
              <a:rPr lang="en-US" sz="2000" b="1" dirty="0" smtClean="0"/>
              <a:t>Change</a:t>
            </a:r>
            <a:endParaRPr lang="en-US" sz="2000" b="1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 smtClean="0"/>
              <a:t>Mid-span </a:t>
            </a:r>
            <a:r>
              <a:rPr lang="en-US" sz="2000" b="1" dirty="0"/>
              <a:t>- Bottom in Tension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At Beam Supports - Top in Tension</a:t>
            </a:r>
            <a:endParaRPr lang="en-US" b="1" dirty="0"/>
          </a:p>
        </p:txBody>
      </p:sp>
      <p:pic>
        <p:nvPicPr>
          <p:cNvPr id="46084" name="Picture 4" descr="M:\Allen jpg conversions\13.28_10546.jpg"/>
          <p:cNvPicPr>
            <a:picLocks noChangeAspect="1" noChangeArrowheads="1"/>
          </p:cNvPicPr>
          <p:nvPr/>
        </p:nvPicPr>
        <p:blipFill>
          <a:blip r:embed="rId2" cstate="print"/>
          <a:srcRect t="39436"/>
          <a:stretch>
            <a:fillRect/>
          </a:stretch>
        </p:blipFill>
        <p:spPr bwMode="auto">
          <a:xfrm>
            <a:off x="609600" y="3470275"/>
            <a:ext cx="8077200" cy="2828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075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07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075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3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ChangeArrowheads="1"/>
          </p:cNvSpPr>
          <p:nvPr/>
        </p:nvSpPr>
        <p:spPr bwMode="auto">
          <a:xfrm>
            <a:off x="-13648" y="-129344"/>
            <a:ext cx="7772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Reinforcing Concrete Columns</a:t>
            </a:r>
          </a:p>
        </p:txBody>
      </p:sp>
      <p:sp>
        <p:nvSpPr>
          <p:cNvPr id="108547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381000" y="122127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Vertical Bars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r>
              <a:rPr lang="en-US" sz="2000" b="1" dirty="0"/>
              <a:t>Carry Compressive &amp;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/>
              <a:t> </a:t>
            </a:r>
            <a:r>
              <a:rPr lang="en-US" sz="2000" b="1" dirty="0" smtClean="0"/>
              <a:t>   Tension Loads (buckling)</a:t>
            </a:r>
            <a:endParaRPr lang="en-US" sz="2000" b="1" dirty="0"/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r>
              <a:rPr lang="en-US" sz="2000" b="1" dirty="0" smtClean="0"/>
              <a:t>Can be Multi-storey 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endParaRPr lang="en-US" sz="2000" b="1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r>
              <a:rPr lang="en-US" sz="2000" b="1" dirty="0"/>
              <a:t>Ties - Small </a:t>
            </a:r>
            <a:r>
              <a:rPr lang="en-US" sz="2000" b="1" dirty="0" smtClean="0"/>
              <a:t>Tie bars or spirals</a:t>
            </a:r>
            <a:endParaRPr lang="en-US" b="1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</a:pPr>
            <a:r>
              <a:rPr lang="en-US" sz="2000" b="1" dirty="0" smtClean="0"/>
              <a:t>       - </a:t>
            </a:r>
            <a:r>
              <a:rPr lang="en-US" sz="2000" b="1" dirty="0"/>
              <a:t>Wrapped around the vertical bars 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 smtClean="0"/>
              <a:t> - Helps </a:t>
            </a:r>
            <a:r>
              <a:rPr lang="en-US" sz="2000" b="1" dirty="0"/>
              <a:t>prevent </a:t>
            </a:r>
            <a:endParaRPr lang="en-US" sz="2000" b="1" dirty="0" smtClean="0"/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/>
              <a:t> </a:t>
            </a:r>
            <a:r>
              <a:rPr lang="en-US" sz="2000" b="1" dirty="0" smtClean="0"/>
              <a:t>   buckling</a:t>
            </a:r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  <a:buFontTx/>
              <a:buChar char="–"/>
            </a:pPr>
            <a:endParaRPr lang="en-US" sz="2000" b="1" dirty="0"/>
          </a:p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 smtClean="0"/>
              <a:t> </a:t>
            </a:r>
            <a:endParaRPr lang="en-US" sz="2000" b="1" dirty="0"/>
          </a:p>
        </p:txBody>
      </p:sp>
      <p:pic>
        <p:nvPicPr>
          <p:cNvPr id="48132" name="Picture 4" descr="C:\WINDOWS\Desktop\colum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85446" y="2137739"/>
            <a:ext cx="312420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/>
          <p:cNvSpPr/>
          <p:nvPr/>
        </p:nvSpPr>
        <p:spPr>
          <a:xfrm>
            <a:off x="5433034" y="1645762"/>
            <a:ext cx="351250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742950" lvl="1" indent="-285750">
              <a:spcBef>
                <a:spcPct val="20000"/>
              </a:spcBef>
              <a:buClr>
                <a:schemeClr val="tx1"/>
              </a:buClr>
            </a:pPr>
            <a:r>
              <a:rPr lang="en-US" sz="2000" b="1" dirty="0" smtClean="0"/>
              <a:t>Rectangular or Circular</a:t>
            </a:r>
            <a:endParaRPr lang="en-US" sz="20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080" y="817036"/>
            <a:ext cx="3346677" cy="399722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804" y="4267200"/>
            <a:ext cx="2123196" cy="2590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3" y="4724400"/>
            <a:ext cx="1706096" cy="206079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1784414" y="4740322"/>
            <a:ext cx="198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Shear Failure in Column</a:t>
            </a:r>
            <a:endParaRPr lang="en-US" sz="1400" dirty="0"/>
          </a:p>
        </p:txBody>
      </p:sp>
      <p:sp>
        <p:nvSpPr>
          <p:cNvPr id="9" name="Rectangle 8"/>
          <p:cNvSpPr/>
          <p:nvPr/>
        </p:nvSpPr>
        <p:spPr>
          <a:xfrm>
            <a:off x="1826942" y="5263542"/>
            <a:ext cx="266885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/>
              <a:t>Shear </a:t>
            </a:r>
            <a:r>
              <a:rPr lang="en-US" sz="1400" dirty="0"/>
              <a:t>stress is a maximum at 45 degrees to the loading </a:t>
            </a:r>
            <a:r>
              <a:rPr lang="en-US" sz="1400" dirty="0" smtClean="0"/>
              <a:t>axis (Mohr’s Circles)</a:t>
            </a:r>
            <a:endParaRPr lang="en-US" sz="1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ChangeArrowheads="1"/>
          </p:cNvSpPr>
          <p:nvPr/>
        </p:nvSpPr>
        <p:spPr bwMode="auto">
          <a:xfrm>
            <a:off x="533400" y="304800"/>
            <a:ext cx="7772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>
              <a:defRPr/>
            </a:pPr>
            <a:r>
              <a:rPr lang="en-US" sz="4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2. Welded </a:t>
            </a:r>
            <a:r>
              <a:rPr lang="en-US" sz="40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Wire Fabric (WWF)</a:t>
            </a:r>
          </a:p>
        </p:txBody>
      </p:sp>
      <p:sp>
        <p:nvSpPr>
          <p:cNvPr id="103427" name="Rectangle 3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762000" y="1371600"/>
            <a:ext cx="77724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 smtClean="0"/>
              <a:t>Grid </a:t>
            </a:r>
            <a:r>
              <a:rPr lang="en-US" sz="2000" dirty="0"/>
              <a:t>of “wires” spaced 2-12 inches apart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/>
              <a:t>Specified by wire gauge and spacing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 smtClean="0"/>
              <a:t>Various Uses</a:t>
            </a:r>
            <a:endParaRPr lang="en-US" sz="2000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/>
              <a:t>Comes in Mats or Rolls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  <a:defRPr/>
            </a:pPr>
            <a:r>
              <a:rPr lang="en-US" sz="2000" dirty="0"/>
              <a:t>Advantage - </a:t>
            </a:r>
            <a:r>
              <a:rPr lang="en-US" sz="2000" dirty="0" smtClean="0"/>
              <a:t>Labour </a:t>
            </a:r>
            <a:r>
              <a:rPr lang="en-US" sz="2000" dirty="0"/>
              <a:t>Savings</a:t>
            </a:r>
            <a:endParaRPr lang="en-US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9698" name="Picture 2" descr="http://web.tradekorea.com/upload_file2/sell/65/S00026565/wire_mesh_reinforceme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3523488"/>
            <a:ext cx="3467100" cy="2496313"/>
          </a:xfrm>
          <a:prstGeom prst="rect">
            <a:avLst/>
          </a:prstGeom>
          <a:noFill/>
        </p:spPr>
      </p:pic>
      <p:pic>
        <p:nvPicPr>
          <p:cNvPr id="29700" name="Picture 4" descr="http://img.diytrade.com/cdimg/1959176/28439146/0/1346399150/rebar_welded_wire_mesh_low_price_high_qualit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2971800"/>
            <a:ext cx="3429000" cy="3429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883637" y="1283540"/>
            <a:ext cx="228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Uses?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4083" y="1740932"/>
            <a:ext cx="14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Slab Floor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67970" y="2110264"/>
            <a:ext cx="1895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Vertical Spray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http://www.cssconstruct.co.uk/images/sprayconcret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4400" y="228600"/>
            <a:ext cx="3924300" cy="2982469"/>
          </a:xfrm>
          <a:prstGeom prst="rect">
            <a:avLst/>
          </a:prstGeom>
          <a:noFill/>
        </p:spPr>
      </p:pic>
      <p:pic>
        <p:nvPicPr>
          <p:cNvPr id="64518" name="Picture 6" descr="https://asc.llnl.gov/tsf/tsf_scrapbook/images/nov02_10_lar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9400" y="3429000"/>
            <a:ext cx="5829300" cy="3162301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762000" y="457200"/>
            <a:ext cx="292419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3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Welded Wire</a:t>
            </a:r>
          </a:p>
          <a:p>
            <a:pPr>
              <a:defRPr/>
            </a:pPr>
            <a:r>
              <a:rPr lang="en-US" sz="3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Fabric </a:t>
            </a:r>
            <a:endParaRPr lang="en-US" sz="3600" dirty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52600" y="2209800"/>
            <a:ext cx="3276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Vertical spray concrete (shotcrete) support.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52400" y="4419600"/>
            <a:ext cx="3124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Horizontal floor slab reinforcement.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Corrosion of 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2400" y="1295400"/>
            <a:ext cx="4648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Carbon dioxide from air can react with the calcium hydroxide</a:t>
            </a:r>
            <a:r>
              <a:rPr lang="en-US" dirty="0" smtClean="0"/>
              <a:t> in concrete to form calcium carbonate. This process is called </a:t>
            </a:r>
            <a:r>
              <a:rPr lang="en-US" b="1" dirty="0" smtClean="0">
                <a:solidFill>
                  <a:srgbClr val="0070C0"/>
                </a:solidFill>
              </a:rPr>
              <a:t>carbonation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   (the reversal of the chemical process of calcination of lime taking place in a cement kiln).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dirty="0" smtClean="0"/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b="1" dirty="0" smtClean="0">
                <a:solidFill>
                  <a:srgbClr val="0070C0"/>
                </a:solidFill>
              </a:rPr>
              <a:t>In the presence of moisture, carbonate changes into diluted carbonic acid </a:t>
            </a:r>
            <a:r>
              <a:rPr lang="en-US" dirty="0" smtClean="0"/>
              <a:t>and decreases alkalinity of concrete which is essential for corrosion prevention of the reinforcement.</a:t>
            </a:r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r>
              <a:rPr lang="en-US" sz="24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BLOGGER_PHOTO_ID_5435040026192818290" descr="http://3.bp.blogspot.com/_z4X8eE7aKcs/S20kG5VAsHI/AAAAAAAAAUE/NunM3--UJCE/s320/carbonation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9200" y="2743200"/>
            <a:ext cx="388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5562600" y="1143000"/>
            <a:ext cx="3048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b="1" dirty="0" smtClean="0">
                <a:solidFill>
                  <a:srgbClr val="0070C0"/>
                </a:solidFill>
              </a:rPr>
              <a:t>Sufficient depth of cover is required to keep the reinforcement away from potential zones of Carbonation. Depth will vary according to concrete type</a:t>
            </a:r>
            <a:endParaRPr lang="en-GB" sz="1400" b="1" dirty="0">
              <a:solidFill>
                <a:srgbClr val="0070C0"/>
              </a:solidFill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8153400" y="2362200"/>
            <a:ext cx="0" cy="6096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5029200" y="5791200"/>
            <a:ext cx="3886200" cy="58477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Concrete is under continuous attack by aggressive environmental agents. 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533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Corrosion of </a:t>
            </a:r>
            <a:br>
              <a:rPr lang="en-US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57200" y="2057400"/>
            <a:ext cx="4648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Steel is protected from corrosion if it has adequate cover of good quality, well compacted and cured concrete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dirty="0" smtClean="0"/>
              <a:t>Insufficient cover caused by incorrect fixing of steel reinforcement or formwork can allow steel to corrode. Corrosion will ‘blow off’ facing cover.</a:t>
            </a:r>
            <a:endParaRPr lang="en-US" sz="2400" dirty="0" smtClean="0"/>
          </a:p>
          <a:p>
            <a:pPr algn="just"/>
            <a:r>
              <a:rPr lang="en-US" sz="2400" dirty="0" smtClean="0"/>
              <a:t> </a:t>
            </a:r>
          </a:p>
          <a:p>
            <a:pPr marL="365760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 algn="just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 descr="C:\Users\Vista\Desktop\al's lecture\concrete\concrete_spall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1066800"/>
            <a:ext cx="3657600" cy="2208319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3581400"/>
            <a:ext cx="36576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Corrosion of 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762000" y="19050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228600" y="838200"/>
            <a:ext cx="77724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/>
              <a:t>Rate of Carbonation:</a:t>
            </a: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dirty="0" smtClean="0"/>
              <a:t>The rate of carbonation depends on :-</a:t>
            </a:r>
            <a:br>
              <a:rPr lang="en-US" sz="2000" dirty="0" smtClean="0"/>
            </a:b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1. The level of pore water (increased by humidity 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2. Grade of concrete (Strength and Density)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3. Permeability of concrete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4. Whether the concrete is ‘protected’ or not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5. Depth of cover over the reinforcement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/>
            </a:r>
            <a:br>
              <a:rPr lang="en-US" sz="2000" b="1" dirty="0" smtClean="0">
                <a:solidFill>
                  <a:srgbClr val="0070C0"/>
                </a:solidFill>
              </a:rPr>
            </a:br>
            <a:r>
              <a:rPr lang="en-US" sz="2000" b="1" dirty="0" smtClean="0">
                <a:solidFill>
                  <a:srgbClr val="0070C0"/>
                </a:solidFill>
              </a:rPr>
              <a:t>6. Time</a:t>
            </a:r>
            <a:r>
              <a:rPr lang="en-US" sz="2000" dirty="0" smtClean="0"/>
              <a:t/>
            </a:r>
            <a:br>
              <a:rPr lang="en-US" sz="2000" dirty="0" smtClean="0"/>
            </a:b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r>
              <a:rPr lang="en-US" sz="20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324600" y="6019800"/>
            <a:ext cx="312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COPY DOWN</a:t>
            </a: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8600" y="38100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chemeClr val="bg2">
                    <a:lumMod val="50000"/>
                  </a:schemeClr>
                </a:solidFill>
              </a:rPr>
              <a:t>Protection of reinforcement</a:t>
            </a:r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533400" y="1295400"/>
            <a:ext cx="8077200" cy="51816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838200" y="1981200"/>
            <a:ext cx="7924800" cy="457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dirty="0" smtClean="0"/>
              <a:t>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752600" y="4949227"/>
            <a:ext cx="5181600" cy="762000"/>
          </a:xfrm>
          <a:prstGeom prst="rect">
            <a:avLst/>
          </a:prstGeom>
          <a:noFill/>
        </p:spPr>
        <p:txBody>
          <a:bodyPr vert="horz">
            <a:noAutofit/>
          </a:bodyPr>
          <a:lstStyle/>
          <a:p>
            <a:pPr marL="109728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Additional protection of steel </a:t>
            </a:r>
          </a:p>
          <a:p>
            <a:pPr marL="109728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/>
              <a:t>can be achieved by the use of galvanised, </a:t>
            </a:r>
            <a:r>
              <a:rPr lang="en-US" sz="2000" b="1" dirty="0" smtClean="0">
                <a:solidFill>
                  <a:srgbClr val="0070C0"/>
                </a:solidFill>
              </a:rPr>
              <a:t>epoxy coated </a:t>
            </a:r>
            <a:r>
              <a:rPr lang="en-US" sz="2000" dirty="0" smtClean="0"/>
              <a:t>or </a:t>
            </a:r>
          </a:p>
          <a:p>
            <a:pPr marL="109728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stainless steel </a:t>
            </a:r>
            <a:r>
              <a:rPr lang="en-US" sz="2000" dirty="0" smtClean="0"/>
              <a:t>reinforcement.</a:t>
            </a:r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822960" lvl="1" indent="-256032" algn="ctr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0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400" dirty="0" smtClean="0"/>
          </a:p>
          <a:p>
            <a:r>
              <a:rPr lang="en-US" sz="24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400" noProof="0" dirty="0" smtClean="0"/>
              <a:t>				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US" sz="2400" noProof="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4" descr="MVC-121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352800"/>
            <a:ext cx="3067050" cy="305581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5867400" y="3505200"/>
            <a:ext cx="121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Epoxy resin coat</a:t>
            </a:r>
            <a:endParaRPr lang="en-GB" sz="1200" dirty="0"/>
          </a:p>
        </p:txBody>
      </p:sp>
      <p:sp>
        <p:nvSpPr>
          <p:cNvPr id="12" name="Rectangle 11"/>
          <p:cNvSpPr/>
          <p:nvPr/>
        </p:nvSpPr>
        <p:spPr>
          <a:xfrm>
            <a:off x="381000" y="959908"/>
            <a:ext cx="632460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Nominal cover for reinforcement is measured from three factors…</a:t>
            </a:r>
            <a:r>
              <a:rPr lang="en-US" sz="2000" dirty="0" smtClean="0"/>
              <a:t> </a:t>
            </a:r>
          </a:p>
          <a:p>
            <a:pPr marL="36576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endParaRPr lang="en-US" sz="2000" dirty="0" smtClean="0"/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dirty="0" smtClean="0">
                <a:solidFill>
                  <a:srgbClr val="0070C0"/>
                </a:solidFill>
              </a:rPr>
              <a:t>1.</a:t>
            </a:r>
            <a:r>
              <a:rPr lang="en-US" sz="2000" b="1" dirty="0" smtClean="0">
                <a:solidFill>
                  <a:srgbClr val="0070C0"/>
                </a:solidFill>
              </a:rPr>
              <a:t> Anticipated degree of environmental exposure that is anticipated for the application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2. Concrete strength class, relating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 to the density and durability of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 the mix chosen for the 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US" sz="2000" b="1" dirty="0" smtClean="0">
                <a:solidFill>
                  <a:srgbClr val="0070C0"/>
                </a:solidFill>
              </a:rPr>
              <a:t>    application.</a:t>
            </a:r>
            <a:r>
              <a:rPr lang="en-US" sz="2000" dirty="0" smtClean="0"/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81000" y="4352028"/>
            <a:ext cx="384945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2000" b="1" dirty="0">
                <a:solidFill>
                  <a:srgbClr val="0070C0"/>
                </a:solidFill>
              </a:rPr>
              <a:t>3. Dimensions of casting</a:t>
            </a:r>
            <a:endParaRPr lang="en-US" sz="2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3" name="Rectangle 5"/>
          <p:cNvSpPr>
            <a:spLocks noChangeArrowheads="1"/>
          </p:cNvSpPr>
          <p:nvPr/>
        </p:nvSpPr>
        <p:spPr bwMode="auto">
          <a:xfrm>
            <a:off x="1543228" y="304800"/>
            <a:ext cx="66294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>
              <a:defRPr/>
            </a:pPr>
            <a:r>
              <a:rPr lang="en-US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Prestressing the concrete</a:t>
            </a:r>
            <a:endParaRPr lang="en-US" sz="4400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09574" name="Rectangle 6" descr="Rectangle: Click to edit Master text styles&#10;Second level&#10;Third level&#10;Fourth level&#10;Fifth level"/>
          <p:cNvSpPr>
            <a:spLocks noChangeArrowheads="1"/>
          </p:cNvSpPr>
          <p:nvPr/>
        </p:nvSpPr>
        <p:spPr bwMode="auto">
          <a:xfrm>
            <a:off x="304800" y="762000"/>
            <a:ext cx="8605838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 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1. Steel tendons are placed in position and tensioned at each end.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2. The concrete is poured, vibrated and cured.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3. The tendons are released when the concrete is hardened and this pulls the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     concrete into compression.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endParaRPr lang="en-US" sz="1600" dirty="0" smtClean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Advantages</a:t>
            </a:r>
            <a:r>
              <a:rPr lang="en-US" sz="1600" dirty="0"/>
              <a:t>:</a:t>
            </a:r>
            <a:endParaRPr lang="en-US" sz="1600" dirty="0">
              <a:solidFill>
                <a:srgbClr val="0000CC"/>
              </a:solidFill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/>
              <a:t>	</a:t>
            </a:r>
            <a:r>
              <a:rPr lang="en-US" sz="1600" dirty="0">
                <a:solidFill>
                  <a:srgbClr val="0000CC"/>
                </a:solidFill>
              </a:rPr>
              <a:t>- </a:t>
            </a:r>
            <a:r>
              <a:rPr lang="en-US" sz="1600" dirty="0"/>
              <a:t>Increase the load carrying </a:t>
            </a:r>
            <a:endParaRPr lang="en-US" sz="1600" dirty="0" smtClean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 smtClean="0"/>
              <a:t>	   capacity. </a:t>
            </a: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/>
              <a:t>	- Increase span </a:t>
            </a:r>
            <a:r>
              <a:rPr lang="en-US" sz="1600" dirty="0" smtClean="0"/>
              <a:t>length.</a:t>
            </a:r>
            <a:endParaRPr lang="en-US" sz="1600" dirty="0"/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Wingdings" pitchFamily="2" charset="2"/>
              <a:buNone/>
              <a:defRPr/>
            </a:pPr>
            <a:r>
              <a:rPr lang="en-US" sz="1600" dirty="0"/>
              <a:t>	- Reduce the </a:t>
            </a:r>
            <a:r>
              <a:rPr lang="en-US" sz="1600" dirty="0" smtClean="0"/>
              <a:t>dimension size.</a:t>
            </a:r>
            <a:endParaRPr lang="en-US" sz="1600" dirty="0"/>
          </a:p>
        </p:txBody>
      </p:sp>
      <p:pic>
        <p:nvPicPr>
          <p:cNvPr id="51204" name="Picture 7" descr="C:\WINDOWS\Desktop\beam PT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91168" y="2133600"/>
            <a:ext cx="4202113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5" name="Picture 8" descr="C:\WINDOWS\Desktop\beam PT 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2" y="4525600"/>
            <a:ext cx="4352596" cy="2176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A:\MVC-016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05600" y="5029200"/>
            <a:ext cx="2438400" cy="18288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3079335" y="4657635"/>
            <a:ext cx="129540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A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4391168" y="4048547"/>
            <a:ext cx="452174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1400" dirty="0" smtClean="0"/>
              <a:t>When a concrete beam is pre-stressed, All the concrete acts in compression. The off-centre location of the pre-stressed steel </a:t>
            </a:r>
            <a:r>
              <a:rPr lang="en-GB" sz="1400" b="1" dirty="0" smtClean="0">
                <a:solidFill>
                  <a:srgbClr val="0070C0"/>
                </a:solidFill>
              </a:rPr>
              <a:t>causes a camber in the beam.</a:t>
            </a:r>
            <a:endParaRPr lang="en-US" sz="1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572" y="6019800"/>
            <a:ext cx="5410200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Under loading, the pre-stressed beam becomes flatter, but all the concrete still acts in compression, and no cracks appear. </a:t>
            </a:r>
            <a:endParaRPr lang="en-US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6724828" y="5081067"/>
            <a:ext cx="1447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Steel Tendons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09800" y="1981200"/>
            <a:ext cx="45945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Prestressing the concrete</a:t>
            </a:r>
            <a:endParaRPr lang="en-US" sz="2800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600200" y="3124200"/>
            <a:ext cx="6172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 smtClean="0">
                <a:hlinkClick r:id="rId2"/>
              </a:rPr>
              <a:t>http://www.youtube.com/watch?v=pjwrXLWhISE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Post-tensioning the concrete</a:t>
            </a:r>
          </a:p>
        </p:txBody>
      </p:sp>
      <p:sp>
        <p:nvSpPr>
          <p:cNvPr id="3829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600200"/>
            <a:ext cx="8610600" cy="4495800"/>
          </a:xfrm>
        </p:spPr>
        <p:txBody>
          <a:bodyPr/>
          <a:lstStyle/>
          <a:p>
            <a:pPr lvl="1" eaLnBrk="1" hangingPunct="1">
              <a:buNone/>
            </a:pPr>
            <a:r>
              <a:rPr lang="en-US" sz="1800" dirty="0" smtClean="0"/>
              <a:t>1. Cables positioned prior to concrete placement in plastic sheath </a:t>
            </a:r>
          </a:p>
          <a:p>
            <a:pPr lvl="1" eaLnBrk="1" hangingPunct="1">
              <a:buNone/>
            </a:pPr>
            <a:r>
              <a:rPr lang="en-US" sz="1800" dirty="0" smtClean="0"/>
              <a:t>2. Stressed by jacks after concrete placement (&amp; curing)</a:t>
            </a:r>
          </a:p>
          <a:p>
            <a:pPr lvl="1" eaLnBrk="1" hangingPunct="1">
              <a:buNone/>
            </a:pPr>
            <a:r>
              <a:rPr lang="en-US" sz="1800" dirty="0" smtClean="0"/>
              <a:t>3. Generally performed at the jobsite</a:t>
            </a:r>
          </a:p>
        </p:txBody>
      </p:sp>
      <p:pic>
        <p:nvPicPr>
          <p:cNvPr id="64516" name="Picture 4" descr="pt 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590800"/>
            <a:ext cx="4495800" cy="145256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4517" name="Picture 5" descr="pt 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4089796"/>
            <a:ext cx="6248400" cy="2615804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4991100" y="3276600"/>
            <a:ext cx="3810000" cy="73866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1. In post tensioning, the concrete is not allowed to bond to the steel strands during curing. </a:t>
            </a:r>
            <a:endParaRPr lang="en-US" sz="1400" dirty="0"/>
          </a:p>
        </p:txBody>
      </p:sp>
      <p:sp>
        <p:nvSpPr>
          <p:cNvPr id="3" name="TextBox 2"/>
          <p:cNvSpPr txBox="1"/>
          <p:nvPr/>
        </p:nvSpPr>
        <p:spPr>
          <a:xfrm>
            <a:off x="1409700" y="5383649"/>
            <a:ext cx="5867400" cy="116955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2. After the concrete has cured, the strands are tensioned with a hydraulic jack and anchored to the beam ends. The strands are draped loosely to provide higher structural efficiency.</a:t>
            </a:r>
          </a:p>
          <a:p>
            <a:endParaRPr lang="en-GB" sz="1400" dirty="0"/>
          </a:p>
          <a:p>
            <a:endParaRPr lang="en-US" sz="1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66564" name="Picture 4" descr="MVC-012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-33845" y="5595937"/>
            <a:ext cx="7075976" cy="892552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imes New Roman" pitchFamily="18" charset="0"/>
              </a:rPr>
              <a:t>Plastic-sheathed to prevent bonding to concrete 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  <a:latin typeface="Times New Roman" pitchFamily="18" charset="0"/>
              </a:rPr>
              <a:t>(note the cable is lubricated)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67588" name="Picture 4" descr="Post Tension Cables-Drap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0" y="5886450"/>
            <a:ext cx="7360285" cy="523220"/>
          </a:xfrm>
          <a:prstGeom prst="rect">
            <a:avLst/>
          </a:prstGeom>
          <a:solidFill>
            <a:schemeClr val="tx1"/>
          </a:solidFill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800" dirty="0" smtClean="0">
                <a:solidFill>
                  <a:schemeClr val="bg1"/>
                </a:solidFill>
                <a:latin typeface="Times New Roman" pitchFamily="18" charset="0"/>
              </a:rPr>
              <a:t> Draped </a:t>
            </a:r>
            <a:r>
              <a:rPr lang="en-US" sz="2800" dirty="0">
                <a:solidFill>
                  <a:schemeClr val="bg1"/>
                </a:solidFill>
                <a:latin typeface="Times New Roman" pitchFamily="18" charset="0"/>
              </a:rPr>
              <a:t>to be positioned in “Tension” area of slab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71684" name="Picture 4" descr="Jacking Mach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</p:pic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276600" y="533400"/>
            <a:ext cx="5625258" cy="461665"/>
          </a:xfrm>
          <a:prstGeom prst="rect">
            <a:avLst/>
          </a:prstGeom>
          <a:solidFill>
            <a:schemeClr val="tx1"/>
          </a:solidFill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400" dirty="0">
                <a:solidFill>
                  <a:schemeClr val="bg1"/>
                </a:solidFill>
                <a:latin typeface="Times New Roman" pitchFamily="18" charset="0"/>
              </a:rPr>
              <a:t>Hydraulic Jacking Machine to Stress Cables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572000"/>
            <a:ext cx="3030677" cy="2273008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71600" y="4419600"/>
            <a:ext cx="77724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u="sng" dirty="0" smtClean="0">
                <a:latin typeface="Calibri" pitchFamily="34" charset="0"/>
                <a:hlinkClick r:id="rId2"/>
              </a:rPr>
              <a:t>http://www.youtube.com/watch?v=rNJGaiGYzAc</a:t>
            </a:r>
            <a:endParaRPr lang="en-GB" sz="2400" dirty="0">
              <a:latin typeface="Calibri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00200" y="3810000"/>
            <a:ext cx="6629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  <a:latin typeface="+mj-lt"/>
              </a:rPr>
              <a:t>JACKING THE CABLES INTO TENSION</a:t>
            </a:r>
            <a:endParaRPr lang="en-GB" sz="2400" b="1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828800" y="2057400"/>
            <a:ext cx="52517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>
                <a:solidFill>
                  <a:srgbClr val="0070C0"/>
                </a:solidFill>
                <a:latin typeface="+mj-lt"/>
              </a:rPr>
              <a:t>Post-tensioning the concrete</a:t>
            </a:r>
            <a:endParaRPr lang="en-GB" sz="2800" b="1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447800" y="2590800"/>
            <a:ext cx="618368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http://www.youtube.com/watch?v=7JsuNg5r4Is</a:t>
            </a: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 algn="ctr">
              <a:buNone/>
            </a:pPr>
            <a:r>
              <a:rPr lang="en-GB" sz="4000" dirty="0" smtClean="0"/>
              <a:t>CONCRETE</a:t>
            </a:r>
          </a:p>
          <a:p>
            <a:pPr marL="109728" indent="0" algn="ctr">
              <a:buNone/>
            </a:pPr>
            <a:endParaRPr lang="en-GB" dirty="0"/>
          </a:p>
          <a:p>
            <a:pPr marL="109728" indent="0" algn="ctr">
              <a:buNone/>
            </a:pPr>
            <a:r>
              <a:rPr lang="en-GB" sz="4000" dirty="0" smtClean="0"/>
              <a:t>Q.E.D.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4426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6532</TotalTime>
  <Words>1931</Words>
  <Application>Microsoft Office PowerPoint</Application>
  <PresentationFormat>On-screen Show (4:3)</PresentationFormat>
  <Paragraphs>521</Paragraphs>
  <Slides>45</Slides>
  <Notes>2</Notes>
  <HiddenSlides>6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5" baseType="lpstr">
      <vt:lpstr>Arial</vt:lpstr>
      <vt:lpstr>Calibri</vt:lpstr>
      <vt:lpstr>Lucida Console</vt:lpstr>
      <vt:lpstr>Lucida Sans Unicode</vt:lpstr>
      <vt:lpstr>Times New Roman</vt:lpstr>
      <vt:lpstr>Verdana</vt:lpstr>
      <vt:lpstr>Wingdings</vt:lpstr>
      <vt:lpstr>Wingdings 2</vt:lpstr>
      <vt:lpstr>Wingdings 3</vt:lpstr>
      <vt:lpstr>Concourse</vt:lpstr>
      <vt:lpstr>            CONCRETE IN CONSTRUCTION 2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Corrosion of reinforcement</vt:lpstr>
      <vt:lpstr>Corrosion of  reinforcement</vt:lpstr>
      <vt:lpstr>Corrosion of reinforcement</vt:lpstr>
      <vt:lpstr>Protection of reinforcement</vt:lpstr>
      <vt:lpstr>PowerPoint Presentation</vt:lpstr>
      <vt:lpstr>PowerPoint Presentation</vt:lpstr>
      <vt:lpstr>Post-tensioning the concrete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CONCRETE IN CONSTRUCTION Faculty of Applied Design and Engineering School of The Built and Natural Environment</dc:title>
  <dc:creator>Vista</dc:creator>
  <cp:lastModifiedBy>Alan Nantel</cp:lastModifiedBy>
  <cp:revision>466</cp:revision>
  <dcterms:created xsi:type="dcterms:W3CDTF">2011-10-21T09:00:41Z</dcterms:created>
  <dcterms:modified xsi:type="dcterms:W3CDTF">2019-10-29T14:14:08Z</dcterms:modified>
</cp:coreProperties>
</file>