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7"/>
  </p:notesMasterIdLst>
  <p:handoutMasterIdLst>
    <p:handoutMasterId r:id="rId18"/>
  </p:handoutMasterIdLst>
  <p:sldIdLst>
    <p:sldId id="256" r:id="rId4"/>
    <p:sldId id="257" r:id="rId5"/>
    <p:sldId id="295" r:id="rId6"/>
    <p:sldId id="296" r:id="rId7"/>
    <p:sldId id="297" r:id="rId8"/>
    <p:sldId id="304" r:id="rId9"/>
    <p:sldId id="300" r:id="rId10"/>
    <p:sldId id="301" r:id="rId11"/>
    <p:sldId id="302" r:id="rId12"/>
    <p:sldId id="303" r:id="rId13"/>
    <p:sldId id="292" r:id="rId14"/>
    <p:sldId id="294" r:id="rId15"/>
    <p:sldId id="291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846" autoAdjust="0"/>
  </p:normalViewPr>
  <p:slideViewPr>
    <p:cSldViewPr>
      <p:cViewPr varScale="1">
        <p:scale>
          <a:sx n="100" d="100"/>
          <a:sy n="100" d="100"/>
        </p:scale>
        <p:origin x="135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https://developer.xamarin.com/recipes/ios/content_controls/tables/handle_a_row_click/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https://developer.xamarin.com/guides/ios/user_interface/storyboards/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7619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5066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apple.com/library/content/featuredarticles/ViewControllerPGforiPhoneOS/UsingSegues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xamarin.com/api/type/UIKit.UITableViewSource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xamarin.com/api/type/UIKit.UITableViewSource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csharp/programming-guide/delegates/index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programming-guide/statements-expressions-operators/lambda-expressions" TargetMode="External"/><Relationship Id="rId2" Type="http://schemas.openxmlformats.org/officeDocument/2006/relationships/hyperlink" Target="https://docs.microsoft.com/en-us/dotnet/csharp/programming-guide/statements-expressions-operators/anonymous-methods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Platform Apps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</a:t>
            </a:r>
            <a:r>
              <a:rPr lang="en-GB" dirty="0"/>
              <a:t>3</a:t>
            </a:r>
            <a:r>
              <a:rPr lang="en-GB" dirty="0" smtClean="0"/>
              <a:t>: </a:t>
            </a:r>
            <a:r>
              <a:rPr lang="en-GB" dirty="0"/>
              <a:t>Advanced Mobile Application Development (AMAD)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20-Nov-2017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 smtClean="0"/>
              <a:t>XamChat</a:t>
            </a:r>
            <a:r>
              <a:rPr lang="en-GB" dirty="0" smtClean="0"/>
              <a:t> for iOS</a:t>
            </a:r>
          </a:p>
          <a:p>
            <a:r>
              <a:rPr lang="en-GB" dirty="0" err="1" smtClean="0"/>
              <a:t>XamChat</a:t>
            </a:r>
            <a:r>
              <a:rPr lang="en-GB" dirty="0" smtClean="0"/>
              <a:t> for Android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0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iOS Segues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</a:t>
            </a:r>
            <a:r>
              <a:rPr lang="en-GB" dirty="0" smtClean="0">
                <a:hlinkClick r:id="rId2"/>
              </a:rPr>
              <a:t>segue</a:t>
            </a:r>
            <a:r>
              <a:rPr lang="en-GB" dirty="0" smtClean="0"/>
              <a:t> is a transition from one controller to another.</a:t>
            </a:r>
          </a:p>
          <a:p>
            <a:r>
              <a:rPr lang="en-GB" dirty="0" smtClean="0"/>
              <a:t>A storyboard is a collection of controllers and their views attached together by segues.</a:t>
            </a:r>
          </a:p>
          <a:p>
            <a:r>
              <a:rPr lang="en-GB" dirty="0" smtClean="0"/>
              <a:t>There are different categories of segues. We will be using a simple </a:t>
            </a:r>
            <a:r>
              <a:rPr lang="en-GB" b="1" dirty="0" smtClean="0"/>
              <a:t>Show</a:t>
            </a:r>
            <a:r>
              <a:rPr lang="en-GB" dirty="0" smtClean="0"/>
              <a:t> (Push) segue.</a:t>
            </a:r>
          </a:p>
          <a:p>
            <a:r>
              <a:rPr lang="en-GB" dirty="0" smtClean="0"/>
              <a:t>We will also make use of the </a:t>
            </a:r>
            <a:r>
              <a:rPr lang="en-GB" b="1" dirty="0" err="1" smtClean="0"/>
              <a:t>PrepareForSegue</a:t>
            </a:r>
            <a:r>
              <a:rPr lang="en-GB" dirty="0" smtClean="0"/>
              <a:t> event method.</a:t>
            </a:r>
          </a:p>
          <a:p>
            <a:pPr lvl="1"/>
            <a:r>
              <a:rPr lang="en-GB" dirty="0" smtClean="0"/>
              <a:t>It executes just before the Segue executes</a:t>
            </a:r>
          </a:p>
          <a:p>
            <a:pPr lvl="1"/>
            <a:r>
              <a:rPr lang="en-GB" dirty="0" smtClean="0"/>
              <a:t>Useful for passing data to the next controller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1351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iOS </a:t>
            </a:r>
            <a:r>
              <a:rPr lang="en-GB" dirty="0" err="1" smtClean="0"/>
              <a:t>UITableView</a:t>
            </a:r>
            <a:r>
              <a:rPr lang="en-GB" dirty="0" smtClean="0"/>
              <a:t> &amp; </a:t>
            </a:r>
            <a:r>
              <a:rPr lang="en-GB" dirty="0" err="1" smtClean="0"/>
              <a:t>UITableViewSource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powerful class similar to the List View in Android.</a:t>
            </a:r>
          </a:p>
          <a:p>
            <a:r>
              <a:rPr lang="en-GB" dirty="0" smtClean="0"/>
              <a:t>In </a:t>
            </a:r>
            <a:r>
              <a:rPr lang="en-GB" dirty="0" err="1" smtClean="0"/>
              <a:t>Xamarin</a:t>
            </a:r>
            <a:r>
              <a:rPr lang="en-GB" dirty="0" smtClean="0"/>
              <a:t>, you use a </a:t>
            </a:r>
            <a:r>
              <a:rPr lang="en-GB" b="1" dirty="0" err="1" smtClean="0">
                <a:hlinkClick r:id="rId2"/>
              </a:rPr>
              <a:t>UITableViewSource</a:t>
            </a:r>
            <a:r>
              <a:rPr lang="en-GB" dirty="0" smtClean="0"/>
              <a:t> to provide data and handle events for </a:t>
            </a:r>
            <a:r>
              <a:rPr lang="en-GB" dirty="0" err="1" smtClean="0"/>
              <a:t>UITableView</a:t>
            </a:r>
            <a:endParaRPr lang="en-GB" dirty="0" smtClean="0"/>
          </a:p>
          <a:p>
            <a:r>
              <a:rPr lang="en-GB" dirty="0" smtClean="0"/>
              <a:t>Recall that in Android, you create a nested Adapter class to provide the data to the view.</a:t>
            </a:r>
          </a:p>
          <a:p>
            <a:r>
              <a:rPr lang="en-GB" dirty="0" smtClean="0"/>
              <a:t>Similarly, you will create a nested </a:t>
            </a:r>
            <a:r>
              <a:rPr lang="en-GB" dirty="0" err="1" smtClean="0"/>
              <a:t>UITableViewSource</a:t>
            </a:r>
            <a:r>
              <a:rPr lang="en-GB" dirty="0" smtClean="0"/>
              <a:t> to provide the data to the controller.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6581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UITableViewSource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UITableViewSource</a:t>
            </a:r>
            <a:r>
              <a:rPr lang="en-GB" dirty="0" smtClean="0"/>
              <a:t> provides a lot of useful methods you override. We will be using:</a:t>
            </a:r>
          </a:p>
          <a:p>
            <a:pPr lvl="1"/>
            <a:r>
              <a:rPr lang="en-GB" b="1" dirty="0" err="1" smtClean="0"/>
              <a:t>RowsInSection</a:t>
            </a:r>
            <a:r>
              <a:rPr lang="en-GB" dirty="0" smtClean="0"/>
              <a:t>: called by the view to find out how many rows are to be rendered in the section.</a:t>
            </a:r>
            <a:endParaRPr lang="en-GB" dirty="0"/>
          </a:p>
          <a:p>
            <a:pPr lvl="1"/>
            <a:r>
              <a:rPr lang="en-GB" b="1" dirty="0" err="1" smtClean="0"/>
              <a:t>GetCell</a:t>
            </a:r>
            <a:r>
              <a:rPr lang="en-GB" dirty="0" smtClean="0"/>
              <a:t>: used to populate the row cell at a specified index.</a:t>
            </a:r>
          </a:p>
          <a:p>
            <a:pPr lvl="1"/>
            <a:r>
              <a:rPr lang="en-GB" b="1" dirty="0" err="1" smtClean="0"/>
              <a:t>RowSelected</a:t>
            </a:r>
            <a:r>
              <a:rPr lang="en-GB" dirty="0" smtClean="0"/>
              <a:t>: called when a row is selected.</a:t>
            </a:r>
          </a:p>
          <a:p>
            <a:r>
              <a:rPr lang="en-GB" dirty="0" smtClean="0">
                <a:hlinkClick r:id="rId2"/>
              </a:rPr>
              <a:t>See more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4017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Sending Data with iOS Segues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 </a:t>
            </a:r>
            <a:r>
              <a:rPr lang="en-GB" dirty="0" err="1" smtClean="0"/>
              <a:t>XamChat</a:t>
            </a:r>
            <a:r>
              <a:rPr lang="en-GB" dirty="0" smtClean="0"/>
              <a:t>, when the user clicks a particular conversation in a </a:t>
            </a:r>
            <a:r>
              <a:rPr lang="en-GB" dirty="0" err="1" smtClean="0"/>
              <a:t>TableView</a:t>
            </a:r>
            <a:r>
              <a:rPr lang="en-GB" dirty="0" smtClean="0"/>
              <a:t> Cell, that conversation ID needs to be passed to the next controller.</a:t>
            </a:r>
          </a:p>
          <a:p>
            <a:r>
              <a:rPr lang="en-GB" dirty="0" smtClean="0"/>
              <a:t>In the </a:t>
            </a:r>
            <a:r>
              <a:rPr lang="en-GB" dirty="0" err="1" smtClean="0"/>
              <a:t>UITableViewSource</a:t>
            </a:r>
            <a:r>
              <a:rPr lang="en-GB" dirty="0" smtClean="0"/>
              <a:t>, you override the </a:t>
            </a:r>
            <a:r>
              <a:rPr lang="en-GB" b="1" dirty="0" err="1" smtClean="0"/>
              <a:t>RowSelected</a:t>
            </a:r>
            <a:r>
              <a:rPr lang="en-GB" dirty="0" smtClean="0"/>
              <a:t> event and use it to perform the segue.</a:t>
            </a:r>
          </a:p>
          <a:p>
            <a:r>
              <a:rPr lang="en-GB" dirty="0" smtClean="0"/>
              <a:t>The owner (</a:t>
            </a:r>
            <a:r>
              <a:rPr lang="en-GB" b="1" i="1" dirty="0" smtClean="0"/>
              <a:t>parent controller</a:t>
            </a:r>
            <a:r>
              <a:rPr lang="en-GB" dirty="0" smtClean="0"/>
              <a:t>) of the </a:t>
            </a:r>
            <a:r>
              <a:rPr lang="en-GB" dirty="0" err="1" smtClean="0"/>
              <a:t>UITableViewSource</a:t>
            </a:r>
            <a:r>
              <a:rPr lang="en-GB" dirty="0" smtClean="0"/>
              <a:t>, then adds the extra information in its </a:t>
            </a:r>
            <a:r>
              <a:rPr lang="en-GB" b="1" dirty="0" err="1" smtClean="0"/>
              <a:t>PrepareForSegue</a:t>
            </a:r>
            <a:r>
              <a:rPr lang="en-GB" dirty="0" smtClean="0"/>
              <a:t> method.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23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C# Delegates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hlinkClick r:id="rId2"/>
              </a:rPr>
              <a:t>Delegates</a:t>
            </a:r>
            <a:r>
              <a:rPr lang="en-GB" dirty="0" smtClean="0"/>
              <a:t> are a special type that represents a references to methods with a predefined parameter list and return type.</a:t>
            </a:r>
          </a:p>
          <a:p>
            <a:r>
              <a:rPr lang="en-GB" dirty="0" smtClean="0"/>
              <a:t>When you instantiate a delegate, you can use </a:t>
            </a:r>
            <a:r>
              <a:rPr lang="en-GB" b="1" i="1" dirty="0" smtClean="0"/>
              <a:t>any</a:t>
            </a:r>
            <a:r>
              <a:rPr lang="en-GB" dirty="0" smtClean="0"/>
              <a:t> method with a compatible signature (same parameter types) and return type.</a:t>
            </a:r>
          </a:p>
          <a:p>
            <a:pPr lvl="1"/>
            <a:r>
              <a:rPr lang="en-GB" i="1" dirty="0" smtClean="0"/>
              <a:t>That’s what you have been doing when you create event handler methods</a:t>
            </a:r>
            <a:r>
              <a:rPr lang="en-GB" dirty="0" smtClean="0"/>
              <a:t>.</a:t>
            </a:r>
          </a:p>
          <a:p>
            <a:r>
              <a:rPr lang="en-GB" dirty="0" smtClean="0"/>
              <a:t>Delegates are used to pass methods as arguments to other methods.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0503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C# Delegates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Declaring a delegate (we won’t be doing this).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222222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101FD"/>
                </a:solidFill>
                <a:latin typeface="Consolas" panose="020B0609020204030204" pitchFamily="49" charset="0"/>
              </a:rPr>
              <a:t>delegate</a:t>
            </a:r>
            <a:r>
              <a:rPr lang="en-GB" dirty="0">
                <a:solidFill>
                  <a:srgbClr val="222222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101FD"/>
                </a:solidFill>
                <a:latin typeface="Consolas" panose="020B0609020204030204" pitchFamily="49" charset="0"/>
              </a:rPr>
              <a:t>void</a:t>
            </a:r>
            <a:r>
              <a:rPr lang="en-GB" dirty="0">
                <a:solidFill>
                  <a:srgbClr val="222222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7D9A"/>
                </a:solidFill>
                <a:latin typeface="Consolas" panose="020B0609020204030204" pitchFamily="49" charset="0"/>
              </a:rPr>
              <a:t>Del</a:t>
            </a:r>
            <a:r>
              <a:rPr lang="en-GB" dirty="0">
                <a:solidFill>
                  <a:srgbClr val="222222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101FD"/>
                </a:solidFill>
                <a:latin typeface="Consolas" panose="020B0609020204030204" pitchFamily="49" charset="0"/>
              </a:rPr>
              <a:t>string</a:t>
            </a:r>
            <a:r>
              <a:rPr lang="en-GB" dirty="0">
                <a:solidFill>
                  <a:srgbClr val="222222"/>
                </a:solidFill>
                <a:latin typeface="Consolas" panose="020B0609020204030204" pitchFamily="49" charset="0"/>
              </a:rPr>
              <a:t> message);</a:t>
            </a:r>
            <a:endParaRPr lang="en-GB" dirty="0"/>
          </a:p>
          <a:p>
            <a:r>
              <a:rPr lang="en-GB" dirty="0" smtClean="0"/>
              <a:t>An example compatible method for the delegate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Create a method for a delegate.</a:t>
            </a:r>
            <a:r>
              <a:rPr lang="en-GB" dirty="0">
                <a:solidFill>
                  <a:srgbClr val="222222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222222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101FD"/>
                </a:solidFill>
                <a:latin typeface="Consolas" panose="020B0609020204030204" pitchFamily="49" charset="0"/>
              </a:rPr>
              <a:t>static</a:t>
            </a:r>
            <a:r>
              <a:rPr lang="en-GB" dirty="0">
                <a:solidFill>
                  <a:srgbClr val="222222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101FD"/>
                </a:solidFill>
                <a:latin typeface="Consolas" panose="020B0609020204030204" pitchFamily="49" charset="0"/>
              </a:rPr>
              <a:t>void</a:t>
            </a:r>
            <a:r>
              <a:rPr lang="en-GB" dirty="0">
                <a:solidFill>
                  <a:srgbClr val="222222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7D9A"/>
                </a:solidFill>
                <a:latin typeface="Consolas" panose="020B0609020204030204" pitchFamily="49" charset="0"/>
              </a:rPr>
              <a:t>DelegateMethod</a:t>
            </a:r>
            <a:r>
              <a:rPr lang="en-GB" dirty="0">
                <a:solidFill>
                  <a:srgbClr val="222222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101FD"/>
                </a:solidFill>
                <a:latin typeface="Consolas" panose="020B0609020204030204" pitchFamily="49" charset="0"/>
              </a:rPr>
              <a:t>string</a:t>
            </a:r>
            <a:r>
              <a:rPr lang="en-GB" dirty="0">
                <a:solidFill>
                  <a:srgbClr val="222222"/>
                </a:solidFill>
                <a:latin typeface="Consolas" panose="020B0609020204030204" pitchFamily="49" charset="0"/>
              </a:rPr>
              <a:t> message) </a:t>
            </a:r>
            <a:r>
              <a:rPr lang="en-GB" dirty="0" smtClean="0">
                <a:solidFill>
                  <a:srgbClr val="222222"/>
                </a:solidFill>
                <a:latin typeface="Consolas" panose="020B0609020204030204" pitchFamily="49" charset="0"/>
              </a:rPr>
              <a:t/>
            </a:r>
            <a:br>
              <a:rPr lang="en-GB" dirty="0" smtClean="0">
                <a:solidFill>
                  <a:srgbClr val="222222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222222"/>
                </a:solidFill>
                <a:latin typeface="Consolas" panose="020B0609020204030204" pitchFamily="49" charset="0"/>
              </a:rPr>
              <a:t>{ </a:t>
            </a:r>
            <a:br>
              <a:rPr lang="en-GB" dirty="0" smtClean="0">
                <a:solidFill>
                  <a:srgbClr val="222222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222222"/>
                </a:solidFill>
                <a:latin typeface="Consolas" panose="020B0609020204030204" pitchFamily="49" charset="0"/>
              </a:rPr>
              <a:t>	</a:t>
            </a:r>
            <a:r>
              <a:rPr lang="en-GB" dirty="0" err="1" smtClean="0">
                <a:solidFill>
                  <a:srgbClr val="222222"/>
                </a:solidFill>
                <a:latin typeface="Consolas" panose="020B0609020204030204" pitchFamily="49" charset="0"/>
              </a:rPr>
              <a:t>System.Console.WriteLine</a:t>
            </a:r>
            <a:r>
              <a:rPr lang="en-GB" dirty="0" smtClean="0">
                <a:solidFill>
                  <a:srgbClr val="222222"/>
                </a:solidFill>
                <a:latin typeface="Consolas" panose="020B0609020204030204" pitchFamily="49" charset="0"/>
              </a:rPr>
              <a:t>(message</a:t>
            </a:r>
            <a:r>
              <a:rPr lang="en-GB" dirty="0">
                <a:solidFill>
                  <a:srgbClr val="222222"/>
                </a:solidFill>
                <a:latin typeface="Consolas" panose="020B0609020204030204" pitchFamily="49" charset="0"/>
              </a:rPr>
              <a:t>); </a:t>
            </a:r>
            <a:r>
              <a:rPr lang="en-GB" dirty="0" smtClean="0">
                <a:solidFill>
                  <a:srgbClr val="222222"/>
                </a:solidFill>
                <a:latin typeface="Consolas" panose="020B0609020204030204" pitchFamily="49" charset="0"/>
              </a:rPr>
              <a:t/>
            </a:r>
            <a:br>
              <a:rPr lang="en-GB" dirty="0" smtClean="0">
                <a:solidFill>
                  <a:srgbClr val="222222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222222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 smtClean="0"/>
              <a:t>Instantiating the Delegate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222222"/>
                </a:solidFill>
                <a:latin typeface="Consolas" panose="020B0609020204030204" pitchFamily="49" charset="0"/>
              </a:rPr>
              <a:t>Del handler = </a:t>
            </a:r>
            <a:r>
              <a:rPr lang="en-GB" dirty="0" err="1">
                <a:solidFill>
                  <a:srgbClr val="222222"/>
                </a:solidFill>
                <a:latin typeface="Consolas" panose="020B0609020204030204" pitchFamily="49" charset="0"/>
              </a:rPr>
              <a:t>DelegateMethod</a:t>
            </a:r>
            <a:r>
              <a:rPr lang="en-GB" dirty="0">
                <a:solidFill>
                  <a:srgbClr val="222222"/>
                </a:solidFill>
                <a:latin typeface="Consolas" panose="020B0609020204030204" pitchFamily="49" charset="0"/>
              </a:rPr>
              <a:t>;</a:t>
            </a:r>
            <a:endParaRPr lang="en-GB" dirty="0" smtClean="0"/>
          </a:p>
          <a:p>
            <a:r>
              <a:rPr lang="en-GB" dirty="0" smtClean="0"/>
              <a:t>You can then call the delegate when needed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222222"/>
                </a:solidFill>
                <a:latin typeface="Consolas" panose="020B0609020204030204" pitchFamily="49" charset="0"/>
              </a:rPr>
              <a:t>handler(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"Hello World"</a:t>
            </a:r>
            <a:r>
              <a:rPr lang="en-GB" dirty="0">
                <a:solidFill>
                  <a:srgbClr val="222222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979712" y="3140968"/>
            <a:ext cx="2160240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3275856" y="4797152"/>
            <a:ext cx="2160240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835696" y="4784576"/>
            <a:ext cx="1080120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259632" y="5589240"/>
            <a:ext cx="1080120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395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C# Delegates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It is, however, a common practice to use either </a:t>
            </a:r>
            <a:r>
              <a:rPr lang="en-GB" dirty="0" smtClean="0">
                <a:hlinkClick r:id="rId2"/>
              </a:rPr>
              <a:t>anonymous methods</a:t>
            </a:r>
            <a:r>
              <a:rPr lang="en-GB" dirty="0" smtClean="0"/>
              <a:t> or </a:t>
            </a:r>
            <a:r>
              <a:rPr lang="en-GB" dirty="0" smtClean="0">
                <a:hlinkClick r:id="rId3"/>
              </a:rPr>
              <a:t>lambda expressions</a:t>
            </a:r>
            <a:r>
              <a:rPr lang="en-GB" dirty="0" smtClean="0"/>
              <a:t> to declare the delegate method. They:</a:t>
            </a:r>
          </a:p>
          <a:p>
            <a:pPr lvl="1"/>
            <a:r>
              <a:rPr lang="en-GB" dirty="0" smtClean="0"/>
              <a:t>Reduces the coding overhead of instantiating delegates because you do no have to create a separate method.</a:t>
            </a:r>
          </a:p>
          <a:p>
            <a:pPr lvl="1"/>
            <a:r>
              <a:rPr lang="en-GB" dirty="0" smtClean="0"/>
              <a:t>The delegate method code is written </a:t>
            </a:r>
            <a:r>
              <a:rPr lang="en-GB" b="1" dirty="0" smtClean="0"/>
              <a:t>inline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Provide a way to pass a code block as a delegate parameter.</a:t>
            </a:r>
          </a:p>
          <a:p>
            <a:r>
              <a:rPr lang="en-GB" dirty="0" smtClean="0"/>
              <a:t>Lambda expressions supersede anonymous methods as the preferred way to write inline code.</a:t>
            </a:r>
          </a:p>
          <a:p>
            <a:pPr marL="365760" lvl="1" indent="0">
              <a:buNone/>
            </a:pPr>
            <a:r>
              <a:rPr lang="en-GB" dirty="0"/>
              <a:t>(input-parameters) =&gt; expression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6351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C# Delegates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Assume you have the following delegate method: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Create a delegate.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delegate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Del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x);</a:t>
            </a:r>
            <a:endParaRPr lang="en-GB" dirty="0" smtClean="0"/>
          </a:p>
          <a:p>
            <a:r>
              <a:rPr lang="en-GB" dirty="0" smtClean="0"/>
              <a:t>Instantiate the delegate using an anonymous method.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222222"/>
                </a:solidFill>
                <a:latin typeface="Consolas" panose="020B0609020204030204" pitchFamily="49" charset="0"/>
              </a:rPr>
              <a:t>// Instantiate the delegate using an anonymous method. </a:t>
            </a:r>
            <a:r>
              <a:rPr lang="en-GB" dirty="0" smtClean="0">
                <a:solidFill>
                  <a:srgbClr val="222222"/>
                </a:solidFill>
                <a:latin typeface="Consolas" panose="020B0609020204030204" pitchFamily="49" charset="0"/>
              </a:rPr>
              <a:t/>
            </a:r>
            <a:br>
              <a:rPr lang="en-GB" dirty="0" smtClean="0">
                <a:solidFill>
                  <a:srgbClr val="222222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222222"/>
                </a:solidFill>
                <a:latin typeface="Consolas" panose="020B0609020204030204" pitchFamily="49" charset="0"/>
              </a:rPr>
              <a:t>Del </a:t>
            </a:r>
            <a:r>
              <a:rPr lang="en-GB" dirty="0">
                <a:solidFill>
                  <a:srgbClr val="222222"/>
                </a:solidFill>
                <a:latin typeface="Consolas" panose="020B0609020204030204" pitchFamily="49" charset="0"/>
              </a:rPr>
              <a:t>d = delegate(</a:t>
            </a:r>
            <a:r>
              <a:rPr lang="en-GB" dirty="0" err="1">
                <a:solidFill>
                  <a:srgbClr val="222222"/>
                </a:solidFill>
                <a:latin typeface="Consolas" panose="020B0609020204030204" pitchFamily="49" charset="0"/>
              </a:rPr>
              <a:t>int</a:t>
            </a:r>
            <a:r>
              <a:rPr lang="en-GB" dirty="0">
                <a:solidFill>
                  <a:srgbClr val="222222"/>
                </a:solidFill>
                <a:latin typeface="Consolas" panose="020B0609020204030204" pitchFamily="49" charset="0"/>
              </a:rPr>
              <a:t> k) { /* ... */ };</a:t>
            </a:r>
            <a:endParaRPr lang="en-GB" dirty="0" smtClean="0"/>
          </a:p>
          <a:p>
            <a:r>
              <a:rPr lang="en-GB" dirty="0" smtClean="0"/>
              <a:t>Using a Lambda expression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srgbClr val="222222"/>
                </a:solidFill>
                <a:latin typeface="Consolas" panose="020B0609020204030204" pitchFamily="49" charset="0"/>
              </a:rPr>
              <a:t>Del d = </a:t>
            </a:r>
            <a:r>
              <a:rPr lang="en-GB" dirty="0">
                <a:solidFill>
                  <a:srgbClr val="222222"/>
                </a:solidFill>
                <a:latin typeface="Consolas" panose="020B0609020204030204" pitchFamily="49" charset="0"/>
              </a:rPr>
              <a:t>x =&gt; x * x;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491880" y="2564904"/>
            <a:ext cx="576064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259632" y="4653136"/>
            <a:ext cx="576064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259632" y="5589240"/>
            <a:ext cx="576064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778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Recall that an </a:t>
            </a:r>
            <a:r>
              <a:rPr lang="en-GB" dirty="0"/>
              <a:t>intent is a messaging object that can be used to request an action from another app component.</a:t>
            </a:r>
          </a:p>
          <a:p>
            <a:r>
              <a:rPr lang="en-GB" dirty="0"/>
              <a:t>Think of it as an “intent to do something”.</a:t>
            </a:r>
          </a:p>
          <a:p>
            <a:r>
              <a:rPr lang="en-GB" dirty="0"/>
              <a:t>There are </a:t>
            </a:r>
            <a:r>
              <a:rPr lang="en-GB" dirty="0" smtClean="0"/>
              <a:t>three fundamental </a:t>
            </a:r>
            <a:r>
              <a:rPr lang="en-GB" dirty="0"/>
              <a:t>uses of intents:</a:t>
            </a:r>
          </a:p>
          <a:p>
            <a:pPr lvl="1"/>
            <a:r>
              <a:rPr lang="en-GB" dirty="0"/>
              <a:t>Starting an Activity</a:t>
            </a:r>
          </a:p>
          <a:p>
            <a:pPr lvl="1"/>
            <a:r>
              <a:rPr lang="en-GB" dirty="0"/>
              <a:t>Starting a Service</a:t>
            </a:r>
          </a:p>
          <a:p>
            <a:pPr lvl="1"/>
            <a:r>
              <a:rPr lang="en-GB" dirty="0"/>
              <a:t>Delivering a Broadcast</a:t>
            </a:r>
          </a:p>
          <a:p>
            <a:r>
              <a:rPr lang="en-GB" dirty="0" smtClean="0"/>
              <a:t>You will be using the </a:t>
            </a:r>
            <a:r>
              <a:rPr lang="en-GB" dirty="0"/>
              <a:t>first of </a:t>
            </a:r>
            <a:r>
              <a:rPr lang="en-GB" dirty="0" smtClean="0"/>
              <a:t>these in </a:t>
            </a:r>
            <a:r>
              <a:rPr lang="en-GB" dirty="0" err="1" smtClean="0"/>
              <a:t>XamChat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0454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Sending Data with an Intent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To send data with an intent you have to tell Android you want to “put” extra information to send with the intent.</a:t>
            </a:r>
          </a:p>
          <a:p>
            <a:r>
              <a:rPr lang="en-GB" dirty="0"/>
              <a:t>You use the </a:t>
            </a:r>
            <a:r>
              <a:rPr lang="en-GB" b="1" dirty="0" err="1"/>
              <a:t>putExtra</a:t>
            </a:r>
            <a:r>
              <a:rPr lang="en-GB" dirty="0"/>
              <a:t>() method.</a:t>
            </a:r>
          </a:p>
          <a:p>
            <a:pPr marL="411480" lvl="1" indent="0">
              <a:buNone/>
            </a:pPr>
            <a:r>
              <a:rPr lang="en-US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Create message intent</a:t>
            </a:r>
            <a:br>
              <a:rPr lang="en-US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sz="16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sz="16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US" sz="16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new 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Intent(</a:t>
            </a:r>
            <a:r>
              <a:rPr lang="en-US" sz="16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this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US" sz="16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ReceiveMessageActivity.</a:t>
            </a:r>
            <a:r>
              <a:rPr lang="en-US" sz="1600" b="1" dirty="0" err="1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class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  <a:b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Send data - add extra information to send with intent</a:t>
            </a:r>
            <a:br>
              <a:rPr lang="en-US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sz="16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intent.</a:t>
            </a:r>
            <a:r>
              <a:rPr lang="en-US" sz="1600" b="1" dirty="0" err="1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putExtra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sz="16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sz="1600" b="1" dirty="0" err="1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data_id</a:t>
            </a:r>
            <a:r>
              <a:rPr lang="en-US" sz="16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 value);</a:t>
            </a:r>
            <a:b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start the activity with the intent</a:t>
            </a:r>
            <a:br>
              <a:rPr lang="en-US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sz="16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startActivity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(intent);</a:t>
            </a:r>
            <a:endParaRPr lang="en-GB" sz="1800" dirty="0"/>
          </a:p>
          <a:p>
            <a:pPr marL="365760" lvl="1" indent="0">
              <a:spcBef>
                <a:spcPts val="1200"/>
              </a:spcBef>
              <a:buNone/>
            </a:pPr>
            <a:r>
              <a:rPr lang="en-GB" dirty="0"/>
              <a:t>Where:</a:t>
            </a:r>
          </a:p>
          <a:p>
            <a:pPr lvl="2"/>
            <a:r>
              <a:rPr lang="en-GB" b="1" dirty="0" err="1"/>
              <a:t>data_id</a:t>
            </a:r>
            <a:r>
              <a:rPr lang="en-GB" dirty="0"/>
              <a:t> is a string identifier name for the data being sent</a:t>
            </a:r>
          </a:p>
          <a:p>
            <a:pPr lvl="2"/>
            <a:r>
              <a:rPr lang="en-GB" b="1" dirty="0"/>
              <a:t>value</a:t>
            </a:r>
            <a:r>
              <a:rPr lang="en-GB" dirty="0"/>
              <a:t> is the actual data value being sent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2843808" y="3356992"/>
            <a:ext cx="1080120" cy="9001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971600" y="3933056"/>
            <a:ext cx="7200800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498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Follow Instructions on Moodle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544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10914</TotalTime>
  <Words>652</Words>
  <Application>Microsoft Office PowerPoint</Application>
  <PresentationFormat>On-screen Show (4:3)</PresentationFormat>
  <Paragraphs>81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Calibri</vt:lpstr>
      <vt:lpstr>Cambria</vt:lpstr>
      <vt:lpstr>Consolas</vt:lpstr>
      <vt:lpstr>Courier New</vt:lpstr>
      <vt:lpstr>Wingdings</vt:lpstr>
      <vt:lpstr>Wingdings 2</vt:lpstr>
      <vt:lpstr>Median</vt:lpstr>
      <vt:lpstr>Platform Apps</vt:lpstr>
      <vt:lpstr>Today’s Lecture</vt:lpstr>
      <vt:lpstr>iOS Segues</vt:lpstr>
      <vt:lpstr>iOS UITableView &amp; UITableViewSource</vt:lpstr>
      <vt:lpstr>UITableViewSource</vt:lpstr>
      <vt:lpstr>Sending Data with iOS Segues</vt:lpstr>
      <vt:lpstr>C# Delegates</vt:lpstr>
      <vt:lpstr>C# Delegates</vt:lpstr>
      <vt:lpstr>C# Delegates</vt:lpstr>
      <vt:lpstr>C# Delegates</vt:lpstr>
      <vt:lpstr>Intents</vt:lpstr>
      <vt:lpstr>Sending Data with an Intent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1372</cp:revision>
  <cp:lastPrinted>2014-09-29T16:21:25Z</cp:lastPrinted>
  <dcterms:created xsi:type="dcterms:W3CDTF">2013-09-18T07:00:31Z</dcterms:created>
  <dcterms:modified xsi:type="dcterms:W3CDTF">2017-11-24T07:57:38Z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