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677" y="2487364"/>
            <a:ext cx="2390645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211137"/>
            <a:ext cx="8072119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4303" y="1341437"/>
            <a:ext cx="7175500" cy="3238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88538" y="2523059"/>
            <a:ext cx="2566923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1651886" y="3706564"/>
            <a:ext cx="60579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Cervical</a:t>
            </a:r>
            <a:r>
              <a:rPr sz="4000" i="1" spc="-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Spine</a:t>
            </a:r>
            <a:r>
              <a:rPr sz="4000" i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Rehabilitation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4000" y="330200"/>
            <a:ext cx="8077200" cy="51816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235700" y="5715000"/>
            <a:ext cx="2298700" cy="774700"/>
            <a:chOff x="6235700" y="5715000"/>
            <a:chExt cx="2298700" cy="7747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48399" y="5727699"/>
              <a:ext cx="2273300" cy="7493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242050" y="5721350"/>
              <a:ext cx="2286000" cy="762000"/>
            </a:xfrm>
            <a:custGeom>
              <a:avLst/>
              <a:gdLst/>
              <a:ahLst/>
              <a:cxnLst/>
              <a:rect l="l" t="t" r="r" b="b"/>
              <a:pathLst>
                <a:path w="2286000" h="762000">
                  <a:moveTo>
                    <a:pt x="0" y="0"/>
                  </a:moveTo>
                  <a:lnTo>
                    <a:pt x="2285999" y="0"/>
                  </a:lnTo>
                  <a:lnTo>
                    <a:pt x="2285999" y="762000"/>
                  </a:lnTo>
                  <a:lnTo>
                    <a:pt x="0" y="762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889000" y="4419600"/>
            <a:ext cx="2832100" cy="889000"/>
            <a:chOff x="889000" y="4419600"/>
            <a:chExt cx="2832100" cy="889000"/>
          </a:xfrm>
        </p:grpSpPr>
        <p:sp>
          <p:nvSpPr>
            <p:cNvPr id="7" name="object 7"/>
            <p:cNvSpPr/>
            <p:nvPr/>
          </p:nvSpPr>
          <p:spPr>
            <a:xfrm>
              <a:off x="901700" y="4432300"/>
              <a:ext cx="2806700" cy="863600"/>
            </a:xfrm>
            <a:custGeom>
              <a:avLst/>
              <a:gdLst/>
              <a:ahLst/>
              <a:cxnLst/>
              <a:rect l="l" t="t" r="r" b="b"/>
              <a:pathLst>
                <a:path w="2806700" h="863600">
                  <a:moveTo>
                    <a:pt x="2806700" y="0"/>
                  </a:moveTo>
                  <a:lnTo>
                    <a:pt x="0" y="0"/>
                  </a:lnTo>
                  <a:lnTo>
                    <a:pt x="0" y="863600"/>
                  </a:lnTo>
                  <a:lnTo>
                    <a:pt x="2806700" y="863600"/>
                  </a:lnTo>
                  <a:lnTo>
                    <a:pt x="2806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01700" y="4432300"/>
              <a:ext cx="2806700" cy="863600"/>
            </a:xfrm>
            <a:custGeom>
              <a:avLst/>
              <a:gdLst/>
              <a:ahLst/>
              <a:cxnLst/>
              <a:rect l="l" t="t" r="r" b="b"/>
              <a:pathLst>
                <a:path w="2806700" h="863600">
                  <a:moveTo>
                    <a:pt x="0" y="0"/>
                  </a:moveTo>
                  <a:lnTo>
                    <a:pt x="2806700" y="0"/>
                  </a:lnTo>
                  <a:lnTo>
                    <a:pt x="2806700" y="863600"/>
                  </a:lnTo>
                  <a:lnTo>
                    <a:pt x="0" y="86360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93700" y="482600"/>
            <a:ext cx="8140700" cy="6007100"/>
            <a:chOff x="393700" y="482600"/>
            <a:chExt cx="8140700" cy="6007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3700" y="698500"/>
              <a:ext cx="7632700" cy="50291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48400" y="5727700"/>
              <a:ext cx="2273300" cy="7493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242050" y="5721350"/>
              <a:ext cx="2286000" cy="762000"/>
            </a:xfrm>
            <a:custGeom>
              <a:avLst/>
              <a:gdLst/>
              <a:ahLst/>
              <a:cxnLst/>
              <a:rect l="l" t="t" r="r" b="b"/>
              <a:pathLst>
                <a:path w="2286000" h="762000">
                  <a:moveTo>
                    <a:pt x="0" y="0"/>
                  </a:moveTo>
                  <a:lnTo>
                    <a:pt x="2285999" y="0"/>
                  </a:lnTo>
                  <a:lnTo>
                    <a:pt x="2285999" y="762000"/>
                  </a:lnTo>
                  <a:lnTo>
                    <a:pt x="0" y="762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69900" y="482600"/>
              <a:ext cx="7556500" cy="52451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01700" y="4432300"/>
              <a:ext cx="2806700" cy="863600"/>
            </a:xfrm>
            <a:custGeom>
              <a:avLst/>
              <a:gdLst/>
              <a:ahLst/>
              <a:cxnLst/>
              <a:rect l="l" t="t" r="r" b="b"/>
              <a:pathLst>
                <a:path w="2806700" h="863600">
                  <a:moveTo>
                    <a:pt x="2806700" y="0"/>
                  </a:moveTo>
                  <a:lnTo>
                    <a:pt x="0" y="0"/>
                  </a:lnTo>
                  <a:lnTo>
                    <a:pt x="0" y="863600"/>
                  </a:lnTo>
                  <a:lnTo>
                    <a:pt x="2806700" y="863600"/>
                  </a:lnTo>
                  <a:lnTo>
                    <a:pt x="2806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01700" y="4432300"/>
              <a:ext cx="2806700" cy="863600"/>
            </a:xfrm>
            <a:custGeom>
              <a:avLst/>
              <a:gdLst/>
              <a:ahLst/>
              <a:cxnLst/>
              <a:rect l="l" t="t" r="r" b="b"/>
              <a:pathLst>
                <a:path w="2806700" h="863600">
                  <a:moveTo>
                    <a:pt x="0" y="0"/>
                  </a:moveTo>
                  <a:lnTo>
                    <a:pt x="2806700" y="0"/>
                  </a:lnTo>
                  <a:lnTo>
                    <a:pt x="2806700" y="863600"/>
                  </a:lnTo>
                  <a:lnTo>
                    <a:pt x="0" y="86360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93700" y="406400"/>
            <a:ext cx="8140700" cy="6083300"/>
            <a:chOff x="393700" y="406400"/>
            <a:chExt cx="8140700" cy="60833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3700" y="406400"/>
              <a:ext cx="7632700" cy="53212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48400" y="5727699"/>
              <a:ext cx="2273300" cy="7493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242050" y="5721349"/>
              <a:ext cx="2286000" cy="762000"/>
            </a:xfrm>
            <a:custGeom>
              <a:avLst/>
              <a:gdLst/>
              <a:ahLst/>
              <a:cxnLst/>
              <a:rect l="l" t="t" r="r" b="b"/>
              <a:pathLst>
                <a:path w="2286000" h="762000">
                  <a:moveTo>
                    <a:pt x="0" y="0"/>
                  </a:moveTo>
                  <a:lnTo>
                    <a:pt x="2285999" y="0"/>
                  </a:lnTo>
                  <a:lnTo>
                    <a:pt x="2285999" y="762000"/>
                  </a:lnTo>
                  <a:lnTo>
                    <a:pt x="0" y="762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25500" y="2425700"/>
              <a:ext cx="2806700" cy="863600"/>
            </a:xfrm>
            <a:custGeom>
              <a:avLst/>
              <a:gdLst/>
              <a:ahLst/>
              <a:cxnLst/>
              <a:rect l="l" t="t" r="r" b="b"/>
              <a:pathLst>
                <a:path w="2806700" h="863600">
                  <a:moveTo>
                    <a:pt x="2806700" y="0"/>
                  </a:moveTo>
                  <a:lnTo>
                    <a:pt x="0" y="0"/>
                  </a:lnTo>
                  <a:lnTo>
                    <a:pt x="0" y="863600"/>
                  </a:lnTo>
                  <a:lnTo>
                    <a:pt x="2806700" y="863600"/>
                  </a:lnTo>
                  <a:lnTo>
                    <a:pt x="2806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25500" y="2425700"/>
              <a:ext cx="2806700" cy="863600"/>
            </a:xfrm>
            <a:custGeom>
              <a:avLst/>
              <a:gdLst/>
              <a:ahLst/>
              <a:cxnLst/>
              <a:rect l="l" t="t" r="r" b="b"/>
              <a:pathLst>
                <a:path w="2806700" h="863600">
                  <a:moveTo>
                    <a:pt x="0" y="0"/>
                  </a:moveTo>
                  <a:lnTo>
                    <a:pt x="2806700" y="0"/>
                  </a:lnTo>
                  <a:lnTo>
                    <a:pt x="2806700" y="863600"/>
                  </a:lnTo>
                  <a:lnTo>
                    <a:pt x="0" y="86360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85800" y="165100"/>
            <a:ext cx="7848600" cy="6324600"/>
            <a:chOff x="685800" y="165100"/>
            <a:chExt cx="7848600" cy="63246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0" y="165100"/>
              <a:ext cx="7480300" cy="55498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48400" y="5727699"/>
              <a:ext cx="2273300" cy="7493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242050" y="5721349"/>
              <a:ext cx="2286000" cy="762000"/>
            </a:xfrm>
            <a:custGeom>
              <a:avLst/>
              <a:gdLst/>
              <a:ahLst/>
              <a:cxnLst/>
              <a:rect l="l" t="t" r="r" b="b"/>
              <a:pathLst>
                <a:path w="2286000" h="762000">
                  <a:moveTo>
                    <a:pt x="0" y="0"/>
                  </a:moveTo>
                  <a:lnTo>
                    <a:pt x="2285999" y="0"/>
                  </a:lnTo>
                  <a:lnTo>
                    <a:pt x="2285999" y="762000"/>
                  </a:lnTo>
                  <a:lnTo>
                    <a:pt x="0" y="762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7500" y="266700"/>
            <a:ext cx="7569198" cy="52451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235700" y="5715000"/>
            <a:ext cx="2298700" cy="774700"/>
            <a:chOff x="6235700" y="5715000"/>
            <a:chExt cx="2298700" cy="7747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48399" y="5727699"/>
              <a:ext cx="2273300" cy="7493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242050" y="5721350"/>
              <a:ext cx="2286000" cy="762000"/>
            </a:xfrm>
            <a:custGeom>
              <a:avLst/>
              <a:gdLst/>
              <a:ahLst/>
              <a:cxnLst/>
              <a:rect l="l" t="t" r="r" b="b"/>
              <a:pathLst>
                <a:path w="2286000" h="762000">
                  <a:moveTo>
                    <a:pt x="0" y="0"/>
                  </a:moveTo>
                  <a:lnTo>
                    <a:pt x="2285999" y="0"/>
                  </a:lnTo>
                  <a:lnTo>
                    <a:pt x="2285999" y="762000"/>
                  </a:lnTo>
                  <a:lnTo>
                    <a:pt x="0" y="762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/>
              <a:t>An</a:t>
            </a:r>
            <a:r>
              <a:rPr spc="-15" dirty="0"/>
              <a:t> </a:t>
            </a:r>
            <a:r>
              <a:rPr dirty="0"/>
              <a:t>integrated</a:t>
            </a:r>
            <a:r>
              <a:rPr spc="-5" dirty="0"/>
              <a:t> </a:t>
            </a:r>
            <a:r>
              <a:rPr dirty="0"/>
              <a:t>approach to</a:t>
            </a:r>
            <a:r>
              <a:rPr spc="-5" dirty="0"/>
              <a:t> </a:t>
            </a:r>
            <a:r>
              <a:rPr dirty="0"/>
              <a:t>the</a:t>
            </a:r>
            <a:r>
              <a:rPr spc="20" dirty="0"/>
              <a:t> </a:t>
            </a:r>
            <a:r>
              <a:rPr spc="-10" dirty="0"/>
              <a:t>cervical spine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01"/>
            <a:ext cx="3759200" cy="29464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Red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flags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Functional </a:t>
            </a:r>
            <a:r>
              <a:rPr sz="3200" spc="-10" dirty="0">
                <a:latin typeface="Times New Roman"/>
                <a:cs typeface="Times New Roman"/>
              </a:rPr>
              <a:t>screening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Scapulothoracic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Scapulohumeral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Neck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co-</a:t>
            </a:r>
            <a:r>
              <a:rPr sz="3200" spc="-10" dirty="0">
                <a:latin typeface="Times New Roman"/>
                <a:cs typeface="Times New Roman"/>
              </a:rPr>
              <a:t>ordination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62103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Anatomical</a:t>
            </a:r>
            <a:r>
              <a:rPr sz="4400" spc="-90" dirty="0"/>
              <a:t> </a:t>
            </a:r>
            <a:r>
              <a:rPr sz="4400" dirty="0"/>
              <a:t>variants</a:t>
            </a:r>
            <a:r>
              <a:rPr sz="4400" spc="30" dirty="0"/>
              <a:t> </a:t>
            </a:r>
            <a:r>
              <a:rPr sz="4400" dirty="0"/>
              <a:t>in</a:t>
            </a:r>
            <a:r>
              <a:rPr sz="4400" spc="45" dirty="0"/>
              <a:t> </a:t>
            </a:r>
            <a:r>
              <a:rPr sz="4400" spc="-25" dirty="0"/>
              <a:t>CSp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31621"/>
            <a:ext cx="5253990" cy="36245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High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density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muscle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spindles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28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Altered</a:t>
            </a:r>
            <a:r>
              <a:rPr sz="2600" spc="-6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afferent</a:t>
            </a:r>
            <a:r>
              <a:rPr sz="2600" spc="-204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input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ts val="310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Possible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symptoms:</a:t>
            </a:r>
            <a:endParaRPr sz="2600">
              <a:latin typeface="Times New Roman"/>
              <a:cs typeface="Times New Roman"/>
            </a:endParaRPr>
          </a:p>
          <a:p>
            <a:pPr marL="927100">
              <a:lnSpc>
                <a:spcPts val="2630"/>
              </a:lnSpc>
              <a:tabLst>
                <a:tab pos="11550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Dizziness</a:t>
            </a:r>
            <a:endParaRPr sz="2200">
              <a:latin typeface="Times New Roman"/>
              <a:cs typeface="Times New Roman"/>
            </a:endParaRPr>
          </a:p>
          <a:p>
            <a:pPr marL="927100">
              <a:lnSpc>
                <a:spcPts val="2620"/>
              </a:lnSpc>
              <a:spcBef>
                <a:spcPts val="60"/>
              </a:spcBef>
              <a:tabLst>
                <a:tab pos="11550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Unsteadiness</a:t>
            </a:r>
            <a:endParaRPr sz="2200">
              <a:latin typeface="Times New Roman"/>
              <a:cs typeface="Times New Roman"/>
            </a:endParaRPr>
          </a:p>
          <a:p>
            <a:pPr marL="927100">
              <a:lnSpc>
                <a:spcPts val="2620"/>
              </a:lnSpc>
              <a:tabLst>
                <a:tab pos="11550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Visual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disturbances</a:t>
            </a:r>
            <a:endParaRPr sz="2200">
              <a:latin typeface="Times New Roman"/>
              <a:cs typeface="Times New Roman"/>
            </a:endParaRPr>
          </a:p>
          <a:p>
            <a:pPr marL="927100">
              <a:lnSpc>
                <a:spcPts val="2620"/>
              </a:lnSpc>
              <a:spcBef>
                <a:spcPts val="60"/>
              </a:spcBef>
              <a:tabLst>
                <a:tab pos="11550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Altered</a:t>
            </a:r>
            <a:r>
              <a:rPr sz="2200" spc="4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postural</a:t>
            </a:r>
            <a:r>
              <a:rPr sz="2200" spc="-6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stability</a:t>
            </a:r>
            <a:endParaRPr sz="2200">
              <a:latin typeface="Times New Roman"/>
              <a:cs typeface="Times New Roman"/>
            </a:endParaRPr>
          </a:p>
          <a:p>
            <a:pPr marL="927100">
              <a:lnSpc>
                <a:spcPts val="2600"/>
              </a:lnSpc>
              <a:tabLst>
                <a:tab pos="11550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Cervical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proprioception</a:t>
            </a:r>
            <a:endParaRPr sz="2200">
              <a:latin typeface="Times New Roman"/>
              <a:cs typeface="Times New Roman"/>
            </a:endParaRPr>
          </a:p>
          <a:p>
            <a:pPr marL="927100">
              <a:lnSpc>
                <a:spcPts val="2620"/>
              </a:lnSpc>
              <a:tabLst>
                <a:tab pos="11550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Head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eye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movement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control</a:t>
            </a:r>
            <a:endParaRPr sz="2200"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60"/>
              </a:spcBef>
              <a:tabLst>
                <a:tab pos="11550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Neck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co-ordination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480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Functional</a:t>
            </a:r>
            <a:r>
              <a:rPr sz="4400" spc="-45" dirty="0"/>
              <a:t> </a:t>
            </a:r>
            <a:r>
              <a:rPr sz="4400" spc="-10" dirty="0"/>
              <a:t>Screening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330009"/>
            <a:ext cx="7569200" cy="3726179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5080" indent="-342900">
              <a:lnSpc>
                <a:spcPct val="100299"/>
              </a:lnSpc>
              <a:spcBef>
                <a:spcPts val="8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Maintenance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spinal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stability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integrity </a:t>
            </a:r>
            <a:r>
              <a:rPr sz="3200" dirty="0">
                <a:latin typeface="Times New Roman"/>
                <a:cs typeface="Times New Roman"/>
              </a:rPr>
              <a:t>requires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efficient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load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sharing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along</a:t>
            </a:r>
            <a:r>
              <a:rPr sz="3200" spc="-25" dirty="0">
                <a:latin typeface="Times New Roman"/>
                <a:cs typeface="Times New Roman"/>
              </a:rPr>
              <a:t> the </a:t>
            </a:r>
            <a:r>
              <a:rPr sz="3200" dirty="0">
                <a:latin typeface="Times New Roman"/>
                <a:cs typeface="Times New Roman"/>
              </a:rPr>
              <a:t>kinetic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chain.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Thoracic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mobility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key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here,</a:t>
            </a:r>
            <a:endParaRPr sz="3200">
              <a:latin typeface="Times New Roman"/>
              <a:cs typeface="Times New Roman"/>
            </a:endParaRPr>
          </a:p>
          <a:p>
            <a:pPr marL="355600" marR="311150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If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compromised,</a:t>
            </a:r>
            <a:r>
              <a:rPr sz="3200" spc="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load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increases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next </a:t>
            </a:r>
            <a:r>
              <a:rPr sz="3200" dirty="0">
                <a:latin typeface="Times New Roman"/>
                <a:cs typeface="Times New Roman"/>
              </a:rPr>
              <a:t>available</a:t>
            </a:r>
            <a:r>
              <a:rPr sz="3200" spc="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segment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Shoulder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and/or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CSp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15937"/>
            <a:ext cx="735012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Role</a:t>
            </a:r>
            <a:r>
              <a:rPr spc="1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Posture</a:t>
            </a:r>
            <a:r>
              <a:rPr spc="20" dirty="0"/>
              <a:t> </a:t>
            </a:r>
            <a:r>
              <a:rPr dirty="0"/>
              <a:t>with Cervical</a:t>
            </a:r>
            <a:r>
              <a:rPr spc="-15" dirty="0"/>
              <a:t> </a:t>
            </a:r>
            <a:r>
              <a:rPr spc="-10" dirty="0"/>
              <a:t>Spine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35200" y="1562100"/>
            <a:ext cx="4673600" cy="29083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38371" y="4889479"/>
            <a:ext cx="6763384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 b="1" dirty="0">
                <a:latin typeface="Times New Roman"/>
                <a:cs typeface="Times New Roman"/>
              </a:rPr>
              <a:t>What</a:t>
            </a:r>
            <a:r>
              <a:rPr sz="2500" b="1" spc="-60" dirty="0">
                <a:latin typeface="Times New Roman"/>
                <a:cs typeface="Times New Roman"/>
              </a:rPr>
              <a:t> </a:t>
            </a:r>
            <a:r>
              <a:rPr sz="2500" b="1" dirty="0">
                <a:latin typeface="Times New Roman"/>
                <a:cs typeface="Times New Roman"/>
              </a:rPr>
              <a:t>are</a:t>
            </a:r>
            <a:r>
              <a:rPr sz="2500" b="1" spc="-20" dirty="0">
                <a:latin typeface="Times New Roman"/>
                <a:cs typeface="Times New Roman"/>
              </a:rPr>
              <a:t> </a:t>
            </a:r>
            <a:r>
              <a:rPr sz="2500" b="1" dirty="0">
                <a:latin typeface="Times New Roman"/>
                <a:cs typeface="Times New Roman"/>
              </a:rPr>
              <a:t>the</a:t>
            </a:r>
            <a:r>
              <a:rPr sz="2500" b="1" spc="-20" dirty="0">
                <a:latin typeface="Times New Roman"/>
                <a:cs typeface="Times New Roman"/>
              </a:rPr>
              <a:t> </a:t>
            </a:r>
            <a:r>
              <a:rPr sz="2500" b="1" dirty="0">
                <a:latin typeface="Times New Roman"/>
                <a:cs typeface="Times New Roman"/>
              </a:rPr>
              <a:t>potential</a:t>
            </a:r>
            <a:r>
              <a:rPr sz="2500" b="1" spc="-5" dirty="0">
                <a:latin typeface="Times New Roman"/>
                <a:cs typeface="Times New Roman"/>
              </a:rPr>
              <a:t> </a:t>
            </a:r>
            <a:r>
              <a:rPr sz="2500" b="1" dirty="0">
                <a:latin typeface="Times New Roman"/>
                <a:cs typeface="Times New Roman"/>
              </a:rPr>
              <a:t>problems</a:t>
            </a:r>
            <a:r>
              <a:rPr sz="2500" b="1" spc="-90" dirty="0">
                <a:latin typeface="Times New Roman"/>
                <a:cs typeface="Times New Roman"/>
              </a:rPr>
              <a:t> </a:t>
            </a:r>
            <a:r>
              <a:rPr sz="2500" b="1" dirty="0">
                <a:latin typeface="Times New Roman"/>
                <a:cs typeface="Times New Roman"/>
              </a:rPr>
              <a:t>with</a:t>
            </a:r>
            <a:r>
              <a:rPr sz="2500" b="1" spc="-5" dirty="0">
                <a:latin typeface="Times New Roman"/>
                <a:cs typeface="Times New Roman"/>
              </a:rPr>
              <a:t> </a:t>
            </a:r>
            <a:r>
              <a:rPr sz="2500" b="1" dirty="0">
                <a:latin typeface="Times New Roman"/>
                <a:cs typeface="Times New Roman"/>
              </a:rPr>
              <a:t>this</a:t>
            </a:r>
            <a:r>
              <a:rPr sz="2500" b="1" spc="120" dirty="0">
                <a:latin typeface="Times New Roman"/>
                <a:cs typeface="Times New Roman"/>
              </a:rPr>
              <a:t> </a:t>
            </a:r>
            <a:r>
              <a:rPr sz="2500" b="1" spc="-10" dirty="0">
                <a:latin typeface="Times New Roman"/>
                <a:cs typeface="Times New Roman"/>
              </a:rPr>
              <a:t>model?</a:t>
            </a:r>
            <a:endParaRPr sz="25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653478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Functional</a:t>
            </a:r>
            <a:r>
              <a:rPr sz="4400" spc="-10" dirty="0"/>
              <a:t> </a:t>
            </a:r>
            <a:r>
              <a:rPr sz="4400" dirty="0"/>
              <a:t>Screening</a:t>
            </a:r>
            <a:r>
              <a:rPr sz="4400" spc="-75" dirty="0"/>
              <a:t> </a:t>
            </a:r>
            <a:r>
              <a:rPr sz="4400" dirty="0"/>
              <a:t>-</a:t>
            </a:r>
            <a:r>
              <a:rPr sz="4400" spc="60" dirty="0"/>
              <a:t> </a:t>
            </a:r>
            <a:r>
              <a:rPr sz="4400" spc="-10" dirty="0"/>
              <a:t>Janda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6306923" y="1491725"/>
            <a:ext cx="2419350" cy="22301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04800" marR="5080" indent="-292100">
              <a:lnSpc>
                <a:spcPct val="100299"/>
              </a:lnSpc>
              <a:spcBef>
                <a:spcPts val="90"/>
              </a:spcBef>
            </a:pPr>
            <a:r>
              <a:rPr sz="1800" dirty="0">
                <a:latin typeface="Wingdings"/>
                <a:cs typeface="Wingdings"/>
              </a:rPr>
              <a:t></a:t>
            </a:r>
            <a:r>
              <a:rPr sz="1800" spc="41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the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UL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you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can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see </a:t>
            </a:r>
            <a:r>
              <a:rPr sz="1800" dirty="0">
                <a:latin typeface="Times New Roman"/>
                <a:cs typeface="Times New Roman"/>
              </a:rPr>
              <a:t>knock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on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effects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from </a:t>
            </a:r>
            <a:r>
              <a:rPr sz="1800" dirty="0">
                <a:latin typeface="Times New Roman"/>
                <a:cs typeface="Times New Roman"/>
              </a:rPr>
              <a:t>cervical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spine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pain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e.g. </a:t>
            </a:r>
            <a:r>
              <a:rPr sz="1800" spc="-10" dirty="0">
                <a:latin typeface="Times New Roman"/>
                <a:cs typeface="Times New Roman"/>
              </a:rPr>
              <a:t>Whiplash</a:t>
            </a:r>
            <a:endParaRPr sz="1800">
              <a:latin typeface="Times New Roman"/>
              <a:cs typeface="Times New Roman"/>
            </a:endParaRPr>
          </a:p>
          <a:p>
            <a:pPr marL="304800" marR="404495" indent="-292100">
              <a:lnSpc>
                <a:spcPct val="100299"/>
              </a:lnSpc>
              <a:spcBef>
                <a:spcPts val="35"/>
              </a:spcBef>
            </a:pPr>
            <a:r>
              <a:rPr sz="1800" dirty="0">
                <a:latin typeface="Wingdings"/>
                <a:cs typeface="Wingdings"/>
              </a:rPr>
              <a:t></a:t>
            </a:r>
            <a:r>
              <a:rPr sz="1800" spc="40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Leads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onto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further </a:t>
            </a:r>
            <a:r>
              <a:rPr sz="1800" dirty="0">
                <a:latin typeface="Times New Roman"/>
                <a:cs typeface="Times New Roman"/>
              </a:rPr>
              <a:t>postural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changes, </a:t>
            </a:r>
            <a:r>
              <a:rPr sz="1800" dirty="0">
                <a:latin typeface="Times New Roman"/>
                <a:cs typeface="Times New Roman"/>
              </a:rPr>
              <a:t>upper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CSp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ext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and </a:t>
            </a:r>
            <a:r>
              <a:rPr sz="1800" dirty="0">
                <a:latin typeface="Times New Roman"/>
                <a:cs typeface="Times New Roman"/>
              </a:rPr>
              <a:t>lower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CSp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fx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68300" y="1397000"/>
            <a:ext cx="5676900" cy="3416300"/>
            <a:chOff x="368300" y="1397000"/>
            <a:chExt cx="5676900" cy="34163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06400" y="1435100"/>
              <a:ext cx="5600700" cy="33401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87350" y="1416050"/>
              <a:ext cx="5638800" cy="3378200"/>
            </a:xfrm>
            <a:custGeom>
              <a:avLst/>
              <a:gdLst/>
              <a:ahLst/>
              <a:cxnLst/>
              <a:rect l="l" t="t" r="r" b="b"/>
              <a:pathLst>
                <a:path w="5638800" h="3378200">
                  <a:moveTo>
                    <a:pt x="0" y="0"/>
                  </a:moveTo>
                  <a:lnTo>
                    <a:pt x="5638799" y="0"/>
                  </a:lnTo>
                  <a:lnTo>
                    <a:pt x="5638799" y="3378200"/>
                  </a:lnTo>
                  <a:lnTo>
                    <a:pt x="0" y="33782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480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Functional</a:t>
            </a:r>
            <a:r>
              <a:rPr sz="4400" spc="-45" dirty="0"/>
              <a:t> </a:t>
            </a:r>
            <a:r>
              <a:rPr sz="4400" spc="-10" dirty="0"/>
              <a:t>Screening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66509"/>
            <a:ext cx="5036185" cy="40817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Thoracic</a:t>
            </a:r>
            <a:r>
              <a:rPr sz="2200" spc="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mobility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35" dirty="0">
                <a:latin typeface="Times New Roman"/>
                <a:cs typeface="Times New Roman"/>
              </a:rPr>
              <a:t>(T4-</a:t>
            </a:r>
            <a:r>
              <a:rPr sz="2200" spc="-25" dirty="0">
                <a:latin typeface="Times New Roman"/>
                <a:cs typeface="Times New Roman"/>
              </a:rPr>
              <a:t>T8)</a:t>
            </a: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300">
              <a:latin typeface="Times New Roman"/>
              <a:cs typeface="Times New Roman"/>
            </a:endParaRPr>
          </a:p>
          <a:p>
            <a:pPr marL="12700">
              <a:lnSpc>
                <a:spcPts val="262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35" dirty="0">
                <a:latin typeface="Times New Roman"/>
                <a:cs typeface="Times New Roman"/>
              </a:rPr>
              <a:t>Wall</a:t>
            </a:r>
            <a:r>
              <a:rPr sz="2200" spc="-11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angel</a:t>
            </a:r>
            <a:endParaRPr sz="2200">
              <a:latin typeface="Times New Roman"/>
              <a:cs typeface="Times New Roman"/>
            </a:endParaRPr>
          </a:p>
          <a:p>
            <a:pPr marL="469900">
              <a:lnSpc>
                <a:spcPts val="238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Try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flatten</a:t>
            </a:r>
            <a:r>
              <a:rPr sz="2000" spc="-1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back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against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wall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(SRN)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Ask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patient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tuck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their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chin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(SRN)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Add</a:t>
            </a:r>
            <a:r>
              <a:rPr sz="2000" spc="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overpressure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CSp</a:t>
            </a:r>
            <a:r>
              <a:rPr sz="2000" spc="1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flexion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(SRN)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Positive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test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if</a:t>
            </a:r>
            <a:endParaRPr sz="22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79200"/>
              </a:lnSpc>
              <a:spcBef>
                <a:spcPts val="560"/>
              </a:spcBef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Thoraco-lumbar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junction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does</a:t>
            </a:r>
            <a:r>
              <a:rPr sz="2000" spc="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not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contact </a:t>
            </a:r>
            <a:r>
              <a:rPr sz="2000" spc="-20" dirty="0">
                <a:latin typeface="Times New Roman"/>
                <a:cs typeface="Times New Roman"/>
              </a:rPr>
              <a:t>wall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Patient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feels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tension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 pain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(note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these)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Implications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spc="-50" dirty="0">
                <a:latin typeface="Times New Roman"/>
                <a:cs typeface="Times New Roman"/>
              </a:rPr>
              <a:t>?</a:t>
            </a:r>
            <a:endParaRPr sz="22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18200" y="1409700"/>
            <a:ext cx="2857500" cy="33147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480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Functional</a:t>
            </a:r>
            <a:r>
              <a:rPr sz="4400" spc="-45" dirty="0"/>
              <a:t> </a:t>
            </a:r>
            <a:r>
              <a:rPr sz="4400" spc="-10" dirty="0"/>
              <a:t>Screening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53809"/>
            <a:ext cx="7259955" cy="3629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Deep</a:t>
            </a:r>
            <a:r>
              <a:rPr sz="2700" spc="9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Neck</a:t>
            </a:r>
            <a:r>
              <a:rPr sz="2700" spc="9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Flexor</a:t>
            </a:r>
            <a:r>
              <a:rPr sz="2700" spc="-16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endurance</a:t>
            </a:r>
            <a:endParaRPr sz="2700">
              <a:latin typeface="Times New Roman"/>
              <a:cs typeface="Times New Roman"/>
            </a:endParaRPr>
          </a:p>
          <a:p>
            <a:pPr marL="762000" marR="51435" indent="-292100">
              <a:lnSpc>
                <a:spcPct val="79900"/>
              </a:lnSpc>
              <a:spcBef>
                <a:spcPts val="555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434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Cervical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flexor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maintained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full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retraction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held </a:t>
            </a:r>
            <a:r>
              <a:rPr sz="2400" dirty="0">
                <a:latin typeface="Times New Roman"/>
                <a:cs typeface="Times New Roman"/>
              </a:rPr>
              <a:t>2cm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off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surface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3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Check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out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(Domenech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et</a:t>
            </a:r>
            <a:r>
              <a:rPr sz="2400" i="1" spc="-40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al.</a:t>
            </a:r>
            <a:r>
              <a:rPr sz="2400" i="1" spc="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2011)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Cervical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Extensor</a:t>
            </a:r>
            <a:r>
              <a:rPr sz="2700" spc="-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Endurance</a:t>
            </a:r>
            <a:r>
              <a:rPr sz="2700" spc="-30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Times New Roman"/>
                <a:cs typeface="Times New Roman"/>
              </a:rPr>
              <a:t>test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41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Cervical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extensors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maintained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full </a:t>
            </a:r>
            <a:r>
              <a:rPr sz="2400" spc="-10" dirty="0">
                <a:latin typeface="Times New Roman"/>
                <a:cs typeface="Times New Roman"/>
              </a:rPr>
              <a:t>retraction</a:t>
            </a:r>
            <a:endParaRPr sz="24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79900"/>
              </a:lnSpc>
              <a:spcBef>
                <a:spcPts val="60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4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Loss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10-</a:t>
            </a:r>
            <a:r>
              <a:rPr sz="2400" dirty="0">
                <a:latin typeface="Times New Roman"/>
                <a:cs typeface="Times New Roman"/>
              </a:rPr>
              <a:t>15*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into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extension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10*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into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flexion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50" dirty="0">
                <a:latin typeface="Times New Roman"/>
                <a:cs typeface="Times New Roman"/>
              </a:rPr>
              <a:t>a </a:t>
            </a:r>
            <a:r>
              <a:rPr sz="2400" dirty="0">
                <a:latin typeface="Times New Roman"/>
                <a:cs typeface="Times New Roman"/>
              </a:rPr>
              <a:t>positive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finding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4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Check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out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(Deepak,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Raghu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Ramesh,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2015)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540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Rehab</a:t>
            </a:r>
            <a:r>
              <a:rPr sz="4400" spc="-45" dirty="0"/>
              <a:t> </a:t>
            </a:r>
            <a:r>
              <a:rPr sz="4400" spc="-25" dirty="0"/>
              <a:t>CSp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33489"/>
            <a:ext cx="7531100" cy="35306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Isometrically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strengthen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flexion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Concentric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strengthening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7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flexion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Isometrically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strengthen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Side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Flexion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Concentrically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strengthen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Side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Flexion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Isometrically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strengthen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Concentrically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strengthen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Rotation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6076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DON’T</a:t>
            </a:r>
            <a:r>
              <a:rPr sz="4400" spc="-180" dirty="0"/>
              <a:t> </a:t>
            </a:r>
            <a:r>
              <a:rPr sz="4400" dirty="0"/>
              <a:t>forget</a:t>
            </a:r>
            <a:r>
              <a:rPr sz="4400" spc="-105" dirty="0"/>
              <a:t> </a:t>
            </a:r>
            <a:r>
              <a:rPr sz="4400" dirty="0"/>
              <a:t>the</a:t>
            </a:r>
            <a:r>
              <a:rPr sz="4400" spc="75" dirty="0"/>
              <a:t> </a:t>
            </a:r>
            <a:r>
              <a:rPr sz="4400" spc="-10" dirty="0"/>
              <a:t>Range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33489"/>
            <a:ext cx="4953000" cy="17780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Flexion/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Extension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Side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Flexion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-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Equality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CSp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Rotation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-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Equality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/>
              <a:t>DON’T</a:t>
            </a:r>
            <a:r>
              <a:rPr spc="-90" dirty="0"/>
              <a:t> </a:t>
            </a:r>
            <a:r>
              <a:rPr dirty="0"/>
              <a:t>forget</a:t>
            </a:r>
            <a:r>
              <a:rPr spc="40" dirty="0"/>
              <a:t> </a:t>
            </a:r>
            <a:r>
              <a:rPr dirty="0"/>
              <a:t>Myotomal</a:t>
            </a:r>
            <a:r>
              <a:rPr spc="-145" dirty="0"/>
              <a:t> </a:t>
            </a:r>
            <a:r>
              <a:rPr spc="-25" dirty="0"/>
              <a:t>and </a:t>
            </a:r>
            <a:r>
              <a:rPr dirty="0"/>
              <a:t>Dermatomal</a:t>
            </a:r>
            <a:r>
              <a:rPr spc="-35" dirty="0"/>
              <a:t> </a:t>
            </a:r>
            <a:r>
              <a:rPr spc="-10" dirty="0"/>
              <a:t>Deficits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Strengthening</a:t>
            </a:r>
            <a:r>
              <a:rPr spc="-5" dirty="0"/>
              <a:t> </a:t>
            </a:r>
            <a:r>
              <a:rPr dirty="0"/>
              <a:t>along</a:t>
            </a:r>
            <a:r>
              <a:rPr spc="5" dirty="0"/>
              <a:t> </a:t>
            </a:r>
            <a:r>
              <a:rPr dirty="0"/>
              <a:t>myotomal</a:t>
            </a:r>
            <a:r>
              <a:rPr spc="-80" dirty="0"/>
              <a:t> </a:t>
            </a:r>
            <a:r>
              <a:rPr spc="-10" dirty="0"/>
              <a:t>deficits</a:t>
            </a:r>
          </a:p>
          <a:p>
            <a:pPr marL="355600" marR="626745" indent="-342900">
              <a:lnSpc>
                <a:spcPts val="3800"/>
              </a:lnSpc>
              <a:spcBef>
                <a:spcPts val="919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spc="-10" dirty="0"/>
              <a:t>Testing</a:t>
            </a:r>
            <a:r>
              <a:rPr spc="-40" dirty="0"/>
              <a:t> </a:t>
            </a:r>
            <a:r>
              <a:rPr dirty="0"/>
              <a:t>applied</a:t>
            </a:r>
            <a:r>
              <a:rPr spc="-35" dirty="0"/>
              <a:t> </a:t>
            </a:r>
            <a:r>
              <a:rPr dirty="0"/>
              <a:t>through</a:t>
            </a:r>
            <a:r>
              <a:rPr spc="-35" dirty="0"/>
              <a:t> </a:t>
            </a:r>
            <a:r>
              <a:rPr dirty="0"/>
              <a:t>load</a:t>
            </a:r>
            <a:r>
              <a:rPr spc="-35" dirty="0"/>
              <a:t> </a:t>
            </a:r>
            <a:r>
              <a:rPr dirty="0"/>
              <a:t>cells</a:t>
            </a:r>
            <a:r>
              <a:rPr spc="-80" dirty="0"/>
              <a:t> </a:t>
            </a:r>
            <a:r>
              <a:rPr spc="-25" dirty="0"/>
              <a:t>and </a:t>
            </a:r>
            <a:r>
              <a:rPr dirty="0"/>
              <a:t>isometric</a:t>
            </a:r>
            <a:r>
              <a:rPr spc="-60" dirty="0"/>
              <a:t> </a:t>
            </a:r>
            <a:r>
              <a:rPr dirty="0"/>
              <a:t>values</a:t>
            </a:r>
            <a:r>
              <a:rPr spc="30" dirty="0"/>
              <a:t> </a:t>
            </a:r>
            <a:r>
              <a:rPr spc="-10" dirty="0"/>
              <a:t>gathered.</a:t>
            </a:r>
          </a:p>
          <a:p>
            <a:pPr marL="355600" marR="5080" indent="-342900">
              <a:lnSpc>
                <a:spcPct val="100299"/>
              </a:lnSpc>
              <a:spcBef>
                <a:spcPts val="625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If</a:t>
            </a:r>
            <a:r>
              <a:rPr spc="-100" dirty="0"/>
              <a:t> </a:t>
            </a:r>
            <a:r>
              <a:rPr dirty="0"/>
              <a:t>you</a:t>
            </a:r>
            <a:r>
              <a:rPr spc="-30" dirty="0"/>
              <a:t> </a:t>
            </a:r>
            <a:r>
              <a:rPr dirty="0"/>
              <a:t>don’t</a:t>
            </a:r>
            <a:r>
              <a:rPr spc="-20" dirty="0"/>
              <a:t> </a:t>
            </a:r>
            <a:r>
              <a:rPr dirty="0"/>
              <a:t>have</a:t>
            </a:r>
            <a:r>
              <a:rPr spc="40" dirty="0"/>
              <a:t> </a:t>
            </a:r>
            <a:r>
              <a:rPr dirty="0"/>
              <a:t>access</a:t>
            </a:r>
            <a:r>
              <a:rPr spc="114" dirty="0"/>
              <a:t> </a:t>
            </a:r>
            <a:r>
              <a:rPr dirty="0"/>
              <a:t>to</a:t>
            </a:r>
            <a:r>
              <a:rPr spc="-35" dirty="0"/>
              <a:t> </a:t>
            </a:r>
            <a:r>
              <a:rPr dirty="0"/>
              <a:t>load</a:t>
            </a:r>
            <a:r>
              <a:rPr spc="-30" dirty="0"/>
              <a:t> </a:t>
            </a:r>
            <a:r>
              <a:rPr dirty="0"/>
              <a:t>cells</a:t>
            </a:r>
            <a:r>
              <a:rPr spc="-75" dirty="0"/>
              <a:t> </a:t>
            </a:r>
            <a:r>
              <a:rPr spc="-20" dirty="0"/>
              <a:t>then </a:t>
            </a:r>
            <a:r>
              <a:rPr spc="-10" dirty="0"/>
              <a:t>MMTs </a:t>
            </a:r>
            <a:r>
              <a:rPr dirty="0"/>
              <a:t>will</a:t>
            </a:r>
            <a:r>
              <a:rPr spc="-50" dirty="0"/>
              <a:t> </a:t>
            </a:r>
            <a:r>
              <a:rPr dirty="0"/>
              <a:t>suffice</a:t>
            </a:r>
            <a:r>
              <a:rPr spc="-80" dirty="0"/>
              <a:t> </a:t>
            </a:r>
            <a:r>
              <a:rPr dirty="0"/>
              <a:t>to</a:t>
            </a:r>
            <a:r>
              <a:rPr spc="-55" dirty="0"/>
              <a:t> </a:t>
            </a:r>
            <a:r>
              <a:rPr dirty="0"/>
              <a:t>develop</a:t>
            </a:r>
            <a:r>
              <a:rPr spc="-55" dirty="0"/>
              <a:t> </a:t>
            </a:r>
            <a:r>
              <a:rPr dirty="0"/>
              <a:t>a</a:t>
            </a:r>
            <a:r>
              <a:rPr spc="15" dirty="0"/>
              <a:t> </a:t>
            </a:r>
            <a:r>
              <a:rPr spc="-10" dirty="0"/>
              <a:t>neuro- </a:t>
            </a:r>
            <a:r>
              <a:rPr dirty="0"/>
              <a:t>musculoskeletal</a:t>
            </a:r>
            <a:r>
              <a:rPr spc="-50" dirty="0"/>
              <a:t> </a:t>
            </a:r>
            <a:r>
              <a:rPr spc="-10" dirty="0"/>
              <a:t>picture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4673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Neck</a:t>
            </a:r>
            <a:r>
              <a:rPr sz="4400" spc="10" dirty="0"/>
              <a:t> </a:t>
            </a:r>
            <a:r>
              <a:rPr sz="4400" spc="-10" dirty="0"/>
              <a:t>Proprioception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34215"/>
            <a:ext cx="5346700" cy="273240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Head-</a:t>
            </a:r>
            <a:r>
              <a:rPr sz="3200" dirty="0">
                <a:latin typeface="Times New Roman"/>
                <a:cs typeface="Times New Roman"/>
              </a:rPr>
              <a:t>neck</a:t>
            </a:r>
            <a:r>
              <a:rPr sz="3200" spc="5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awareness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Laser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pointer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distance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measured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Postural </a:t>
            </a:r>
            <a:r>
              <a:rPr sz="3200" spc="-10" dirty="0">
                <a:latin typeface="Times New Roman"/>
                <a:cs typeface="Times New Roman"/>
              </a:rPr>
              <a:t>stability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6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Tandem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stance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SL</a:t>
            </a:r>
            <a:r>
              <a:rPr sz="2800" spc="-9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stance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9566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Neck</a:t>
            </a:r>
            <a:r>
              <a:rPr sz="4400" spc="10" dirty="0"/>
              <a:t> </a:t>
            </a:r>
            <a:r>
              <a:rPr sz="4400" spc="-10" dirty="0"/>
              <a:t>Programme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5100" y="1600200"/>
            <a:ext cx="6273800" cy="39116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1996439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/>
              <a:t>Practical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02194" y="1586166"/>
            <a:ext cx="7161530" cy="207518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66675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Devise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carry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out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cervical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spine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rehab program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1600"/>
              </a:lnSpc>
              <a:spcBef>
                <a:spcPts val="5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Try</a:t>
            </a:r>
            <a:r>
              <a:rPr sz="3200" spc="-1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laser</a:t>
            </a:r>
            <a:r>
              <a:rPr sz="3200" spc="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pointer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technique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cervical </a:t>
            </a:r>
            <a:r>
              <a:rPr sz="3200" dirty="0">
                <a:latin typeface="Times New Roman"/>
                <a:cs typeface="Times New Roman"/>
              </a:rPr>
              <a:t>spine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movement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BA0B72B-F0F8-4A97-AECD-CB7A2AA93E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A5A5368-1580-4A3E-9DB5-001D3065B3F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AEB77E-B7F7-4FFC-8EFD-CCB4E64C1316}">
  <ds:schemaRefs>
    <ds:schemaRef ds:uri="http://schemas.microsoft.com/office/2006/metadata/properties"/>
    <ds:schemaRef ds:uri="http://purl.org/dc/terms/"/>
    <ds:schemaRef ds:uri="http://purl.org/dc/elements/1.1/"/>
    <ds:schemaRef ds:uri="0c664b51-63af-4b9d-8d70-3880ca420fc4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d1ca41dc-05f3-4340-86ae-42a3158c68b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474</Words>
  <Application>Microsoft Office PowerPoint</Application>
  <PresentationFormat>On-screen Show (4:3)</PresentationFormat>
  <Paragraphs>76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Wingdings</vt:lpstr>
      <vt:lpstr>Times New Roman</vt:lpstr>
      <vt:lpstr>Arial</vt:lpstr>
      <vt:lpstr>Office Theme</vt:lpstr>
      <vt:lpstr>BMST5003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 integrated approach to the cervical spine</vt:lpstr>
      <vt:lpstr>Anatomical variants in CSp</vt:lpstr>
      <vt:lpstr>Functional Screening</vt:lpstr>
      <vt:lpstr>Role of Posture with Cervical Spine</vt:lpstr>
      <vt:lpstr>Functional Screening - Janda</vt:lpstr>
      <vt:lpstr>Functional Screening</vt:lpstr>
      <vt:lpstr>Functional Screening</vt:lpstr>
      <vt:lpstr>Rehab CSp</vt:lpstr>
      <vt:lpstr>DON’T forget the Range</vt:lpstr>
      <vt:lpstr>DON’T forget Myotomal and Dermatomal Deficits</vt:lpstr>
      <vt:lpstr>Neck Proprioception</vt:lpstr>
      <vt:lpstr>Neck Programme</vt:lpstr>
      <vt:lpstr>Practical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2022-10-26T12:46:22Z</dcterms:created>
  <dcterms:modified xsi:type="dcterms:W3CDTF">2022-10-26T12:47:49Z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