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27219A-9AAC-F6A0-98FF-03A0E8943D65}" v="629" dt="2022-11-18T08:56:57.404"/>
    <p1510:client id="{4498B80A-6BB1-E506-9B62-56C262861199}" v="4" dt="2022-11-18T10:28:37.379"/>
    <p1510:client id="{66B670AC-BB1C-4E6F-B3C5-4C3508FBD8C7}" v="1306" dt="2022-11-18T07:43:37.429"/>
    <p1510:client id="{D401D26E-D693-78D0-4B70-6CC7F017E6D5}" v="1098" dt="2022-11-18T09:54:59.8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tableStyles" Target="tableStyles.xml" Id="rId8" /><Relationship Type="http://schemas.openxmlformats.org/officeDocument/2006/relationships/slide" Target="slides/slide2.xml" Id="rId3" /><Relationship Type="http://schemas.openxmlformats.org/officeDocument/2006/relationships/theme" Target="theme/theme1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viewProps" Target="viewProps.xml" Id="rId6" /><Relationship Type="http://schemas.openxmlformats.org/officeDocument/2006/relationships/presProps" Target="presProps.xml" Id="rId5" /><Relationship Type="http://schemas.microsoft.com/office/2015/10/relationships/revisionInfo" Target="revisionInfo.xml" Id="rId10" /><Relationship Type="http://schemas.openxmlformats.org/officeDocument/2006/relationships/slide" Target="slides/slide3.xml" Id="rId4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70314" y="610734"/>
            <a:ext cx="8251372" cy="1037772"/>
          </a:xfrm>
        </p:spPr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Learning in a digital era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67942" y="1718809"/>
            <a:ext cx="2656115" cy="29504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 dirty="0">
                <a:ea typeface="Calibri"/>
                <a:cs typeface="Calibri"/>
              </a:rPr>
              <a:t>Jordan Stewart</a:t>
            </a:r>
            <a:endParaRPr lang="en-US" sz="2600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30143C-11BC-4BB8-0913-FD22E96FC064}"/>
              </a:ext>
            </a:extLst>
          </p:cNvPr>
          <p:cNvSpPr txBox="1"/>
          <p:nvPr/>
        </p:nvSpPr>
        <p:spPr>
          <a:xfrm>
            <a:off x="5238750" y="2163536"/>
            <a:ext cx="171177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ea typeface="Calibri"/>
                <a:cs typeface="Calibri"/>
              </a:rPr>
              <a:t>ID: 2209409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1" name="Rectangle 5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Isosceles Triangle 52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8A388B1-B9A8-68B1-075B-F9463B2426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3577616"/>
              </p:ext>
            </p:extLst>
          </p:nvPr>
        </p:nvGraphicFramePr>
        <p:xfrm>
          <a:off x="106325" y="283535"/>
          <a:ext cx="11800883" cy="5998933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1273692">
                  <a:extLst>
                    <a:ext uri="{9D8B030D-6E8A-4147-A177-3AD203B41FA5}">
                      <a16:colId xmlns:a16="http://schemas.microsoft.com/office/drawing/2014/main" val="1010505028"/>
                    </a:ext>
                  </a:extLst>
                </a:gridCol>
                <a:gridCol w="1654615">
                  <a:extLst>
                    <a:ext uri="{9D8B030D-6E8A-4147-A177-3AD203B41FA5}">
                      <a16:colId xmlns:a16="http://schemas.microsoft.com/office/drawing/2014/main" val="2094148745"/>
                    </a:ext>
                  </a:extLst>
                </a:gridCol>
                <a:gridCol w="2452167">
                  <a:extLst>
                    <a:ext uri="{9D8B030D-6E8A-4147-A177-3AD203B41FA5}">
                      <a16:colId xmlns:a16="http://schemas.microsoft.com/office/drawing/2014/main" val="2534727277"/>
                    </a:ext>
                  </a:extLst>
                </a:gridCol>
                <a:gridCol w="2392649">
                  <a:extLst>
                    <a:ext uri="{9D8B030D-6E8A-4147-A177-3AD203B41FA5}">
                      <a16:colId xmlns:a16="http://schemas.microsoft.com/office/drawing/2014/main" val="3060142226"/>
                    </a:ext>
                  </a:extLst>
                </a:gridCol>
                <a:gridCol w="2098227">
                  <a:extLst>
                    <a:ext uri="{9D8B030D-6E8A-4147-A177-3AD203B41FA5}">
                      <a16:colId xmlns:a16="http://schemas.microsoft.com/office/drawing/2014/main" val="1258798902"/>
                    </a:ext>
                  </a:extLst>
                </a:gridCol>
                <a:gridCol w="1929533">
                  <a:extLst>
                    <a:ext uri="{9D8B030D-6E8A-4147-A177-3AD203B41FA5}">
                      <a16:colId xmlns:a16="http://schemas.microsoft.com/office/drawing/2014/main" val="3088990666"/>
                    </a:ext>
                  </a:extLst>
                </a:gridCol>
              </a:tblGrid>
              <a:tr h="1668957">
                <a:tc>
                  <a:txBody>
                    <a:bodyPr/>
                    <a:lstStyle/>
                    <a:p>
                      <a:pPr algn="ctr"/>
                      <a:r>
                        <a:rPr lang="en-US" sz="1600" b="1" cap="none" spc="0" dirty="0">
                          <a:solidFill>
                            <a:schemeClr val="bg1"/>
                          </a:solidFill>
                        </a:rPr>
                        <a:t>What are your long-term goals?</a:t>
                      </a:r>
                    </a:p>
                  </a:txBody>
                  <a:tcPr marL="73112" marR="52223" marT="104446" marB="104446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0" cmpd="sng">
                      <a:noFill/>
                      <a:prstDash val="soli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cap="none" spc="0" dirty="0">
                          <a:solidFill>
                            <a:schemeClr val="bg1"/>
                          </a:solidFill>
                        </a:rPr>
                        <a:t>What are your specific career goals?</a:t>
                      </a:r>
                    </a:p>
                  </a:txBody>
                  <a:tcPr marL="73112" marR="52223" marT="104446" marB="104446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i="0" u="none" strike="noStrike" cap="none" spc="0" noProof="0" dirty="0">
                          <a:solidFill>
                            <a:schemeClr val="bg1"/>
                          </a:solidFill>
                          <a:latin typeface="Calibri"/>
                        </a:rPr>
                        <a:t>What are the key skills</a:t>
                      </a:r>
                      <a:endParaRPr lang="en-US" sz="1600" b="1" cap="none" spc="0" dirty="0">
                        <a:solidFill>
                          <a:schemeClr val="bg1"/>
                        </a:solidFill>
                      </a:endParaRPr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i="0" u="none" strike="noStrike" cap="none" spc="0" noProof="0" dirty="0">
                          <a:solidFill>
                            <a:schemeClr val="bg1"/>
                          </a:solidFill>
                          <a:latin typeface="Calibri"/>
                        </a:rPr>
                        <a:t>needed for each one</a:t>
                      </a:r>
                      <a:endParaRPr lang="en-US" sz="1600" b="1" cap="none" spc="0" dirty="0">
                        <a:solidFill>
                          <a:schemeClr val="bg1"/>
                        </a:solidFill>
                      </a:endParaRPr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i="0" u="none" strike="noStrike" cap="none" spc="0" noProof="0" dirty="0">
                          <a:solidFill>
                            <a:schemeClr val="bg1"/>
                          </a:solidFill>
                          <a:latin typeface="Calibri"/>
                        </a:rPr>
                        <a:t>of your goals?</a:t>
                      </a:r>
                      <a:endParaRPr lang="en-US" sz="1600" b="1" cap="none" spc="0" dirty="0">
                        <a:solidFill>
                          <a:schemeClr val="bg1"/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US" sz="1600" b="1" cap="none" spc="0">
                        <a:solidFill>
                          <a:schemeClr val="bg1"/>
                        </a:solidFill>
                      </a:endParaRPr>
                    </a:p>
                  </a:txBody>
                  <a:tcPr marL="73112" marR="52223" marT="104446" marB="10444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i="0" u="none" strike="noStrike" cap="none" spc="0" noProof="0" dirty="0">
                          <a:solidFill>
                            <a:schemeClr val="bg1"/>
                          </a:solidFill>
                          <a:latin typeface="Calibri"/>
                        </a:rPr>
                        <a:t>What skills do you</a:t>
                      </a:r>
                      <a:endParaRPr lang="en-US" sz="1600" b="1" cap="none" spc="0" dirty="0">
                        <a:solidFill>
                          <a:schemeClr val="bg1"/>
                        </a:solidFill>
                      </a:endParaRPr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i="0" u="none" strike="noStrike" cap="none" spc="0" noProof="0" dirty="0">
                          <a:solidFill>
                            <a:schemeClr val="bg1"/>
                          </a:solidFill>
                          <a:latin typeface="Calibri"/>
                        </a:rPr>
                        <a:t>need to work on?</a:t>
                      </a:r>
                      <a:endParaRPr lang="en-US" sz="1600" b="1" cap="none" spc="0" dirty="0">
                        <a:solidFill>
                          <a:schemeClr val="bg1"/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US" sz="1600" b="1" cap="none" spc="0">
                        <a:solidFill>
                          <a:schemeClr val="bg1"/>
                        </a:solidFill>
                      </a:endParaRPr>
                    </a:p>
                  </a:txBody>
                  <a:tcPr marL="73112" marR="52223" marT="104446" marB="10444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i="0" u="none" strike="noStrike" cap="none" spc="0" noProof="0" dirty="0">
                          <a:solidFill>
                            <a:schemeClr val="bg1"/>
                          </a:solidFill>
                          <a:latin typeface="Calibri"/>
                        </a:rPr>
                        <a:t>What actions are you</a:t>
                      </a:r>
                      <a:endParaRPr lang="en-US" sz="1600" b="1" cap="none" spc="0" dirty="0">
                        <a:solidFill>
                          <a:schemeClr val="bg1"/>
                        </a:solidFill>
                      </a:endParaRPr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i="0" u="none" strike="noStrike" cap="none" spc="0" noProof="0" dirty="0">
                          <a:solidFill>
                            <a:schemeClr val="bg1"/>
                          </a:solidFill>
                          <a:latin typeface="Calibri"/>
                        </a:rPr>
                        <a:t>going to take?</a:t>
                      </a:r>
                      <a:endParaRPr lang="en-US" sz="1600" b="1" cap="none" spc="0" dirty="0">
                        <a:solidFill>
                          <a:schemeClr val="bg1"/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US" sz="1600" b="1" cap="none" spc="0">
                        <a:solidFill>
                          <a:schemeClr val="bg1"/>
                        </a:solidFill>
                      </a:endParaRPr>
                    </a:p>
                  </a:txBody>
                  <a:tcPr marL="73112" marR="52223" marT="104446" marB="10444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i="0" u="none" strike="noStrike" cap="none" spc="0" noProof="0" dirty="0">
                          <a:solidFill>
                            <a:schemeClr val="bg1"/>
                          </a:solidFill>
                          <a:latin typeface="Calibri"/>
                        </a:rPr>
                        <a:t>When are you</a:t>
                      </a:r>
                      <a:endParaRPr lang="en-US" sz="1600" b="1" cap="none" spc="0" dirty="0">
                        <a:solidFill>
                          <a:schemeClr val="bg1"/>
                        </a:solidFill>
                      </a:endParaRPr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i="0" u="none" strike="noStrike" cap="none" spc="0" noProof="0" dirty="0">
                          <a:solidFill>
                            <a:schemeClr val="bg1"/>
                          </a:solidFill>
                          <a:latin typeface="Calibri"/>
                        </a:rPr>
                        <a:t>going to complete</a:t>
                      </a:r>
                      <a:endParaRPr lang="en-US" sz="1600" b="1" cap="none" spc="0" dirty="0">
                        <a:solidFill>
                          <a:schemeClr val="bg1"/>
                        </a:solidFill>
                      </a:endParaRPr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i="0" u="none" strike="noStrike" cap="none" spc="0" noProof="0" dirty="0">
                          <a:solidFill>
                            <a:schemeClr val="bg1"/>
                          </a:solidFill>
                          <a:latin typeface="Calibri"/>
                        </a:rPr>
                        <a:t>your training by?</a:t>
                      </a:r>
                      <a:endParaRPr lang="en-US" sz="1600" b="1" cap="none" spc="0" dirty="0">
                        <a:solidFill>
                          <a:schemeClr val="bg1"/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US" sz="1600" b="1" cap="none" spc="0">
                        <a:solidFill>
                          <a:schemeClr val="bg1"/>
                        </a:solidFill>
                      </a:endParaRPr>
                    </a:p>
                  </a:txBody>
                  <a:tcPr marL="73112" marR="52223" marT="104446" marB="10444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5092644"/>
                  </a:ext>
                </a:extLst>
              </a:tr>
              <a:tr h="240118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lnSpc>
                          <a:spcPct val="100000"/>
                        </a:lnSpc>
                        <a:buNone/>
                      </a:pPr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lnSpc>
                          <a:spcPct val="100000"/>
                        </a:lnSpc>
                        <a:buNone/>
                      </a:pPr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lnSpc>
                          <a:spcPct val="100000"/>
                        </a:lnSpc>
                        <a:buNone/>
                      </a:pPr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lnSpc>
                          <a:spcPct val="100000"/>
                        </a:lnSpc>
                        <a:buNone/>
                      </a:pPr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73112" marR="52223" marT="99085" marB="104446" anchor="b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0" cmpd="sng">
                      <a:noFill/>
                      <a:prstDash val="solid"/>
                    </a:lnT>
                    <a:lnB w="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sz="1400" b="0" i="0" u="none" strike="noStrike" cap="none" spc="0" noProof="0" dirty="0">
                          <a:solidFill>
                            <a:schemeClr val="tx1"/>
                          </a:solidFill>
                          <a:latin typeface="Calibri"/>
                        </a:rPr>
                        <a:t>Walk down the catwalk for a big designer</a:t>
                      </a:r>
                    </a:p>
                  </a:txBody>
                  <a:tcPr marL="73112" marR="52223" marT="99085" marB="104446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42900" indent="-342900" algn="l">
                        <a:buFont typeface="Arial"/>
                        <a:buChar char="•"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Discipline</a:t>
                      </a:r>
                    </a:p>
                    <a:p>
                      <a:pPr marL="342900" lvl="0" indent="-342900" algn="l">
                        <a:buFont typeface="Arial"/>
                        <a:buChar char="•"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Confidence</a:t>
                      </a:r>
                    </a:p>
                    <a:p>
                      <a:pPr marL="342900" lvl="0" indent="-342900" algn="l">
                        <a:buFont typeface="Arial"/>
                        <a:buChar char="•"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Coordination</a:t>
                      </a:r>
                    </a:p>
                    <a:p>
                      <a:pPr marL="342900" lvl="0" indent="-342900" algn="l">
                        <a:buFont typeface="Arial"/>
                        <a:buChar char="•"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Focus </a:t>
                      </a:r>
                    </a:p>
                    <a:p>
                      <a:pPr marL="342900" lvl="0" indent="-342900" algn="l">
                        <a:buFont typeface="Arial"/>
                        <a:buChar char="•"/>
                      </a:pPr>
                      <a:endParaRPr lang="en-US" sz="1400" cap="none" spc="0">
                        <a:solidFill>
                          <a:schemeClr val="tx1"/>
                        </a:solidFill>
                      </a:endParaRPr>
                    </a:p>
                    <a:p>
                      <a:pPr marL="342900" lvl="0" indent="-342900" algn="l">
                        <a:buFont typeface="Arial"/>
                        <a:buChar char="•"/>
                      </a:pPr>
                      <a:endParaRPr lang="en-US" sz="1400" cap="none" spc="0">
                        <a:solidFill>
                          <a:schemeClr val="tx1"/>
                        </a:solidFill>
                      </a:endParaRPr>
                    </a:p>
                    <a:p>
                      <a:pPr marL="342900" lvl="0" indent="-342900" algn="l">
                        <a:buFont typeface="Arial"/>
                        <a:buChar char="•"/>
                      </a:pPr>
                      <a:endParaRPr lang="en-US" sz="1400" cap="none" spc="0">
                        <a:solidFill>
                          <a:schemeClr val="tx1"/>
                        </a:solidFill>
                      </a:endParaRPr>
                    </a:p>
                  </a:txBody>
                  <a:tcPr marL="73112" marR="52223" marT="99085" marB="104446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 algn="l">
                        <a:buFont typeface="Arial"/>
                        <a:buChar char="•"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Discipline</a:t>
                      </a:r>
                    </a:p>
                    <a:p>
                      <a:pPr marL="171450" lvl="0" indent="-171450" algn="l">
                        <a:buFont typeface="Arial"/>
                        <a:buChar char="•"/>
                      </a:pPr>
                      <a:r>
                        <a:rPr lang="en-US" sz="1400" b="0" i="0" u="none" strike="noStrike" cap="none" spc="0" noProof="0" dirty="0">
                          <a:solidFill>
                            <a:schemeClr val="tx1"/>
                          </a:solidFill>
                          <a:latin typeface="Calibri"/>
                        </a:rPr>
                        <a:t>Coordination</a:t>
                      </a:r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marL="171450" lvl="0" indent="-171450" algn="l">
                        <a:buFont typeface="Arial"/>
                        <a:buChar char="•"/>
                      </a:pPr>
                      <a:endParaRPr lang="en-US" sz="1400" cap="none" spc="0">
                        <a:solidFill>
                          <a:schemeClr val="tx1"/>
                        </a:solidFill>
                      </a:endParaRPr>
                    </a:p>
                  </a:txBody>
                  <a:tcPr marL="73112" marR="52223" marT="99085" marB="104446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/>
                        <a:buChar char="•"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To obtain experience by doing more professional  photoshoots </a:t>
                      </a:r>
                    </a:p>
                    <a:p>
                      <a:pPr marL="285750" lvl="0" indent="-285750" algn="l">
                        <a:buFont typeface="Arial"/>
                        <a:buChar char="•"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Practice my walk for catwalk and get regular feedback </a:t>
                      </a:r>
                    </a:p>
                  </a:txBody>
                  <a:tcPr marL="73112" marR="52223" marT="99085" marB="104446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8 Months</a:t>
                      </a:r>
                    </a:p>
                  </a:txBody>
                  <a:tcPr marL="73112" marR="52223" marT="99085" marB="104446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51447194"/>
                  </a:ext>
                </a:extLst>
              </a:tr>
              <a:tr h="1928790">
                <a:tc>
                  <a:txBody>
                    <a:bodyPr/>
                    <a:lstStyle/>
                    <a:p>
                      <a:pPr lvl="0">
                        <a:lnSpc>
                          <a:spcPct val="100000"/>
                        </a:lnSpc>
                        <a:buNone/>
                      </a:pPr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73112" marR="52222" marT="99085" marB="10444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0">
                      <a:noFill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Become an international model </a:t>
                      </a:r>
                    </a:p>
                  </a:txBody>
                  <a:tcPr marL="73112" marR="52222" marT="99085" marB="104445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lvl="0" indent="-171450" algn="l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US" sz="1400" b="0" i="0" u="none" strike="noStrike" cap="none" spc="0" noProof="0" dirty="0">
                          <a:solidFill>
                            <a:schemeClr val="tx1"/>
                          </a:solidFill>
                          <a:latin typeface="Calibri"/>
                        </a:rPr>
                        <a:t>Communication skills</a:t>
                      </a:r>
                      <a:endParaRPr lang="en-US" sz="1400" b="0" i="0" u="none" strike="noStrike" cap="none" spc="0" noProof="0" dirty="0">
                        <a:latin typeface="Calibri"/>
                      </a:endParaRPr>
                    </a:p>
                    <a:p>
                      <a:pPr marL="285750" lvl="0" indent="-285750" algn="l">
                        <a:buFont typeface="Arial"/>
                        <a:buChar char="•"/>
                      </a:pPr>
                      <a:r>
                        <a:rPr lang="en-US" sz="1400" b="0" i="0" u="none" strike="noStrike" cap="none" spc="0" noProof="0" dirty="0">
                          <a:solidFill>
                            <a:schemeClr val="tx1"/>
                          </a:solidFill>
                        </a:rPr>
                        <a:t>Time management</a:t>
                      </a:r>
                    </a:p>
                    <a:p>
                      <a:pPr marL="285750" lvl="0" indent="-285750" algn="l"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latin typeface="Calibri"/>
                        </a:rPr>
                        <a:t>Professionalism</a:t>
                      </a:r>
                      <a:endParaRPr lang="en-US" sz="1400" b="0" dirty="0"/>
                    </a:p>
                  </a:txBody>
                  <a:tcPr marL="73112" marR="52222" marT="99085" marB="104445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buFont typeface="Arial"/>
                        <a:buChar char="•"/>
                      </a:pPr>
                      <a:r>
                        <a:rPr lang="en-US" sz="1400" b="0" i="0" u="none" strike="noStrike" cap="none" spc="0" noProof="0" dirty="0">
                          <a:solidFill>
                            <a:schemeClr val="tx1"/>
                          </a:solidFill>
                          <a:latin typeface="Calibri"/>
                        </a:rPr>
                        <a:t>Communication skills</a:t>
                      </a:r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73112" marR="52222" marT="99085" marB="104445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buFont typeface="Arial"/>
                        <a:buChar char="•"/>
                      </a:pPr>
                      <a:r>
                        <a:rPr lang="en-US" sz="1400" b="0" i="0" u="none" strike="noStrike" cap="none" spc="0" noProof="0" dirty="0">
                          <a:solidFill>
                            <a:schemeClr val="tx1"/>
                          </a:solidFill>
                        </a:rPr>
                        <a:t>Continuing to stay physically and mentally healthy </a:t>
                      </a:r>
                    </a:p>
                    <a:p>
                      <a:pPr marL="285750" lvl="0" indent="-285750" algn="l">
                        <a:buFont typeface="Arial"/>
                        <a:buChar char="•"/>
                      </a:pPr>
                      <a:r>
                        <a:rPr lang="en-US" sz="1400" b="0" i="0" u="none" strike="noStrike" cap="none" spc="0" noProof="0" dirty="0">
                          <a:solidFill>
                            <a:schemeClr val="tx1"/>
                          </a:solidFill>
                        </a:rPr>
                        <a:t>Get signed to a overseas modelling agency </a:t>
                      </a:r>
                    </a:p>
                  </a:txBody>
                  <a:tcPr marL="73112" marR="52222" marT="99085" marB="104445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15 months </a:t>
                      </a:r>
                    </a:p>
                  </a:txBody>
                  <a:tcPr marL="73112" marR="52222" marT="99085" marB="10444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9357346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9DC38D2F-81B9-97F3-D141-B5899F5A9734}"/>
              </a:ext>
            </a:extLst>
          </p:cNvPr>
          <p:cNvSpPr txBox="1"/>
          <p:nvPr/>
        </p:nvSpPr>
        <p:spPr>
          <a:xfrm>
            <a:off x="194930" y="3473302"/>
            <a:ext cx="1151859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Be successful in my modelling career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66536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F471C-898F-1219-CEF7-FE918A9A33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ea typeface="Calibri Light"/>
                <a:cs typeface="Calibri Light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63EAEE-39F6-B531-6586-FBFE0FF73F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i="1" dirty="0">
                <a:ea typeface="+mn-lt"/>
                <a:cs typeface="+mn-lt"/>
              </a:rPr>
              <a:t>Clegg, S. and Bradley, S., 2006. Models of personal development planning: Practice and processes. British Educational Research Journal, 32(1), pp.57-76.</a:t>
            </a:r>
          </a:p>
          <a:p>
            <a:r>
              <a:rPr lang="en-US" dirty="0">
                <a:ea typeface="+mn-lt"/>
                <a:cs typeface="+mn-lt"/>
              </a:rPr>
              <a:t>Wissinger, E., 2007. Modelling a way of life: Immaterial and affective </a:t>
            </a:r>
            <a:r>
              <a:rPr lang="en-US" dirty="0" err="1">
                <a:ea typeface="+mn-lt"/>
                <a:cs typeface="+mn-lt"/>
              </a:rPr>
              <a:t>labour</a:t>
            </a:r>
            <a:r>
              <a:rPr lang="en-US" dirty="0">
                <a:ea typeface="+mn-lt"/>
                <a:cs typeface="+mn-lt"/>
              </a:rPr>
              <a:t> in the fashion modelling industry. </a:t>
            </a:r>
            <a:r>
              <a:rPr lang="en-US" i="1" dirty="0">
                <a:ea typeface="+mn-lt"/>
                <a:cs typeface="+mn-lt"/>
              </a:rPr>
              <a:t>ephemera: theory and politics in organization</a:t>
            </a:r>
            <a:r>
              <a:rPr lang="en-US" dirty="0">
                <a:ea typeface="+mn-lt"/>
                <a:cs typeface="+mn-lt"/>
              </a:rPr>
              <a:t>, </a:t>
            </a:r>
            <a:r>
              <a:rPr lang="en-US" i="1" dirty="0">
                <a:ea typeface="+mn-lt"/>
                <a:cs typeface="+mn-lt"/>
              </a:rPr>
              <a:t>7</a:t>
            </a:r>
            <a:r>
              <a:rPr lang="en-US" dirty="0">
                <a:ea typeface="+mn-lt"/>
                <a:cs typeface="+mn-lt"/>
              </a:rPr>
              <a:t>(1), pp.250-269.</a:t>
            </a:r>
          </a:p>
          <a:p>
            <a:r>
              <a:rPr lang="en-US" i="1" dirty="0">
                <a:ea typeface="+mn-lt"/>
                <a:cs typeface="+mn-lt"/>
              </a:rPr>
              <a:t>Entwistle, J. and Wissinger, E., 2006. Keeping up appearances: aesthetic </a:t>
            </a:r>
            <a:r>
              <a:rPr lang="en-US" i="1" dirty="0" err="1">
                <a:ea typeface="+mn-lt"/>
                <a:cs typeface="+mn-lt"/>
              </a:rPr>
              <a:t>labour</a:t>
            </a:r>
            <a:r>
              <a:rPr lang="en-US" i="1" dirty="0">
                <a:ea typeface="+mn-lt"/>
                <a:cs typeface="+mn-lt"/>
              </a:rPr>
              <a:t> in the fashion modelling industries of London and New York. The Sociological Review, 54(4), pp.774-794.</a:t>
            </a:r>
          </a:p>
        </p:txBody>
      </p:sp>
    </p:spTree>
    <p:extLst>
      <p:ext uri="{BB962C8B-B14F-4D97-AF65-F5344CB8AC3E}">
        <p14:creationId xmlns:p14="http://schemas.microsoft.com/office/powerpoint/2010/main" val="39766223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Learning in a digital era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402</cp:revision>
  <dcterms:created xsi:type="dcterms:W3CDTF">2022-11-18T06:36:14Z</dcterms:created>
  <dcterms:modified xsi:type="dcterms:W3CDTF">2022-11-18T10:28:40Z</dcterms:modified>
</cp:coreProperties>
</file>