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varScale="1">
        <p:scale>
          <a:sx n="26" d="100"/>
          <a:sy n="26" d="100"/>
        </p:scale>
        <p:origin x="1716" y="17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12/3/2018</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jpg"/><Relationship Id="rId3" Type="http://schemas.openxmlformats.org/officeDocument/2006/relationships/image" Target="../media/image2.jpg"/><Relationship Id="rId7" Type="http://schemas.openxmlformats.org/officeDocument/2006/relationships/image" Target="../media/image4.jpeg"/><Relationship Id="rId12" Type="http://schemas.openxmlformats.org/officeDocument/2006/relationships/hyperlink" Target="http://www.ee.ryerson.ca/~jasmith/courses/bme100/docs/UZH_poster_guideline.pdf" TargetMode="External"/><Relationship Id="rId17" Type="http://schemas.openxmlformats.org/officeDocument/2006/relationships/image" Target="../media/image12.png"/><Relationship Id="rId2" Type="http://schemas.openxmlformats.org/officeDocument/2006/relationships/slideLayout" Target="../slideLayouts/slideLayout1.xml"/><Relationship Id="rId16" Type="http://schemas.openxmlformats.org/officeDocument/2006/relationships/image" Target="../media/image11.png"/><Relationship Id="rId1" Type="http://schemas.openxmlformats.org/officeDocument/2006/relationships/vmlDrawing" Target="../drawings/vmlDrawing1.vml"/><Relationship Id="rId6" Type="http://schemas.openxmlformats.org/officeDocument/2006/relationships/image" Target="../media/image1.png"/><Relationship Id="rId11" Type="http://schemas.openxmlformats.org/officeDocument/2006/relationships/hyperlink" Target="http://www.swarthmore.edu/NatSci/cpurrin1/posteradvice.htm" TargetMode="External"/><Relationship Id="rId5" Type="http://schemas.openxmlformats.org/officeDocument/2006/relationships/oleObject" Target="../embeddings/oleObject1.bin"/><Relationship Id="rId15" Type="http://schemas.openxmlformats.org/officeDocument/2006/relationships/image" Target="../media/image10.png"/><Relationship Id="rId10" Type="http://schemas.openxmlformats.org/officeDocument/2006/relationships/image" Target="../media/image7.jpeg"/><Relationship Id="rId4" Type="http://schemas.openxmlformats.org/officeDocument/2006/relationships/image" Target="../media/image3.png"/><Relationship Id="rId9" Type="http://schemas.openxmlformats.org/officeDocument/2006/relationships/image" Target="../media/image6.jpeg"/><Relationship Id="rId14"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3.png"/><Relationship Id="rId7" Type="http://schemas.openxmlformats.org/officeDocument/2006/relationships/image" Target="../media/image11.pn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10.png"/><Relationship Id="rId11" Type="http://schemas.openxmlformats.org/officeDocument/2006/relationships/image" Target="../media/image5.jpeg"/><Relationship Id="rId5" Type="http://schemas.openxmlformats.org/officeDocument/2006/relationships/image" Target="../media/image9.png"/><Relationship Id="rId10" Type="http://schemas.openxmlformats.org/officeDocument/2006/relationships/image" Target="../media/image6.jpeg"/><Relationship Id="rId4" Type="http://schemas.openxmlformats.org/officeDocument/2006/relationships/image" Target="../media/image8.jpg"/><Relationship Id="rId9"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a:t>
            </a:r>
            <a:r>
              <a:rPr lang="en-AU" altLang="en-US" sz="2800" dirty="0"/>
              <a:t>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1056" name="Equation" r:id="rId5" imgW="57721500" imgH="16268700" progId="Equation.3">
                  <p:embed/>
                </p:oleObj>
              </mc:Choice>
              <mc:Fallback>
                <p:oleObj name="Equation" r:id="rId5" imgW="57721500" imgH="16268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Titles should be 36pt Bold</a:t>
            </a:r>
          </a:p>
          <a:p>
            <a:pPr>
              <a:spcBef>
                <a:spcPct val="20000"/>
              </a:spcBef>
            </a:pPr>
            <a:r>
              <a:rPr lang="en-AU" altLang="en-US" sz="2800" dirty="0" smtClean="0"/>
              <a:t>You </a:t>
            </a:r>
            <a:r>
              <a:rPr lang="en-AU" altLang="en-US" sz="2800" dirty="0"/>
              <a:t>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a:t>
            </a:r>
            <a:r>
              <a:rPr lang="en-AU" altLang="en-US" sz="2800" dirty="0" smtClean="0"/>
              <a:t>someone proof-read</a:t>
            </a:r>
            <a:r>
              <a:rPr lang="en-AU" altLang="en-US" sz="2800" dirty="0"/>
              <a:t>.</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smtClean="0"/>
              <a:t>Always </a:t>
            </a:r>
            <a:r>
              <a:rPr lang="en-AU" altLang="en-US" sz="2800" dirty="0"/>
              <a:t>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dirty="0" err="1" smtClean="0">
                <a:ea typeface="Arial" charset="0"/>
                <a:cs typeface="Arial" charset="0"/>
              </a:rPr>
              <a:t>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Tables should also have captions.  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t>
            </a:r>
            <a:r>
              <a:rPr lang="en-AU" altLang="en-US" sz="2800" dirty="0" smtClean="0"/>
              <a:t>a week before </a:t>
            </a:r>
            <a:r>
              <a:rPr lang="en-AU" altLang="en-US" sz="2800" dirty="0"/>
              <a:t>the deadline</a:t>
            </a:r>
            <a:r>
              <a:rPr lang="en-AU" altLang="en-US" sz="2800" dirty="0" smtClean="0"/>
              <a:t>!</a:t>
            </a:r>
          </a:p>
          <a:p>
            <a:pPr>
              <a:spcBef>
                <a:spcPct val="50000"/>
              </a:spcBef>
            </a:pPr>
            <a:r>
              <a:rPr lang="en-AU" altLang="en-US" sz="2800" b="1" dirty="0">
                <a:solidFill>
                  <a:srgbClr val="FF0000"/>
                </a:solidFill>
              </a:rPr>
              <a:t>Make sure to print this poster out on a draft sheet of </a:t>
            </a:r>
            <a:r>
              <a:rPr lang="en-AU" altLang="en-US" sz="2800" b="1" dirty="0" smtClean="0">
                <a:solidFill>
                  <a:srgbClr val="FF0000"/>
                </a:solidFill>
              </a:rPr>
              <a:t>paper and discuss it with your supervisor before going </a:t>
            </a:r>
            <a:r>
              <a:rPr lang="en-AU" altLang="en-US" sz="2800" b="1" dirty="0">
                <a:solidFill>
                  <a:srgbClr val="FF0000"/>
                </a:solidFill>
              </a:rPr>
              <a:t>to the print shop to have it done properly.  Make sure the colours look right on </a:t>
            </a:r>
            <a:r>
              <a:rPr lang="en-AU" altLang="en-US" sz="2800" b="1" dirty="0" smtClean="0">
                <a:solidFill>
                  <a:srgbClr val="FF0000"/>
                </a:solidFill>
              </a:rPr>
              <a:t>paper. </a:t>
            </a:r>
            <a:endParaRPr lang="en-AU" altLang="en-US" sz="2800" b="1" dirty="0">
              <a:solidFill>
                <a:srgbClr val="FF0000"/>
              </a:solidFill>
            </a:endParaRP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gridCol w="1958975"/>
                <a:gridCol w="1954212"/>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10" name="Picture 9"/>
          <p:cNvPicPr>
            <a:picLocks noChangeAspect="1"/>
          </p:cNvPicPr>
          <p:nvPr/>
        </p:nvPicPr>
        <p:blipFill rotWithShape="1">
          <a:blip r:embed="rId17"/>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endParaRPr lang="en-AU" altLang="en-US" sz="3600" b="1" dirty="0">
              <a:latin typeface="Arial" panose="020B0604020202020204" pitchFamily="34" charset="0"/>
              <a:cs typeface="Arial" panose="020B0604020202020204" pitchFamily="34" charset="0"/>
            </a:endParaRP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Introduction</a:t>
            </a:r>
            <a:endParaRPr lang="en-AU" alt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272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p>
          <a:p>
            <a:pPr>
              <a:spcBef>
                <a:spcPct val="50000"/>
              </a:spcBef>
            </a:pPr>
            <a:endParaRPr lang="en-US" altLang="en-US" sz="2800" dirty="0"/>
          </a:p>
        </p:txBody>
      </p:sp>
      <p:sp>
        <p:nvSpPr>
          <p:cNvPr id="23" name="Text Box 11"/>
          <p:cNvSpPr txBox="1">
            <a:spLocks noChangeArrowheads="1"/>
          </p:cNvSpPr>
          <p:nvPr/>
        </p:nvSpPr>
        <p:spPr bwMode="auto">
          <a:xfrm>
            <a:off x="14723394" y="24767728"/>
            <a:ext cx="6415087" cy="3720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smtClean="0">
                <a:ea typeface="Arial" charset="0"/>
                <a:cs typeface="Arial" charset="0"/>
              </a:rPr>
              <a:t>[1] </a:t>
            </a: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[2] 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smtClean="0">
                <a:ea typeface="Arial" charset="0"/>
                <a:cs typeface="Arial" charset="0"/>
              </a:rPr>
              <a:t>[3] 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
        <p:nvSpPr>
          <p:cNvPr id="44" name="Text Box 6"/>
          <p:cNvSpPr txBox="1">
            <a:spLocks noChangeArrowheads="1"/>
          </p:cNvSpPr>
          <p:nvPr/>
        </p:nvSpPr>
        <p:spPr bwMode="auto">
          <a:xfrm>
            <a:off x="222301" y="12927638"/>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a:t>
            </a:r>
            <a:r>
              <a:rPr lang="en-GB" sz="2800" dirty="0" smtClean="0"/>
              <a:t>.</a:t>
            </a:r>
          </a:p>
          <a:p>
            <a:pPr>
              <a:spcBef>
                <a:spcPct val="50000"/>
              </a:spcBef>
            </a:pPr>
            <a:r>
              <a:rPr lang="en-GB" altLang="en-US" sz="2800" dirty="0" smtClean="0"/>
              <a:t>-</a:t>
            </a:r>
            <a:r>
              <a:rPr lang="en-GB" sz="2800" dirty="0" smtClean="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GB" altLang="en-US" sz="2800" dirty="0" smtClean="0"/>
          </a:p>
          <a:p>
            <a:pPr>
              <a:spcBef>
                <a:spcPct val="50000"/>
              </a:spcBef>
            </a:pPr>
            <a:r>
              <a:rPr lang="en-GB" altLang="en-US" sz="2800" dirty="0" smtClean="0"/>
              <a:t>-</a:t>
            </a:r>
            <a:r>
              <a:rPr lang="en-GB" sz="2800" dirty="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GB" altLang="en-US" sz="2800" dirty="0" smtClean="0"/>
          </a:p>
          <a:p>
            <a:pPr>
              <a:spcBef>
                <a:spcPct val="50000"/>
              </a:spcBef>
            </a:pPr>
            <a:r>
              <a:rPr lang="en-GB" altLang="en-US" sz="2800" dirty="0" smtClean="0"/>
              <a:t>-</a:t>
            </a:r>
            <a:r>
              <a:rPr lang="en-GB" sz="2800" dirty="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US" altLang="en-US" sz="2800" dirty="0"/>
          </a:p>
        </p:txBody>
      </p:sp>
      <p:sp>
        <p:nvSpPr>
          <p:cNvPr id="46" name="Text Box 6"/>
          <p:cNvSpPr txBox="1">
            <a:spLocks noChangeArrowheads="1"/>
          </p:cNvSpPr>
          <p:nvPr/>
        </p:nvSpPr>
        <p:spPr bwMode="auto">
          <a:xfrm>
            <a:off x="331567" y="20940712"/>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Methodology</a:t>
            </a:r>
            <a:endParaRPr lang="en-AU" altLang="en-US" sz="3600" b="1" dirty="0">
              <a:latin typeface="Arial" panose="020B0604020202020204" pitchFamily="34" charset="0"/>
              <a:cs typeface="Arial" panose="020B0604020202020204" pitchFamily="34" charset="0"/>
            </a:endParaRPr>
          </a:p>
          <a:p>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r>
              <a:rPr lang="en-GB" sz="2800" dirty="0" smtClean="0"/>
              <a:t>.</a:t>
            </a:r>
            <a:endParaRPr lang="en-GB" sz="2800" dirty="0"/>
          </a:p>
        </p:txBody>
      </p:sp>
      <p:sp>
        <p:nvSpPr>
          <p:cNvPr id="47" name="Text Box 6"/>
          <p:cNvSpPr txBox="1">
            <a:spLocks noChangeArrowheads="1"/>
          </p:cNvSpPr>
          <p:nvPr/>
        </p:nvSpPr>
        <p:spPr bwMode="auto">
          <a:xfrm>
            <a:off x="7484456" y="16668260"/>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Results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a:t>
            </a:r>
            <a:endParaRPr lang="en-US" altLang="en-US" sz="2800" dirty="0"/>
          </a:p>
        </p:txBody>
      </p:sp>
      <p:sp>
        <p:nvSpPr>
          <p:cNvPr id="48" name="Text Box 6"/>
          <p:cNvSpPr txBox="1">
            <a:spLocks noChangeArrowheads="1"/>
          </p:cNvSpPr>
          <p:nvPr/>
        </p:nvSpPr>
        <p:spPr bwMode="auto">
          <a:xfrm>
            <a:off x="14579261" y="16386174"/>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Conclusions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smtClean="0"/>
              <a:t>.</a:t>
            </a:r>
          </a:p>
          <a:p>
            <a:pPr>
              <a:spcBef>
                <a:spcPct val="50000"/>
              </a:spcBef>
            </a:pPr>
            <a:endParaRPr lang="en-GB" altLang="en-US" sz="2800" dirty="0"/>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a:t>
            </a:r>
            <a:endParaRPr lang="en-US" altLang="en-US" sz="2800" dirty="0"/>
          </a:p>
          <a:p>
            <a:pPr>
              <a:spcBef>
                <a:spcPct val="50000"/>
              </a:spcBef>
            </a:pPr>
            <a:endParaRPr lang="en-US" altLang="en-US" sz="2800" dirty="0"/>
          </a:p>
        </p:txBody>
      </p:sp>
      <p:sp>
        <p:nvSpPr>
          <p:cNvPr id="49" name="Text Box 6"/>
          <p:cNvSpPr txBox="1">
            <a:spLocks noChangeArrowheads="1"/>
          </p:cNvSpPr>
          <p:nvPr/>
        </p:nvSpPr>
        <p:spPr bwMode="auto">
          <a:xfrm>
            <a:off x="7484455" y="6257121"/>
            <a:ext cx="6415087"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smtClean="0"/>
              <a:t>Lorem </a:t>
            </a:r>
            <a:r>
              <a:rPr lang="en-GB" sz="2800" dirty="0"/>
              <a:t>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r>
              <a:rPr lang="en-GB" sz="2800" dirty="0" smtClean="0"/>
              <a:t>.</a:t>
            </a:r>
            <a:endParaRPr lang="en-GB" sz="2800" dirty="0"/>
          </a:p>
        </p:txBody>
      </p:sp>
      <p:sp>
        <p:nvSpPr>
          <p:cNvPr id="50" name="Text Box 19"/>
          <p:cNvSpPr txBox="1">
            <a:spLocks noChangeArrowheads="1"/>
          </p:cNvSpPr>
          <p:nvPr/>
        </p:nvSpPr>
        <p:spPr bwMode="auto">
          <a:xfrm>
            <a:off x="14313545" y="14563276"/>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51" name="Picture 138" descr="screenshot_0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999345" y="10600876"/>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51"/>
          <p:cNvPicPr>
            <a:picLocks noChangeAspect="1"/>
          </p:cNvPicPr>
          <p:nvPr/>
        </p:nvPicPr>
        <p:blipFill rotWithShape="1">
          <a:blip r:embed="rId9"/>
          <a:srcRect l="1082" t="3873" r="2227" b="3035"/>
          <a:stretch/>
        </p:blipFill>
        <p:spPr>
          <a:xfrm>
            <a:off x="7599962" y="24515220"/>
            <a:ext cx="5875021" cy="3398520"/>
          </a:xfrm>
          <a:prstGeom prst="rect">
            <a:avLst/>
          </a:prstGeom>
        </p:spPr>
      </p:pic>
      <p:sp>
        <p:nvSpPr>
          <p:cNvPr id="53" name="Text Box 19"/>
          <p:cNvSpPr txBox="1">
            <a:spLocks noChangeArrowheads="1"/>
          </p:cNvSpPr>
          <p:nvPr/>
        </p:nvSpPr>
        <p:spPr bwMode="auto">
          <a:xfrm>
            <a:off x="7377109" y="27886561"/>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54" name="Text Box 16"/>
          <p:cNvSpPr txBox="1">
            <a:spLocks noChangeArrowheads="1"/>
          </p:cNvSpPr>
          <p:nvPr/>
        </p:nvSpPr>
        <p:spPr bwMode="auto">
          <a:xfrm>
            <a:off x="7762872" y="1526653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Captions can also go below the image.  Make sure to use a large resolution photo.  Web photos / Internet photos are usually really bad looking on a poster. Photo reproduced from [2].</a:t>
            </a:r>
          </a:p>
        </p:txBody>
      </p:sp>
      <p:pic>
        <p:nvPicPr>
          <p:cNvPr id="56" name="Picture 136" descr="IMG_4255"/>
          <p:cNvPicPr>
            <a:picLocks noChangeAspect="1" noChangeArrowheads="1"/>
          </p:cNvPicPr>
          <p:nvPr/>
        </p:nvPicPr>
        <p:blipFill>
          <a:blip r:embed="rId10">
            <a:extLst>
              <a:ext uri="{28A0092B-C50C-407E-A947-70E740481C1C}">
                <a14:useLocalDpi xmlns:a14="http://schemas.microsoft.com/office/drawing/2010/main" val="0"/>
              </a:ext>
            </a:extLst>
          </a:blip>
          <a:srcRect t="20334" b="42812"/>
          <a:stretch>
            <a:fillRect/>
          </a:stretch>
        </p:blipFill>
        <p:spPr bwMode="auto">
          <a:xfrm>
            <a:off x="7762872" y="1214233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Text Box 21"/>
          <p:cNvSpPr txBox="1">
            <a:spLocks noChangeArrowheads="1"/>
          </p:cNvSpPr>
          <p:nvPr/>
        </p:nvSpPr>
        <p:spPr bwMode="auto">
          <a:xfrm>
            <a:off x="10666409" y="20925572"/>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pic>
        <p:nvPicPr>
          <p:cNvPr id="59" name="Picture 134" descr="00250018"/>
          <p:cNvPicPr>
            <a:picLocks noChangeArrowheads="1"/>
          </p:cNvPicPr>
          <p:nvPr/>
        </p:nvPicPr>
        <p:blipFill>
          <a:blip r:embed="rId11">
            <a:extLst>
              <a:ext uri="{28A0092B-C50C-407E-A947-70E740481C1C}">
                <a14:useLocalDpi xmlns:a14="http://schemas.microsoft.com/office/drawing/2010/main" val="0"/>
              </a:ext>
            </a:extLst>
          </a:blip>
          <a:srcRect b="2037"/>
          <a:stretch>
            <a:fillRect/>
          </a:stretch>
        </p:blipFill>
        <p:spPr bwMode="auto">
          <a:xfrm rot="5400000">
            <a:off x="7508078" y="21264503"/>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 name="Text Box 25"/>
          <p:cNvSpPr txBox="1">
            <a:spLocks noChangeArrowheads="1"/>
          </p:cNvSpPr>
          <p:nvPr/>
        </p:nvSpPr>
        <p:spPr bwMode="auto">
          <a:xfrm>
            <a:off x="14584023" y="598545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Tables should also have captions.  However they have their captions </a:t>
            </a:r>
            <a:r>
              <a:rPr lang="en-AU" altLang="en-US" sz="2000" b="1" i="1" dirty="0">
                <a:latin typeface="Times New Roman" charset="0"/>
              </a:rPr>
              <a:t>above</a:t>
            </a:r>
            <a:r>
              <a:rPr lang="en-AU" altLang="en-US" sz="2000" i="1" dirty="0">
                <a:latin typeface="Times New Roman" charset="0"/>
              </a:rPr>
              <a:t> the table, not under it!  </a:t>
            </a:r>
          </a:p>
        </p:txBody>
      </p:sp>
      <p:graphicFrame>
        <p:nvGraphicFramePr>
          <p:cNvPr id="61" name="Group 139"/>
          <p:cNvGraphicFramePr>
            <a:graphicFrameLocks noGrp="1"/>
          </p:cNvGraphicFramePr>
          <p:nvPr>
            <p:extLst>
              <p:ext uri="{D42A27DB-BD31-4B8C-83A1-F6EECF244321}">
                <p14:modId xmlns:p14="http://schemas.microsoft.com/office/powerpoint/2010/main" val="1422773716"/>
              </p:ext>
            </p:extLst>
          </p:nvPr>
        </p:nvGraphicFramePr>
        <p:xfrm>
          <a:off x="14897755" y="7067839"/>
          <a:ext cx="5867400" cy="3108960"/>
        </p:xfrm>
        <a:graphic>
          <a:graphicData uri="http://schemas.openxmlformats.org/drawingml/2006/table">
            <a:tbl>
              <a:tblPr/>
              <a:tblGrid>
                <a:gridCol w="1954213"/>
                <a:gridCol w="1958975"/>
                <a:gridCol w="1954212"/>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TABLE 1: </a:t>
                      </a:r>
                      <a:r>
                        <a:rPr kumimoji="0" lang="en-US" altLang="en-US" sz="2800" b="0" i="0" u="none" strike="noStrike" cap="none" normalizeH="0" baseline="0" dirty="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271</TotalTime>
  <Words>1456</Words>
  <Application>Microsoft Office PowerPoint</Application>
  <PresentationFormat>Custom</PresentationFormat>
  <Paragraphs>121</Paragraphs>
  <Slides>2</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vt:i4>
      </vt:variant>
    </vt:vector>
  </HeadingPairs>
  <TitlesOfParts>
    <vt:vector size="11" baseType="lpstr">
      <vt:lpstr>MS PGothic</vt:lpstr>
      <vt:lpstr>MS PGothic</vt:lpstr>
      <vt:lpstr>Arial</vt:lpstr>
      <vt:lpstr>Calibri</vt:lpstr>
      <vt:lpstr>Calibri Light</vt:lpstr>
      <vt:lpstr>Georgia</vt:lpstr>
      <vt:lpstr>Times New Roman</vt:lpstr>
      <vt:lpstr>Office Theme</vt:lpstr>
      <vt:lpstr>Equation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Andrew Gibson</cp:lastModifiedBy>
  <cp:revision>22</cp:revision>
  <dcterms:created xsi:type="dcterms:W3CDTF">2016-02-25T08:27:32Z</dcterms:created>
  <dcterms:modified xsi:type="dcterms:W3CDTF">2018-12-03T08:19:24Z</dcterms:modified>
</cp:coreProperties>
</file>