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88" d="100"/>
          <a:sy n="88" d="100"/>
        </p:scale>
        <p:origin x="-978"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35830CFD-ABB6-4787-9883-CDAC3AEBCABC}" type="datetimeFigureOut">
              <a:rPr lang="en-US" smtClean="0"/>
              <a:pPr/>
              <a:t>5/27/2008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97B187-D47D-4506-B8C1-7B75763F2E9B}"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5830CFD-ABB6-4787-9883-CDAC3AEBCABC}" type="datetimeFigureOut">
              <a:rPr lang="en-US" smtClean="0"/>
              <a:pPr/>
              <a:t>5/27/2008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97B187-D47D-4506-B8C1-7B75763F2E9B}"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5830CFD-ABB6-4787-9883-CDAC3AEBCABC}" type="datetimeFigureOut">
              <a:rPr lang="en-US" smtClean="0"/>
              <a:pPr/>
              <a:t>5/27/2008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97B187-D47D-4506-B8C1-7B75763F2E9B}"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35830CFD-ABB6-4787-9883-CDAC3AEBCABC}" type="datetimeFigureOut">
              <a:rPr lang="en-US" smtClean="0"/>
              <a:pPr/>
              <a:t>5/27/2008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397B187-D47D-4506-B8C1-7B75763F2E9B}"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35830CFD-ABB6-4787-9883-CDAC3AEBCABC}" type="datetimeFigureOut">
              <a:rPr lang="en-US" smtClean="0"/>
              <a:pPr/>
              <a:t>5/27/2008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397B187-D47D-4506-B8C1-7B75763F2E9B}"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35830CFD-ABB6-4787-9883-CDAC3AEBCABC}" type="datetimeFigureOut">
              <a:rPr lang="en-US" smtClean="0"/>
              <a:pPr/>
              <a:t>5/27/2008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397B187-D47D-4506-B8C1-7B75763F2E9B}"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5830CFD-ABB6-4787-9883-CDAC3AEBCABC}" type="datetimeFigureOut">
              <a:rPr lang="en-US" smtClean="0"/>
              <a:pPr/>
              <a:t>5/27/2008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397B187-D47D-4506-B8C1-7B75763F2E9B}"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5830CFD-ABB6-4787-9883-CDAC3AEBCABC}" type="datetimeFigureOut">
              <a:rPr lang="en-US" smtClean="0"/>
              <a:pPr/>
              <a:t>5/27/2008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397B187-D47D-4506-B8C1-7B75763F2E9B}"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5830CFD-ABB6-4787-9883-CDAC3AEBCABC}" type="datetimeFigureOut">
              <a:rPr lang="en-US" smtClean="0"/>
              <a:pPr/>
              <a:t>5/27/2008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397B187-D47D-4506-B8C1-7B75763F2E9B}"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5830CFD-ABB6-4787-9883-CDAC3AEBCABC}" type="datetimeFigureOut">
              <a:rPr lang="en-US" smtClean="0"/>
              <a:pPr/>
              <a:t>5/27/2008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97B187-D47D-4506-B8C1-7B75763F2E9B}"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5830CFD-ABB6-4787-9883-CDAC3AEBCABC}" type="datetimeFigureOut">
              <a:rPr lang="en-US" smtClean="0"/>
              <a:pPr/>
              <a:t>5/27/2008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97B187-D47D-4506-B8C1-7B75763F2E9B}"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5830CFD-ABB6-4787-9883-CDAC3AEBCABC}" type="datetimeFigureOut">
              <a:rPr lang="en-US" smtClean="0"/>
              <a:pPr/>
              <a:t>5/27/2008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397B187-D47D-4506-B8C1-7B75763F2E9B}"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Ultrasonic Probe Construction</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Probe Construction</a:t>
            </a:r>
            <a:endParaRPr lang="en-GB" dirty="0"/>
          </a:p>
        </p:txBody>
      </p:sp>
      <p:sp>
        <p:nvSpPr>
          <p:cNvPr id="3" name="Content Placeholder 2"/>
          <p:cNvSpPr>
            <a:spLocks noGrp="1"/>
          </p:cNvSpPr>
          <p:nvPr>
            <p:ph idx="1"/>
          </p:nvPr>
        </p:nvSpPr>
        <p:spPr>
          <a:xfrm>
            <a:off x="457200" y="1600200"/>
            <a:ext cx="4614866" cy="4829195"/>
          </a:xfrm>
        </p:spPr>
        <p:txBody>
          <a:bodyPr>
            <a:normAutofit fontScale="47500" lnSpcReduction="20000"/>
          </a:bodyPr>
          <a:lstStyle/>
          <a:p>
            <a:pPr>
              <a:buNone/>
            </a:pPr>
            <a:r>
              <a:rPr lang="en-GB" sz="4000" b="1" dirty="0" smtClean="0"/>
              <a:t>Compression Wave Probes</a:t>
            </a:r>
          </a:p>
          <a:p>
            <a:pPr marL="0" indent="15875">
              <a:buNone/>
            </a:pPr>
            <a:r>
              <a:rPr lang="en-GB" sz="3800" dirty="0"/>
              <a:t>Standard compression wave probes can be for contact scanning or for immersion </a:t>
            </a:r>
            <a:r>
              <a:rPr lang="en-GB" sz="3800" dirty="0" smtClean="0"/>
              <a:t>testing.</a:t>
            </a:r>
          </a:p>
          <a:p>
            <a:pPr marL="0" indent="15875">
              <a:buNone/>
            </a:pPr>
            <a:r>
              <a:rPr lang="en-GB" sz="3800" dirty="0" smtClean="0"/>
              <a:t>The </a:t>
            </a:r>
            <a:r>
              <a:rPr lang="en-GB" sz="3800" dirty="0"/>
              <a:t>contact scanning probes are either single crystal or twin crystal (dual) in construction</a:t>
            </a:r>
            <a:r>
              <a:rPr lang="en-GB" sz="4200" dirty="0" smtClean="0"/>
              <a:t>.</a:t>
            </a:r>
          </a:p>
          <a:p>
            <a:r>
              <a:rPr lang="en-GB" sz="3800" dirty="0"/>
              <a:t>The thickness of the crystal determines the operating frequency </a:t>
            </a:r>
            <a:r>
              <a:rPr lang="en-GB" sz="3800" dirty="0" smtClean="0"/>
              <a:t>and </a:t>
            </a:r>
            <a:r>
              <a:rPr lang="en-GB" sz="3800" dirty="0"/>
              <a:t>the faces of the crystal are coated in silver to make electrical contact.</a:t>
            </a:r>
          </a:p>
          <a:p>
            <a:r>
              <a:rPr lang="en-GB" sz="3800" dirty="0"/>
              <a:t>The damping slug is cast onto the rear of the crystal and bonds to it as the epoxy sets. The amount of damping used determines the pulse length. A fine wire is soldered to the back of the crystal, using a solder that melts at low temperature, before adding the damping slug</a:t>
            </a:r>
            <a:r>
              <a:rPr lang="en-GB" sz="3800" dirty="0" smtClean="0"/>
              <a:t>.</a:t>
            </a:r>
            <a:endParaRPr lang="en-GB" sz="3800" dirty="0"/>
          </a:p>
          <a:p>
            <a:r>
              <a:rPr lang="en-GB" sz="3800" dirty="0"/>
              <a:t>The wear face is glued to the front face of the crystal to protect it during contact scanning. </a:t>
            </a:r>
          </a:p>
          <a:p>
            <a:pPr marL="0" indent="15875">
              <a:buNone/>
            </a:pPr>
            <a:r>
              <a:rPr lang="en-GB" dirty="0" smtClean="0"/>
              <a:t> </a:t>
            </a:r>
            <a:endParaRPr lang="en-GB" dirty="0"/>
          </a:p>
          <a:p>
            <a:pPr>
              <a:buNone/>
            </a:pPr>
            <a:endParaRPr lang="en-GB" dirty="0"/>
          </a:p>
        </p:txBody>
      </p:sp>
      <p:pic>
        <p:nvPicPr>
          <p:cNvPr id="1026" name="Picture 2"/>
          <p:cNvPicPr>
            <a:picLocks noChangeAspect="1" noChangeArrowheads="1"/>
          </p:cNvPicPr>
          <p:nvPr/>
        </p:nvPicPr>
        <p:blipFill>
          <a:blip r:embed="rId2"/>
          <a:srcRect/>
          <a:stretch>
            <a:fillRect/>
          </a:stretch>
        </p:blipFill>
        <p:spPr bwMode="auto">
          <a:xfrm>
            <a:off x="5072066" y="1785926"/>
            <a:ext cx="3492845" cy="2628890"/>
          </a:xfrm>
          <a:prstGeom prst="rect">
            <a:avLst/>
          </a:prstGeom>
          <a:noFill/>
          <a:ln w="9525">
            <a:noFill/>
            <a:miter lim="800000"/>
            <a:headEnd/>
            <a:tailEnd/>
          </a:ln>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Probe Construction</a:t>
            </a:r>
            <a:endParaRPr lang="en-GB" dirty="0"/>
          </a:p>
        </p:txBody>
      </p:sp>
      <p:sp>
        <p:nvSpPr>
          <p:cNvPr id="3" name="Content Placeholder 2"/>
          <p:cNvSpPr>
            <a:spLocks noGrp="1"/>
          </p:cNvSpPr>
          <p:nvPr>
            <p:ph idx="1"/>
          </p:nvPr>
        </p:nvSpPr>
        <p:spPr>
          <a:xfrm>
            <a:off x="457200" y="1600200"/>
            <a:ext cx="4614866" cy="4525963"/>
          </a:xfrm>
        </p:spPr>
        <p:txBody>
          <a:bodyPr>
            <a:normAutofit fontScale="55000" lnSpcReduction="20000"/>
          </a:bodyPr>
          <a:lstStyle/>
          <a:p>
            <a:pPr marL="0" indent="15875">
              <a:buNone/>
            </a:pPr>
            <a:r>
              <a:rPr lang="en-GB" dirty="0" smtClean="0"/>
              <a:t>Wear Face Considerations</a:t>
            </a:r>
          </a:p>
          <a:p>
            <a:pPr marL="358775" indent="-358775"/>
            <a:r>
              <a:rPr lang="en-GB" dirty="0" smtClean="0"/>
              <a:t>Made to be one quarter of the wavelength at the test frequency for the velocity of sound in the wear face material allowing for maximum transmission of sound out of the probe into the test sample.</a:t>
            </a:r>
          </a:p>
          <a:p>
            <a:pPr marL="358775" indent="-358775"/>
            <a:r>
              <a:rPr lang="en-GB" dirty="0" smtClean="0"/>
              <a:t>Some wear faces are made from shim steel, others from a hardwearing ceramic material.</a:t>
            </a:r>
          </a:p>
          <a:p>
            <a:pPr marL="358775" indent="-358775"/>
            <a:r>
              <a:rPr lang="en-GB" dirty="0" smtClean="0"/>
              <a:t>The steel wear faces can be used to earth the front face of the crystal to the probe housing and are less fragile if you drop the probe, but are inclined to stretch and </a:t>
            </a:r>
            <a:r>
              <a:rPr lang="en-GB" dirty="0" err="1" smtClean="0"/>
              <a:t>disbond</a:t>
            </a:r>
            <a:r>
              <a:rPr lang="en-GB" dirty="0" smtClean="0"/>
              <a:t> from the crystal with use. If a non-conductive wear face is used, an alternative </a:t>
            </a:r>
            <a:r>
              <a:rPr lang="en-GB" dirty="0" err="1" smtClean="0"/>
              <a:t>earthing</a:t>
            </a:r>
            <a:r>
              <a:rPr lang="en-GB" dirty="0" smtClean="0"/>
              <a:t> method must be used.</a:t>
            </a:r>
            <a:endParaRPr lang="en-GB" dirty="0"/>
          </a:p>
        </p:txBody>
      </p:sp>
      <p:pic>
        <p:nvPicPr>
          <p:cNvPr id="5" name="Picture 2"/>
          <p:cNvPicPr>
            <a:picLocks noChangeAspect="1" noChangeArrowheads="1"/>
          </p:cNvPicPr>
          <p:nvPr/>
        </p:nvPicPr>
        <p:blipFill>
          <a:blip r:embed="rId2"/>
          <a:srcRect/>
          <a:stretch>
            <a:fillRect/>
          </a:stretch>
        </p:blipFill>
        <p:spPr bwMode="auto">
          <a:xfrm>
            <a:off x="5072066" y="1785926"/>
            <a:ext cx="3492845" cy="2628890"/>
          </a:xfrm>
          <a:prstGeom prst="rect">
            <a:avLst/>
          </a:prstGeom>
          <a:noFill/>
          <a:ln w="9525">
            <a:noFill/>
            <a:miter lim="800000"/>
            <a:headEnd/>
            <a:tailEnd/>
          </a:ln>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Probe Construction</a:t>
            </a:r>
            <a:endParaRPr lang="en-GB" dirty="0"/>
          </a:p>
        </p:txBody>
      </p:sp>
      <p:sp>
        <p:nvSpPr>
          <p:cNvPr id="3" name="Content Placeholder 2"/>
          <p:cNvSpPr>
            <a:spLocks noGrp="1"/>
          </p:cNvSpPr>
          <p:nvPr>
            <p:ph idx="1"/>
          </p:nvPr>
        </p:nvSpPr>
        <p:spPr>
          <a:xfrm>
            <a:off x="457200" y="1600200"/>
            <a:ext cx="5972188" cy="4525963"/>
          </a:xfrm>
        </p:spPr>
        <p:txBody>
          <a:bodyPr/>
          <a:lstStyle/>
          <a:p>
            <a:pPr marL="0" indent="15875">
              <a:buNone/>
            </a:pPr>
            <a:r>
              <a:rPr lang="en-GB" dirty="0" smtClean="0"/>
              <a:t> </a:t>
            </a:r>
            <a:endParaRPr lang="en-GB" dirty="0"/>
          </a:p>
          <a:p>
            <a:pPr>
              <a:buNone/>
            </a:pPr>
            <a:endParaRPr lang="en-GB" dirty="0"/>
          </a:p>
        </p:txBody>
      </p:sp>
      <p:sp>
        <p:nvSpPr>
          <p:cNvPr id="5" name="Rectangle 4"/>
          <p:cNvSpPr/>
          <p:nvPr/>
        </p:nvSpPr>
        <p:spPr>
          <a:xfrm>
            <a:off x="428596" y="1582341"/>
            <a:ext cx="8358246" cy="1754326"/>
          </a:xfrm>
          <a:prstGeom prst="rect">
            <a:avLst/>
          </a:prstGeom>
        </p:spPr>
        <p:txBody>
          <a:bodyPr wrap="square">
            <a:spAutoFit/>
          </a:bodyPr>
          <a:lstStyle/>
          <a:p>
            <a:r>
              <a:rPr lang="en-GB" dirty="0"/>
              <a:t>Twin-crystal or ‘dual’ probes are used to eliminate the ‘dead zone’ occupied by the transmission pulse with a single-crystal probe. In this type of probe, one crystal acts as a transmitter, the other as a receiver and the amplifier is isolated from the transmitting crystal. The two crystals are mounted on acrylic or polystyrene </a:t>
            </a:r>
            <a:r>
              <a:rPr lang="en-GB" dirty="0" smtClean="0"/>
              <a:t>wedges. </a:t>
            </a:r>
            <a:r>
              <a:rPr lang="en-GB" dirty="0"/>
              <a:t>An acoustic barrier, usually made of cork, is fitted between the wedges and crystals to prevent cross-talk between the transmitter and receiver. </a:t>
            </a:r>
          </a:p>
        </p:txBody>
      </p:sp>
      <p:pic>
        <p:nvPicPr>
          <p:cNvPr id="2053" name="Picture 5"/>
          <p:cNvPicPr>
            <a:picLocks noChangeAspect="1" noChangeArrowheads="1"/>
          </p:cNvPicPr>
          <p:nvPr/>
        </p:nvPicPr>
        <p:blipFill>
          <a:blip r:embed="rId2"/>
          <a:srcRect/>
          <a:stretch>
            <a:fillRect/>
          </a:stretch>
        </p:blipFill>
        <p:spPr bwMode="auto">
          <a:xfrm>
            <a:off x="571472" y="3643314"/>
            <a:ext cx="5514975" cy="2162175"/>
          </a:xfrm>
          <a:prstGeom prst="rect">
            <a:avLst/>
          </a:prstGeom>
          <a:noFill/>
          <a:ln w="9525">
            <a:noFill/>
            <a:miter lim="800000"/>
            <a:headEnd/>
            <a:tailEnd/>
          </a:ln>
          <a:effectLst/>
        </p:spPr>
      </p:pic>
      <p:pic>
        <p:nvPicPr>
          <p:cNvPr id="2054" name="Picture 6"/>
          <p:cNvPicPr>
            <a:picLocks noChangeAspect="1" noChangeArrowheads="1"/>
          </p:cNvPicPr>
          <p:nvPr/>
        </p:nvPicPr>
        <p:blipFill>
          <a:blip r:embed="rId3"/>
          <a:srcRect/>
          <a:stretch>
            <a:fillRect/>
          </a:stretch>
        </p:blipFill>
        <p:spPr bwMode="auto">
          <a:xfrm rot="16200000">
            <a:off x="5762638" y="3738561"/>
            <a:ext cx="3314700" cy="2124075"/>
          </a:xfrm>
          <a:prstGeom prst="rect">
            <a:avLst/>
          </a:prstGeom>
          <a:noFill/>
          <a:ln w="9525">
            <a:noFill/>
            <a:miter lim="800000"/>
            <a:headEnd/>
            <a:tailEnd/>
          </a:ln>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Probe Construction</a:t>
            </a:r>
            <a:endParaRPr lang="en-GB" dirty="0"/>
          </a:p>
        </p:txBody>
      </p:sp>
      <p:sp>
        <p:nvSpPr>
          <p:cNvPr id="5" name="Rectangle 4"/>
          <p:cNvSpPr/>
          <p:nvPr/>
        </p:nvSpPr>
        <p:spPr>
          <a:xfrm>
            <a:off x="500034" y="1643050"/>
            <a:ext cx="4572032" cy="1200329"/>
          </a:xfrm>
          <a:prstGeom prst="rect">
            <a:avLst/>
          </a:prstGeom>
        </p:spPr>
        <p:txBody>
          <a:bodyPr wrap="square">
            <a:spAutoFit/>
          </a:bodyPr>
          <a:lstStyle/>
          <a:p>
            <a:r>
              <a:rPr lang="en-GB" dirty="0"/>
              <a:t>Immersion probes are similar in construction </a:t>
            </a:r>
            <a:r>
              <a:rPr lang="en-GB" dirty="0" smtClean="0"/>
              <a:t>except </a:t>
            </a:r>
            <a:r>
              <a:rPr lang="en-GB" dirty="0"/>
              <a:t>that it is not necessary to fit a wear plate and so the silvered face of the crystal is usually visible. </a:t>
            </a:r>
          </a:p>
        </p:txBody>
      </p:sp>
      <p:sp>
        <p:nvSpPr>
          <p:cNvPr id="6" name="Rectangle 5"/>
          <p:cNvSpPr/>
          <p:nvPr/>
        </p:nvSpPr>
        <p:spPr>
          <a:xfrm>
            <a:off x="500034" y="2817682"/>
            <a:ext cx="4572000" cy="1754326"/>
          </a:xfrm>
          <a:prstGeom prst="rect">
            <a:avLst/>
          </a:prstGeom>
        </p:spPr>
        <p:txBody>
          <a:bodyPr>
            <a:spAutoFit/>
          </a:bodyPr>
          <a:lstStyle/>
          <a:p>
            <a:r>
              <a:rPr lang="en-GB" dirty="0"/>
              <a:t>Probes can be focused and this is achieved by fitting a plastic or epoxy lens to the front of the crystal, or by making a curved sectioned crystal. </a:t>
            </a:r>
            <a:r>
              <a:rPr lang="en-GB" dirty="0" smtClean="0"/>
              <a:t>The Figure shows an immersion </a:t>
            </a:r>
            <a:r>
              <a:rPr lang="en-GB" dirty="0"/>
              <a:t>probe with a small-diameter spherically focused crystal.</a:t>
            </a:r>
          </a:p>
        </p:txBody>
      </p:sp>
      <p:pic>
        <p:nvPicPr>
          <p:cNvPr id="3074" name="Picture 2"/>
          <p:cNvPicPr>
            <a:picLocks noChangeAspect="1" noChangeArrowheads="1"/>
          </p:cNvPicPr>
          <p:nvPr/>
        </p:nvPicPr>
        <p:blipFill>
          <a:blip r:embed="rId2"/>
          <a:srcRect/>
          <a:stretch>
            <a:fillRect/>
          </a:stretch>
        </p:blipFill>
        <p:spPr bwMode="auto">
          <a:xfrm>
            <a:off x="5648348" y="2071678"/>
            <a:ext cx="2209800" cy="3238500"/>
          </a:xfrm>
          <a:prstGeom prst="rect">
            <a:avLst/>
          </a:prstGeom>
          <a:noFill/>
          <a:ln w="9525">
            <a:noFill/>
            <a:miter lim="800000"/>
            <a:headEnd/>
            <a:tailEnd/>
          </a:ln>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Probe Construction</a:t>
            </a:r>
            <a:endParaRPr lang="en-GB" dirty="0"/>
          </a:p>
        </p:txBody>
      </p:sp>
      <p:sp>
        <p:nvSpPr>
          <p:cNvPr id="4" name="Rectangle 3"/>
          <p:cNvSpPr/>
          <p:nvPr/>
        </p:nvSpPr>
        <p:spPr>
          <a:xfrm>
            <a:off x="642910" y="2214554"/>
            <a:ext cx="2714644" cy="1754326"/>
          </a:xfrm>
          <a:prstGeom prst="rect">
            <a:avLst/>
          </a:prstGeom>
        </p:spPr>
        <p:txBody>
          <a:bodyPr wrap="square">
            <a:spAutoFit/>
          </a:bodyPr>
          <a:lstStyle/>
          <a:p>
            <a:r>
              <a:rPr lang="en-GB" dirty="0"/>
              <a:t>The lens or curvature can also be </a:t>
            </a:r>
            <a:r>
              <a:rPr lang="en-GB" dirty="0" smtClean="0"/>
              <a:t>cylindrical. The </a:t>
            </a:r>
            <a:r>
              <a:rPr lang="en-GB" dirty="0"/>
              <a:t>cylindrical version is often referred to as a ‘Paintbrush probe’ because it allows a wide scan</a:t>
            </a:r>
            <a:r>
              <a:rPr lang="en-GB" dirty="0" smtClean="0"/>
              <a:t>.</a:t>
            </a:r>
          </a:p>
        </p:txBody>
      </p:sp>
      <p:pic>
        <p:nvPicPr>
          <p:cNvPr id="4098" name="Picture 2"/>
          <p:cNvPicPr>
            <a:picLocks noChangeAspect="1" noChangeArrowheads="1"/>
          </p:cNvPicPr>
          <p:nvPr/>
        </p:nvPicPr>
        <p:blipFill>
          <a:blip r:embed="rId2"/>
          <a:srcRect/>
          <a:stretch>
            <a:fillRect/>
          </a:stretch>
        </p:blipFill>
        <p:spPr bwMode="auto">
          <a:xfrm>
            <a:off x="4019580" y="2214554"/>
            <a:ext cx="4671974" cy="3529009"/>
          </a:xfrm>
          <a:prstGeom prst="rect">
            <a:avLst/>
          </a:prstGeom>
          <a:noFill/>
          <a:ln w="9525">
            <a:noFill/>
            <a:miter lim="800000"/>
            <a:headEnd/>
            <a:tailEnd/>
          </a:ln>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Probe Construction</a:t>
            </a:r>
            <a:endParaRPr lang="en-GB" dirty="0"/>
          </a:p>
        </p:txBody>
      </p:sp>
      <p:sp>
        <p:nvSpPr>
          <p:cNvPr id="4" name="Rectangle 3"/>
          <p:cNvSpPr/>
          <p:nvPr/>
        </p:nvSpPr>
        <p:spPr>
          <a:xfrm>
            <a:off x="500034" y="1714488"/>
            <a:ext cx="4572000" cy="3970318"/>
          </a:xfrm>
          <a:prstGeom prst="rect">
            <a:avLst/>
          </a:prstGeom>
        </p:spPr>
        <p:txBody>
          <a:bodyPr>
            <a:spAutoFit/>
          </a:bodyPr>
          <a:lstStyle/>
          <a:p>
            <a:r>
              <a:rPr lang="en-GB" b="1" dirty="0" smtClean="0"/>
              <a:t>Delay Line Probes</a:t>
            </a:r>
          </a:p>
          <a:p>
            <a:pPr marL="358775" indent="-358775">
              <a:buFont typeface="Arial" pitchFamily="34" charset="0"/>
              <a:buChar char="•"/>
            </a:pPr>
            <a:r>
              <a:rPr lang="en-GB" dirty="0" smtClean="0"/>
              <a:t>Single </a:t>
            </a:r>
            <a:r>
              <a:rPr lang="en-GB" dirty="0"/>
              <a:t>crystal ‘delay line’ probes are sometimes used in contact scanning to reduce the ‘dead zone’ below the beam entry surface occupied by the transmission pulse and probe </a:t>
            </a:r>
            <a:r>
              <a:rPr lang="en-GB" dirty="0" smtClean="0"/>
              <a:t>noise.</a:t>
            </a:r>
          </a:p>
          <a:p>
            <a:pPr marL="358775" indent="-358775">
              <a:buFont typeface="Arial" pitchFamily="34" charset="0"/>
              <a:buChar char="•"/>
            </a:pPr>
            <a:r>
              <a:rPr lang="en-GB" dirty="0" smtClean="0"/>
              <a:t>The </a:t>
            </a:r>
            <a:r>
              <a:rPr lang="en-GB" dirty="0"/>
              <a:t>delay line is usually Perspex or a similar material and provides a stand off just like the water path in immersion </a:t>
            </a:r>
            <a:r>
              <a:rPr lang="en-GB" dirty="0" smtClean="0"/>
              <a:t>testing.</a:t>
            </a:r>
          </a:p>
          <a:p>
            <a:pPr marL="358775" indent="-358775">
              <a:buFont typeface="Arial" pitchFamily="34" charset="0"/>
              <a:buChar char="•"/>
            </a:pPr>
            <a:r>
              <a:rPr lang="en-GB" dirty="0" smtClean="0"/>
              <a:t>The </a:t>
            </a:r>
            <a:r>
              <a:rPr lang="en-GB" dirty="0"/>
              <a:t>length of the delay line must be sufficient to allow one or more </a:t>
            </a:r>
            <a:r>
              <a:rPr lang="en-GB" dirty="0" err="1"/>
              <a:t>backwall</a:t>
            </a:r>
            <a:r>
              <a:rPr lang="en-GB" dirty="0"/>
              <a:t> echoes in the specimen depending on the application</a:t>
            </a:r>
            <a:r>
              <a:rPr lang="en-GB" dirty="0" smtClean="0"/>
              <a:t>.</a:t>
            </a:r>
            <a:endParaRPr lang="en-GB" dirty="0"/>
          </a:p>
        </p:txBody>
      </p:sp>
      <p:pic>
        <p:nvPicPr>
          <p:cNvPr id="5122" name="Picture 2"/>
          <p:cNvPicPr>
            <a:picLocks noChangeAspect="1" noChangeArrowheads="1"/>
          </p:cNvPicPr>
          <p:nvPr/>
        </p:nvPicPr>
        <p:blipFill>
          <a:blip r:embed="rId2"/>
          <a:srcRect/>
          <a:stretch>
            <a:fillRect/>
          </a:stretch>
        </p:blipFill>
        <p:spPr bwMode="auto">
          <a:xfrm rot="5400000">
            <a:off x="4610528" y="2461778"/>
            <a:ext cx="4567232" cy="3072653"/>
          </a:xfrm>
          <a:prstGeom prst="rect">
            <a:avLst/>
          </a:prstGeom>
          <a:noFill/>
          <a:ln w="9525">
            <a:noFill/>
            <a:miter lim="800000"/>
            <a:headEnd/>
            <a:tailEnd/>
          </a:ln>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Probe Construction</a:t>
            </a:r>
            <a:endParaRPr lang="en-GB" dirty="0"/>
          </a:p>
        </p:txBody>
      </p:sp>
      <p:sp>
        <p:nvSpPr>
          <p:cNvPr id="4" name="Rectangle 3"/>
          <p:cNvSpPr/>
          <p:nvPr/>
        </p:nvSpPr>
        <p:spPr>
          <a:xfrm>
            <a:off x="571472" y="1428736"/>
            <a:ext cx="8143932" cy="1477328"/>
          </a:xfrm>
          <a:prstGeom prst="rect">
            <a:avLst/>
          </a:prstGeom>
        </p:spPr>
        <p:txBody>
          <a:bodyPr wrap="square">
            <a:spAutoFit/>
          </a:bodyPr>
          <a:lstStyle/>
          <a:p>
            <a:r>
              <a:rPr lang="en-GB" b="1" dirty="0"/>
              <a:t>Shear wave probes</a:t>
            </a:r>
          </a:p>
          <a:p>
            <a:r>
              <a:rPr lang="en-GB" dirty="0"/>
              <a:t>Since shear waves cannot travel through liquids or gases, angled beam probes use compression waves in the incidence wedge in contact probes. The incident angle will be an angle between the first and second critical angles </a:t>
            </a:r>
            <a:r>
              <a:rPr lang="en-GB" dirty="0" smtClean="0"/>
              <a:t>so </a:t>
            </a:r>
            <a:r>
              <a:rPr lang="en-GB" dirty="0"/>
              <a:t>that we only have the mode converted shear wave in the test material</a:t>
            </a:r>
            <a:r>
              <a:rPr lang="en-GB" dirty="0" smtClean="0"/>
              <a:t>.</a:t>
            </a:r>
            <a:endParaRPr lang="en-GB" dirty="0"/>
          </a:p>
        </p:txBody>
      </p:sp>
      <p:pic>
        <p:nvPicPr>
          <p:cNvPr id="6146" name="Picture 2"/>
          <p:cNvPicPr>
            <a:picLocks noChangeAspect="1" noChangeArrowheads="1"/>
          </p:cNvPicPr>
          <p:nvPr/>
        </p:nvPicPr>
        <p:blipFill>
          <a:blip r:embed="rId2"/>
          <a:srcRect/>
          <a:stretch>
            <a:fillRect/>
          </a:stretch>
        </p:blipFill>
        <p:spPr bwMode="auto">
          <a:xfrm>
            <a:off x="1142976" y="3643313"/>
            <a:ext cx="7072362" cy="2221283"/>
          </a:xfrm>
          <a:prstGeom prst="rect">
            <a:avLst/>
          </a:prstGeom>
          <a:noFill/>
          <a:ln w="9525">
            <a:noFill/>
            <a:miter lim="800000"/>
            <a:headEnd/>
            <a:tailEnd/>
          </a:ln>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Probe Construction</a:t>
            </a:r>
            <a:endParaRPr lang="en-GB" dirty="0"/>
          </a:p>
        </p:txBody>
      </p:sp>
      <p:sp>
        <p:nvSpPr>
          <p:cNvPr id="4" name="Rectangle 3"/>
          <p:cNvSpPr/>
          <p:nvPr/>
        </p:nvSpPr>
        <p:spPr>
          <a:xfrm>
            <a:off x="428596" y="1297435"/>
            <a:ext cx="8215370" cy="3631763"/>
          </a:xfrm>
          <a:prstGeom prst="rect">
            <a:avLst/>
          </a:prstGeom>
        </p:spPr>
        <p:txBody>
          <a:bodyPr wrap="square">
            <a:spAutoFit/>
          </a:bodyPr>
          <a:lstStyle/>
          <a:p>
            <a:r>
              <a:rPr lang="en-GB" sz="1600" b="1" dirty="0" smtClean="0"/>
              <a:t>Shear Wave probes</a:t>
            </a:r>
          </a:p>
          <a:p>
            <a:r>
              <a:rPr lang="en-GB" sz="1600" dirty="0" smtClean="0"/>
              <a:t>We </a:t>
            </a:r>
            <a:r>
              <a:rPr lang="en-GB" sz="1600" dirty="0"/>
              <a:t>not only get a mode converted, refracted shear wave in the test-piece, but we also have a reflected compression wave in the wedge. If this internal reflection manages to get back to the crystal face as it bounces around the wedge, we would have a standing echo that would be </a:t>
            </a:r>
            <a:r>
              <a:rPr lang="en-GB" sz="1600" dirty="0" smtClean="0"/>
              <a:t>confusing.</a:t>
            </a:r>
          </a:p>
          <a:p>
            <a:r>
              <a:rPr lang="en-GB" sz="1600" dirty="0" smtClean="0"/>
              <a:t>Methods used to dampen internal compression wave:</a:t>
            </a:r>
          </a:p>
          <a:p>
            <a:pPr marL="358775" indent="-358775">
              <a:buFont typeface="Arial" pitchFamily="34" charset="0"/>
              <a:buChar char="•"/>
            </a:pPr>
            <a:r>
              <a:rPr lang="en-GB" sz="1600" dirty="0" smtClean="0"/>
              <a:t>long </a:t>
            </a:r>
            <a:r>
              <a:rPr lang="en-GB" sz="1600" dirty="0"/>
              <a:t>Perspex shaped ‘cusp’ so that the reflection would be absorbed before it could return to the </a:t>
            </a:r>
            <a:r>
              <a:rPr lang="en-GB" sz="1600" dirty="0" smtClean="0"/>
              <a:t>crystal.</a:t>
            </a:r>
          </a:p>
          <a:p>
            <a:pPr marL="358775" indent="-358775">
              <a:buFont typeface="Arial" pitchFamily="34" charset="0"/>
              <a:buChar char="•"/>
            </a:pPr>
            <a:r>
              <a:rPr lang="en-GB" sz="1600" dirty="0" smtClean="0"/>
              <a:t>‘</a:t>
            </a:r>
            <a:r>
              <a:rPr lang="en-GB" sz="1600" dirty="0"/>
              <a:t>V’ shaped </a:t>
            </a:r>
            <a:r>
              <a:rPr lang="en-GB" sz="1600" dirty="0" smtClean="0"/>
              <a:t>grooves (</a:t>
            </a:r>
            <a:r>
              <a:rPr lang="en-GB" sz="1600" dirty="0" err="1" smtClean="0"/>
              <a:t>Sokolov</a:t>
            </a:r>
            <a:r>
              <a:rPr lang="en-GB" sz="1600" dirty="0" smtClean="0"/>
              <a:t> Wedge) </a:t>
            </a:r>
            <a:r>
              <a:rPr lang="en-GB" sz="1600" dirty="0"/>
              <a:t>in the front and top surfaces of the incident wedge to scatter the internal reflections. Some had a plastic material moulded onto these grooves to further damp the </a:t>
            </a:r>
            <a:r>
              <a:rPr lang="en-GB" sz="1600" dirty="0" smtClean="0"/>
              <a:t>reflection.</a:t>
            </a:r>
          </a:p>
          <a:p>
            <a:pPr marL="358775" indent="-358775">
              <a:buFont typeface="Arial" pitchFamily="34" charset="0"/>
              <a:buChar char="•"/>
            </a:pPr>
            <a:r>
              <a:rPr lang="en-GB" sz="1600" dirty="0" smtClean="0"/>
              <a:t>In </a:t>
            </a:r>
            <a:r>
              <a:rPr lang="en-GB" sz="1600" dirty="0"/>
              <a:t>the latest, most compact, designs the wedge is surrounded by a material that has a good acoustic match to Perspex, but a much higher absorption of sound. The internal reflections are transmitted easily into this layer and then absorbed. </a:t>
            </a:r>
          </a:p>
        </p:txBody>
      </p:sp>
      <p:pic>
        <p:nvPicPr>
          <p:cNvPr id="7170" name="Picture 2"/>
          <p:cNvPicPr>
            <a:picLocks noChangeAspect="1" noChangeArrowheads="1"/>
          </p:cNvPicPr>
          <p:nvPr/>
        </p:nvPicPr>
        <p:blipFill>
          <a:blip r:embed="rId2"/>
          <a:srcRect/>
          <a:stretch>
            <a:fillRect/>
          </a:stretch>
        </p:blipFill>
        <p:spPr bwMode="auto">
          <a:xfrm>
            <a:off x="2000232" y="4786322"/>
            <a:ext cx="4848225" cy="1704975"/>
          </a:xfrm>
          <a:prstGeom prst="rect">
            <a:avLst/>
          </a:prstGeom>
          <a:noFill/>
          <a:ln w="9525">
            <a:noFill/>
            <a:miter lim="800000"/>
            <a:headEnd/>
            <a:tailEnd/>
          </a:ln>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Probe Construction</a:t>
            </a:r>
            <a:endParaRPr lang="en-GB" dirty="0"/>
          </a:p>
        </p:txBody>
      </p:sp>
      <p:sp>
        <p:nvSpPr>
          <p:cNvPr id="4" name="Rectangle 3"/>
          <p:cNvSpPr/>
          <p:nvPr/>
        </p:nvSpPr>
        <p:spPr>
          <a:xfrm>
            <a:off x="142844" y="1571612"/>
            <a:ext cx="8786874" cy="4247317"/>
          </a:xfrm>
          <a:prstGeom prst="rect">
            <a:avLst/>
          </a:prstGeom>
        </p:spPr>
        <p:txBody>
          <a:bodyPr wrap="square">
            <a:spAutoFit/>
          </a:bodyPr>
          <a:lstStyle/>
          <a:p>
            <a:r>
              <a:rPr lang="en-GB" b="1" dirty="0"/>
              <a:t>‘Q’ factor and bandwidth</a:t>
            </a:r>
          </a:p>
          <a:p>
            <a:r>
              <a:rPr lang="en-GB" dirty="0" smtClean="0"/>
              <a:t>In practice the transducer does not generate a single pure frequency sound wave and will contain a </a:t>
            </a:r>
            <a:r>
              <a:rPr lang="en-GB" dirty="0"/>
              <a:t>band of </a:t>
            </a:r>
            <a:r>
              <a:rPr lang="en-GB" dirty="0" smtClean="0"/>
              <a:t>frequencies.  These are effected by:</a:t>
            </a:r>
          </a:p>
          <a:p>
            <a:pPr marL="342900" indent="-342900">
              <a:buFont typeface="+mj-lt"/>
              <a:buAutoNum type="arabicPeriod"/>
            </a:pPr>
            <a:r>
              <a:rPr lang="en-GB" dirty="0" smtClean="0"/>
              <a:t>the </a:t>
            </a:r>
            <a:r>
              <a:rPr lang="en-GB" dirty="0"/>
              <a:t>thickness of the crystal, its diameter or length and </a:t>
            </a:r>
            <a:r>
              <a:rPr lang="en-GB" dirty="0" smtClean="0"/>
              <a:t>width,</a:t>
            </a:r>
          </a:p>
          <a:p>
            <a:pPr marL="342900" indent="-342900">
              <a:buFont typeface="+mj-lt"/>
              <a:buAutoNum type="arabicPeriod"/>
            </a:pPr>
            <a:r>
              <a:rPr lang="en-GB" dirty="0" smtClean="0"/>
              <a:t>the </a:t>
            </a:r>
            <a:r>
              <a:rPr lang="en-GB" dirty="0"/>
              <a:t>effects of the damping </a:t>
            </a:r>
            <a:r>
              <a:rPr lang="en-GB" dirty="0" smtClean="0"/>
              <a:t>medium, and</a:t>
            </a:r>
          </a:p>
          <a:p>
            <a:pPr marL="342900" indent="-342900">
              <a:buFont typeface="+mj-lt"/>
              <a:buAutoNum type="arabicPeriod"/>
            </a:pPr>
            <a:r>
              <a:rPr lang="en-GB" dirty="0" smtClean="0"/>
              <a:t>the </a:t>
            </a:r>
            <a:r>
              <a:rPr lang="en-GB" dirty="0"/>
              <a:t>electrical characteristics of the transducer and associated </a:t>
            </a:r>
            <a:r>
              <a:rPr lang="en-GB" dirty="0" smtClean="0"/>
              <a:t>circuits.</a:t>
            </a:r>
          </a:p>
          <a:p>
            <a:pPr marL="342900" indent="-342900"/>
            <a:endParaRPr lang="en-GB" dirty="0"/>
          </a:p>
          <a:p>
            <a:pPr marL="342900" indent="-342900"/>
            <a:r>
              <a:rPr lang="en-GB" dirty="0" smtClean="0"/>
              <a:t>We </a:t>
            </a:r>
            <a:r>
              <a:rPr lang="en-GB" dirty="0"/>
              <a:t>refer to this spectrum as the </a:t>
            </a:r>
            <a:r>
              <a:rPr lang="en-GB" b="1" dirty="0"/>
              <a:t>‘Bandwidth’</a:t>
            </a:r>
            <a:r>
              <a:rPr lang="en-GB" dirty="0"/>
              <a:t> of the </a:t>
            </a:r>
            <a:r>
              <a:rPr lang="en-GB" dirty="0" smtClean="0"/>
              <a:t>probe.</a:t>
            </a:r>
          </a:p>
          <a:p>
            <a:pPr marL="342900" indent="-342900"/>
            <a:endParaRPr lang="en-GB" dirty="0"/>
          </a:p>
          <a:p>
            <a:pPr marL="342900" indent="-342900"/>
            <a:r>
              <a:rPr lang="en-GB" dirty="0" smtClean="0"/>
              <a:t>In </a:t>
            </a:r>
            <a:r>
              <a:rPr lang="en-GB" dirty="0"/>
              <a:t>a well-designed probe, the centre of this band should be the desired probe frequency and the lower and upper limits are usually defined as the frequencies at which the amplitude is reduced by a given factor. Some people use 30% (-3 dB) and others 50% (-6 dB) as the factor we will use 50% in the following examples. Figure 5.13 illustrates the bandwidth of a 5 MHz probe in which the –6 dB bandwidth is equal to the centre frequency, in other words from 2.5 MHz to 7.5 MHz</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Probe Construction</a:t>
            </a:r>
            <a:endParaRPr lang="en-GB" dirty="0"/>
          </a:p>
        </p:txBody>
      </p:sp>
      <p:pic>
        <p:nvPicPr>
          <p:cNvPr id="8194" name="Picture 2"/>
          <p:cNvPicPr>
            <a:picLocks noChangeAspect="1" noChangeArrowheads="1"/>
          </p:cNvPicPr>
          <p:nvPr/>
        </p:nvPicPr>
        <p:blipFill>
          <a:blip r:embed="rId2"/>
          <a:srcRect/>
          <a:stretch>
            <a:fillRect/>
          </a:stretch>
        </p:blipFill>
        <p:spPr bwMode="auto">
          <a:xfrm>
            <a:off x="5000628" y="1500174"/>
            <a:ext cx="2814078" cy="2143140"/>
          </a:xfrm>
          <a:prstGeom prst="rect">
            <a:avLst/>
          </a:prstGeom>
          <a:noFill/>
          <a:ln w="9525">
            <a:noFill/>
            <a:miter lim="800000"/>
            <a:headEnd/>
            <a:tailEnd/>
          </a:ln>
          <a:effectLst/>
        </p:spPr>
      </p:pic>
      <p:sp>
        <p:nvSpPr>
          <p:cNvPr id="5" name="Rectangle 4"/>
          <p:cNvSpPr/>
          <p:nvPr/>
        </p:nvSpPr>
        <p:spPr>
          <a:xfrm>
            <a:off x="357158" y="1571612"/>
            <a:ext cx="4214842" cy="3693319"/>
          </a:xfrm>
          <a:prstGeom prst="rect">
            <a:avLst/>
          </a:prstGeom>
        </p:spPr>
        <p:txBody>
          <a:bodyPr wrap="square">
            <a:spAutoFit/>
          </a:bodyPr>
          <a:lstStyle/>
          <a:p>
            <a:pPr indent="15875"/>
            <a:r>
              <a:rPr lang="en-GB" dirty="0" smtClean="0"/>
              <a:t>In a well-designed probe, the centre of this band should be the desired probe frequency and the lower and upper limits are usually defined as the frequencies at which the amplitude is reduced by a given factor.</a:t>
            </a:r>
          </a:p>
          <a:p>
            <a:pPr indent="15875"/>
            <a:r>
              <a:rPr lang="en-GB" dirty="0" smtClean="0"/>
              <a:t>The upper and lower limits constitute the bandwidth of the probe , and can be based on 30% (-3 dB) and 50% (-6 dB) amplitudes.</a:t>
            </a:r>
          </a:p>
          <a:p>
            <a:pPr indent="15875"/>
            <a:r>
              <a:rPr lang="en-GB" dirty="0" smtClean="0"/>
              <a:t>In the figures, the probe </a:t>
            </a:r>
            <a:r>
              <a:rPr lang="en-GB" dirty="0" smtClean="0"/>
              <a:t>characteristics </a:t>
            </a:r>
            <a:r>
              <a:rPr lang="en-GB" dirty="0" smtClean="0"/>
              <a:t>can be described as wideband and narrow band.</a:t>
            </a:r>
          </a:p>
        </p:txBody>
      </p:sp>
      <p:pic>
        <p:nvPicPr>
          <p:cNvPr id="8195" name="Picture 3"/>
          <p:cNvPicPr>
            <a:picLocks noChangeAspect="1" noChangeArrowheads="1"/>
          </p:cNvPicPr>
          <p:nvPr/>
        </p:nvPicPr>
        <p:blipFill>
          <a:blip r:embed="rId3"/>
          <a:srcRect/>
          <a:stretch>
            <a:fillRect/>
          </a:stretch>
        </p:blipFill>
        <p:spPr bwMode="auto">
          <a:xfrm>
            <a:off x="4929190" y="3714752"/>
            <a:ext cx="3324230" cy="2462174"/>
          </a:xfrm>
          <a:prstGeom prst="rect">
            <a:avLst/>
          </a:prstGeom>
          <a:noFill/>
          <a:ln w="9525">
            <a:noFill/>
            <a:miter lim="800000"/>
            <a:headEnd/>
            <a:tailEnd/>
          </a:ln>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Probe Construction</a:t>
            </a:r>
            <a:endParaRPr lang="en-GB" dirty="0"/>
          </a:p>
        </p:txBody>
      </p:sp>
      <p:sp>
        <p:nvSpPr>
          <p:cNvPr id="3" name="Content Placeholder 2"/>
          <p:cNvSpPr>
            <a:spLocks noGrp="1"/>
          </p:cNvSpPr>
          <p:nvPr>
            <p:ph idx="1"/>
          </p:nvPr>
        </p:nvSpPr>
        <p:spPr/>
        <p:txBody>
          <a:bodyPr>
            <a:normAutofit fontScale="92500" lnSpcReduction="10000"/>
          </a:bodyPr>
          <a:lstStyle/>
          <a:p>
            <a:pPr marL="0" indent="15875">
              <a:buNone/>
            </a:pPr>
            <a:r>
              <a:rPr lang="en-GB" dirty="0" smtClean="0"/>
              <a:t>In practice, short pulse probes have a broad bandwidth and long pulse probes are narrow bandwidth. For </a:t>
            </a:r>
            <a:r>
              <a:rPr lang="en-GB" dirty="0"/>
              <a:t>a given crystal size, material and frequency damping not only reduces pulse length, but also reduces pulse amplitude, </a:t>
            </a:r>
            <a:r>
              <a:rPr lang="en-GB" dirty="0" smtClean="0"/>
              <a:t>so:</a:t>
            </a:r>
          </a:p>
          <a:p>
            <a:r>
              <a:rPr lang="en-GB" dirty="0" smtClean="0"/>
              <a:t>the </a:t>
            </a:r>
            <a:r>
              <a:rPr lang="en-GB" dirty="0"/>
              <a:t>narrower bandwidth probes will have longer pulses but more amplitude in the pulse, therefore giving deeper </a:t>
            </a:r>
            <a:r>
              <a:rPr lang="en-GB" dirty="0" smtClean="0"/>
              <a:t>penetration</a:t>
            </a:r>
          </a:p>
          <a:p>
            <a:r>
              <a:rPr lang="en-GB" dirty="0" smtClean="0"/>
              <a:t>The wider bandwidth probes will have shorter pulses leading to less penetration.</a:t>
            </a:r>
            <a:endParaRPr lang="en-GB" dirty="0"/>
          </a:p>
          <a:p>
            <a:pPr>
              <a:buNone/>
            </a:pP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Probe Construction</a:t>
            </a:r>
            <a:endParaRPr lang="en-GB" dirty="0"/>
          </a:p>
        </p:txBody>
      </p:sp>
      <p:sp>
        <p:nvSpPr>
          <p:cNvPr id="3" name="Content Placeholder 2"/>
          <p:cNvSpPr>
            <a:spLocks noGrp="1"/>
          </p:cNvSpPr>
          <p:nvPr>
            <p:ph idx="1"/>
          </p:nvPr>
        </p:nvSpPr>
        <p:spPr>
          <a:xfrm>
            <a:off x="457200" y="1600201"/>
            <a:ext cx="8229600" cy="2114551"/>
          </a:xfrm>
        </p:spPr>
        <p:txBody>
          <a:bodyPr>
            <a:normAutofit fontScale="92500"/>
          </a:bodyPr>
          <a:lstStyle/>
          <a:p>
            <a:pPr>
              <a:buNone/>
            </a:pPr>
            <a:r>
              <a:rPr lang="en-GB" b="1" dirty="0" smtClean="0"/>
              <a:t>Q Factor</a:t>
            </a:r>
          </a:p>
          <a:p>
            <a:pPr marL="0" indent="0">
              <a:buNone/>
            </a:pPr>
            <a:r>
              <a:rPr lang="en-GB" sz="2800" dirty="0"/>
              <a:t>Another way of expressing bandwidth that is also common in other branches of electronics is the ‘Quality factor’ or ‘Q’ of the probe and is defined by the formula</a:t>
            </a:r>
            <a:r>
              <a:rPr lang="en-GB" sz="2800" dirty="0" smtClean="0"/>
              <a:t>:</a:t>
            </a:r>
            <a:endParaRPr lang="en-GB" sz="2800" dirty="0"/>
          </a:p>
        </p:txBody>
      </p:sp>
      <p:pic>
        <p:nvPicPr>
          <p:cNvPr id="9218" name="Picture 2"/>
          <p:cNvPicPr>
            <a:picLocks noChangeAspect="1" noChangeArrowheads="1"/>
          </p:cNvPicPr>
          <p:nvPr/>
        </p:nvPicPr>
        <p:blipFill>
          <a:blip r:embed="rId2"/>
          <a:srcRect/>
          <a:stretch>
            <a:fillRect/>
          </a:stretch>
        </p:blipFill>
        <p:spPr bwMode="auto">
          <a:xfrm>
            <a:off x="785786" y="3714752"/>
            <a:ext cx="5800766" cy="2071702"/>
          </a:xfrm>
          <a:prstGeom prst="rect">
            <a:avLst/>
          </a:prstGeom>
          <a:noFill/>
          <a:ln w="9525">
            <a:noFill/>
            <a:miter lim="800000"/>
            <a:headEnd/>
            <a:tailEnd/>
          </a:ln>
          <a:effec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Probe Construction</a:t>
            </a:r>
            <a:endParaRPr lang="en-GB" dirty="0"/>
          </a:p>
        </p:txBody>
      </p:sp>
      <p:sp>
        <p:nvSpPr>
          <p:cNvPr id="4" name="Rectangle 3"/>
          <p:cNvSpPr/>
          <p:nvPr/>
        </p:nvSpPr>
        <p:spPr>
          <a:xfrm>
            <a:off x="714348" y="1785926"/>
            <a:ext cx="7143800" cy="646331"/>
          </a:xfrm>
          <a:prstGeom prst="rect">
            <a:avLst/>
          </a:prstGeom>
        </p:spPr>
        <p:txBody>
          <a:bodyPr wrap="square">
            <a:spAutoFit/>
          </a:bodyPr>
          <a:lstStyle/>
          <a:p>
            <a:r>
              <a:rPr lang="en-GB" i="1" dirty="0" smtClean="0"/>
              <a:t>Examples </a:t>
            </a:r>
            <a:endParaRPr lang="en-GB" i="1" dirty="0"/>
          </a:p>
          <a:p>
            <a:r>
              <a:rPr lang="en-GB" dirty="0"/>
              <a:t>Calculate the Q factor for </a:t>
            </a:r>
            <a:r>
              <a:rPr lang="en-GB" dirty="0" smtClean="0"/>
              <a:t>probe characteristics given </a:t>
            </a:r>
            <a:endParaRPr lang="en-GB" dirty="0"/>
          </a:p>
        </p:txBody>
      </p:sp>
      <p:pic>
        <p:nvPicPr>
          <p:cNvPr id="10243" name="Picture 3"/>
          <p:cNvPicPr>
            <a:picLocks noChangeAspect="1" noChangeArrowheads="1"/>
          </p:cNvPicPr>
          <p:nvPr/>
        </p:nvPicPr>
        <p:blipFill>
          <a:blip r:embed="rId2"/>
          <a:srcRect/>
          <a:stretch>
            <a:fillRect/>
          </a:stretch>
        </p:blipFill>
        <p:spPr bwMode="auto">
          <a:xfrm>
            <a:off x="1285852" y="2786058"/>
            <a:ext cx="1800225" cy="2447925"/>
          </a:xfrm>
          <a:prstGeom prst="rect">
            <a:avLst/>
          </a:prstGeom>
          <a:noFill/>
          <a:ln w="9525">
            <a:noFill/>
            <a:miter lim="800000"/>
            <a:headEnd/>
            <a:tailEnd/>
          </a:ln>
          <a:effectLst/>
        </p:spPr>
      </p:pic>
      <p:pic>
        <p:nvPicPr>
          <p:cNvPr id="10245" name="Picture 5"/>
          <p:cNvPicPr>
            <a:picLocks noChangeAspect="1" noChangeArrowheads="1"/>
          </p:cNvPicPr>
          <p:nvPr/>
        </p:nvPicPr>
        <p:blipFill>
          <a:blip r:embed="rId3"/>
          <a:srcRect/>
          <a:stretch>
            <a:fillRect/>
          </a:stretch>
        </p:blipFill>
        <p:spPr bwMode="auto">
          <a:xfrm>
            <a:off x="3500430" y="2500306"/>
            <a:ext cx="4500562" cy="3244773"/>
          </a:xfrm>
          <a:prstGeom prst="rect">
            <a:avLst/>
          </a:prstGeom>
          <a:noFill/>
          <a:ln w="9525">
            <a:noFill/>
            <a:miter lim="800000"/>
            <a:headEnd/>
            <a:tailEnd/>
          </a:ln>
          <a:effec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59</TotalTime>
  <Words>1169</Words>
  <Application>Microsoft Office PowerPoint</Application>
  <PresentationFormat>On-screen Show (4:3)</PresentationFormat>
  <Paragraphs>61</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Ultrasonic Probe Construction</vt:lpstr>
      <vt:lpstr>Probe Construction</vt:lpstr>
      <vt:lpstr>Probe Construction</vt:lpstr>
      <vt:lpstr>Probe Construction</vt:lpstr>
      <vt:lpstr>Probe Construction</vt:lpstr>
      <vt:lpstr>Probe Construction</vt:lpstr>
      <vt:lpstr>Probe Construction</vt:lpstr>
      <vt:lpstr>Probe Construction</vt:lpstr>
      <vt:lpstr>Probe Construction</vt:lpstr>
      <vt:lpstr>Probe Construction</vt:lpstr>
      <vt:lpstr>Probe Construction</vt:lpstr>
      <vt:lpstr>Probe Construction</vt:lpstr>
      <vt:lpstr>Probe Construction</vt:lpstr>
      <vt:lpstr>Probe Construction</vt:lpstr>
    </vt:vector>
  </TitlesOfParts>
  <Company>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Ultrasonic Probe Construction</dc:title>
  <dc:creator> </dc:creator>
  <cp:lastModifiedBy> </cp:lastModifiedBy>
  <cp:revision>7</cp:revision>
  <dcterms:created xsi:type="dcterms:W3CDTF">2008-04-27T06:50:51Z</dcterms:created>
  <dcterms:modified xsi:type="dcterms:W3CDTF">2008-05-27T13:15:18Z</dcterms:modified>
</cp:coreProperties>
</file>