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59" r:id="rId4"/>
    <p:sldId id="258" r:id="rId5"/>
    <p:sldId id="260" r:id="rId6"/>
    <p:sldId id="268" r:id="rId7"/>
    <p:sldId id="262" r:id="rId8"/>
    <p:sldId id="269" r:id="rId9"/>
    <p:sldId id="263" r:id="rId10"/>
    <p:sldId id="270" r:id="rId11"/>
    <p:sldId id="264" r:id="rId12"/>
    <p:sldId id="271" r:id="rId13"/>
    <p:sldId id="261" r:id="rId14"/>
    <p:sldId id="265" r:id="rId15"/>
    <p:sldId id="266" r:id="rId16"/>
    <p:sldId id="267"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6371B-B107-874B-E09E-C3276A69051E}" v="163" dt="2025-11-06T01:28:17.4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3.svg"/></Relationships>
</file>

<file path=ppt/diagrams/_rels/data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6.png"/><Relationship Id="rId7" Type="http://schemas.openxmlformats.org/officeDocument/2006/relationships/image" Target="../media/image34.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27.svg"/><Relationship Id="rId9" Type="http://schemas.openxmlformats.org/officeDocument/2006/relationships/image" Target="../media/image36.pn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3.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6.png"/><Relationship Id="rId7" Type="http://schemas.openxmlformats.org/officeDocument/2006/relationships/image" Target="../media/image34.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27.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D7A7E4-FB43-40BD-964F-AFE738DC430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D79D6CD-65CB-4051-A2F9-9FE8001AFEB6}">
      <dgm:prSet/>
      <dgm:spPr/>
      <dgm:t>
        <a:bodyPr/>
        <a:lstStyle/>
        <a:p>
          <a:r>
            <a:rPr lang="en-GB" b="1"/>
            <a:t>Workforce: </a:t>
          </a:r>
          <a:endParaRPr lang="en-US"/>
        </a:p>
      </dgm:t>
    </dgm:pt>
    <dgm:pt modelId="{540820E9-43EA-4261-A21A-0E20B8B74F85}" type="parTrans" cxnId="{669B3E35-420E-4F01-8ECF-C4D9EA65E158}">
      <dgm:prSet/>
      <dgm:spPr/>
      <dgm:t>
        <a:bodyPr/>
        <a:lstStyle/>
        <a:p>
          <a:endParaRPr lang="en-US"/>
        </a:p>
      </dgm:t>
    </dgm:pt>
    <dgm:pt modelId="{727FCB41-F96A-4320-9B60-7CED822B3293}" type="sibTrans" cxnId="{669B3E35-420E-4F01-8ECF-C4D9EA65E158}">
      <dgm:prSet/>
      <dgm:spPr/>
      <dgm:t>
        <a:bodyPr/>
        <a:lstStyle/>
        <a:p>
          <a:endParaRPr lang="en-US"/>
        </a:p>
      </dgm:t>
    </dgm:pt>
    <dgm:pt modelId="{B2B02AB2-CD75-4C61-A9A1-92CA9AC826A6}">
      <dgm:prSet/>
      <dgm:spPr/>
      <dgm:t>
        <a:bodyPr/>
        <a:lstStyle/>
        <a:p>
          <a:r>
            <a:rPr lang="en-GB"/>
            <a:t>Improves ANPD collaboration (Abbott,2025).</a:t>
          </a:r>
          <a:endParaRPr lang="en-US"/>
        </a:p>
      </dgm:t>
    </dgm:pt>
    <dgm:pt modelId="{998A3EB3-69EA-4581-B186-D62CF36185E3}" type="parTrans" cxnId="{5842DE68-F115-4F32-9509-6207A4EDA857}">
      <dgm:prSet/>
      <dgm:spPr/>
      <dgm:t>
        <a:bodyPr/>
        <a:lstStyle/>
        <a:p>
          <a:endParaRPr lang="en-US"/>
        </a:p>
      </dgm:t>
    </dgm:pt>
    <dgm:pt modelId="{E4177C04-6FB9-447A-A42F-5DBF8973DB15}" type="sibTrans" cxnId="{5842DE68-F115-4F32-9509-6207A4EDA857}">
      <dgm:prSet/>
      <dgm:spPr/>
      <dgm:t>
        <a:bodyPr/>
        <a:lstStyle/>
        <a:p>
          <a:endParaRPr lang="en-US"/>
        </a:p>
      </dgm:t>
    </dgm:pt>
    <dgm:pt modelId="{CA9E45F0-FC0C-4567-94DF-73CDCC7A77AD}">
      <dgm:prSet/>
      <dgm:spPr/>
      <dgm:t>
        <a:bodyPr/>
        <a:lstStyle/>
        <a:p>
          <a:r>
            <a:rPr lang="en-GB" b="1"/>
            <a:t>Service delivery:</a:t>
          </a:r>
          <a:endParaRPr lang="en-US"/>
        </a:p>
      </dgm:t>
    </dgm:pt>
    <dgm:pt modelId="{F28BF2D0-F427-460F-BE3C-789157F1EFA2}" type="parTrans" cxnId="{7BEE36F7-A1AB-4A63-A24E-13D5301DF3C3}">
      <dgm:prSet/>
      <dgm:spPr/>
      <dgm:t>
        <a:bodyPr/>
        <a:lstStyle/>
        <a:p>
          <a:endParaRPr lang="en-US"/>
        </a:p>
      </dgm:t>
    </dgm:pt>
    <dgm:pt modelId="{35F96D19-C6F1-487D-9E35-29AC99F4E4E0}" type="sibTrans" cxnId="{7BEE36F7-A1AB-4A63-A24E-13D5301DF3C3}">
      <dgm:prSet/>
      <dgm:spPr/>
      <dgm:t>
        <a:bodyPr/>
        <a:lstStyle/>
        <a:p>
          <a:endParaRPr lang="en-US"/>
        </a:p>
      </dgm:t>
    </dgm:pt>
    <dgm:pt modelId="{477F2544-85D0-4613-B756-67D74F78F251}">
      <dgm:prSet/>
      <dgm:spPr/>
      <dgm:t>
        <a:bodyPr/>
        <a:lstStyle/>
        <a:p>
          <a:r>
            <a:rPr lang="en-GB"/>
            <a:t>Reduces emergency  admissions</a:t>
          </a:r>
          <a:endParaRPr lang="en-US"/>
        </a:p>
      </dgm:t>
    </dgm:pt>
    <dgm:pt modelId="{72A0E7D3-A163-4719-8570-3A2F3D34D244}" type="parTrans" cxnId="{08F3F0E1-9D39-4C67-B0BE-ED7C065054CC}">
      <dgm:prSet/>
      <dgm:spPr/>
      <dgm:t>
        <a:bodyPr/>
        <a:lstStyle/>
        <a:p>
          <a:endParaRPr lang="en-US"/>
        </a:p>
      </dgm:t>
    </dgm:pt>
    <dgm:pt modelId="{C44DD11E-A46B-46EE-80E1-CE36AD6CF31C}" type="sibTrans" cxnId="{08F3F0E1-9D39-4C67-B0BE-ED7C065054CC}">
      <dgm:prSet/>
      <dgm:spPr/>
      <dgm:t>
        <a:bodyPr/>
        <a:lstStyle/>
        <a:p>
          <a:endParaRPr lang="en-US"/>
        </a:p>
      </dgm:t>
    </dgm:pt>
    <dgm:pt modelId="{95E7D529-A30A-4752-87D0-822CEF9ECCCC}">
      <dgm:prSet/>
      <dgm:spPr/>
      <dgm:t>
        <a:bodyPr/>
        <a:lstStyle/>
        <a:p>
          <a:r>
            <a:rPr lang="en-GB" b="1"/>
            <a:t>Patients:</a:t>
          </a:r>
          <a:endParaRPr lang="en-US"/>
        </a:p>
      </dgm:t>
    </dgm:pt>
    <dgm:pt modelId="{4032195E-559D-4435-AF5E-488D9B9B3DAB}" type="parTrans" cxnId="{2AEE19E7-B38B-41AC-AF48-A9984003CAD8}">
      <dgm:prSet/>
      <dgm:spPr/>
      <dgm:t>
        <a:bodyPr/>
        <a:lstStyle/>
        <a:p>
          <a:endParaRPr lang="en-US"/>
        </a:p>
      </dgm:t>
    </dgm:pt>
    <dgm:pt modelId="{287DA731-2F4F-4BD6-83FD-E73FE36112EA}" type="sibTrans" cxnId="{2AEE19E7-B38B-41AC-AF48-A9984003CAD8}">
      <dgm:prSet/>
      <dgm:spPr/>
      <dgm:t>
        <a:bodyPr/>
        <a:lstStyle/>
        <a:p>
          <a:endParaRPr lang="en-US"/>
        </a:p>
      </dgm:t>
    </dgm:pt>
    <dgm:pt modelId="{60068EFB-6B75-4FF9-BF75-20DEDE237A97}">
      <dgm:prSet/>
      <dgm:spPr/>
      <dgm:t>
        <a:bodyPr/>
        <a:lstStyle/>
        <a:p>
          <a:r>
            <a:rPr lang="en-GB"/>
            <a:t>Enhance quality of life and autonomy </a:t>
          </a:r>
          <a:endParaRPr lang="en-US"/>
        </a:p>
      </dgm:t>
    </dgm:pt>
    <dgm:pt modelId="{1B1916D3-3B95-4F5B-A1B1-A408CA9576B5}" type="parTrans" cxnId="{3230FC43-2880-4F68-9DC8-30DF5C608255}">
      <dgm:prSet/>
      <dgm:spPr/>
      <dgm:t>
        <a:bodyPr/>
        <a:lstStyle/>
        <a:p>
          <a:endParaRPr lang="en-US"/>
        </a:p>
      </dgm:t>
    </dgm:pt>
    <dgm:pt modelId="{FB942871-4FC2-4E94-9E56-766080A03751}" type="sibTrans" cxnId="{3230FC43-2880-4F68-9DC8-30DF5C608255}">
      <dgm:prSet/>
      <dgm:spPr/>
      <dgm:t>
        <a:bodyPr/>
        <a:lstStyle/>
        <a:p>
          <a:endParaRPr lang="en-US"/>
        </a:p>
      </dgm:t>
    </dgm:pt>
    <dgm:pt modelId="{75D965C7-E901-4368-82F5-8B5717A0CD16}">
      <dgm:prSet/>
      <dgm:spPr/>
      <dgm:t>
        <a:bodyPr/>
        <a:lstStyle/>
        <a:p>
          <a:r>
            <a:rPr lang="en-GB" b="1"/>
            <a:t>Community:</a:t>
          </a:r>
          <a:endParaRPr lang="en-US"/>
        </a:p>
      </dgm:t>
    </dgm:pt>
    <dgm:pt modelId="{E6609767-1246-4107-9B0D-076DAE27C9CA}" type="parTrans" cxnId="{9F2F46D3-4A9C-4B7D-A5D0-C2DC5E3BF2CF}">
      <dgm:prSet/>
      <dgm:spPr/>
      <dgm:t>
        <a:bodyPr/>
        <a:lstStyle/>
        <a:p>
          <a:endParaRPr lang="en-US"/>
        </a:p>
      </dgm:t>
    </dgm:pt>
    <dgm:pt modelId="{CBFB8BC8-DE74-4B29-B482-F87EB9D2E3B2}" type="sibTrans" cxnId="{9F2F46D3-4A9C-4B7D-A5D0-C2DC5E3BF2CF}">
      <dgm:prSet/>
      <dgm:spPr/>
      <dgm:t>
        <a:bodyPr/>
        <a:lstStyle/>
        <a:p>
          <a:endParaRPr lang="en-US"/>
        </a:p>
      </dgm:t>
    </dgm:pt>
    <dgm:pt modelId="{636CA023-1D59-4613-BEB3-BE7027ADBAEC}">
      <dgm:prSet/>
      <dgm:spPr/>
      <dgm:t>
        <a:bodyPr/>
        <a:lstStyle/>
        <a:p>
          <a:r>
            <a:rPr lang="en-GB"/>
            <a:t>promotes inclusive. Equitable digital care.</a:t>
          </a:r>
          <a:endParaRPr lang="en-US"/>
        </a:p>
      </dgm:t>
    </dgm:pt>
    <dgm:pt modelId="{734A8FAC-EBF0-43DC-9C34-C9D27A112487}" type="parTrans" cxnId="{B77263F4-5893-4007-88DB-5F9A99CB6CBB}">
      <dgm:prSet/>
      <dgm:spPr/>
      <dgm:t>
        <a:bodyPr/>
        <a:lstStyle/>
        <a:p>
          <a:endParaRPr lang="en-US"/>
        </a:p>
      </dgm:t>
    </dgm:pt>
    <dgm:pt modelId="{C86DE36F-B052-4805-8008-139EA6900AE9}" type="sibTrans" cxnId="{B77263F4-5893-4007-88DB-5F9A99CB6CBB}">
      <dgm:prSet/>
      <dgm:spPr/>
      <dgm:t>
        <a:bodyPr/>
        <a:lstStyle/>
        <a:p>
          <a:endParaRPr lang="en-US"/>
        </a:p>
      </dgm:t>
    </dgm:pt>
    <dgm:pt modelId="{D7685439-38F7-44F0-9714-37C35C75D5B8}" type="pres">
      <dgm:prSet presAssocID="{26D7A7E4-FB43-40BD-964F-AFE738DC430D}" presName="diagram" presStyleCnt="0">
        <dgm:presLayoutVars>
          <dgm:dir/>
          <dgm:resizeHandles val="exact"/>
        </dgm:presLayoutVars>
      </dgm:prSet>
      <dgm:spPr/>
    </dgm:pt>
    <dgm:pt modelId="{E83B42FE-AA60-4128-B5B6-D9325C044EDD}" type="pres">
      <dgm:prSet presAssocID="{3D79D6CD-65CB-4051-A2F9-9FE8001AFEB6}" presName="node" presStyleLbl="node1" presStyleIdx="0" presStyleCnt="8">
        <dgm:presLayoutVars>
          <dgm:bulletEnabled val="1"/>
        </dgm:presLayoutVars>
      </dgm:prSet>
      <dgm:spPr/>
    </dgm:pt>
    <dgm:pt modelId="{0794050B-DBE5-4A39-9B4F-698AD02D8DB1}" type="pres">
      <dgm:prSet presAssocID="{727FCB41-F96A-4320-9B60-7CED822B3293}" presName="sibTrans" presStyleCnt="0"/>
      <dgm:spPr/>
    </dgm:pt>
    <dgm:pt modelId="{21625CDF-E030-4F03-90E2-BCE399A1E61E}" type="pres">
      <dgm:prSet presAssocID="{B2B02AB2-CD75-4C61-A9A1-92CA9AC826A6}" presName="node" presStyleLbl="node1" presStyleIdx="1" presStyleCnt="8">
        <dgm:presLayoutVars>
          <dgm:bulletEnabled val="1"/>
        </dgm:presLayoutVars>
      </dgm:prSet>
      <dgm:spPr/>
    </dgm:pt>
    <dgm:pt modelId="{63AB9101-8BE1-4143-BA64-FFFAAF212353}" type="pres">
      <dgm:prSet presAssocID="{E4177C04-6FB9-447A-A42F-5DBF8973DB15}" presName="sibTrans" presStyleCnt="0"/>
      <dgm:spPr/>
    </dgm:pt>
    <dgm:pt modelId="{C8AC9816-59FD-4400-A5DE-D669906FC390}" type="pres">
      <dgm:prSet presAssocID="{CA9E45F0-FC0C-4567-94DF-73CDCC7A77AD}" presName="node" presStyleLbl="node1" presStyleIdx="2" presStyleCnt="8">
        <dgm:presLayoutVars>
          <dgm:bulletEnabled val="1"/>
        </dgm:presLayoutVars>
      </dgm:prSet>
      <dgm:spPr/>
    </dgm:pt>
    <dgm:pt modelId="{1294C73F-868E-4073-8E13-044ABF036B0F}" type="pres">
      <dgm:prSet presAssocID="{35F96D19-C6F1-487D-9E35-29AC99F4E4E0}" presName="sibTrans" presStyleCnt="0"/>
      <dgm:spPr/>
    </dgm:pt>
    <dgm:pt modelId="{031E10D0-A51B-481A-89AA-6A5AB955D01A}" type="pres">
      <dgm:prSet presAssocID="{477F2544-85D0-4613-B756-67D74F78F251}" presName="node" presStyleLbl="node1" presStyleIdx="3" presStyleCnt="8">
        <dgm:presLayoutVars>
          <dgm:bulletEnabled val="1"/>
        </dgm:presLayoutVars>
      </dgm:prSet>
      <dgm:spPr/>
    </dgm:pt>
    <dgm:pt modelId="{5D2907EB-81DB-43DE-9AAB-7B818D4C2C04}" type="pres">
      <dgm:prSet presAssocID="{C44DD11E-A46B-46EE-80E1-CE36AD6CF31C}" presName="sibTrans" presStyleCnt="0"/>
      <dgm:spPr/>
    </dgm:pt>
    <dgm:pt modelId="{89218405-B1CE-4C59-AA2A-53333019DCB2}" type="pres">
      <dgm:prSet presAssocID="{95E7D529-A30A-4752-87D0-822CEF9ECCCC}" presName="node" presStyleLbl="node1" presStyleIdx="4" presStyleCnt="8">
        <dgm:presLayoutVars>
          <dgm:bulletEnabled val="1"/>
        </dgm:presLayoutVars>
      </dgm:prSet>
      <dgm:spPr/>
    </dgm:pt>
    <dgm:pt modelId="{ED139D13-17B7-4028-8607-A63B96D6C0EF}" type="pres">
      <dgm:prSet presAssocID="{287DA731-2F4F-4BD6-83FD-E73FE36112EA}" presName="sibTrans" presStyleCnt="0"/>
      <dgm:spPr/>
    </dgm:pt>
    <dgm:pt modelId="{B73C545E-9552-439C-A2FB-B950D99B7C14}" type="pres">
      <dgm:prSet presAssocID="{60068EFB-6B75-4FF9-BF75-20DEDE237A97}" presName="node" presStyleLbl="node1" presStyleIdx="5" presStyleCnt="8">
        <dgm:presLayoutVars>
          <dgm:bulletEnabled val="1"/>
        </dgm:presLayoutVars>
      </dgm:prSet>
      <dgm:spPr/>
    </dgm:pt>
    <dgm:pt modelId="{2E93A1AE-E9D3-4429-BE70-533EDBF88795}" type="pres">
      <dgm:prSet presAssocID="{FB942871-4FC2-4E94-9E56-766080A03751}" presName="sibTrans" presStyleCnt="0"/>
      <dgm:spPr/>
    </dgm:pt>
    <dgm:pt modelId="{45526C1F-4964-45DB-B251-3FC958BD3032}" type="pres">
      <dgm:prSet presAssocID="{75D965C7-E901-4368-82F5-8B5717A0CD16}" presName="node" presStyleLbl="node1" presStyleIdx="6" presStyleCnt="8">
        <dgm:presLayoutVars>
          <dgm:bulletEnabled val="1"/>
        </dgm:presLayoutVars>
      </dgm:prSet>
      <dgm:spPr/>
    </dgm:pt>
    <dgm:pt modelId="{70F3CF67-8891-4F39-A1C3-00FB81FC38D9}" type="pres">
      <dgm:prSet presAssocID="{CBFB8BC8-DE74-4B29-B482-F87EB9D2E3B2}" presName="sibTrans" presStyleCnt="0"/>
      <dgm:spPr/>
    </dgm:pt>
    <dgm:pt modelId="{43C65068-5E9C-4AC2-8933-502260E8BB5B}" type="pres">
      <dgm:prSet presAssocID="{636CA023-1D59-4613-BEB3-BE7027ADBAEC}" presName="node" presStyleLbl="node1" presStyleIdx="7" presStyleCnt="8">
        <dgm:presLayoutVars>
          <dgm:bulletEnabled val="1"/>
        </dgm:presLayoutVars>
      </dgm:prSet>
      <dgm:spPr/>
    </dgm:pt>
  </dgm:ptLst>
  <dgm:cxnLst>
    <dgm:cxn modelId="{2839DB04-FBBF-4F5F-BFCF-BA2704DF3278}" type="presOf" srcId="{75D965C7-E901-4368-82F5-8B5717A0CD16}" destId="{45526C1F-4964-45DB-B251-3FC958BD3032}" srcOrd="0" destOrd="0" presId="urn:microsoft.com/office/officeart/2005/8/layout/default"/>
    <dgm:cxn modelId="{2DBD9815-B496-411F-BE01-E3EF04A561FD}" type="presOf" srcId="{B2B02AB2-CD75-4C61-A9A1-92CA9AC826A6}" destId="{21625CDF-E030-4F03-90E2-BCE399A1E61E}" srcOrd="0" destOrd="0" presId="urn:microsoft.com/office/officeart/2005/8/layout/default"/>
    <dgm:cxn modelId="{FB67E427-4BEB-4354-8592-11AFAA1E90D2}" type="presOf" srcId="{95E7D529-A30A-4752-87D0-822CEF9ECCCC}" destId="{89218405-B1CE-4C59-AA2A-53333019DCB2}" srcOrd="0" destOrd="0" presId="urn:microsoft.com/office/officeart/2005/8/layout/default"/>
    <dgm:cxn modelId="{669B3E35-420E-4F01-8ECF-C4D9EA65E158}" srcId="{26D7A7E4-FB43-40BD-964F-AFE738DC430D}" destId="{3D79D6CD-65CB-4051-A2F9-9FE8001AFEB6}" srcOrd="0" destOrd="0" parTransId="{540820E9-43EA-4261-A21A-0E20B8B74F85}" sibTransId="{727FCB41-F96A-4320-9B60-7CED822B3293}"/>
    <dgm:cxn modelId="{3230FC43-2880-4F68-9DC8-30DF5C608255}" srcId="{26D7A7E4-FB43-40BD-964F-AFE738DC430D}" destId="{60068EFB-6B75-4FF9-BF75-20DEDE237A97}" srcOrd="5" destOrd="0" parTransId="{1B1916D3-3B95-4F5B-A1B1-A408CA9576B5}" sibTransId="{FB942871-4FC2-4E94-9E56-766080A03751}"/>
    <dgm:cxn modelId="{5842DE68-F115-4F32-9509-6207A4EDA857}" srcId="{26D7A7E4-FB43-40BD-964F-AFE738DC430D}" destId="{B2B02AB2-CD75-4C61-A9A1-92CA9AC826A6}" srcOrd="1" destOrd="0" parTransId="{998A3EB3-69EA-4581-B186-D62CF36185E3}" sibTransId="{E4177C04-6FB9-447A-A42F-5DBF8973DB15}"/>
    <dgm:cxn modelId="{B984A856-81B4-4E64-BBB9-22F21411D973}" type="presOf" srcId="{CA9E45F0-FC0C-4567-94DF-73CDCC7A77AD}" destId="{C8AC9816-59FD-4400-A5DE-D669906FC390}" srcOrd="0" destOrd="0" presId="urn:microsoft.com/office/officeart/2005/8/layout/default"/>
    <dgm:cxn modelId="{03777B78-DEFD-4226-8B13-7BAEE81B5A22}" type="presOf" srcId="{26D7A7E4-FB43-40BD-964F-AFE738DC430D}" destId="{D7685439-38F7-44F0-9714-37C35C75D5B8}" srcOrd="0" destOrd="0" presId="urn:microsoft.com/office/officeart/2005/8/layout/default"/>
    <dgm:cxn modelId="{6F27915A-1E90-42E1-B1A4-C9DC8A743E78}" type="presOf" srcId="{477F2544-85D0-4613-B756-67D74F78F251}" destId="{031E10D0-A51B-481A-89AA-6A5AB955D01A}" srcOrd="0" destOrd="0" presId="urn:microsoft.com/office/officeart/2005/8/layout/default"/>
    <dgm:cxn modelId="{C460387F-BD37-4B9C-AD5B-679C20EFA707}" type="presOf" srcId="{636CA023-1D59-4613-BEB3-BE7027ADBAEC}" destId="{43C65068-5E9C-4AC2-8933-502260E8BB5B}" srcOrd="0" destOrd="0" presId="urn:microsoft.com/office/officeart/2005/8/layout/default"/>
    <dgm:cxn modelId="{708681AF-C2AE-4D7B-8CCA-822AE9D91DAD}" type="presOf" srcId="{3D79D6CD-65CB-4051-A2F9-9FE8001AFEB6}" destId="{E83B42FE-AA60-4128-B5B6-D9325C044EDD}" srcOrd="0" destOrd="0" presId="urn:microsoft.com/office/officeart/2005/8/layout/default"/>
    <dgm:cxn modelId="{1AA434BF-529F-4F31-85EB-9FC72D0D22EB}" type="presOf" srcId="{60068EFB-6B75-4FF9-BF75-20DEDE237A97}" destId="{B73C545E-9552-439C-A2FB-B950D99B7C14}" srcOrd="0" destOrd="0" presId="urn:microsoft.com/office/officeart/2005/8/layout/default"/>
    <dgm:cxn modelId="{9F2F46D3-4A9C-4B7D-A5D0-C2DC5E3BF2CF}" srcId="{26D7A7E4-FB43-40BD-964F-AFE738DC430D}" destId="{75D965C7-E901-4368-82F5-8B5717A0CD16}" srcOrd="6" destOrd="0" parTransId="{E6609767-1246-4107-9B0D-076DAE27C9CA}" sibTransId="{CBFB8BC8-DE74-4B29-B482-F87EB9D2E3B2}"/>
    <dgm:cxn modelId="{08F3F0E1-9D39-4C67-B0BE-ED7C065054CC}" srcId="{26D7A7E4-FB43-40BD-964F-AFE738DC430D}" destId="{477F2544-85D0-4613-B756-67D74F78F251}" srcOrd="3" destOrd="0" parTransId="{72A0E7D3-A163-4719-8570-3A2F3D34D244}" sibTransId="{C44DD11E-A46B-46EE-80E1-CE36AD6CF31C}"/>
    <dgm:cxn modelId="{2AEE19E7-B38B-41AC-AF48-A9984003CAD8}" srcId="{26D7A7E4-FB43-40BD-964F-AFE738DC430D}" destId="{95E7D529-A30A-4752-87D0-822CEF9ECCCC}" srcOrd="4" destOrd="0" parTransId="{4032195E-559D-4435-AF5E-488D9B9B3DAB}" sibTransId="{287DA731-2F4F-4BD6-83FD-E73FE36112EA}"/>
    <dgm:cxn modelId="{B77263F4-5893-4007-88DB-5F9A99CB6CBB}" srcId="{26D7A7E4-FB43-40BD-964F-AFE738DC430D}" destId="{636CA023-1D59-4613-BEB3-BE7027ADBAEC}" srcOrd="7" destOrd="0" parTransId="{734A8FAC-EBF0-43DC-9C34-C9D27A112487}" sibTransId="{C86DE36F-B052-4805-8008-139EA6900AE9}"/>
    <dgm:cxn modelId="{7BEE36F7-A1AB-4A63-A24E-13D5301DF3C3}" srcId="{26D7A7E4-FB43-40BD-964F-AFE738DC430D}" destId="{CA9E45F0-FC0C-4567-94DF-73CDCC7A77AD}" srcOrd="2" destOrd="0" parTransId="{F28BF2D0-F427-460F-BE3C-789157F1EFA2}" sibTransId="{35F96D19-C6F1-487D-9E35-29AC99F4E4E0}"/>
    <dgm:cxn modelId="{64D9F448-4B5B-4AFC-946E-2B0813623BB8}" type="presParOf" srcId="{D7685439-38F7-44F0-9714-37C35C75D5B8}" destId="{E83B42FE-AA60-4128-B5B6-D9325C044EDD}" srcOrd="0" destOrd="0" presId="urn:microsoft.com/office/officeart/2005/8/layout/default"/>
    <dgm:cxn modelId="{60711C19-6D46-4B0A-8DE1-F50858D1AA3D}" type="presParOf" srcId="{D7685439-38F7-44F0-9714-37C35C75D5B8}" destId="{0794050B-DBE5-4A39-9B4F-698AD02D8DB1}" srcOrd="1" destOrd="0" presId="urn:microsoft.com/office/officeart/2005/8/layout/default"/>
    <dgm:cxn modelId="{FAA53696-2686-405F-99F1-7A73E3650D5E}" type="presParOf" srcId="{D7685439-38F7-44F0-9714-37C35C75D5B8}" destId="{21625CDF-E030-4F03-90E2-BCE399A1E61E}" srcOrd="2" destOrd="0" presId="urn:microsoft.com/office/officeart/2005/8/layout/default"/>
    <dgm:cxn modelId="{B4D65ADD-5CC4-4B2D-9B08-4FBC8A6E942C}" type="presParOf" srcId="{D7685439-38F7-44F0-9714-37C35C75D5B8}" destId="{63AB9101-8BE1-4143-BA64-FFFAAF212353}" srcOrd="3" destOrd="0" presId="urn:microsoft.com/office/officeart/2005/8/layout/default"/>
    <dgm:cxn modelId="{F3ADD99B-1BE3-47B1-A838-50EC8FFA214B}" type="presParOf" srcId="{D7685439-38F7-44F0-9714-37C35C75D5B8}" destId="{C8AC9816-59FD-4400-A5DE-D669906FC390}" srcOrd="4" destOrd="0" presId="urn:microsoft.com/office/officeart/2005/8/layout/default"/>
    <dgm:cxn modelId="{605A62EC-8380-4AF8-B60D-1331651BE3CF}" type="presParOf" srcId="{D7685439-38F7-44F0-9714-37C35C75D5B8}" destId="{1294C73F-868E-4073-8E13-044ABF036B0F}" srcOrd="5" destOrd="0" presId="urn:microsoft.com/office/officeart/2005/8/layout/default"/>
    <dgm:cxn modelId="{29EBCE3E-0497-4E45-BC34-C009146BF435}" type="presParOf" srcId="{D7685439-38F7-44F0-9714-37C35C75D5B8}" destId="{031E10D0-A51B-481A-89AA-6A5AB955D01A}" srcOrd="6" destOrd="0" presId="urn:microsoft.com/office/officeart/2005/8/layout/default"/>
    <dgm:cxn modelId="{D4719F42-57C3-4354-8022-DFA942CD140A}" type="presParOf" srcId="{D7685439-38F7-44F0-9714-37C35C75D5B8}" destId="{5D2907EB-81DB-43DE-9AAB-7B818D4C2C04}" srcOrd="7" destOrd="0" presId="urn:microsoft.com/office/officeart/2005/8/layout/default"/>
    <dgm:cxn modelId="{0C00077F-CD27-4BA6-A13A-E5056087CF4A}" type="presParOf" srcId="{D7685439-38F7-44F0-9714-37C35C75D5B8}" destId="{89218405-B1CE-4C59-AA2A-53333019DCB2}" srcOrd="8" destOrd="0" presId="urn:microsoft.com/office/officeart/2005/8/layout/default"/>
    <dgm:cxn modelId="{0FB46783-5AC0-47E4-A7D6-1548EC89FEF4}" type="presParOf" srcId="{D7685439-38F7-44F0-9714-37C35C75D5B8}" destId="{ED139D13-17B7-4028-8607-A63B96D6C0EF}" srcOrd="9" destOrd="0" presId="urn:microsoft.com/office/officeart/2005/8/layout/default"/>
    <dgm:cxn modelId="{5F32897E-BDC7-455E-A4F8-FD6EAFD4D527}" type="presParOf" srcId="{D7685439-38F7-44F0-9714-37C35C75D5B8}" destId="{B73C545E-9552-439C-A2FB-B950D99B7C14}" srcOrd="10" destOrd="0" presId="urn:microsoft.com/office/officeart/2005/8/layout/default"/>
    <dgm:cxn modelId="{D68BAE28-EFC3-4C50-B730-1BFEC1AB52C9}" type="presParOf" srcId="{D7685439-38F7-44F0-9714-37C35C75D5B8}" destId="{2E93A1AE-E9D3-4429-BE70-533EDBF88795}" srcOrd="11" destOrd="0" presId="urn:microsoft.com/office/officeart/2005/8/layout/default"/>
    <dgm:cxn modelId="{B7D75F44-538B-4EE7-948B-BF4FDFF605F5}" type="presParOf" srcId="{D7685439-38F7-44F0-9714-37C35C75D5B8}" destId="{45526C1F-4964-45DB-B251-3FC958BD3032}" srcOrd="12" destOrd="0" presId="urn:microsoft.com/office/officeart/2005/8/layout/default"/>
    <dgm:cxn modelId="{E457B068-93AD-417E-A1DB-F188F08273CE}" type="presParOf" srcId="{D7685439-38F7-44F0-9714-37C35C75D5B8}" destId="{70F3CF67-8891-4F39-A1C3-00FB81FC38D9}" srcOrd="13" destOrd="0" presId="urn:microsoft.com/office/officeart/2005/8/layout/default"/>
    <dgm:cxn modelId="{47671950-05C3-4832-8400-8888D22A2149}" type="presParOf" srcId="{D7685439-38F7-44F0-9714-37C35C75D5B8}" destId="{43C65068-5E9C-4AC2-8933-502260E8BB5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D84AE4-877B-4C3E-96A6-32E877ADC4B6}" type="doc">
      <dgm:prSet loTypeId="urn:microsoft.com/office/officeart/2005/8/layout/hierarchy1" loCatId="hierarchy" qsTypeId="urn:microsoft.com/office/officeart/2005/8/quickstyle/simple2" qsCatId="simple" csTypeId="urn:microsoft.com/office/officeart/2005/8/colors/colorful2" csCatId="colorful" phldr="1"/>
      <dgm:spPr/>
      <dgm:t>
        <a:bodyPr/>
        <a:lstStyle/>
        <a:p>
          <a:endParaRPr lang="en-US"/>
        </a:p>
      </dgm:t>
    </dgm:pt>
    <dgm:pt modelId="{210A1EFD-40E9-427D-9CC2-C907A4E80CB9}">
      <dgm:prSet custT="0"/>
      <dgm:spPr/>
      <dgm:t>
        <a:bodyPr/>
        <a:lstStyle/>
        <a:p>
          <a:r>
            <a:rPr lang="en-GB" sz="1800" dirty="0"/>
            <a:t>Free style Libre is a flash glucose monitoring system that allows people with diabetes to check the glucose levels without routine finger-prick tests. It provides real-time data through a small sensor worn on the upper arm, improving comfort, convenience, and long-term condition management (NICE,2017).</a:t>
          </a:r>
          <a:endParaRPr lang="en-US" sz="1800" dirty="0"/>
        </a:p>
      </dgm:t>
    </dgm:pt>
    <dgm:pt modelId="{3024327E-B5C5-4BAF-9EBF-80620A5866DA}" type="parTrans" cxnId="{1D604762-C7DA-4391-9AE5-011C34D05EA4}">
      <dgm:prSet/>
      <dgm:spPr/>
      <dgm:t>
        <a:bodyPr/>
        <a:lstStyle/>
        <a:p>
          <a:endParaRPr lang="en-US"/>
        </a:p>
      </dgm:t>
    </dgm:pt>
    <dgm:pt modelId="{EEB542D5-931A-43E7-A3A5-5164FC21EAD1}" type="sibTrans" cxnId="{1D604762-C7DA-4391-9AE5-011C34D05EA4}">
      <dgm:prSet/>
      <dgm:spPr/>
      <dgm:t>
        <a:bodyPr/>
        <a:lstStyle/>
        <a:p>
          <a:endParaRPr lang="en-US"/>
        </a:p>
      </dgm:t>
    </dgm:pt>
    <dgm:pt modelId="{AE9311A5-19A1-4EA7-AF89-3824B64B0B4A}">
      <dgm:prSet/>
      <dgm:spPr/>
      <dgm:t>
        <a:bodyPr/>
        <a:lstStyle/>
        <a:p>
          <a:r>
            <a:rPr lang="en-GB" sz="1800" dirty="0"/>
            <a:t>The sensor measures glucose levels in the interstitial fluid and stores up to 8 hours of data, updating every minute. Users scan the sensor using a reader or smartphone app for instant readings. Optional alarms alert users to high or low glucose levels. Data can be shared with healthcare professionals via the LibreView platforms, supporting remote monitoring  and personalised care (Abbott,2025)</a:t>
          </a:r>
          <a:endParaRPr lang="en-US" sz="1800" dirty="0"/>
        </a:p>
      </dgm:t>
    </dgm:pt>
    <dgm:pt modelId="{8F99336E-BA81-4C9E-B66C-93A85B2C03B1}" type="parTrans" cxnId="{C9157FA2-1B9C-4D73-AE4D-842B5B922641}">
      <dgm:prSet/>
      <dgm:spPr/>
      <dgm:t>
        <a:bodyPr/>
        <a:lstStyle/>
        <a:p>
          <a:endParaRPr lang="en-US"/>
        </a:p>
      </dgm:t>
    </dgm:pt>
    <dgm:pt modelId="{3A2C0696-7552-4B55-A42C-35E7E65E608F}" type="sibTrans" cxnId="{C9157FA2-1B9C-4D73-AE4D-842B5B922641}">
      <dgm:prSet/>
      <dgm:spPr/>
      <dgm:t>
        <a:bodyPr/>
        <a:lstStyle/>
        <a:p>
          <a:endParaRPr lang="en-US"/>
        </a:p>
      </dgm:t>
    </dgm:pt>
    <dgm:pt modelId="{C892B90D-A275-44F4-A641-E559F7AA1228}">
      <dgm:prSet/>
      <dgm:spPr/>
      <dgm:t>
        <a:bodyPr/>
        <a:lstStyle/>
        <a:p>
          <a:r>
            <a:rPr lang="en-GB" sz="1800" dirty="0"/>
            <a:t>Free Style Libre is widely used across NHS primary and secondary care settings, community diabetes services, it is recommended for individuals aged 4 and over who use insulin therapy and are actively managing their diabetes (NHS England,2023). Its integration into digital platforms supports proactive care planning and reduces emergency admissions (Diabetes UK, 2025).</a:t>
          </a:r>
          <a:endParaRPr lang="en-US" sz="1800" dirty="0"/>
        </a:p>
      </dgm:t>
    </dgm:pt>
    <dgm:pt modelId="{18AF8D1A-2C4C-412B-8D5C-927C8885732A}" type="parTrans" cxnId="{89A5E4D2-9B35-42AC-986E-2E8B31490DFF}">
      <dgm:prSet/>
      <dgm:spPr/>
      <dgm:t>
        <a:bodyPr/>
        <a:lstStyle/>
        <a:p>
          <a:endParaRPr lang="en-US"/>
        </a:p>
      </dgm:t>
    </dgm:pt>
    <dgm:pt modelId="{69B237A3-09CC-4F0F-B1D8-AC49233C4593}" type="sibTrans" cxnId="{89A5E4D2-9B35-42AC-986E-2E8B31490DFF}">
      <dgm:prSet/>
      <dgm:spPr/>
      <dgm:t>
        <a:bodyPr/>
        <a:lstStyle/>
        <a:p>
          <a:endParaRPr lang="en-US"/>
        </a:p>
      </dgm:t>
    </dgm:pt>
    <dgm:pt modelId="{00C4C298-8E7A-4A83-A415-894D82EEA19D}" type="pres">
      <dgm:prSet presAssocID="{F1D84AE4-877B-4C3E-96A6-32E877ADC4B6}" presName="hierChild1" presStyleCnt="0">
        <dgm:presLayoutVars>
          <dgm:chPref val="1"/>
          <dgm:dir/>
          <dgm:animOne val="branch"/>
          <dgm:animLvl val="lvl"/>
          <dgm:resizeHandles/>
        </dgm:presLayoutVars>
      </dgm:prSet>
      <dgm:spPr/>
    </dgm:pt>
    <dgm:pt modelId="{0D3A19F3-5A3E-484F-9431-0361495BA235}" type="pres">
      <dgm:prSet presAssocID="{210A1EFD-40E9-427D-9CC2-C907A4E80CB9}" presName="hierRoot1" presStyleCnt="0"/>
      <dgm:spPr/>
    </dgm:pt>
    <dgm:pt modelId="{E6AD7EB8-13AB-45DA-B14B-B23EA9F5F4DD}" type="pres">
      <dgm:prSet presAssocID="{210A1EFD-40E9-427D-9CC2-C907A4E80CB9}" presName="composite" presStyleCnt="0"/>
      <dgm:spPr/>
    </dgm:pt>
    <dgm:pt modelId="{788AEC1F-5B19-48FD-80B1-2756C6119A3A}" type="pres">
      <dgm:prSet presAssocID="{210A1EFD-40E9-427D-9CC2-C907A4E80CB9}" presName="background" presStyleLbl="node0" presStyleIdx="0" presStyleCnt="3"/>
      <dgm:spPr/>
    </dgm:pt>
    <dgm:pt modelId="{34D62DC5-4764-4E97-8B38-1EC53CE92D46}" type="pres">
      <dgm:prSet presAssocID="{210A1EFD-40E9-427D-9CC2-C907A4E80CB9}" presName="text" presStyleLbl="fgAcc0" presStyleIdx="0" presStyleCnt="3">
        <dgm:presLayoutVars>
          <dgm:chPref val="3"/>
        </dgm:presLayoutVars>
      </dgm:prSet>
      <dgm:spPr/>
    </dgm:pt>
    <dgm:pt modelId="{A937B78F-91EC-4619-B8D6-478F28002B9A}" type="pres">
      <dgm:prSet presAssocID="{210A1EFD-40E9-427D-9CC2-C907A4E80CB9}" presName="hierChild2" presStyleCnt="0"/>
      <dgm:spPr/>
    </dgm:pt>
    <dgm:pt modelId="{6313E42B-07DA-4D5C-B327-73C1EA24A0DA}" type="pres">
      <dgm:prSet presAssocID="{AE9311A5-19A1-4EA7-AF89-3824B64B0B4A}" presName="hierRoot1" presStyleCnt="0"/>
      <dgm:spPr/>
    </dgm:pt>
    <dgm:pt modelId="{1A8B9BEF-508C-42D3-8F24-32D2A4379FA9}" type="pres">
      <dgm:prSet presAssocID="{AE9311A5-19A1-4EA7-AF89-3824B64B0B4A}" presName="composite" presStyleCnt="0"/>
      <dgm:spPr/>
    </dgm:pt>
    <dgm:pt modelId="{3E823E24-25CE-46DD-B43F-DE7CFDF9EE54}" type="pres">
      <dgm:prSet presAssocID="{AE9311A5-19A1-4EA7-AF89-3824B64B0B4A}" presName="background" presStyleLbl="node0" presStyleIdx="1" presStyleCnt="3"/>
      <dgm:spPr/>
    </dgm:pt>
    <dgm:pt modelId="{82D8A22B-D4E4-42E6-AC77-EC4484DC7B3B}" type="pres">
      <dgm:prSet presAssocID="{AE9311A5-19A1-4EA7-AF89-3824B64B0B4A}" presName="text" presStyleLbl="fgAcc0" presStyleIdx="1" presStyleCnt="3">
        <dgm:presLayoutVars>
          <dgm:chPref val="3"/>
        </dgm:presLayoutVars>
      </dgm:prSet>
      <dgm:spPr/>
    </dgm:pt>
    <dgm:pt modelId="{39C69E0E-C04E-4365-B605-6624BC78B576}" type="pres">
      <dgm:prSet presAssocID="{AE9311A5-19A1-4EA7-AF89-3824B64B0B4A}" presName="hierChild2" presStyleCnt="0"/>
      <dgm:spPr/>
    </dgm:pt>
    <dgm:pt modelId="{ADC92A85-60EE-442A-B019-32E0C6219FF3}" type="pres">
      <dgm:prSet presAssocID="{C892B90D-A275-44F4-A641-E559F7AA1228}" presName="hierRoot1" presStyleCnt="0"/>
      <dgm:spPr/>
    </dgm:pt>
    <dgm:pt modelId="{3843E7D0-A926-4CC0-BD24-6682BBBD0408}" type="pres">
      <dgm:prSet presAssocID="{C892B90D-A275-44F4-A641-E559F7AA1228}" presName="composite" presStyleCnt="0"/>
      <dgm:spPr/>
    </dgm:pt>
    <dgm:pt modelId="{581EC49D-8FE5-4397-9555-21ADDEA4403A}" type="pres">
      <dgm:prSet presAssocID="{C892B90D-A275-44F4-A641-E559F7AA1228}" presName="background" presStyleLbl="node0" presStyleIdx="2" presStyleCnt="3"/>
      <dgm:spPr/>
    </dgm:pt>
    <dgm:pt modelId="{8F557E76-962B-43C2-A57F-341F89BF1954}" type="pres">
      <dgm:prSet presAssocID="{C892B90D-A275-44F4-A641-E559F7AA1228}" presName="text" presStyleLbl="fgAcc0" presStyleIdx="2" presStyleCnt="3">
        <dgm:presLayoutVars>
          <dgm:chPref val="3"/>
        </dgm:presLayoutVars>
      </dgm:prSet>
      <dgm:spPr/>
    </dgm:pt>
    <dgm:pt modelId="{DAA2BBA2-EA81-47AD-B54D-B240CF30EE0F}" type="pres">
      <dgm:prSet presAssocID="{C892B90D-A275-44F4-A641-E559F7AA1228}" presName="hierChild2" presStyleCnt="0"/>
      <dgm:spPr/>
    </dgm:pt>
  </dgm:ptLst>
  <dgm:cxnLst>
    <dgm:cxn modelId="{20CBBA35-E5DD-4D01-B16F-22D8B317599A}" type="presOf" srcId="{AE9311A5-19A1-4EA7-AF89-3824B64B0B4A}" destId="{82D8A22B-D4E4-42E6-AC77-EC4484DC7B3B}" srcOrd="0" destOrd="0" presId="urn:microsoft.com/office/officeart/2005/8/layout/hierarchy1"/>
    <dgm:cxn modelId="{1D604762-C7DA-4391-9AE5-011C34D05EA4}" srcId="{F1D84AE4-877B-4C3E-96A6-32E877ADC4B6}" destId="{210A1EFD-40E9-427D-9CC2-C907A4E80CB9}" srcOrd="0" destOrd="0" parTransId="{3024327E-B5C5-4BAF-9EBF-80620A5866DA}" sibTransId="{EEB542D5-931A-43E7-A3A5-5164FC21EAD1}"/>
    <dgm:cxn modelId="{94DD3195-DE2F-46AA-B506-7DB2B99707A5}" type="presOf" srcId="{C892B90D-A275-44F4-A641-E559F7AA1228}" destId="{8F557E76-962B-43C2-A57F-341F89BF1954}" srcOrd="0" destOrd="0" presId="urn:microsoft.com/office/officeart/2005/8/layout/hierarchy1"/>
    <dgm:cxn modelId="{C9157FA2-1B9C-4D73-AE4D-842B5B922641}" srcId="{F1D84AE4-877B-4C3E-96A6-32E877ADC4B6}" destId="{AE9311A5-19A1-4EA7-AF89-3824B64B0B4A}" srcOrd="1" destOrd="0" parTransId="{8F99336E-BA81-4C9E-B66C-93A85B2C03B1}" sibTransId="{3A2C0696-7552-4B55-A42C-35E7E65E608F}"/>
    <dgm:cxn modelId="{8290C1C1-86C3-4579-A70B-E9C533FA7E5F}" type="presOf" srcId="{210A1EFD-40E9-427D-9CC2-C907A4E80CB9}" destId="{34D62DC5-4764-4E97-8B38-1EC53CE92D46}" srcOrd="0" destOrd="0" presId="urn:microsoft.com/office/officeart/2005/8/layout/hierarchy1"/>
    <dgm:cxn modelId="{89A5E4D2-9B35-42AC-986E-2E8B31490DFF}" srcId="{F1D84AE4-877B-4C3E-96A6-32E877ADC4B6}" destId="{C892B90D-A275-44F4-A641-E559F7AA1228}" srcOrd="2" destOrd="0" parTransId="{18AF8D1A-2C4C-412B-8D5C-927C8885732A}" sibTransId="{69B237A3-09CC-4F0F-B1D8-AC49233C4593}"/>
    <dgm:cxn modelId="{03BBD1E7-C95A-40A5-8681-BAF256920A0B}" type="presOf" srcId="{F1D84AE4-877B-4C3E-96A6-32E877ADC4B6}" destId="{00C4C298-8E7A-4A83-A415-894D82EEA19D}" srcOrd="0" destOrd="0" presId="urn:microsoft.com/office/officeart/2005/8/layout/hierarchy1"/>
    <dgm:cxn modelId="{44460FB1-0255-4A03-8D3A-D9641011D13A}" type="presParOf" srcId="{00C4C298-8E7A-4A83-A415-894D82EEA19D}" destId="{0D3A19F3-5A3E-484F-9431-0361495BA235}" srcOrd="0" destOrd="0" presId="urn:microsoft.com/office/officeart/2005/8/layout/hierarchy1"/>
    <dgm:cxn modelId="{A6D17153-9A29-4DD5-ACAF-82E58A8B6ADB}" type="presParOf" srcId="{0D3A19F3-5A3E-484F-9431-0361495BA235}" destId="{E6AD7EB8-13AB-45DA-B14B-B23EA9F5F4DD}" srcOrd="0" destOrd="0" presId="urn:microsoft.com/office/officeart/2005/8/layout/hierarchy1"/>
    <dgm:cxn modelId="{43FEA3BD-85A3-4957-897B-F6376E99D91D}" type="presParOf" srcId="{E6AD7EB8-13AB-45DA-B14B-B23EA9F5F4DD}" destId="{788AEC1F-5B19-48FD-80B1-2756C6119A3A}" srcOrd="0" destOrd="0" presId="urn:microsoft.com/office/officeart/2005/8/layout/hierarchy1"/>
    <dgm:cxn modelId="{EC11CE53-F596-4EEF-AAE5-55DF71AD12F8}" type="presParOf" srcId="{E6AD7EB8-13AB-45DA-B14B-B23EA9F5F4DD}" destId="{34D62DC5-4764-4E97-8B38-1EC53CE92D46}" srcOrd="1" destOrd="0" presId="urn:microsoft.com/office/officeart/2005/8/layout/hierarchy1"/>
    <dgm:cxn modelId="{BF0905F1-68C7-465C-A5A2-C18C7C4ABB13}" type="presParOf" srcId="{0D3A19F3-5A3E-484F-9431-0361495BA235}" destId="{A937B78F-91EC-4619-B8D6-478F28002B9A}" srcOrd="1" destOrd="0" presId="urn:microsoft.com/office/officeart/2005/8/layout/hierarchy1"/>
    <dgm:cxn modelId="{0DB222D8-FF5F-4256-B013-A20872F06484}" type="presParOf" srcId="{00C4C298-8E7A-4A83-A415-894D82EEA19D}" destId="{6313E42B-07DA-4D5C-B327-73C1EA24A0DA}" srcOrd="1" destOrd="0" presId="urn:microsoft.com/office/officeart/2005/8/layout/hierarchy1"/>
    <dgm:cxn modelId="{5106085E-812E-4659-866A-E710B06FCCE3}" type="presParOf" srcId="{6313E42B-07DA-4D5C-B327-73C1EA24A0DA}" destId="{1A8B9BEF-508C-42D3-8F24-32D2A4379FA9}" srcOrd="0" destOrd="0" presId="urn:microsoft.com/office/officeart/2005/8/layout/hierarchy1"/>
    <dgm:cxn modelId="{222E2291-7D75-4061-B448-7A0ECCE10BF2}" type="presParOf" srcId="{1A8B9BEF-508C-42D3-8F24-32D2A4379FA9}" destId="{3E823E24-25CE-46DD-B43F-DE7CFDF9EE54}" srcOrd="0" destOrd="0" presId="urn:microsoft.com/office/officeart/2005/8/layout/hierarchy1"/>
    <dgm:cxn modelId="{251505BA-7C55-438D-A459-9A312060FBC7}" type="presParOf" srcId="{1A8B9BEF-508C-42D3-8F24-32D2A4379FA9}" destId="{82D8A22B-D4E4-42E6-AC77-EC4484DC7B3B}" srcOrd="1" destOrd="0" presId="urn:microsoft.com/office/officeart/2005/8/layout/hierarchy1"/>
    <dgm:cxn modelId="{97B43FCD-D59E-45AA-9C3D-AC20E4D20798}" type="presParOf" srcId="{6313E42B-07DA-4D5C-B327-73C1EA24A0DA}" destId="{39C69E0E-C04E-4365-B605-6624BC78B576}" srcOrd="1" destOrd="0" presId="urn:microsoft.com/office/officeart/2005/8/layout/hierarchy1"/>
    <dgm:cxn modelId="{911BC0E6-4D82-45AC-9F8D-B62BC4026C25}" type="presParOf" srcId="{00C4C298-8E7A-4A83-A415-894D82EEA19D}" destId="{ADC92A85-60EE-442A-B019-32E0C6219FF3}" srcOrd="2" destOrd="0" presId="urn:microsoft.com/office/officeart/2005/8/layout/hierarchy1"/>
    <dgm:cxn modelId="{70C412A6-71B5-4AFF-A504-1A2F36DC37AD}" type="presParOf" srcId="{ADC92A85-60EE-442A-B019-32E0C6219FF3}" destId="{3843E7D0-A926-4CC0-BD24-6682BBBD0408}" srcOrd="0" destOrd="0" presId="urn:microsoft.com/office/officeart/2005/8/layout/hierarchy1"/>
    <dgm:cxn modelId="{8023EF80-0552-4A80-AE63-E97F99935E18}" type="presParOf" srcId="{3843E7D0-A926-4CC0-BD24-6682BBBD0408}" destId="{581EC49D-8FE5-4397-9555-21ADDEA4403A}" srcOrd="0" destOrd="0" presId="urn:microsoft.com/office/officeart/2005/8/layout/hierarchy1"/>
    <dgm:cxn modelId="{C616E8EB-FC30-4D55-8897-8B57C7C28A4D}" type="presParOf" srcId="{3843E7D0-A926-4CC0-BD24-6682BBBD0408}" destId="{8F557E76-962B-43C2-A57F-341F89BF1954}" srcOrd="1" destOrd="0" presId="urn:microsoft.com/office/officeart/2005/8/layout/hierarchy1"/>
    <dgm:cxn modelId="{3CD4E59F-91D9-4417-A80A-468D04977314}" type="presParOf" srcId="{ADC92A85-60EE-442A-B019-32E0C6219FF3}" destId="{DAA2BBA2-EA81-47AD-B54D-B240CF30EE0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1564B0-5D35-4F68-9A2E-F269A4B8B4A0}"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C29400C-10EB-4408-87AF-4CE74785943D}">
      <dgm:prSet/>
      <dgm:spPr/>
      <dgm:t>
        <a:bodyPr/>
        <a:lstStyle/>
        <a:p>
          <a:pPr>
            <a:lnSpc>
              <a:spcPct val="100000"/>
            </a:lnSpc>
            <a:defRPr cap="all"/>
          </a:pPr>
          <a:r>
            <a:rPr lang="en-GB"/>
            <a:t>The introduction of Free Style Libre has transformed how healthcare professionals manage diabetes care. By providing real-time glucose data through wearable sensor, it has shifted practice from reactive to a proactive care planning. Clinicians can now access continuous glucose trends via the libre view platform, allowing earlier interventions and more personalised support (NICE,2017). </a:t>
          </a:r>
          <a:endParaRPr lang="en-US"/>
        </a:p>
      </dgm:t>
    </dgm:pt>
    <dgm:pt modelId="{72360A8C-0504-493A-970A-C9B250099221}" type="parTrans" cxnId="{B3463E36-5BB2-433A-AF25-8E7C360E6448}">
      <dgm:prSet/>
      <dgm:spPr/>
      <dgm:t>
        <a:bodyPr/>
        <a:lstStyle/>
        <a:p>
          <a:endParaRPr lang="en-US"/>
        </a:p>
      </dgm:t>
    </dgm:pt>
    <dgm:pt modelId="{A1EAE853-3260-4782-B619-938E46DC1B02}" type="sibTrans" cxnId="{B3463E36-5BB2-433A-AF25-8E7C360E6448}">
      <dgm:prSet/>
      <dgm:spPr/>
      <dgm:t>
        <a:bodyPr/>
        <a:lstStyle/>
        <a:p>
          <a:endParaRPr lang="en-US"/>
        </a:p>
      </dgm:t>
    </dgm:pt>
    <dgm:pt modelId="{253DA996-5F1E-47F0-94D5-96A059DD8BC4}">
      <dgm:prSet/>
      <dgm:spPr/>
      <dgm:t>
        <a:bodyPr/>
        <a:lstStyle/>
        <a:p>
          <a:pPr>
            <a:lnSpc>
              <a:spcPct val="100000"/>
            </a:lnSpc>
            <a:defRPr cap="all"/>
          </a:pPr>
          <a:r>
            <a:rPr lang="en-GB"/>
            <a:t>Access to data has improved dramatically. Nurses and GPs can remotely monitor patients, reducing the need for in-person appointments and enabling more efficient use of clinical time (Abbott,2025). This support integrated, multidisciplinary working and aligns with NHS ambitions for digital-first care (NHS England, 2023). </a:t>
          </a:r>
          <a:endParaRPr lang="en-US"/>
        </a:p>
      </dgm:t>
    </dgm:pt>
    <dgm:pt modelId="{2AEBD49B-6735-48A7-98E9-95097393AF98}" type="parTrans" cxnId="{C182F245-9F07-4A4A-87BC-F77DFB97208A}">
      <dgm:prSet/>
      <dgm:spPr/>
      <dgm:t>
        <a:bodyPr/>
        <a:lstStyle/>
        <a:p>
          <a:endParaRPr lang="en-US"/>
        </a:p>
      </dgm:t>
    </dgm:pt>
    <dgm:pt modelId="{64DE3553-9E21-4C20-9FB1-5A63C7E05066}" type="sibTrans" cxnId="{C182F245-9F07-4A4A-87BC-F77DFB97208A}">
      <dgm:prSet/>
      <dgm:spPr/>
      <dgm:t>
        <a:bodyPr/>
        <a:lstStyle/>
        <a:p>
          <a:endParaRPr lang="en-US"/>
        </a:p>
      </dgm:t>
    </dgm:pt>
    <dgm:pt modelId="{99B4F768-D60F-4CF4-99E0-802FE104D0D7}">
      <dgm:prSet/>
      <dgm:spPr/>
      <dgm:t>
        <a:bodyPr/>
        <a:lstStyle/>
        <a:p>
          <a:pPr>
            <a:lnSpc>
              <a:spcPct val="100000"/>
            </a:lnSpc>
            <a:defRPr cap="all"/>
          </a:pPr>
          <a:r>
            <a:rPr lang="en-GB"/>
            <a:t>Outcomes for staff include reduced workload related to routine glucose checks and improved confidence in managing complex cases. a case study from Medway community healthcare showed that involving community nurses in using Free Style Libre enhanced their understanding of diabetes management and improved patients engagement (Gregory,2025). </a:t>
          </a:r>
          <a:endParaRPr lang="en-US"/>
        </a:p>
      </dgm:t>
    </dgm:pt>
    <dgm:pt modelId="{6AD7B318-F2AB-43B2-A34A-A230D372E6E9}" type="parTrans" cxnId="{154311BC-BCD6-4A3F-9DD4-16A4F618B069}">
      <dgm:prSet/>
      <dgm:spPr/>
      <dgm:t>
        <a:bodyPr/>
        <a:lstStyle/>
        <a:p>
          <a:endParaRPr lang="en-US"/>
        </a:p>
      </dgm:t>
    </dgm:pt>
    <dgm:pt modelId="{5F353AD7-C167-4F08-9743-004BBE38E557}" type="sibTrans" cxnId="{154311BC-BCD6-4A3F-9DD4-16A4F618B069}">
      <dgm:prSet/>
      <dgm:spPr/>
      <dgm:t>
        <a:bodyPr/>
        <a:lstStyle/>
        <a:p>
          <a:endParaRPr lang="en-US"/>
        </a:p>
      </dgm:t>
    </dgm:pt>
    <dgm:pt modelId="{8ACC5898-06DA-4EB5-AADA-0990ADEF15C4}" type="pres">
      <dgm:prSet presAssocID="{C61564B0-5D35-4F68-9A2E-F269A4B8B4A0}" presName="root" presStyleCnt="0">
        <dgm:presLayoutVars>
          <dgm:dir/>
          <dgm:resizeHandles val="exact"/>
        </dgm:presLayoutVars>
      </dgm:prSet>
      <dgm:spPr/>
    </dgm:pt>
    <dgm:pt modelId="{84FA0258-3613-4D8A-911A-E3712183F528}" type="pres">
      <dgm:prSet presAssocID="{AC29400C-10EB-4408-87AF-4CE74785943D}" presName="compNode" presStyleCnt="0"/>
      <dgm:spPr/>
    </dgm:pt>
    <dgm:pt modelId="{1ABDB498-6FDC-4B09-835C-A8039C11B85A}" type="pres">
      <dgm:prSet presAssocID="{AC29400C-10EB-4408-87AF-4CE74785943D}" presName="iconBgRect" presStyleLbl="bgShp" presStyleIdx="0" presStyleCnt="3"/>
      <dgm:spPr>
        <a:prstGeom prst="round2DiagRect">
          <a:avLst>
            <a:gd name="adj1" fmla="val 29727"/>
            <a:gd name="adj2" fmla="val 0"/>
          </a:avLst>
        </a:prstGeom>
      </dgm:spPr>
    </dgm:pt>
    <dgm:pt modelId="{8D3CE80A-2241-4E22-BD0A-DCB6E26ACB3A}" type="pres">
      <dgm:prSet presAssocID="{AC29400C-10EB-4408-87AF-4CE7478594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B9940E66-9D6B-4C0F-B2F0-FB71F5361BAD}" type="pres">
      <dgm:prSet presAssocID="{AC29400C-10EB-4408-87AF-4CE74785943D}" presName="spaceRect" presStyleCnt="0"/>
      <dgm:spPr/>
    </dgm:pt>
    <dgm:pt modelId="{FE82F946-DF12-4C44-89D4-AD0F8B553C99}" type="pres">
      <dgm:prSet presAssocID="{AC29400C-10EB-4408-87AF-4CE74785943D}" presName="textRect" presStyleLbl="revTx" presStyleIdx="0" presStyleCnt="3">
        <dgm:presLayoutVars>
          <dgm:chMax val="1"/>
          <dgm:chPref val="1"/>
        </dgm:presLayoutVars>
      </dgm:prSet>
      <dgm:spPr/>
    </dgm:pt>
    <dgm:pt modelId="{F507C58C-2D97-4ECA-8EEF-88E63DEEEB1F}" type="pres">
      <dgm:prSet presAssocID="{A1EAE853-3260-4782-B619-938E46DC1B02}" presName="sibTrans" presStyleCnt="0"/>
      <dgm:spPr/>
    </dgm:pt>
    <dgm:pt modelId="{748CA40D-FD34-4CE8-A1BC-CF975907D24F}" type="pres">
      <dgm:prSet presAssocID="{253DA996-5F1E-47F0-94D5-96A059DD8BC4}" presName="compNode" presStyleCnt="0"/>
      <dgm:spPr/>
    </dgm:pt>
    <dgm:pt modelId="{6CCEC0DD-C8AF-4552-8BAD-280A18BCE249}" type="pres">
      <dgm:prSet presAssocID="{253DA996-5F1E-47F0-94D5-96A059DD8BC4}" presName="iconBgRect" presStyleLbl="bgShp" presStyleIdx="1" presStyleCnt="3"/>
      <dgm:spPr>
        <a:prstGeom prst="round2DiagRect">
          <a:avLst>
            <a:gd name="adj1" fmla="val 29727"/>
            <a:gd name="adj2" fmla="val 0"/>
          </a:avLst>
        </a:prstGeom>
      </dgm:spPr>
    </dgm:pt>
    <dgm:pt modelId="{87D13437-A8D2-487B-B1F7-2D066BFA804F}" type="pres">
      <dgm:prSet presAssocID="{253DA996-5F1E-47F0-94D5-96A059DD8B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A6A7D121-120E-4101-936D-915238E7D2AE}" type="pres">
      <dgm:prSet presAssocID="{253DA996-5F1E-47F0-94D5-96A059DD8BC4}" presName="spaceRect" presStyleCnt="0"/>
      <dgm:spPr/>
    </dgm:pt>
    <dgm:pt modelId="{2AE934BA-D649-4731-A826-C6DF6930648A}" type="pres">
      <dgm:prSet presAssocID="{253DA996-5F1E-47F0-94D5-96A059DD8BC4}" presName="textRect" presStyleLbl="revTx" presStyleIdx="1" presStyleCnt="3">
        <dgm:presLayoutVars>
          <dgm:chMax val="1"/>
          <dgm:chPref val="1"/>
        </dgm:presLayoutVars>
      </dgm:prSet>
      <dgm:spPr/>
    </dgm:pt>
    <dgm:pt modelId="{C3F92CC3-FB20-40EF-B94F-B85CBC88737E}" type="pres">
      <dgm:prSet presAssocID="{64DE3553-9E21-4C20-9FB1-5A63C7E05066}" presName="sibTrans" presStyleCnt="0"/>
      <dgm:spPr/>
    </dgm:pt>
    <dgm:pt modelId="{0D065D82-160E-4A60-851B-0A4893FF80C5}" type="pres">
      <dgm:prSet presAssocID="{99B4F768-D60F-4CF4-99E0-802FE104D0D7}" presName="compNode" presStyleCnt="0"/>
      <dgm:spPr/>
    </dgm:pt>
    <dgm:pt modelId="{7A602E73-78E9-4FCD-A3D5-735EDE4C11FB}" type="pres">
      <dgm:prSet presAssocID="{99B4F768-D60F-4CF4-99E0-802FE104D0D7}" presName="iconBgRect" presStyleLbl="bgShp" presStyleIdx="2" presStyleCnt="3"/>
      <dgm:spPr>
        <a:prstGeom prst="round2DiagRect">
          <a:avLst>
            <a:gd name="adj1" fmla="val 29727"/>
            <a:gd name="adj2" fmla="val 0"/>
          </a:avLst>
        </a:prstGeom>
      </dgm:spPr>
    </dgm:pt>
    <dgm:pt modelId="{EEEA9EA3-E34E-41BC-AA48-3EAA33D35384}" type="pres">
      <dgm:prSet presAssocID="{99B4F768-D60F-4CF4-99E0-802FE104D0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106F1F9C-A03B-4133-AF30-D0CE87933DEC}" type="pres">
      <dgm:prSet presAssocID="{99B4F768-D60F-4CF4-99E0-802FE104D0D7}" presName="spaceRect" presStyleCnt="0"/>
      <dgm:spPr/>
    </dgm:pt>
    <dgm:pt modelId="{5B01FAAC-6B73-422A-A2A0-BA0150DC3FDC}" type="pres">
      <dgm:prSet presAssocID="{99B4F768-D60F-4CF4-99E0-802FE104D0D7}" presName="textRect" presStyleLbl="revTx" presStyleIdx="2" presStyleCnt="3">
        <dgm:presLayoutVars>
          <dgm:chMax val="1"/>
          <dgm:chPref val="1"/>
        </dgm:presLayoutVars>
      </dgm:prSet>
      <dgm:spPr/>
    </dgm:pt>
  </dgm:ptLst>
  <dgm:cxnLst>
    <dgm:cxn modelId="{6214A610-5B76-4806-80F8-44E7B1751AD4}" type="presOf" srcId="{253DA996-5F1E-47F0-94D5-96A059DD8BC4}" destId="{2AE934BA-D649-4731-A826-C6DF6930648A}" srcOrd="0" destOrd="0" presId="urn:microsoft.com/office/officeart/2018/5/layout/IconLeafLabelList"/>
    <dgm:cxn modelId="{B3463E36-5BB2-433A-AF25-8E7C360E6448}" srcId="{C61564B0-5D35-4F68-9A2E-F269A4B8B4A0}" destId="{AC29400C-10EB-4408-87AF-4CE74785943D}" srcOrd="0" destOrd="0" parTransId="{72360A8C-0504-493A-970A-C9B250099221}" sibTransId="{A1EAE853-3260-4782-B619-938E46DC1B02}"/>
    <dgm:cxn modelId="{7DCA6D3A-98FC-4B52-92D8-D0590F159837}" type="presOf" srcId="{C61564B0-5D35-4F68-9A2E-F269A4B8B4A0}" destId="{8ACC5898-06DA-4EB5-AADA-0990ADEF15C4}" srcOrd="0" destOrd="0" presId="urn:microsoft.com/office/officeart/2018/5/layout/IconLeafLabelList"/>
    <dgm:cxn modelId="{C182F245-9F07-4A4A-87BC-F77DFB97208A}" srcId="{C61564B0-5D35-4F68-9A2E-F269A4B8B4A0}" destId="{253DA996-5F1E-47F0-94D5-96A059DD8BC4}" srcOrd="1" destOrd="0" parTransId="{2AEBD49B-6735-48A7-98E9-95097393AF98}" sibTransId="{64DE3553-9E21-4C20-9FB1-5A63C7E05066}"/>
    <dgm:cxn modelId="{5AE8957D-7A8D-4EAE-A8C8-4777810FFDB5}" type="presOf" srcId="{AC29400C-10EB-4408-87AF-4CE74785943D}" destId="{FE82F946-DF12-4C44-89D4-AD0F8B553C99}" srcOrd="0" destOrd="0" presId="urn:microsoft.com/office/officeart/2018/5/layout/IconLeafLabelList"/>
    <dgm:cxn modelId="{1144CEBB-CBD4-402F-BE5C-CD07796AB1C2}" type="presOf" srcId="{99B4F768-D60F-4CF4-99E0-802FE104D0D7}" destId="{5B01FAAC-6B73-422A-A2A0-BA0150DC3FDC}" srcOrd="0" destOrd="0" presId="urn:microsoft.com/office/officeart/2018/5/layout/IconLeafLabelList"/>
    <dgm:cxn modelId="{154311BC-BCD6-4A3F-9DD4-16A4F618B069}" srcId="{C61564B0-5D35-4F68-9A2E-F269A4B8B4A0}" destId="{99B4F768-D60F-4CF4-99E0-802FE104D0D7}" srcOrd="2" destOrd="0" parTransId="{6AD7B318-F2AB-43B2-A34A-A230D372E6E9}" sibTransId="{5F353AD7-C167-4F08-9743-004BBE38E557}"/>
    <dgm:cxn modelId="{74A5865B-7879-4546-9682-B5E39F2CA860}" type="presParOf" srcId="{8ACC5898-06DA-4EB5-AADA-0990ADEF15C4}" destId="{84FA0258-3613-4D8A-911A-E3712183F528}" srcOrd="0" destOrd="0" presId="urn:microsoft.com/office/officeart/2018/5/layout/IconLeafLabelList"/>
    <dgm:cxn modelId="{0624E103-9956-4C04-90B2-0F4A0D6AFEBB}" type="presParOf" srcId="{84FA0258-3613-4D8A-911A-E3712183F528}" destId="{1ABDB498-6FDC-4B09-835C-A8039C11B85A}" srcOrd="0" destOrd="0" presId="urn:microsoft.com/office/officeart/2018/5/layout/IconLeafLabelList"/>
    <dgm:cxn modelId="{E3EAE0E6-BFC2-410F-B081-6C80FE501745}" type="presParOf" srcId="{84FA0258-3613-4D8A-911A-E3712183F528}" destId="{8D3CE80A-2241-4E22-BD0A-DCB6E26ACB3A}" srcOrd="1" destOrd="0" presId="urn:microsoft.com/office/officeart/2018/5/layout/IconLeafLabelList"/>
    <dgm:cxn modelId="{AA2E72FB-8056-4127-B568-9EE821475E2B}" type="presParOf" srcId="{84FA0258-3613-4D8A-911A-E3712183F528}" destId="{B9940E66-9D6B-4C0F-B2F0-FB71F5361BAD}" srcOrd="2" destOrd="0" presId="urn:microsoft.com/office/officeart/2018/5/layout/IconLeafLabelList"/>
    <dgm:cxn modelId="{78953F9C-38B9-44DF-B5C3-EAD749A1D08F}" type="presParOf" srcId="{84FA0258-3613-4D8A-911A-E3712183F528}" destId="{FE82F946-DF12-4C44-89D4-AD0F8B553C99}" srcOrd="3" destOrd="0" presId="urn:microsoft.com/office/officeart/2018/5/layout/IconLeafLabelList"/>
    <dgm:cxn modelId="{9A081F2A-E73B-4FFB-914F-0D7B4E1BAF51}" type="presParOf" srcId="{8ACC5898-06DA-4EB5-AADA-0990ADEF15C4}" destId="{F507C58C-2D97-4ECA-8EEF-88E63DEEEB1F}" srcOrd="1" destOrd="0" presId="urn:microsoft.com/office/officeart/2018/5/layout/IconLeafLabelList"/>
    <dgm:cxn modelId="{384166F1-8C59-4397-88B6-0EF13157E14B}" type="presParOf" srcId="{8ACC5898-06DA-4EB5-AADA-0990ADEF15C4}" destId="{748CA40D-FD34-4CE8-A1BC-CF975907D24F}" srcOrd="2" destOrd="0" presId="urn:microsoft.com/office/officeart/2018/5/layout/IconLeafLabelList"/>
    <dgm:cxn modelId="{DFA94ED1-2605-49C3-A943-5AB6B29FFB0C}" type="presParOf" srcId="{748CA40D-FD34-4CE8-A1BC-CF975907D24F}" destId="{6CCEC0DD-C8AF-4552-8BAD-280A18BCE249}" srcOrd="0" destOrd="0" presId="urn:microsoft.com/office/officeart/2018/5/layout/IconLeafLabelList"/>
    <dgm:cxn modelId="{F50F17A9-A6AE-41E3-AFE0-B19DDB5A8572}" type="presParOf" srcId="{748CA40D-FD34-4CE8-A1BC-CF975907D24F}" destId="{87D13437-A8D2-487B-B1F7-2D066BFA804F}" srcOrd="1" destOrd="0" presId="urn:microsoft.com/office/officeart/2018/5/layout/IconLeafLabelList"/>
    <dgm:cxn modelId="{17340A6F-D14F-4C35-BB8F-20AA3AB2F770}" type="presParOf" srcId="{748CA40D-FD34-4CE8-A1BC-CF975907D24F}" destId="{A6A7D121-120E-4101-936D-915238E7D2AE}" srcOrd="2" destOrd="0" presId="urn:microsoft.com/office/officeart/2018/5/layout/IconLeafLabelList"/>
    <dgm:cxn modelId="{304BA6D7-2018-4FE9-873F-28806D82CAC2}" type="presParOf" srcId="{748CA40D-FD34-4CE8-A1BC-CF975907D24F}" destId="{2AE934BA-D649-4731-A826-C6DF6930648A}" srcOrd="3" destOrd="0" presId="urn:microsoft.com/office/officeart/2018/5/layout/IconLeafLabelList"/>
    <dgm:cxn modelId="{6E72D50A-D88C-4F63-9AC5-C73DD79C8FBC}" type="presParOf" srcId="{8ACC5898-06DA-4EB5-AADA-0990ADEF15C4}" destId="{C3F92CC3-FB20-40EF-B94F-B85CBC88737E}" srcOrd="3" destOrd="0" presId="urn:microsoft.com/office/officeart/2018/5/layout/IconLeafLabelList"/>
    <dgm:cxn modelId="{E80D9EF0-3913-4D30-8399-3508FF4A1A5E}" type="presParOf" srcId="{8ACC5898-06DA-4EB5-AADA-0990ADEF15C4}" destId="{0D065D82-160E-4A60-851B-0A4893FF80C5}" srcOrd="4" destOrd="0" presId="urn:microsoft.com/office/officeart/2018/5/layout/IconLeafLabelList"/>
    <dgm:cxn modelId="{D5193164-0368-4A6E-8806-FE39E84281CE}" type="presParOf" srcId="{0D065D82-160E-4A60-851B-0A4893FF80C5}" destId="{7A602E73-78E9-4FCD-A3D5-735EDE4C11FB}" srcOrd="0" destOrd="0" presId="urn:microsoft.com/office/officeart/2018/5/layout/IconLeafLabelList"/>
    <dgm:cxn modelId="{C20D5D56-6E4D-4147-AA75-475B8A61E431}" type="presParOf" srcId="{0D065D82-160E-4A60-851B-0A4893FF80C5}" destId="{EEEA9EA3-E34E-41BC-AA48-3EAA33D35384}" srcOrd="1" destOrd="0" presId="urn:microsoft.com/office/officeart/2018/5/layout/IconLeafLabelList"/>
    <dgm:cxn modelId="{3ACFBC2D-AB1B-428F-80F1-8DB79A731FA6}" type="presParOf" srcId="{0D065D82-160E-4A60-851B-0A4893FF80C5}" destId="{106F1F9C-A03B-4133-AF30-D0CE87933DEC}" srcOrd="2" destOrd="0" presId="urn:microsoft.com/office/officeart/2018/5/layout/IconLeafLabelList"/>
    <dgm:cxn modelId="{DB397BD8-A57E-45F6-BE80-ABEB2C1970CC}" type="presParOf" srcId="{0D065D82-160E-4A60-851B-0A4893FF80C5}" destId="{5B01FAAC-6B73-422A-A2A0-BA0150DC3FD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385955-5BC8-4C59-95C1-D62582451A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41BB991-68BC-4F1C-AF44-ACDF1D863A8B}">
      <dgm:prSet/>
      <dgm:spPr/>
      <dgm:t>
        <a:bodyPr/>
        <a:lstStyle/>
        <a:p>
          <a:r>
            <a:rPr lang="en-GB" b="1"/>
            <a:t>Benefits  </a:t>
          </a:r>
          <a:endParaRPr lang="en-US"/>
        </a:p>
      </dgm:t>
    </dgm:pt>
    <dgm:pt modelId="{6FF78368-8F1B-432B-AC71-AE2E10AE4273}" type="parTrans" cxnId="{85DD33F0-C5B9-4DEA-89A5-0459FCECBE0F}">
      <dgm:prSet/>
      <dgm:spPr/>
      <dgm:t>
        <a:bodyPr/>
        <a:lstStyle/>
        <a:p>
          <a:endParaRPr lang="en-US"/>
        </a:p>
      </dgm:t>
    </dgm:pt>
    <dgm:pt modelId="{262F2AC5-F85A-42A6-9D73-A29EA02357F0}" type="sibTrans" cxnId="{85DD33F0-C5B9-4DEA-89A5-0459FCECBE0F}">
      <dgm:prSet/>
      <dgm:spPr/>
      <dgm:t>
        <a:bodyPr/>
        <a:lstStyle/>
        <a:p>
          <a:endParaRPr lang="en-US"/>
        </a:p>
      </dgm:t>
    </dgm:pt>
    <dgm:pt modelId="{6EDF4D0F-E109-45A3-9F29-43744AE9F063}">
      <dgm:prSet/>
      <dgm:spPr/>
      <dgm:t>
        <a:bodyPr/>
        <a:lstStyle/>
        <a:p>
          <a:r>
            <a:rPr lang="en-GB"/>
            <a:t>Streamlines routine monitoring </a:t>
          </a:r>
          <a:endParaRPr lang="en-US"/>
        </a:p>
      </dgm:t>
    </dgm:pt>
    <dgm:pt modelId="{721EA0C8-372C-4830-81CE-F660DFF5DBE6}" type="parTrans" cxnId="{E9606414-98F7-4803-A9CB-7274FEA845B4}">
      <dgm:prSet/>
      <dgm:spPr/>
      <dgm:t>
        <a:bodyPr/>
        <a:lstStyle/>
        <a:p>
          <a:endParaRPr lang="en-US"/>
        </a:p>
      </dgm:t>
    </dgm:pt>
    <dgm:pt modelId="{58CB27AA-98DE-4D4F-B9BB-FEE8F3AA6257}" type="sibTrans" cxnId="{E9606414-98F7-4803-A9CB-7274FEA845B4}">
      <dgm:prSet/>
      <dgm:spPr/>
      <dgm:t>
        <a:bodyPr/>
        <a:lstStyle/>
        <a:p>
          <a:endParaRPr lang="en-US"/>
        </a:p>
      </dgm:t>
    </dgm:pt>
    <dgm:pt modelId="{A69A8DEF-37CD-4032-A67E-63E9A06E37AF}">
      <dgm:prSet/>
      <dgm:spPr/>
      <dgm:t>
        <a:bodyPr/>
        <a:lstStyle/>
        <a:p>
          <a:r>
            <a:rPr lang="en-GB"/>
            <a:t>Enhances clinical decision-making </a:t>
          </a:r>
          <a:endParaRPr lang="en-US"/>
        </a:p>
      </dgm:t>
    </dgm:pt>
    <dgm:pt modelId="{53D82742-6664-486E-AA34-CF997C5C07EC}" type="parTrans" cxnId="{A7183CBB-D9D3-46B8-9EFA-982885712988}">
      <dgm:prSet/>
      <dgm:spPr/>
      <dgm:t>
        <a:bodyPr/>
        <a:lstStyle/>
        <a:p>
          <a:endParaRPr lang="en-US"/>
        </a:p>
      </dgm:t>
    </dgm:pt>
    <dgm:pt modelId="{02956AF9-C3E4-4933-90B9-B520C18FC00D}" type="sibTrans" cxnId="{A7183CBB-D9D3-46B8-9EFA-982885712988}">
      <dgm:prSet/>
      <dgm:spPr/>
      <dgm:t>
        <a:bodyPr/>
        <a:lstStyle/>
        <a:p>
          <a:endParaRPr lang="en-US"/>
        </a:p>
      </dgm:t>
    </dgm:pt>
    <dgm:pt modelId="{1A84550E-6315-42C7-A3B4-7D249D0CE281}">
      <dgm:prSet/>
      <dgm:spPr/>
      <dgm:t>
        <a:bodyPr/>
        <a:lstStyle/>
        <a:p>
          <a:r>
            <a:rPr lang="en-GB"/>
            <a:t>Supports remote care and continuity </a:t>
          </a:r>
          <a:endParaRPr lang="en-US"/>
        </a:p>
      </dgm:t>
    </dgm:pt>
    <dgm:pt modelId="{4ABD3470-43EE-4546-A330-2517BE75853D}" type="parTrans" cxnId="{041E5D20-166B-45F0-8DF1-D090E1805427}">
      <dgm:prSet/>
      <dgm:spPr/>
      <dgm:t>
        <a:bodyPr/>
        <a:lstStyle/>
        <a:p>
          <a:endParaRPr lang="en-US"/>
        </a:p>
      </dgm:t>
    </dgm:pt>
    <dgm:pt modelId="{BA4E0E24-69A8-4ADA-B838-FE8498256B0B}" type="sibTrans" cxnId="{041E5D20-166B-45F0-8DF1-D090E1805427}">
      <dgm:prSet/>
      <dgm:spPr/>
      <dgm:t>
        <a:bodyPr/>
        <a:lstStyle/>
        <a:p>
          <a:endParaRPr lang="en-US"/>
        </a:p>
      </dgm:t>
    </dgm:pt>
    <dgm:pt modelId="{228763E8-999F-4B8C-B706-F8964D88CF61}">
      <dgm:prSet/>
      <dgm:spPr/>
      <dgm:t>
        <a:bodyPr/>
        <a:lstStyle/>
        <a:p>
          <a:r>
            <a:rPr lang="en-GB"/>
            <a:t>Encourages digital confidence among staff </a:t>
          </a:r>
          <a:endParaRPr lang="en-US"/>
        </a:p>
      </dgm:t>
    </dgm:pt>
    <dgm:pt modelId="{C3838F17-DAAB-4D07-BFC9-6C1EAB9D871A}" type="parTrans" cxnId="{75EE594B-57FD-4344-9BB6-07D661A98D0E}">
      <dgm:prSet/>
      <dgm:spPr/>
      <dgm:t>
        <a:bodyPr/>
        <a:lstStyle/>
        <a:p>
          <a:endParaRPr lang="en-US"/>
        </a:p>
      </dgm:t>
    </dgm:pt>
    <dgm:pt modelId="{50072AEA-30A7-4071-B321-6299C79C8541}" type="sibTrans" cxnId="{75EE594B-57FD-4344-9BB6-07D661A98D0E}">
      <dgm:prSet/>
      <dgm:spPr/>
      <dgm:t>
        <a:bodyPr/>
        <a:lstStyle/>
        <a:p>
          <a:endParaRPr lang="en-US"/>
        </a:p>
      </dgm:t>
    </dgm:pt>
    <dgm:pt modelId="{FB54FD06-D386-4DFB-97C5-25C64DA55048}">
      <dgm:prSet/>
      <dgm:spPr/>
      <dgm:t>
        <a:bodyPr/>
        <a:lstStyle/>
        <a:p>
          <a:r>
            <a:rPr lang="en-GB" b="1"/>
            <a:t>Challenges </a:t>
          </a:r>
          <a:endParaRPr lang="en-US"/>
        </a:p>
      </dgm:t>
    </dgm:pt>
    <dgm:pt modelId="{ABF6AFCE-6EC4-4FEA-9ADF-42C2AA612D7B}" type="parTrans" cxnId="{D9C5ABD1-477E-45CE-AECD-7EC13CD4B7AD}">
      <dgm:prSet/>
      <dgm:spPr/>
      <dgm:t>
        <a:bodyPr/>
        <a:lstStyle/>
        <a:p>
          <a:endParaRPr lang="en-US"/>
        </a:p>
      </dgm:t>
    </dgm:pt>
    <dgm:pt modelId="{DC451DCF-F107-45C8-BFA5-2D39156E9520}" type="sibTrans" cxnId="{D9C5ABD1-477E-45CE-AECD-7EC13CD4B7AD}">
      <dgm:prSet/>
      <dgm:spPr/>
      <dgm:t>
        <a:bodyPr/>
        <a:lstStyle/>
        <a:p>
          <a:endParaRPr lang="en-US"/>
        </a:p>
      </dgm:t>
    </dgm:pt>
    <dgm:pt modelId="{2D39B07A-E84D-4A20-893E-83DCD98A8D84}">
      <dgm:prSet/>
      <dgm:spPr/>
      <dgm:t>
        <a:bodyPr/>
        <a:lstStyle/>
        <a:p>
          <a:r>
            <a:rPr lang="en-GB"/>
            <a:t>Digital literacy gaps among some staff </a:t>
          </a:r>
          <a:endParaRPr lang="en-US"/>
        </a:p>
      </dgm:t>
    </dgm:pt>
    <dgm:pt modelId="{B552B980-38AF-4850-951F-993D31D7C602}" type="parTrans" cxnId="{9624BE5C-CFDD-4364-BF09-71A8364F8D90}">
      <dgm:prSet/>
      <dgm:spPr/>
      <dgm:t>
        <a:bodyPr/>
        <a:lstStyle/>
        <a:p>
          <a:endParaRPr lang="en-US"/>
        </a:p>
      </dgm:t>
    </dgm:pt>
    <dgm:pt modelId="{876947F5-001F-462C-9D07-3806935001A1}" type="sibTrans" cxnId="{9624BE5C-CFDD-4364-BF09-71A8364F8D90}">
      <dgm:prSet/>
      <dgm:spPr/>
      <dgm:t>
        <a:bodyPr/>
        <a:lstStyle/>
        <a:p>
          <a:endParaRPr lang="en-US"/>
        </a:p>
      </dgm:t>
    </dgm:pt>
    <dgm:pt modelId="{57102776-E697-4969-A27B-DFA767D6396B}">
      <dgm:prSet/>
      <dgm:spPr/>
      <dgm:t>
        <a:bodyPr/>
        <a:lstStyle/>
        <a:p>
          <a:r>
            <a:rPr lang="en-GB"/>
            <a:t>Time constraints from training and system integration </a:t>
          </a:r>
          <a:endParaRPr lang="en-US"/>
        </a:p>
      </dgm:t>
    </dgm:pt>
    <dgm:pt modelId="{CDB4B99D-0D8A-4666-9E91-235E734BB641}" type="parTrans" cxnId="{E26DB4BA-E761-4FCA-8D0A-70DA0937A06E}">
      <dgm:prSet/>
      <dgm:spPr/>
      <dgm:t>
        <a:bodyPr/>
        <a:lstStyle/>
        <a:p>
          <a:endParaRPr lang="en-US"/>
        </a:p>
      </dgm:t>
    </dgm:pt>
    <dgm:pt modelId="{8D234C6B-BC7F-4786-B306-3103B17EFD76}" type="sibTrans" cxnId="{E26DB4BA-E761-4FCA-8D0A-70DA0937A06E}">
      <dgm:prSet/>
      <dgm:spPr/>
      <dgm:t>
        <a:bodyPr/>
        <a:lstStyle/>
        <a:p>
          <a:endParaRPr lang="en-US"/>
        </a:p>
      </dgm:t>
    </dgm:pt>
    <dgm:pt modelId="{7A046262-3B34-41F0-937B-33A98AA50FB3}">
      <dgm:prSet/>
      <dgm:spPr/>
      <dgm:t>
        <a:bodyPr/>
        <a:lstStyle/>
        <a:p>
          <a:r>
            <a:rPr lang="en-GB"/>
            <a:t>Variation in access across regions and services </a:t>
          </a:r>
          <a:endParaRPr lang="en-US"/>
        </a:p>
      </dgm:t>
    </dgm:pt>
    <dgm:pt modelId="{ACEF64AF-CF6C-4EAB-AA0A-110899AA57F0}" type="parTrans" cxnId="{C21ADE1F-A52D-422C-BFD5-3A56D818CC61}">
      <dgm:prSet/>
      <dgm:spPr/>
      <dgm:t>
        <a:bodyPr/>
        <a:lstStyle/>
        <a:p>
          <a:endParaRPr lang="en-US"/>
        </a:p>
      </dgm:t>
    </dgm:pt>
    <dgm:pt modelId="{AA226264-EBF4-4C8C-A267-0272244BBAC2}" type="sibTrans" cxnId="{C21ADE1F-A52D-422C-BFD5-3A56D818CC61}">
      <dgm:prSet/>
      <dgm:spPr/>
      <dgm:t>
        <a:bodyPr/>
        <a:lstStyle/>
        <a:p>
          <a:endParaRPr lang="en-US"/>
        </a:p>
      </dgm:t>
    </dgm:pt>
    <dgm:pt modelId="{C571144A-1E5B-4080-9C79-7811DF86B0F6}">
      <dgm:prSet/>
      <dgm:spPr/>
      <dgm:t>
        <a:bodyPr/>
        <a:lstStyle/>
        <a:p>
          <a:r>
            <a:rPr lang="en-GB" b="1"/>
            <a:t>Barrier.</a:t>
          </a:r>
          <a:endParaRPr lang="en-US"/>
        </a:p>
      </dgm:t>
    </dgm:pt>
    <dgm:pt modelId="{63AB8EB6-83E0-48F0-8BFD-55FF6CA97710}" type="parTrans" cxnId="{35268EBC-0C58-419A-9DBB-8E3598B33D28}">
      <dgm:prSet/>
      <dgm:spPr/>
      <dgm:t>
        <a:bodyPr/>
        <a:lstStyle/>
        <a:p>
          <a:endParaRPr lang="en-US"/>
        </a:p>
      </dgm:t>
    </dgm:pt>
    <dgm:pt modelId="{5EDFC799-2091-47D9-B404-3F0E8650334F}" type="sibTrans" cxnId="{35268EBC-0C58-419A-9DBB-8E3598B33D28}">
      <dgm:prSet/>
      <dgm:spPr/>
      <dgm:t>
        <a:bodyPr/>
        <a:lstStyle/>
        <a:p>
          <a:endParaRPr lang="en-US"/>
        </a:p>
      </dgm:t>
    </dgm:pt>
    <dgm:pt modelId="{79CE7CE6-EDC0-4823-82F9-8E33050D0579}">
      <dgm:prSet/>
      <dgm:spPr/>
      <dgm:t>
        <a:bodyPr/>
        <a:lstStyle/>
        <a:p>
          <a:r>
            <a:rPr lang="en-GB"/>
            <a:t>Barrier  some staff lack confidence using digital platforms like Libre View </a:t>
          </a:r>
          <a:endParaRPr lang="en-US"/>
        </a:p>
      </dgm:t>
    </dgm:pt>
    <dgm:pt modelId="{7D343A7F-EC9E-4624-B12C-F6DBE1215E57}" type="parTrans" cxnId="{84BBBBCB-BC05-440E-AEE4-18E4E6C69EA9}">
      <dgm:prSet/>
      <dgm:spPr/>
      <dgm:t>
        <a:bodyPr/>
        <a:lstStyle/>
        <a:p>
          <a:endParaRPr lang="en-US"/>
        </a:p>
      </dgm:t>
    </dgm:pt>
    <dgm:pt modelId="{26118E32-540B-4913-97B7-B499DC5D11BA}" type="sibTrans" cxnId="{84BBBBCB-BC05-440E-AEE4-18E4E6C69EA9}">
      <dgm:prSet/>
      <dgm:spPr/>
      <dgm:t>
        <a:bodyPr/>
        <a:lstStyle/>
        <a:p>
          <a:endParaRPr lang="en-US"/>
        </a:p>
      </dgm:t>
    </dgm:pt>
    <dgm:pt modelId="{7598B033-6DBB-43DB-BDCB-13CF276B5B0C}">
      <dgm:prSet/>
      <dgm:spPr/>
      <dgm:t>
        <a:bodyPr/>
        <a:lstStyle/>
        <a:p>
          <a:r>
            <a:rPr lang="en-GB" b="1"/>
            <a:t>Solution.</a:t>
          </a:r>
          <a:endParaRPr lang="en-US"/>
        </a:p>
      </dgm:t>
    </dgm:pt>
    <dgm:pt modelId="{30307789-78ED-4C1B-B762-74326DDDBB1B}" type="parTrans" cxnId="{4FB9454C-00DB-4E7E-B303-94311A273C3A}">
      <dgm:prSet/>
      <dgm:spPr/>
      <dgm:t>
        <a:bodyPr/>
        <a:lstStyle/>
        <a:p>
          <a:endParaRPr lang="en-US"/>
        </a:p>
      </dgm:t>
    </dgm:pt>
    <dgm:pt modelId="{475FD02B-B661-4107-AD9B-E9993BA50E3B}" type="sibTrans" cxnId="{4FB9454C-00DB-4E7E-B303-94311A273C3A}">
      <dgm:prSet/>
      <dgm:spPr/>
      <dgm:t>
        <a:bodyPr/>
        <a:lstStyle/>
        <a:p>
          <a:endParaRPr lang="en-US"/>
        </a:p>
      </dgm:t>
    </dgm:pt>
    <dgm:pt modelId="{AC998AF1-2594-45CA-A639-9F39D41A8E2A}">
      <dgm:prSet/>
      <dgm:spPr/>
      <dgm:t>
        <a:bodyPr/>
        <a:lstStyle/>
        <a:p>
          <a:r>
            <a:rPr lang="en-GB"/>
            <a:t>protected CPD time and hands on training sessions have been shown to improve digital skills and engagement( Abbott,2025)</a:t>
          </a:r>
          <a:endParaRPr lang="en-US"/>
        </a:p>
      </dgm:t>
    </dgm:pt>
    <dgm:pt modelId="{9C07020F-3885-49DF-AF5F-85B80100007C}" type="parTrans" cxnId="{5498B53C-EEED-442F-86EF-F190DFFB3DF3}">
      <dgm:prSet/>
      <dgm:spPr/>
      <dgm:t>
        <a:bodyPr/>
        <a:lstStyle/>
        <a:p>
          <a:endParaRPr lang="en-US"/>
        </a:p>
      </dgm:t>
    </dgm:pt>
    <dgm:pt modelId="{436F43EE-888D-4AFC-A1F4-872A0D6EF680}" type="sibTrans" cxnId="{5498B53C-EEED-442F-86EF-F190DFFB3DF3}">
      <dgm:prSet/>
      <dgm:spPr/>
      <dgm:t>
        <a:bodyPr/>
        <a:lstStyle/>
        <a:p>
          <a:endParaRPr lang="en-US"/>
        </a:p>
      </dgm:t>
    </dgm:pt>
    <dgm:pt modelId="{B6271C34-9621-4ED8-A08E-3AE9ECE9482D}" type="pres">
      <dgm:prSet presAssocID="{17385955-5BC8-4C59-95C1-D62582451A3A}" presName="linear" presStyleCnt="0">
        <dgm:presLayoutVars>
          <dgm:animLvl val="lvl"/>
          <dgm:resizeHandles val="exact"/>
        </dgm:presLayoutVars>
      </dgm:prSet>
      <dgm:spPr/>
    </dgm:pt>
    <dgm:pt modelId="{A12C6125-D2F9-4BCC-BE00-DF03267520F8}" type="pres">
      <dgm:prSet presAssocID="{441BB991-68BC-4F1C-AF44-ACDF1D863A8B}" presName="parentText" presStyleLbl="node1" presStyleIdx="0" presStyleCnt="5">
        <dgm:presLayoutVars>
          <dgm:chMax val="0"/>
          <dgm:bulletEnabled val="1"/>
        </dgm:presLayoutVars>
      </dgm:prSet>
      <dgm:spPr/>
    </dgm:pt>
    <dgm:pt modelId="{B0FA34F7-C381-423C-9A0B-7C31B8EB033B}" type="pres">
      <dgm:prSet presAssocID="{441BB991-68BC-4F1C-AF44-ACDF1D863A8B}" presName="childText" presStyleLbl="revTx" presStyleIdx="0" presStyleCnt="3">
        <dgm:presLayoutVars>
          <dgm:bulletEnabled val="1"/>
        </dgm:presLayoutVars>
      </dgm:prSet>
      <dgm:spPr/>
    </dgm:pt>
    <dgm:pt modelId="{1B0D0102-FAFA-4197-AC59-06846D242A17}" type="pres">
      <dgm:prSet presAssocID="{FB54FD06-D386-4DFB-97C5-25C64DA55048}" presName="parentText" presStyleLbl="node1" presStyleIdx="1" presStyleCnt="5">
        <dgm:presLayoutVars>
          <dgm:chMax val="0"/>
          <dgm:bulletEnabled val="1"/>
        </dgm:presLayoutVars>
      </dgm:prSet>
      <dgm:spPr/>
    </dgm:pt>
    <dgm:pt modelId="{11B8DBE3-1184-4816-88E7-D2B9064CAA4D}" type="pres">
      <dgm:prSet presAssocID="{FB54FD06-D386-4DFB-97C5-25C64DA55048}" presName="childText" presStyleLbl="revTx" presStyleIdx="1" presStyleCnt="3">
        <dgm:presLayoutVars>
          <dgm:bulletEnabled val="1"/>
        </dgm:presLayoutVars>
      </dgm:prSet>
      <dgm:spPr/>
    </dgm:pt>
    <dgm:pt modelId="{E40B0E26-AA78-4CE5-B645-1DD5388E28E4}" type="pres">
      <dgm:prSet presAssocID="{C571144A-1E5B-4080-9C79-7811DF86B0F6}" presName="parentText" presStyleLbl="node1" presStyleIdx="2" presStyleCnt="5">
        <dgm:presLayoutVars>
          <dgm:chMax val="0"/>
          <dgm:bulletEnabled val="1"/>
        </dgm:presLayoutVars>
      </dgm:prSet>
      <dgm:spPr/>
    </dgm:pt>
    <dgm:pt modelId="{51B09B0E-251B-47ED-8AAF-F3FB2805AE59}" type="pres">
      <dgm:prSet presAssocID="{C571144A-1E5B-4080-9C79-7811DF86B0F6}" presName="childText" presStyleLbl="revTx" presStyleIdx="2" presStyleCnt="3">
        <dgm:presLayoutVars>
          <dgm:bulletEnabled val="1"/>
        </dgm:presLayoutVars>
      </dgm:prSet>
      <dgm:spPr/>
    </dgm:pt>
    <dgm:pt modelId="{1779AC13-F279-4993-8E78-3B7CDC02EA40}" type="pres">
      <dgm:prSet presAssocID="{7598B033-6DBB-43DB-BDCB-13CF276B5B0C}" presName="parentText" presStyleLbl="node1" presStyleIdx="3" presStyleCnt="5">
        <dgm:presLayoutVars>
          <dgm:chMax val="0"/>
          <dgm:bulletEnabled val="1"/>
        </dgm:presLayoutVars>
      </dgm:prSet>
      <dgm:spPr/>
    </dgm:pt>
    <dgm:pt modelId="{734FCD67-3452-4A72-898E-94E4864DDB1B}" type="pres">
      <dgm:prSet presAssocID="{475FD02B-B661-4107-AD9B-E9993BA50E3B}" presName="spacer" presStyleCnt="0"/>
      <dgm:spPr/>
    </dgm:pt>
    <dgm:pt modelId="{F1873CC2-B55C-4BD7-AD97-95EC97483AEF}" type="pres">
      <dgm:prSet presAssocID="{AC998AF1-2594-45CA-A639-9F39D41A8E2A}" presName="parentText" presStyleLbl="node1" presStyleIdx="4" presStyleCnt="5">
        <dgm:presLayoutVars>
          <dgm:chMax val="0"/>
          <dgm:bulletEnabled val="1"/>
        </dgm:presLayoutVars>
      </dgm:prSet>
      <dgm:spPr/>
    </dgm:pt>
  </dgm:ptLst>
  <dgm:cxnLst>
    <dgm:cxn modelId="{E9606414-98F7-4803-A9CB-7274FEA845B4}" srcId="{441BB991-68BC-4F1C-AF44-ACDF1D863A8B}" destId="{6EDF4D0F-E109-45A3-9F29-43744AE9F063}" srcOrd="0" destOrd="0" parTransId="{721EA0C8-372C-4830-81CE-F660DFF5DBE6}" sibTransId="{58CB27AA-98DE-4D4F-B9BB-FEE8F3AA6257}"/>
    <dgm:cxn modelId="{E5322C1B-A1C2-4FE9-98D2-41DAFB38F455}" type="presOf" srcId="{A69A8DEF-37CD-4032-A67E-63E9A06E37AF}" destId="{B0FA34F7-C381-423C-9A0B-7C31B8EB033B}" srcOrd="0" destOrd="1" presId="urn:microsoft.com/office/officeart/2005/8/layout/vList2"/>
    <dgm:cxn modelId="{C21ADE1F-A52D-422C-BFD5-3A56D818CC61}" srcId="{FB54FD06-D386-4DFB-97C5-25C64DA55048}" destId="{7A046262-3B34-41F0-937B-33A98AA50FB3}" srcOrd="2" destOrd="0" parTransId="{ACEF64AF-CF6C-4EAB-AA0A-110899AA57F0}" sibTransId="{AA226264-EBF4-4C8C-A267-0272244BBAC2}"/>
    <dgm:cxn modelId="{041E5D20-166B-45F0-8DF1-D090E1805427}" srcId="{441BB991-68BC-4F1C-AF44-ACDF1D863A8B}" destId="{1A84550E-6315-42C7-A3B4-7D249D0CE281}" srcOrd="2" destOrd="0" parTransId="{4ABD3470-43EE-4546-A330-2517BE75853D}" sibTransId="{BA4E0E24-69A8-4ADA-B838-FE8498256B0B}"/>
    <dgm:cxn modelId="{51D7D123-CA30-4C43-A94B-6FD9A5214140}" type="presOf" srcId="{2D39B07A-E84D-4A20-893E-83DCD98A8D84}" destId="{11B8DBE3-1184-4816-88E7-D2B9064CAA4D}" srcOrd="0" destOrd="0" presId="urn:microsoft.com/office/officeart/2005/8/layout/vList2"/>
    <dgm:cxn modelId="{564AAA33-F1E7-496F-A899-A59837F1D0F4}" type="presOf" srcId="{17385955-5BC8-4C59-95C1-D62582451A3A}" destId="{B6271C34-9621-4ED8-A08E-3AE9ECE9482D}" srcOrd="0" destOrd="0" presId="urn:microsoft.com/office/officeart/2005/8/layout/vList2"/>
    <dgm:cxn modelId="{A8BC203A-C876-43C3-AB09-5A8D3AAE353D}" type="presOf" srcId="{AC998AF1-2594-45CA-A639-9F39D41A8E2A}" destId="{F1873CC2-B55C-4BD7-AD97-95EC97483AEF}" srcOrd="0" destOrd="0" presId="urn:microsoft.com/office/officeart/2005/8/layout/vList2"/>
    <dgm:cxn modelId="{5498B53C-EEED-442F-86EF-F190DFFB3DF3}" srcId="{17385955-5BC8-4C59-95C1-D62582451A3A}" destId="{AC998AF1-2594-45CA-A639-9F39D41A8E2A}" srcOrd="4" destOrd="0" parTransId="{9C07020F-3885-49DF-AF5F-85B80100007C}" sibTransId="{436F43EE-888D-4AFC-A1F4-872A0D6EF680}"/>
    <dgm:cxn modelId="{9624BE5C-CFDD-4364-BF09-71A8364F8D90}" srcId="{FB54FD06-D386-4DFB-97C5-25C64DA55048}" destId="{2D39B07A-E84D-4A20-893E-83DCD98A8D84}" srcOrd="0" destOrd="0" parTransId="{B552B980-38AF-4850-951F-993D31D7C602}" sibTransId="{876947F5-001F-462C-9D07-3806935001A1}"/>
    <dgm:cxn modelId="{89290142-0D1E-436B-A7BC-02AF1DA3936D}" type="presOf" srcId="{57102776-E697-4969-A27B-DFA767D6396B}" destId="{11B8DBE3-1184-4816-88E7-D2B9064CAA4D}" srcOrd="0" destOrd="1" presId="urn:microsoft.com/office/officeart/2005/8/layout/vList2"/>
    <dgm:cxn modelId="{5BAAF649-169E-4B98-A672-3994F8006CB4}" type="presOf" srcId="{228763E8-999F-4B8C-B706-F8964D88CF61}" destId="{B0FA34F7-C381-423C-9A0B-7C31B8EB033B}" srcOrd="0" destOrd="3" presId="urn:microsoft.com/office/officeart/2005/8/layout/vList2"/>
    <dgm:cxn modelId="{75EE594B-57FD-4344-9BB6-07D661A98D0E}" srcId="{441BB991-68BC-4F1C-AF44-ACDF1D863A8B}" destId="{228763E8-999F-4B8C-B706-F8964D88CF61}" srcOrd="3" destOrd="0" parTransId="{C3838F17-DAAB-4D07-BFC9-6C1EAB9D871A}" sibTransId="{50072AEA-30A7-4071-B321-6299C79C8541}"/>
    <dgm:cxn modelId="{4FB9454C-00DB-4E7E-B303-94311A273C3A}" srcId="{17385955-5BC8-4C59-95C1-D62582451A3A}" destId="{7598B033-6DBB-43DB-BDCB-13CF276B5B0C}" srcOrd="3" destOrd="0" parTransId="{30307789-78ED-4C1B-B762-74326DDDBB1B}" sibTransId="{475FD02B-B661-4107-AD9B-E9993BA50E3B}"/>
    <dgm:cxn modelId="{B6053F71-696E-44A8-B6B0-45B436876522}" type="presOf" srcId="{7598B033-6DBB-43DB-BDCB-13CF276B5B0C}" destId="{1779AC13-F279-4993-8E78-3B7CDC02EA40}" srcOrd="0" destOrd="0" presId="urn:microsoft.com/office/officeart/2005/8/layout/vList2"/>
    <dgm:cxn modelId="{F1BC9C9F-720C-41F3-8565-F40C3492A099}" type="presOf" srcId="{1A84550E-6315-42C7-A3B4-7D249D0CE281}" destId="{B0FA34F7-C381-423C-9A0B-7C31B8EB033B}" srcOrd="0" destOrd="2" presId="urn:microsoft.com/office/officeart/2005/8/layout/vList2"/>
    <dgm:cxn modelId="{D37D20B3-54D1-4C53-8139-33D5FD3C56BF}" type="presOf" srcId="{C571144A-1E5B-4080-9C79-7811DF86B0F6}" destId="{E40B0E26-AA78-4CE5-B645-1DD5388E28E4}" srcOrd="0" destOrd="0" presId="urn:microsoft.com/office/officeart/2005/8/layout/vList2"/>
    <dgm:cxn modelId="{E26DB4BA-E761-4FCA-8D0A-70DA0937A06E}" srcId="{FB54FD06-D386-4DFB-97C5-25C64DA55048}" destId="{57102776-E697-4969-A27B-DFA767D6396B}" srcOrd="1" destOrd="0" parTransId="{CDB4B99D-0D8A-4666-9E91-235E734BB641}" sibTransId="{8D234C6B-BC7F-4786-B306-3103B17EFD76}"/>
    <dgm:cxn modelId="{A7183CBB-D9D3-46B8-9EFA-982885712988}" srcId="{441BB991-68BC-4F1C-AF44-ACDF1D863A8B}" destId="{A69A8DEF-37CD-4032-A67E-63E9A06E37AF}" srcOrd="1" destOrd="0" parTransId="{53D82742-6664-486E-AA34-CF997C5C07EC}" sibTransId="{02956AF9-C3E4-4933-90B9-B520C18FC00D}"/>
    <dgm:cxn modelId="{35268EBC-0C58-419A-9DBB-8E3598B33D28}" srcId="{17385955-5BC8-4C59-95C1-D62582451A3A}" destId="{C571144A-1E5B-4080-9C79-7811DF86B0F6}" srcOrd="2" destOrd="0" parTransId="{63AB8EB6-83E0-48F0-8BFD-55FF6CA97710}" sibTransId="{5EDFC799-2091-47D9-B404-3F0E8650334F}"/>
    <dgm:cxn modelId="{F1D7F7BE-8377-4CB9-9181-3ECD0DA8EE94}" type="presOf" srcId="{6EDF4D0F-E109-45A3-9F29-43744AE9F063}" destId="{B0FA34F7-C381-423C-9A0B-7C31B8EB033B}" srcOrd="0" destOrd="0" presId="urn:microsoft.com/office/officeart/2005/8/layout/vList2"/>
    <dgm:cxn modelId="{D23D99C6-DA54-4B57-B5F0-65D600DED9E0}" type="presOf" srcId="{441BB991-68BC-4F1C-AF44-ACDF1D863A8B}" destId="{A12C6125-D2F9-4BCC-BE00-DF03267520F8}" srcOrd="0" destOrd="0" presId="urn:microsoft.com/office/officeart/2005/8/layout/vList2"/>
    <dgm:cxn modelId="{84BBBBCB-BC05-440E-AEE4-18E4E6C69EA9}" srcId="{C571144A-1E5B-4080-9C79-7811DF86B0F6}" destId="{79CE7CE6-EDC0-4823-82F9-8E33050D0579}" srcOrd="0" destOrd="0" parTransId="{7D343A7F-EC9E-4624-B12C-F6DBE1215E57}" sibTransId="{26118E32-540B-4913-97B7-B499DC5D11BA}"/>
    <dgm:cxn modelId="{49C578CC-6C36-41BF-B3D8-8B0BF2C0FE4A}" type="presOf" srcId="{FB54FD06-D386-4DFB-97C5-25C64DA55048}" destId="{1B0D0102-FAFA-4197-AC59-06846D242A17}" srcOrd="0" destOrd="0" presId="urn:microsoft.com/office/officeart/2005/8/layout/vList2"/>
    <dgm:cxn modelId="{D9C5ABD1-477E-45CE-AECD-7EC13CD4B7AD}" srcId="{17385955-5BC8-4C59-95C1-D62582451A3A}" destId="{FB54FD06-D386-4DFB-97C5-25C64DA55048}" srcOrd="1" destOrd="0" parTransId="{ABF6AFCE-6EC4-4FEA-9ADF-42C2AA612D7B}" sibTransId="{DC451DCF-F107-45C8-BFA5-2D39156E9520}"/>
    <dgm:cxn modelId="{4F304ADC-F4CF-4EAA-8AA3-E0A7D44D5258}" type="presOf" srcId="{79CE7CE6-EDC0-4823-82F9-8E33050D0579}" destId="{51B09B0E-251B-47ED-8AAF-F3FB2805AE59}" srcOrd="0" destOrd="0" presId="urn:microsoft.com/office/officeart/2005/8/layout/vList2"/>
    <dgm:cxn modelId="{9B949FEF-7074-4675-ADF2-3CBBD116E686}" type="presOf" srcId="{7A046262-3B34-41F0-937B-33A98AA50FB3}" destId="{11B8DBE3-1184-4816-88E7-D2B9064CAA4D}" srcOrd="0" destOrd="2" presId="urn:microsoft.com/office/officeart/2005/8/layout/vList2"/>
    <dgm:cxn modelId="{85DD33F0-C5B9-4DEA-89A5-0459FCECBE0F}" srcId="{17385955-5BC8-4C59-95C1-D62582451A3A}" destId="{441BB991-68BC-4F1C-AF44-ACDF1D863A8B}" srcOrd="0" destOrd="0" parTransId="{6FF78368-8F1B-432B-AC71-AE2E10AE4273}" sibTransId="{262F2AC5-F85A-42A6-9D73-A29EA02357F0}"/>
    <dgm:cxn modelId="{15C769B2-8874-46F2-8F64-F9958F5793CD}" type="presParOf" srcId="{B6271C34-9621-4ED8-A08E-3AE9ECE9482D}" destId="{A12C6125-D2F9-4BCC-BE00-DF03267520F8}" srcOrd="0" destOrd="0" presId="urn:microsoft.com/office/officeart/2005/8/layout/vList2"/>
    <dgm:cxn modelId="{23E4DB53-AC8D-4283-BB84-16D67DA415DF}" type="presParOf" srcId="{B6271C34-9621-4ED8-A08E-3AE9ECE9482D}" destId="{B0FA34F7-C381-423C-9A0B-7C31B8EB033B}" srcOrd="1" destOrd="0" presId="urn:microsoft.com/office/officeart/2005/8/layout/vList2"/>
    <dgm:cxn modelId="{0C27E13C-BD57-40B8-8547-ED3DF3B7186A}" type="presParOf" srcId="{B6271C34-9621-4ED8-A08E-3AE9ECE9482D}" destId="{1B0D0102-FAFA-4197-AC59-06846D242A17}" srcOrd="2" destOrd="0" presId="urn:microsoft.com/office/officeart/2005/8/layout/vList2"/>
    <dgm:cxn modelId="{69A622DA-6EDC-4A6F-B71C-954A9A84CB41}" type="presParOf" srcId="{B6271C34-9621-4ED8-A08E-3AE9ECE9482D}" destId="{11B8DBE3-1184-4816-88E7-D2B9064CAA4D}" srcOrd="3" destOrd="0" presId="urn:microsoft.com/office/officeart/2005/8/layout/vList2"/>
    <dgm:cxn modelId="{F2EF9065-3209-4956-AC26-37FC0DD03610}" type="presParOf" srcId="{B6271C34-9621-4ED8-A08E-3AE9ECE9482D}" destId="{E40B0E26-AA78-4CE5-B645-1DD5388E28E4}" srcOrd="4" destOrd="0" presId="urn:microsoft.com/office/officeart/2005/8/layout/vList2"/>
    <dgm:cxn modelId="{8294267E-91B0-40E6-AE1F-E3B8CEFC6680}" type="presParOf" srcId="{B6271C34-9621-4ED8-A08E-3AE9ECE9482D}" destId="{51B09B0E-251B-47ED-8AAF-F3FB2805AE59}" srcOrd="5" destOrd="0" presId="urn:microsoft.com/office/officeart/2005/8/layout/vList2"/>
    <dgm:cxn modelId="{BBEA6B32-6793-4654-8117-4A3630A1BCD2}" type="presParOf" srcId="{B6271C34-9621-4ED8-A08E-3AE9ECE9482D}" destId="{1779AC13-F279-4993-8E78-3B7CDC02EA40}" srcOrd="6" destOrd="0" presId="urn:microsoft.com/office/officeart/2005/8/layout/vList2"/>
    <dgm:cxn modelId="{7D4C9CFD-12FC-4BBD-B5CC-0B878195075F}" type="presParOf" srcId="{B6271C34-9621-4ED8-A08E-3AE9ECE9482D}" destId="{734FCD67-3452-4A72-898E-94E4864DDB1B}" srcOrd="7" destOrd="0" presId="urn:microsoft.com/office/officeart/2005/8/layout/vList2"/>
    <dgm:cxn modelId="{C85C4A55-D6EF-4C55-94BC-EA008366048D}" type="presParOf" srcId="{B6271C34-9621-4ED8-A08E-3AE9ECE9482D}" destId="{F1873CC2-B55C-4BD7-AD97-95EC97483AEF}"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ED759B-FA34-4354-9344-97BDBFF6453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15BEE7E-696B-467B-AC06-7AD5B0ABBAD9}">
      <dgm:prSet/>
      <dgm:spPr/>
      <dgm:t>
        <a:bodyPr/>
        <a:lstStyle/>
        <a:p>
          <a:pPr>
            <a:lnSpc>
              <a:spcPct val="100000"/>
            </a:lnSpc>
          </a:pPr>
          <a:r>
            <a:rPr lang="en-GB"/>
            <a:t>Free S tyle Libre has reshaped service delivery across UK diabetes care by shifting from reactive to preventative, data-driven models. Clinicians can now monitor glucose trends remotely via the LibreView platform, allowing earlier interventions and reducing the need for emergency care (NICE,2017). This supports NHS goals for digitally enabled, person centred services (NHS England,2023).</a:t>
          </a:r>
          <a:endParaRPr lang="en-US"/>
        </a:p>
      </dgm:t>
    </dgm:pt>
    <dgm:pt modelId="{3819A132-B2D8-4B2E-A8B0-2F5B533EE32A}" type="parTrans" cxnId="{F99B06CF-985E-4D6B-98C4-C7291F730560}">
      <dgm:prSet/>
      <dgm:spPr/>
      <dgm:t>
        <a:bodyPr/>
        <a:lstStyle/>
        <a:p>
          <a:endParaRPr lang="en-US"/>
        </a:p>
      </dgm:t>
    </dgm:pt>
    <dgm:pt modelId="{9D431AC8-8733-40BF-8F7B-4836DA3123A2}" type="sibTrans" cxnId="{F99B06CF-985E-4D6B-98C4-C7291F730560}">
      <dgm:prSet/>
      <dgm:spPr/>
      <dgm:t>
        <a:bodyPr/>
        <a:lstStyle/>
        <a:p>
          <a:endParaRPr lang="en-US"/>
        </a:p>
      </dgm:t>
    </dgm:pt>
    <dgm:pt modelId="{C7E00631-82DE-4A18-B224-0979080D8DCC}">
      <dgm:prSet/>
      <dgm:spPr/>
      <dgm:t>
        <a:bodyPr/>
        <a:lstStyle/>
        <a:p>
          <a:pPr>
            <a:lnSpc>
              <a:spcPct val="100000"/>
            </a:lnSpc>
          </a:pPr>
          <a:r>
            <a:rPr lang="en-GB"/>
            <a:t>Access to care has expanded, especially for patients in rural or underserved areas. Remote monitoring reduces travel burdens and enables more frequent, tailored support. It also facilitates multidisciplinary collaboration, as data can be shared across teams to inform holistic care plans( Abbott,2025). </a:t>
          </a:r>
          <a:endParaRPr lang="en-US"/>
        </a:p>
      </dgm:t>
    </dgm:pt>
    <dgm:pt modelId="{78137624-82D2-461B-9981-F28A8E4709DB}" type="parTrans" cxnId="{DDB681DA-A33F-4729-A010-47A618A3C572}">
      <dgm:prSet/>
      <dgm:spPr/>
      <dgm:t>
        <a:bodyPr/>
        <a:lstStyle/>
        <a:p>
          <a:endParaRPr lang="en-US"/>
        </a:p>
      </dgm:t>
    </dgm:pt>
    <dgm:pt modelId="{E18D5F0E-12BB-4385-9CBC-E3F6031246DB}" type="sibTrans" cxnId="{DDB681DA-A33F-4729-A010-47A618A3C572}">
      <dgm:prSet/>
      <dgm:spPr/>
      <dgm:t>
        <a:bodyPr/>
        <a:lstStyle/>
        <a:p>
          <a:endParaRPr lang="en-US"/>
        </a:p>
      </dgm:t>
    </dgm:pt>
    <dgm:pt modelId="{21931ABF-DB8D-4282-8911-EC4DF4B52DD3}">
      <dgm:prSet/>
      <dgm:spPr/>
      <dgm:t>
        <a:bodyPr/>
        <a:lstStyle/>
        <a:p>
          <a:pPr>
            <a:lnSpc>
              <a:spcPct val="100000"/>
            </a:lnSpc>
          </a:pPr>
          <a:r>
            <a:rPr lang="en-GB"/>
            <a:t>Outcomes for services include fewer inpatients' admissions, improved   HbA1c control, and more efficient use of clinical time. NICE reports that Free Style Libre may reduce emergency admissions and inpatients stays, leading to better resource allocation and patient's outcomes. (NICE,2017).</a:t>
          </a:r>
          <a:endParaRPr lang="en-US"/>
        </a:p>
      </dgm:t>
    </dgm:pt>
    <dgm:pt modelId="{47F9D0C4-1FE2-4F6A-95DD-14824121E4C9}" type="parTrans" cxnId="{DC50552D-5234-4F30-A18E-AC372823DEA0}">
      <dgm:prSet/>
      <dgm:spPr/>
      <dgm:t>
        <a:bodyPr/>
        <a:lstStyle/>
        <a:p>
          <a:endParaRPr lang="en-US"/>
        </a:p>
      </dgm:t>
    </dgm:pt>
    <dgm:pt modelId="{D27C7441-A93E-4E3E-AEE5-3C27EB5818C9}" type="sibTrans" cxnId="{DC50552D-5234-4F30-A18E-AC372823DEA0}">
      <dgm:prSet/>
      <dgm:spPr/>
      <dgm:t>
        <a:bodyPr/>
        <a:lstStyle/>
        <a:p>
          <a:endParaRPr lang="en-US"/>
        </a:p>
      </dgm:t>
    </dgm:pt>
    <dgm:pt modelId="{58F206CC-9C4E-4C28-808C-4DE31F78D913}" type="pres">
      <dgm:prSet presAssocID="{D1ED759B-FA34-4354-9344-97BDBFF64530}" presName="root" presStyleCnt="0">
        <dgm:presLayoutVars>
          <dgm:dir/>
          <dgm:resizeHandles val="exact"/>
        </dgm:presLayoutVars>
      </dgm:prSet>
      <dgm:spPr/>
    </dgm:pt>
    <dgm:pt modelId="{E3DC1F81-6757-43F3-80A0-DF13EB34D74A}" type="pres">
      <dgm:prSet presAssocID="{915BEE7E-696B-467B-AC06-7AD5B0ABBAD9}" presName="compNode" presStyleCnt="0"/>
      <dgm:spPr/>
    </dgm:pt>
    <dgm:pt modelId="{6155AAC2-071B-4979-B514-6F1C4D0D5F85}" type="pres">
      <dgm:prSet presAssocID="{915BEE7E-696B-467B-AC06-7AD5B0ABBAD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0E2B4345-8CB3-466B-910B-89EF1B158A15}" type="pres">
      <dgm:prSet presAssocID="{915BEE7E-696B-467B-AC06-7AD5B0ABBAD9}" presName="spaceRect" presStyleCnt="0"/>
      <dgm:spPr/>
    </dgm:pt>
    <dgm:pt modelId="{5DEC039D-C57B-4DC3-8ED8-71D8123ABFBB}" type="pres">
      <dgm:prSet presAssocID="{915BEE7E-696B-467B-AC06-7AD5B0ABBAD9}" presName="textRect" presStyleLbl="revTx" presStyleIdx="0" presStyleCnt="3">
        <dgm:presLayoutVars>
          <dgm:chMax val="1"/>
          <dgm:chPref val="1"/>
        </dgm:presLayoutVars>
      </dgm:prSet>
      <dgm:spPr/>
    </dgm:pt>
    <dgm:pt modelId="{C1CC5541-7244-4E70-8CC1-9A5EEB07F0A1}" type="pres">
      <dgm:prSet presAssocID="{9D431AC8-8733-40BF-8F7B-4836DA3123A2}" presName="sibTrans" presStyleCnt="0"/>
      <dgm:spPr/>
    </dgm:pt>
    <dgm:pt modelId="{001C948B-4EBC-414B-B0C9-AA39A7F180C8}" type="pres">
      <dgm:prSet presAssocID="{C7E00631-82DE-4A18-B224-0979080D8DCC}" presName="compNode" presStyleCnt="0"/>
      <dgm:spPr/>
    </dgm:pt>
    <dgm:pt modelId="{03860E52-F0D8-4C08-A4D5-6AB1518F7A46}" type="pres">
      <dgm:prSet presAssocID="{C7E00631-82DE-4A18-B224-0979080D8D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ADBBD5B1-5B6E-46EE-8B8E-FEF87FD7940E}" type="pres">
      <dgm:prSet presAssocID="{C7E00631-82DE-4A18-B224-0979080D8DCC}" presName="spaceRect" presStyleCnt="0"/>
      <dgm:spPr/>
    </dgm:pt>
    <dgm:pt modelId="{222301F7-9B90-47F6-8E84-16340537CEDD}" type="pres">
      <dgm:prSet presAssocID="{C7E00631-82DE-4A18-B224-0979080D8DCC}" presName="textRect" presStyleLbl="revTx" presStyleIdx="1" presStyleCnt="3">
        <dgm:presLayoutVars>
          <dgm:chMax val="1"/>
          <dgm:chPref val="1"/>
        </dgm:presLayoutVars>
      </dgm:prSet>
      <dgm:spPr/>
    </dgm:pt>
    <dgm:pt modelId="{D11BC2FA-6A27-4D97-B731-B0B188FF6DDC}" type="pres">
      <dgm:prSet presAssocID="{E18D5F0E-12BB-4385-9CBC-E3F6031246DB}" presName="sibTrans" presStyleCnt="0"/>
      <dgm:spPr/>
    </dgm:pt>
    <dgm:pt modelId="{F524C5F0-3342-4D20-A43A-93202FA1CFA7}" type="pres">
      <dgm:prSet presAssocID="{21931ABF-DB8D-4282-8911-EC4DF4B52DD3}" presName="compNode" presStyleCnt="0"/>
      <dgm:spPr/>
    </dgm:pt>
    <dgm:pt modelId="{9C2A15B4-69C4-43F4-AB0A-876C1DCC313A}" type="pres">
      <dgm:prSet presAssocID="{21931ABF-DB8D-4282-8911-EC4DF4B52D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6B295F87-3FB7-491E-9E7A-3FECE7BFD7CA}" type="pres">
      <dgm:prSet presAssocID="{21931ABF-DB8D-4282-8911-EC4DF4B52DD3}" presName="spaceRect" presStyleCnt="0"/>
      <dgm:spPr/>
    </dgm:pt>
    <dgm:pt modelId="{093BB698-27D6-4BC8-8FAE-012CABFABC9C}" type="pres">
      <dgm:prSet presAssocID="{21931ABF-DB8D-4282-8911-EC4DF4B52DD3}" presName="textRect" presStyleLbl="revTx" presStyleIdx="2" presStyleCnt="3">
        <dgm:presLayoutVars>
          <dgm:chMax val="1"/>
          <dgm:chPref val="1"/>
        </dgm:presLayoutVars>
      </dgm:prSet>
      <dgm:spPr/>
    </dgm:pt>
  </dgm:ptLst>
  <dgm:cxnLst>
    <dgm:cxn modelId="{DC50552D-5234-4F30-A18E-AC372823DEA0}" srcId="{D1ED759B-FA34-4354-9344-97BDBFF64530}" destId="{21931ABF-DB8D-4282-8911-EC4DF4B52DD3}" srcOrd="2" destOrd="0" parTransId="{47F9D0C4-1FE2-4F6A-95DD-14824121E4C9}" sibTransId="{D27C7441-A93E-4E3E-AEE5-3C27EB5818C9}"/>
    <dgm:cxn modelId="{24E1B94A-0C9C-423E-8162-53B18B1C825A}" type="presOf" srcId="{C7E00631-82DE-4A18-B224-0979080D8DCC}" destId="{222301F7-9B90-47F6-8E84-16340537CEDD}" srcOrd="0" destOrd="0" presId="urn:microsoft.com/office/officeart/2018/2/layout/IconLabelList"/>
    <dgm:cxn modelId="{538C734C-56F1-4183-9071-1078537FE323}" type="presOf" srcId="{21931ABF-DB8D-4282-8911-EC4DF4B52DD3}" destId="{093BB698-27D6-4BC8-8FAE-012CABFABC9C}" srcOrd="0" destOrd="0" presId="urn:microsoft.com/office/officeart/2018/2/layout/IconLabelList"/>
    <dgm:cxn modelId="{023F3A99-7073-4C14-9851-48AE3FE86B6F}" type="presOf" srcId="{915BEE7E-696B-467B-AC06-7AD5B0ABBAD9}" destId="{5DEC039D-C57B-4DC3-8ED8-71D8123ABFBB}" srcOrd="0" destOrd="0" presId="urn:microsoft.com/office/officeart/2018/2/layout/IconLabelList"/>
    <dgm:cxn modelId="{0D4121C1-103B-4E1F-B859-29D2D26C3464}" type="presOf" srcId="{D1ED759B-FA34-4354-9344-97BDBFF64530}" destId="{58F206CC-9C4E-4C28-808C-4DE31F78D913}" srcOrd="0" destOrd="0" presId="urn:microsoft.com/office/officeart/2018/2/layout/IconLabelList"/>
    <dgm:cxn modelId="{F99B06CF-985E-4D6B-98C4-C7291F730560}" srcId="{D1ED759B-FA34-4354-9344-97BDBFF64530}" destId="{915BEE7E-696B-467B-AC06-7AD5B0ABBAD9}" srcOrd="0" destOrd="0" parTransId="{3819A132-B2D8-4B2E-A8B0-2F5B533EE32A}" sibTransId="{9D431AC8-8733-40BF-8F7B-4836DA3123A2}"/>
    <dgm:cxn modelId="{DDB681DA-A33F-4729-A010-47A618A3C572}" srcId="{D1ED759B-FA34-4354-9344-97BDBFF64530}" destId="{C7E00631-82DE-4A18-B224-0979080D8DCC}" srcOrd="1" destOrd="0" parTransId="{78137624-82D2-461B-9981-F28A8E4709DB}" sibTransId="{E18D5F0E-12BB-4385-9CBC-E3F6031246DB}"/>
    <dgm:cxn modelId="{6DF655CC-C77D-4332-83B0-7D1839DC6256}" type="presParOf" srcId="{58F206CC-9C4E-4C28-808C-4DE31F78D913}" destId="{E3DC1F81-6757-43F3-80A0-DF13EB34D74A}" srcOrd="0" destOrd="0" presId="urn:microsoft.com/office/officeart/2018/2/layout/IconLabelList"/>
    <dgm:cxn modelId="{0A25BC9F-9C89-41A6-9728-3A273303D5B2}" type="presParOf" srcId="{E3DC1F81-6757-43F3-80A0-DF13EB34D74A}" destId="{6155AAC2-071B-4979-B514-6F1C4D0D5F85}" srcOrd="0" destOrd="0" presId="urn:microsoft.com/office/officeart/2018/2/layout/IconLabelList"/>
    <dgm:cxn modelId="{4887B253-0369-4973-A4AB-AE1FD6F49ADE}" type="presParOf" srcId="{E3DC1F81-6757-43F3-80A0-DF13EB34D74A}" destId="{0E2B4345-8CB3-466B-910B-89EF1B158A15}" srcOrd="1" destOrd="0" presId="urn:microsoft.com/office/officeart/2018/2/layout/IconLabelList"/>
    <dgm:cxn modelId="{087742F1-955A-485A-8259-7154C10F791F}" type="presParOf" srcId="{E3DC1F81-6757-43F3-80A0-DF13EB34D74A}" destId="{5DEC039D-C57B-4DC3-8ED8-71D8123ABFBB}" srcOrd="2" destOrd="0" presId="urn:microsoft.com/office/officeart/2018/2/layout/IconLabelList"/>
    <dgm:cxn modelId="{D3CFC4F3-8DC6-4A3F-8951-5A360F28977D}" type="presParOf" srcId="{58F206CC-9C4E-4C28-808C-4DE31F78D913}" destId="{C1CC5541-7244-4E70-8CC1-9A5EEB07F0A1}" srcOrd="1" destOrd="0" presId="urn:microsoft.com/office/officeart/2018/2/layout/IconLabelList"/>
    <dgm:cxn modelId="{59103CF1-22E4-4DB5-8011-1C60F7218D8D}" type="presParOf" srcId="{58F206CC-9C4E-4C28-808C-4DE31F78D913}" destId="{001C948B-4EBC-414B-B0C9-AA39A7F180C8}" srcOrd="2" destOrd="0" presId="urn:microsoft.com/office/officeart/2018/2/layout/IconLabelList"/>
    <dgm:cxn modelId="{554C4941-D354-4186-986A-14C0ED2003B5}" type="presParOf" srcId="{001C948B-4EBC-414B-B0C9-AA39A7F180C8}" destId="{03860E52-F0D8-4C08-A4D5-6AB1518F7A46}" srcOrd="0" destOrd="0" presId="urn:microsoft.com/office/officeart/2018/2/layout/IconLabelList"/>
    <dgm:cxn modelId="{32405502-49C9-4AE4-8EB8-30FC0D46ADE0}" type="presParOf" srcId="{001C948B-4EBC-414B-B0C9-AA39A7F180C8}" destId="{ADBBD5B1-5B6E-46EE-8B8E-FEF87FD7940E}" srcOrd="1" destOrd="0" presId="urn:microsoft.com/office/officeart/2018/2/layout/IconLabelList"/>
    <dgm:cxn modelId="{DB062AA2-5CBD-4F19-88D9-CDBD6F469644}" type="presParOf" srcId="{001C948B-4EBC-414B-B0C9-AA39A7F180C8}" destId="{222301F7-9B90-47F6-8E84-16340537CEDD}" srcOrd="2" destOrd="0" presId="urn:microsoft.com/office/officeart/2018/2/layout/IconLabelList"/>
    <dgm:cxn modelId="{A05FB0D5-DEA1-470B-87D5-7D7587CA332E}" type="presParOf" srcId="{58F206CC-9C4E-4C28-808C-4DE31F78D913}" destId="{D11BC2FA-6A27-4D97-B731-B0B188FF6DDC}" srcOrd="3" destOrd="0" presId="urn:microsoft.com/office/officeart/2018/2/layout/IconLabelList"/>
    <dgm:cxn modelId="{35AFFEEE-7347-4437-B2A2-72EAB9480BCB}" type="presParOf" srcId="{58F206CC-9C4E-4C28-808C-4DE31F78D913}" destId="{F524C5F0-3342-4D20-A43A-93202FA1CFA7}" srcOrd="4" destOrd="0" presId="urn:microsoft.com/office/officeart/2018/2/layout/IconLabelList"/>
    <dgm:cxn modelId="{417E20A4-A299-4860-91D8-453B304CD175}" type="presParOf" srcId="{F524C5F0-3342-4D20-A43A-93202FA1CFA7}" destId="{9C2A15B4-69C4-43F4-AB0A-876C1DCC313A}" srcOrd="0" destOrd="0" presId="urn:microsoft.com/office/officeart/2018/2/layout/IconLabelList"/>
    <dgm:cxn modelId="{FE8FEC01-0238-47B8-A5AB-159D058A32A8}" type="presParOf" srcId="{F524C5F0-3342-4D20-A43A-93202FA1CFA7}" destId="{6B295F87-3FB7-491E-9E7A-3FECE7BFD7CA}" srcOrd="1" destOrd="0" presId="urn:microsoft.com/office/officeart/2018/2/layout/IconLabelList"/>
    <dgm:cxn modelId="{56F04B14-1420-4AF4-BEC2-CB33419167C6}" type="presParOf" srcId="{F524C5F0-3342-4D20-A43A-93202FA1CFA7}" destId="{093BB698-27D6-4BC8-8FAE-012CABFABC9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DA212D-87F6-4DBA-9066-DA984FEFB79D}"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5D78608-9448-410D-A774-B0FE03A818DF}">
      <dgm:prSet/>
      <dgm:spPr/>
      <dgm:t>
        <a:bodyPr/>
        <a:lstStyle/>
        <a:p>
          <a:pPr>
            <a:lnSpc>
              <a:spcPct val="100000"/>
            </a:lnSpc>
          </a:pPr>
          <a:r>
            <a:rPr lang="en-GB">
              <a:latin typeface="Aptos"/>
              <a:ea typeface="+mn-ea"/>
              <a:cs typeface="+mn-cs"/>
            </a:rPr>
            <a:t>Free Style Libre has significantly improved the experience of living with diabetes. By replacing routine finger-prick test with a wearable sensor, patients can monitor glucose levels discreetly and frequently, leading to better glycaemic control and reduced hypoglycaemia episodes (Abbott,2025 NICE,2017). Real-world data shows that users of Free Style Libre spends more time in target glucose ranges and experiences improved HbA1c levels, which correlates with reduced complications and hospital admissions (ABCD,2020, Abbott,2025). </a:t>
          </a:r>
          <a:endParaRPr lang="en-US">
            <a:latin typeface="Aptos"/>
            <a:ea typeface="+mn-ea"/>
            <a:cs typeface="+mn-cs"/>
          </a:endParaRPr>
        </a:p>
      </dgm:t>
    </dgm:pt>
    <dgm:pt modelId="{B0DFD60A-0B34-44FA-A8FD-ABAE35BDDDC5}" type="parTrans" cxnId="{842A8345-7FAE-439C-957D-09C18E084579}">
      <dgm:prSet/>
      <dgm:spPr/>
      <dgm:t>
        <a:bodyPr/>
        <a:lstStyle/>
        <a:p>
          <a:endParaRPr lang="en-US"/>
        </a:p>
      </dgm:t>
    </dgm:pt>
    <dgm:pt modelId="{C43D7F76-D125-4DB7-BB8F-B712B6938E27}" type="sibTrans" cxnId="{842A8345-7FAE-439C-957D-09C18E084579}">
      <dgm:prSet/>
      <dgm:spPr/>
      <dgm:t>
        <a:bodyPr/>
        <a:lstStyle/>
        <a:p>
          <a:pPr>
            <a:lnSpc>
              <a:spcPct val="100000"/>
            </a:lnSpc>
          </a:pPr>
          <a:endParaRPr lang="en-US"/>
        </a:p>
      </dgm:t>
    </dgm:pt>
    <dgm:pt modelId="{11BF0741-377C-407F-BA51-C63B4A0669D0}">
      <dgm:prSet/>
      <dgm:spPr/>
      <dgm:t>
        <a:bodyPr/>
        <a:lstStyle/>
        <a:p>
          <a:pPr>
            <a:lnSpc>
              <a:spcPct val="100000"/>
            </a:lnSpc>
          </a:pPr>
          <a:r>
            <a:rPr lang="en-GB">
              <a:latin typeface="Aptos" panose="020B0004020202020204"/>
              <a:ea typeface="+mn-ea"/>
              <a:cs typeface="+mn-cs"/>
            </a:rPr>
            <a:t>Access to care has become more flexible. Patients can share data remotely with clinicians via LibreView platform, reducing the needs for in-person appointments and enabling more personalised support. This is especially beneficial for those in rural or underserved areas(NHS England,2023).</a:t>
          </a:r>
          <a:endParaRPr lang="en-US">
            <a:latin typeface="Aptos" panose="020B0004020202020204"/>
            <a:ea typeface="+mn-ea"/>
            <a:cs typeface="+mn-cs"/>
          </a:endParaRPr>
        </a:p>
      </dgm:t>
    </dgm:pt>
    <dgm:pt modelId="{BE188992-9BA8-45D4-8AF1-EAAF5AB61D46}" type="parTrans" cxnId="{FEB62324-B220-4E86-8F6B-A1E6865C3725}">
      <dgm:prSet/>
      <dgm:spPr/>
      <dgm:t>
        <a:bodyPr/>
        <a:lstStyle/>
        <a:p>
          <a:endParaRPr lang="en-US"/>
        </a:p>
      </dgm:t>
    </dgm:pt>
    <dgm:pt modelId="{A198C819-EEC8-45D7-BA00-57915C763532}" type="sibTrans" cxnId="{FEB62324-B220-4E86-8F6B-A1E6865C3725}">
      <dgm:prSet/>
      <dgm:spPr/>
      <dgm:t>
        <a:bodyPr/>
        <a:lstStyle/>
        <a:p>
          <a:pPr>
            <a:lnSpc>
              <a:spcPct val="100000"/>
            </a:lnSpc>
          </a:pPr>
          <a:endParaRPr lang="en-US"/>
        </a:p>
      </dgm:t>
    </dgm:pt>
    <dgm:pt modelId="{5FE84EDF-A3A7-4220-B399-DB02800DAEAB}">
      <dgm:prSet/>
      <dgm:spPr/>
      <dgm:t>
        <a:bodyPr/>
        <a:lstStyle/>
        <a:p>
          <a:pPr>
            <a:lnSpc>
              <a:spcPct val="100000"/>
            </a:lnSpc>
          </a:pPr>
          <a:r>
            <a:rPr lang="en-GB">
              <a:latin typeface="Aptos" panose="020B0004020202020204"/>
              <a:ea typeface="+mn-ea"/>
              <a:cs typeface="+mn-cs"/>
            </a:rPr>
            <a:t>Outcomes for service users include reduced diabetes- related distress, improved confidence in self-management, and enhanced quality of life. A UK service evaluation found lower anxiety and greater satisfaction with their care (Ali,2025).</a:t>
          </a:r>
          <a:endParaRPr lang="en-US">
            <a:latin typeface="Aptos" panose="020B0004020202020204"/>
            <a:ea typeface="+mn-ea"/>
            <a:cs typeface="+mn-cs"/>
          </a:endParaRPr>
        </a:p>
      </dgm:t>
    </dgm:pt>
    <dgm:pt modelId="{40D1A33B-187B-4BBB-82C1-9916437757B8}" type="parTrans" cxnId="{FCD52CC3-B6B2-4DBE-A4EE-C29F4D86EBB9}">
      <dgm:prSet/>
      <dgm:spPr/>
      <dgm:t>
        <a:bodyPr/>
        <a:lstStyle/>
        <a:p>
          <a:endParaRPr lang="en-US"/>
        </a:p>
      </dgm:t>
    </dgm:pt>
    <dgm:pt modelId="{9D8B6144-1282-49B1-90C1-63EBB724C597}" type="sibTrans" cxnId="{FCD52CC3-B6B2-4DBE-A4EE-C29F4D86EBB9}">
      <dgm:prSet/>
      <dgm:spPr/>
      <dgm:t>
        <a:bodyPr/>
        <a:lstStyle/>
        <a:p>
          <a:endParaRPr lang="en-US"/>
        </a:p>
      </dgm:t>
    </dgm:pt>
    <dgm:pt modelId="{2982B2D2-76BF-4C73-9B5E-C11EEB964EC4}" type="pres">
      <dgm:prSet presAssocID="{E5DA212D-87F6-4DBA-9066-DA984FEFB79D}" presName="root" presStyleCnt="0">
        <dgm:presLayoutVars>
          <dgm:dir/>
          <dgm:resizeHandles val="exact"/>
        </dgm:presLayoutVars>
      </dgm:prSet>
      <dgm:spPr/>
    </dgm:pt>
    <dgm:pt modelId="{BB9E16D0-88A0-4BEE-B3A3-FBD2DA4CBD5C}" type="pres">
      <dgm:prSet presAssocID="{E5DA212D-87F6-4DBA-9066-DA984FEFB79D}" presName="container" presStyleCnt="0">
        <dgm:presLayoutVars>
          <dgm:dir/>
          <dgm:resizeHandles val="exact"/>
        </dgm:presLayoutVars>
      </dgm:prSet>
      <dgm:spPr/>
    </dgm:pt>
    <dgm:pt modelId="{77BCA243-30AC-4520-9E9B-CF9B499A1665}" type="pres">
      <dgm:prSet presAssocID="{75D78608-9448-410D-A774-B0FE03A818DF}" presName="compNode" presStyleCnt="0"/>
      <dgm:spPr/>
    </dgm:pt>
    <dgm:pt modelId="{542FE670-BDB2-4658-8AEC-7DEC3B11D952}" type="pres">
      <dgm:prSet presAssocID="{75D78608-9448-410D-A774-B0FE03A818DF}" presName="iconBgRect" presStyleLbl="bgShp" presStyleIdx="0" presStyleCnt="3"/>
      <dgm:spPr/>
    </dgm:pt>
    <dgm:pt modelId="{D9C34172-6D4E-4E0A-A94E-F0B248A27D21}" type="pres">
      <dgm:prSet presAssocID="{75D78608-9448-410D-A774-B0FE03A818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s"/>
        </a:ext>
      </dgm:extLst>
    </dgm:pt>
    <dgm:pt modelId="{4C1D46CA-1AE5-4C10-8578-C37F260199A0}" type="pres">
      <dgm:prSet presAssocID="{75D78608-9448-410D-A774-B0FE03A818DF}" presName="spaceRect" presStyleCnt="0"/>
      <dgm:spPr/>
    </dgm:pt>
    <dgm:pt modelId="{325696EE-844F-465D-BFDE-01A8C0992794}" type="pres">
      <dgm:prSet presAssocID="{75D78608-9448-410D-A774-B0FE03A818DF}" presName="textRect" presStyleLbl="revTx" presStyleIdx="0" presStyleCnt="3">
        <dgm:presLayoutVars>
          <dgm:chMax val="1"/>
          <dgm:chPref val="1"/>
        </dgm:presLayoutVars>
      </dgm:prSet>
      <dgm:spPr/>
    </dgm:pt>
    <dgm:pt modelId="{824548FD-8978-4423-BAF1-2943FB74251E}" type="pres">
      <dgm:prSet presAssocID="{C43D7F76-D125-4DB7-BB8F-B712B6938E27}" presName="sibTrans" presStyleLbl="sibTrans2D1" presStyleIdx="0" presStyleCnt="0"/>
      <dgm:spPr/>
    </dgm:pt>
    <dgm:pt modelId="{8501F335-5EF3-4FC2-820B-ED272793AF8C}" type="pres">
      <dgm:prSet presAssocID="{11BF0741-377C-407F-BA51-C63B4A0669D0}" presName="compNode" presStyleCnt="0"/>
      <dgm:spPr/>
    </dgm:pt>
    <dgm:pt modelId="{080054E8-1E5F-4DB2-A577-A03561E08E01}" type="pres">
      <dgm:prSet presAssocID="{11BF0741-377C-407F-BA51-C63B4A0669D0}" presName="iconBgRect" presStyleLbl="bgShp" presStyleIdx="1" presStyleCnt="3"/>
      <dgm:spPr/>
    </dgm:pt>
    <dgm:pt modelId="{416A3E20-1D3C-4095-B67A-BE27AFFEDC0B}" type="pres">
      <dgm:prSet presAssocID="{11BF0741-377C-407F-BA51-C63B4A0669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F0672A04-51C0-461B-AAD6-E8F7CA172630}" type="pres">
      <dgm:prSet presAssocID="{11BF0741-377C-407F-BA51-C63B4A0669D0}" presName="spaceRect" presStyleCnt="0"/>
      <dgm:spPr/>
    </dgm:pt>
    <dgm:pt modelId="{8AA6767B-4318-4D3B-AE6B-67FC483AE445}" type="pres">
      <dgm:prSet presAssocID="{11BF0741-377C-407F-BA51-C63B4A0669D0}" presName="textRect" presStyleLbl="revTx" presStyleIdx="1" presStyleCnt="3">
        <dgm:presLayoutVars>
          <dgm:chMax val="1"/>
          <dgm:chPref val="1"/>
        </dgm:presLayoutVars>
      </dgm:prSet>
      <dgm:spPr/>
    </dgm:pt>
    <dgm:pt modelId="{7FB847BC-E7AB-43AC-BE46-997AB250CB91}" type="pres">
      <dgm:prSet presAssocID="{A198C819-EEC8-45D7-BA00-57915C763532}" presName="sibTrans" presStyleLbl="sibTrans2D1" presStyleIdx="0" presStyleCnt="0"/>
      <dgm:spPr/>
    </dgm:pt>
    <dgm:pt modelId="{2963A13E-10CE-4602-BD26-8758367B7C37}" type="pres">
      <dgm:prSet presAssocID="{5FE84EDF-A3A7-4220-B399-DB02800DAEAB}" presName="compNode" presStyleCnt="0"/>
      <dgm:spPr/>
    </dgm:pt>
    <dgm:pt modelId="{732DF435-D78B-4BAD-9245-11BA7A5273DB}" type="pres">
      <dgm:prSet presAssocID="{5FE84EDF-A3A7-4220-B399-DB02800DAEAB}" presName="iconBgRect" presStyleLbl="bgShp" presStyleIdx="2" presStyleCnt="3"/>
      <dgm:spPr/>
    </dgm:pt>
    <dgm:pt modelId="{265995DD-1D8B-4E79-8F1A-765C56FE6847}" type="pres">
      <dgm:prSet presAssocID="{5FE84EDF-A3A7-4220-B399-DB02800DAEA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69EE4EAE-9D02-44A5-90D2-A51B6EC806B1}" type="pres">
      <dgm:prSet presAssocID="{5FE84EDF-A3A7-4220-B399-DB02800DAEAB}" presName="spaceRect" presStyleCnt="0"/>
      <dgm:spPr/>
    </dgm:pt>
    <dgm:pt modelId="{8F2E4E1A-B242-4A9F-AA82-A781E842C47E}" type="pres">
      <dgm:prSet presAssocID="{5FE84EDF-A3A7-4220-B399-DB02800DAEAB}" presName="textRect" presStyleLbl="revTx" presStyleIdx="2" presStyleCnt="3">
        <dgm:presLayoutVars>
          <dgm:chMax val="1"/>
          <dgm:chPref val="1"/>
        </dgm:presLayoutVars>
      </dgm:prSet>
      <dgm:spPr/>
    </dgm:pt>
  </dgm:ptLst>
  <dgm:cxnLst>
    <dgm:cxn modelId="{F1982718-D9F1-481E-AAC8-019A216488CD}" type="presOf" srcId="{E5DA212D-87F6-4DBA-9066-DA984FEFB79D}" destId="{2982B2D2-76BF-4C73-9B5E-C11EEB964EC4}" srcOrd="0" destOrd="0" presId="urn:microsoft.com/office/officeart/2018/2/layout/IconCircleList"/>
    <dgm:cxn modelId="{AF5FDE1B-1D8D-4C3E-8DB4-00A173668DC2}" type="presOf" srcId="{C43D7F76-D125-4DB7-BB8F-B712B6938E27}" destId="{824548FD-8978-4423-BAF1-2943FB74251E}" srcOrd="0" destOrd="0" presId="urn:microsoft.com/office/officeart/2018/2/layout/IconCircleList"/>
    <dgm:cxn modelId="{FEB62324-B220-4E86-8F6B-A1E6865C3725}" srcId="{E5DA212D-87F6-4DBA-9066-DA984FEFB79D}" destId="{11BF0741-377C-407F-BA51-C63B4A0669D0}" srcOrd="1" destOrd="0" parTransId="{BE188992-9BA8-45D4-8AF1-EAAF5AB61D46}" sibTransId="{A198C819-EEC8-45D7-BA00-57915C763532}"/>
    <dgm:cxn modelId="{842A8345-7FAE-439C-957D-09C18E084579}" srcId="{E5DA212D-87F6-4DBA-9066-DA984FEFB79D}" destId="{75D78608-9448-410D-A774-B0FE03A818DF}" srcOrd="0" destOrd="0" parTransId="{B0DFD60A-0B34-44FA-A8FD-ABAE35BDDDC5}" sibTransId="{C43D7F76-D125-4DB7-BB8F-B712B6938E27}"/>
    <dgm:cxn modelId="{292D396C-DB96-47F4-9B6E-F129CE5F64EB}" type="presOf" srcId="{11BF0741-377C-407F-BA51-C63B4A0669D0}" destId="{8AA6767B-4318-4D3B-AE6B-67FC483AE445}" srcOrd="0" destOrd="0" presId="urn:microsoft.com/office/officeart/2018/2/layout/IconCircleList"/>
    <dgm:cxn modelId="{3D8DCF73-987B-4ADC-B929-C23A3C7FE71C}" type="presOf" srcId="{75D78608-9448-410D-A774-B0FE03A818DF}" destId="{325696EE-844F-465D-BFDE-01A8C0992794}" srcOrd="0" destOrd="0" presId="urn:microsoft.com/office/officeart/2018/2/layout/IconCircleList"/>
    <dgm:cxn modelId="{FCD52CC3-B6B2-4DBE-A4EE-C29F4D86EBB9}" srcId="{E5DA212D-87F6-4DBA-9066-DA984FEFB79D}" destId="{5FE84EDF-A3A7-4220-B399-DB02800DAEAB}" srcOrd="2" destOrd="0" parTransId="{40D1A33B-187B-4BBB-82C1-9916437757B8}" sibTransId="{9D8B6144-1282-49B1-90C1-63EBB724C597}"/>
    <dgm:cxn modelId="{76DE2BF3-7E48-4F01-B1A3-E082F5A2881A}" type="presOf" srcId="{A198C819-EEC8-45D7-BA00-57915C763532}" destId="{7FB847BC-E7AB-43AC-BE46-997AB250CB91}" srcOrd="0" destOrd="0" presId="urn:microsoft.com/office/officeart/2018/2/layout/IconCircleList"/>
    <dgm:cxn modelId="{86D98AF4-A61A-4EE9-9525-5A24C777C75C}" type="presOf" srcId="{5FE84EDF-A3A7-4220-B399-DB02800DAEAB}" destId="{8F2E4E1A-B242-4A9F-AA82-A781E842C47E}" srcOrd="0" destOrd="0" presId="urn:microsoft.com/office/officeart/2018/2/layout/IconCircleList"/>
    <dgm:cxn modelId="{E633A89F-62D9-4537-8F62-D4AE6E59E472}" type="presParOf" srcId="{2982B2D2-76BF-4C73-9B5E-C11EEB964EC4}" destId="{BB9E16D0-88A0-4BEE-B3A3-FBD2DA4CBD5C}" srcOrd="0" destOrd="0" presId="urn:microsoft.com/office/officeart/2018/2/layout/IconCircleList"/>
    <dgm:cxn modelId="{BCCE2702-92CC-450E-B659-E965E85905BE}" type="presParOf" srcId="{BB9E16D0-88A0-4BEE-B3A3-FBD2DA4CBD5C}" destId="{77BCA243-30AC-4520-9E9B-CF9B499A1665}" srcOrd="0" destOrd="0" presId="urn:microsoft.com/office/officeart/2018/2/layout/IconCircleList"/>
    <dgm:cxn modelId="{C7C8340D-40AA-47E8-8AE7-C062B4FF65A5}" type="presParOf" srcId="{77BCA243-30AC-4520-9E9B-CF9B499A1665}" destId="{542FE670-BDB2-4658-8AEC-7DEC3B11D952}" srcOrd="0" destOrd="0" presId="urn:microsoft.com/office/officeart/2018/2/layout/IconCircleList"/>
    <dgm:cxn modelId="{BCA41316-73F8-41BA-B685-3F24BAFEE93E}" type="presParOf" srcId="{77BCA243-30AC-4520-9E9B-CF9B499A1665}" destId="{D9C34172-6D4E-4E0A-A94E-F0B248A27D21}" srcOrd="1" destOrd="0" presId="urn:microsoft.com/office/officeart/2018/2/layout/IconCircleList"/>
    <dgm:cxn modelId="{983FE19E-9AF3-4BC3-ABD9-6CCCD4C4BF7B}" type="presParOf" srcId="{77BCA243-30AC-4520-9E9B-CF9B499A1665}" destId="{4C1D46CA-1AE5-4C10-8578-C37F260199A0}" srcOrd="2" destOrd="0" presId="urn:microsoft.com/office/officeart/2018/2/layout/IconCircleList"/>
    <dgm:cxn modelId="{C1B40190-8A90-4B6F-B3CD-923B45716981}" type="presParOf" srcId="{77BCA243-30AC-4520-9E9B-CF9B499A1665}" destId="{325696EE-844F-465D-BFDE-01A8C0992794}" srcOrd="3" destOrd="0" presId="urn:microsoft.com/office/officeart/2018/2/layout/IconCircleList"/>
    <dgm:cxn modelId="{D5CD7D91-56A0-4290-963C-F58366CD1AF2}" type="presParOf" srcId="{BB9E16D0-88A0-4BEE-B3A3-FBD2DA4CBD5C}" destId="{824548FD-8978-4423-BAF1-2943FB74251E}" srcOrd="1" destOrd="0" presId="urn:microsoft.com/office/officeart/2018/2/layout/IconCircleList"/>
    <dgm:cxn modelId="{1F8CC287-8ABA-44C7-AD08-05E953D4C4EB}" type="presParOf" srcId="{BB9E16D0-88A0-4BEE-B3A3-FBD2DA4CBD5C}" destId="{8501F335-5EF3-4FC2-820B-ED272793AF8C}" srcOrd="2" destOrd="0" presId="urn:microsoft.com/office/officeart/2018/2/layout/IconCircleList"/>
    <dgm:cxn modelId="{83096CBD-4AE8-4CD1-A7AA-EBD258D8892D}" type="presParOf" srcId="{8501F335-5EF3-4FC2-820B-ED272793AF8C}" destId="{080054E8-1E5F-4DB2-A577-A03561E08E01}" srcOrd="0" destOrd="0" presId="urn:microsoft.com/office/officeart/2018/2/layout/IconCircleList"/>
    <dgm:cxn modelId="{DCE9DD34-E249-485B-9EC8-A287B58687D7}" type="presParOf" srcId="{8501F335-5EF3-4FC2-820B-ED272793AF8C}" destId="{416A3E20-1D3C-4095-B67A-BE27AFFEDC0B}" srcOrd="1" destOrd="0" presId="urn:microsoft.com/office/officeart/2018/2/layout/IconCircleList"/>
    <dgm:cxn modelId="{22CA90F9-33FA-4CE8-8EA4-F5D85D4BD884}" type="presParOf" srcId="{8501F335-5EF3-4FC2-820B-ED272793AF8C}" destId="{F0672A04-51C0-461B-AAD6-E8F7CA172630}" srcOrd="2" destOrd="0" presId="urn:microsoft.com/office/officeart/2018/2/layout/IconCircleList"/>
    <dgm:cxn modelId="{4A9D93C4-3964-483C-A0F8-E036AA089F48}" type="presParOf" srcId="{8501F335-5EF3-4FC2-820B-ED272793AF8C}" destId="{8AA6767B-4318-4D3B-AE6B-67FC483AE445}" srcOrd="3" destOrd="0" presId="urn:microsoft.com/office/officeart/2018/2/layout/IconCircleList"/>
    <dgm:cxn modelId="{8DB82830-F9E3-4635-AB62-A6EDD5BD6C09}" type="presParOf" srcId="{BB9E16D0-88A0-4BEE-B3A3-FBD2DA4CBD5C}" destId="{7FB847BC-E7AB-43AC-BE46-997AB250CB91}" srcOrd="3" destOrd="0" presId="urn:microsoft.com/office/officeart/2018/2/layout/IconCircleList"/>
    <dgm:cxn modelId="{4071573B-A9EE-4B0C-9A42-8A183C20124F}" type="presParOf" srcId="{BB9E16D0-88A0-4BEE-B3A3-FBD2DA4CBD5C}" destId="{2963A13E-10CE-4602-BD26-8758367B7C37}" srcOrd="4" destOrd="0" presId="urn:microsoft.com/office/officeart/2018/2/layout/IconCircleList"/>
    <dgm:cxn modelId="{710147D9-E85B-43C1-9A5C-C0980160F776}" type="presParOf" srcId="{2963A13E-10CE-4602-BD26-8758367B7C37}" destId="{732DF435-D78B-4BAD-9245-11BA7A5273DB}" srcOrd="0" destOrd="0" presId="urn:microsoft.com/office/officeart/2018/2/layout/IconCircleList"/>
    <dgm:cxn modelId="{D42C22A8-F4C1-4EFD-A1BB-974F5CFCC8D4}" type="presParOf" srcId="{2963A13E-10CE-4602-BD26-8758367B7C37}" destId="{265995DD-1D8B-4E79-8F1A-765C56FE6847}" srcOrd="1" destOrd="0" presId="urn:microsoft.com/office/officeart/2018/2/layout/IconCircleList"/>
    <dgm:cxn modelId="{C92C403E-CCFF-45BA-8C9F-525C8D36862A}" type="presParOf" srcId="{2963A13E-10CE-4602-BD26-8758367B7C37}" destId="{69EE4EAE-9D02-44A5-90D2-A51B6EC806B1}" srcOrd="2" destOrd="0" presId="urn:microsoft.com/office/officeart/2018/2/layout/IconCircleList"/>
    <dgm:cxn modelId="{876ACF39-D695-416E-BEB7-B07A9994F9B9}" type="presParOf" srcId="{2963A13E-10CE-4602-BD26-8758367B7C37}" destId="{8F2E4E1A-B242-4A9F-AA82-A781E842C47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34EB81-D339-4FC5-A733-414115C10859}"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4B172A-4867-4020-8EE3-D0B335ED5B1F}">
      <dgm:prSet/>
      <dgm:spPr/>
      <dgm:t>
        <a:bodyPr/>
        <a:lstStyle/>
        <a:p>
          <a:pPr>
            <a:lnSpc>
              <a:spcPct val="100000"/>
            </a:lnSpc>
            <a:defRPr b="1"/>
          </a:pPr>
          <a:r>
            <a:rPr lang="en-GB" b="1"/>
            <a:t>Benefits </a:t>
          </a:r>
          <a:endParaRPr lang="en-US"/>
        </a:p>
      </dgm:t>
    </dgm:pt>
    <dgm:pt modelId="{A647E436-3893-4C50-9DCB-FAB16C311CE0}" type="parTrans" cxnId="{0741CD2A-93CB-4E21-ABB2-924CD3E63683}">
      <dgm:prSet/>
      <dgm:spPr/>
      <dgm:t>
        <a:bodyPr/>
        <a:lstStyle/>
        <a:p>
          <a:endParaRPr lang="en-US"/>
        </a:p>
      </dgm:t>
    </dgm:pt>
    <dgm:pt modelId="{BAE8AC2A-7092-4E56-A8D5-E95D65434BD1}" type="sibTrans" cxnId="{0741CD2A-93CB-4E21-ABB2-924CD3E63683}">
      <dgm:prSet/>
      <dgm:spPr/>
      <dgm:t>
        <a:bodyPr/>
        <a:lstStyle/>
        <a:p>
          <a:endParaRPr lang="en-US"/>
        </a:p>
      </dgm:t>
    </dgm:pt>
    <dgm:pt modelId="{6C88CCFB-E92A-4189-A03C-3ABE4B37FE21}">
      <dgm:prSet/>
      <dgm:spPr/>
      <dgm:t>
        <a:bodyPr/>
        <a:lstStyle/>
        <a:p>
          <a:pPr>
            <a:lnSpc>
              <a:spcPct val="100000"/>
            </a:lnSpc>
          </a:pPr>
          <a:r>
            <a:rPr lang="en-GB"/>
            <a:t>Improves glucose control and HbA1c </a:t>
          </a:r>
          <a:endParaRPr lang="en-US"/>
        </a:p>
      </dgm:t>
    </dgm:pt>
    <dgm:pt modelId="{3F2D4509-09F4-417F-87F1-A5EFEA4AF299}" type="parTrans" cxnId="{B2BA3D7A-48AE-409C-915F-EF8FA0366A3F}">
      <dgm:prSet/>
      <dgm:spPr/>
      <dgm:t>
        <a:bodyPr/>
        <a:lstStyle/>
        <a:p>
          <a:endParaRPr lang="en-US"/>
        </a:p>
      </dgm:t>
    </dgm:pt>
    <dgm:pt modelId="{5E6FDC56-9ED5-4CE3-945C-CA7DD2D5E5F0}" type="sibTrans" cxnId="{B2BA3D7A-48AE-409C-915F-EF8FA0366A3F}">
      <dgm:prSet/>
      <dgm:spPr/>
      <dgm:t>
        <a:bodyPr/>
        <a:lstStyle/>
        <a:p>
          <a:endParaRPr lang="en-US"/>
        </a:p>
      </dgm:t>
    </dgm:pt>
    <dgm:pt modelId="{3C300D04-512C-4174-97FB-6C70A82DFBA0}">
      <dgm:prSet/>
      <dgm:spPr/>
      <dgm:t>
        <a:bodyPr/>
        <a:lstStyle/>
        <a:p>
          <a:pPr>
            <a:lnSpc>
              <a:spcPct val="100000"/>
            </a:lnSpc>
          </a:pPr>
          <a:r>
            <a:rPr lang="en-GB"/>
            <a:t>Reduces hypoglycaemia and hospital admissions </a:t>
          </a:r>
          <a:endParaRPr lang="en-US"/>
        </a:p>
      </dgm:t>
    </dgm:pt>
    <dgm:pt modelId="{B4A9B769-4692-46A5-A887-485C6E2BCD24}" type="parTrans" cxnId="{49E61568-E10B-493F-9277-EFF7402C9B8E}">
      <dgm:prSet/>
      <dgm:spPr/>
      <dgm:t>
        <a:bodyPr/>
        <a:lstStyle/>
        <a:p>
          <a:endParaRPr lang="en-US"/>
        </a:p>
      </dgm:t>
    </dgm:pt>
    <dgm:pt modelId="{40EE137D-4977-46C5-A4C6-E0936ED17D31}" type="sibTrans" cxnId="{49E61568-E10B-493F-9277-EFF7402C9B8E}">
      <dgm:prSet/>
      <dgm:spPr/>
      <dgm:t>
        <a:bodyPr/>
        <a:lstStyle/>
        <a:p>
          <a:endParaRPr lang="en-US"/>
        </a:p>
      </dgm:t>
    </dgm:pt>
    <dgm:pt modelId="{53A1FF75-165B-48F6-9C47-377F91077054}">
      <dgm:prSet/>
      <dgm:spPr/>
      <dgm:t>
        <a:bodyPr/>
        <a:lstStyle/>
        <a:p>
          <a:pPr>
            <a:lnSpc>
              <a:spcPct val="100000"/>
            </a:lnSpc>
          </a:pPr>
          <a:r>
            <a:rPr lang="en-GB"/>
            <a:t>Enhances autonomy and confidence </a:t>
          </a:r>
          <a:endParaRPr lang="en-US"/>
        </a:p>
      </dgm:t>
    </dgm:pt>
    <dgm:pt modelId="{80D91C8A-A94D-4880-AD4C-E841055AB0F7}" type="parTrans" cxnId="{EB3E2B5B-18AE-4D73-ABE9-F968019C290D}">
      <dgm:prSet/>
      <dgm:spPr/>
      <dgm:t>
        <a:bodyPr/>
        <a:lstStyle/>
        <a:p>
          <a:endParaRPr lang="en-US"/>
        </a:p>
      </dgm:t>
    </dgm:pt>
    <dgm:pt modelId="{A846FA94-2281-4333-8EB3-20B6C8DF2BCE}" type="sibTrans" cxnId="{EB3E2B5B-18AE-4D73-ABE9-F968019C290D}">
      <dgm:prSet/>
      <dgm:spPr/>
      <dgm:t>
        <a:bodyPr/>
        <a:lstStyle/>
        <a:p>
          <a:endParaRPr lang="en-US"/>
        </a:p>
      </dgm:t>
    </dgm:pt>
    <dgm:pt modelId="{A078C1D9-C57D-4ECE-8651-A17101857F5D}">
      <dgm:prSet/>
      <dgm:spPr/>
      <dgm:t>
        <a:bodyPr/>
        <a:lstStyle/>
        <a:p>
          <a:pPr>
            <a:lnSpc>
              <a:spcPct val="100000"/>
            </a:lnSpc>
          </a:pPr>
          <a:r>
            <a:rPr lang="en-GB"/>
            <a:t>Supports remote, personalised care </a:t>
          </a:r>
          <a:endParaRPr lang="en-US"/>
        </a:p>
      </dgm:t>
    </dgm:pt>
    <dgm:pt modelId="{6DB51043-1FDC-4FF8-87DD-8DDDCB733D5E}" type="parTrans" cxnId="{E0DE9601-5A4B-4966-AF5A-C8F2AAD0B288}">
      <dgm:prSet/>
      <dgm:spPr/>
      <dgm:t>
        <a:bodyPr/>
        <a:lstStyle/>
        <a:p>
          <a:endParaRPr lang="en-US"/>
        </a:p>
      </dgm:t>
    </dgm:pt>
    <dgm:pt modelId="{7F1AAF57-278B-428B-B836-D24724F48C41}" type="sibTrans" cxnId="{E0DE9601-5A4B-4966-AF5A-C8F2AAD0B288}">
      <dgm:prSet/>
      <dgm:spPr/>
      <dgm:t>
        <a:bodyPr/>
        <a:lstStyle/>
        <a:p>
          <a:endParaRPr lang="en-US"/>
        </a:p>
      </dgm:t>
    </dgm:pt>
    <dgm:pt modelId="{AEE41BDC-3C58-4DC2-8866-EFC99B8C4A18}">
      <dgm:prSet/>
      <dgm:spPr/>
      <dgm:t>
        <a:bodyPr/>
        <a:lstStyle/>
        <a:p>
          <a:pPr>
            <a:lnSpc>
              <a:spcPct val="100000"/>
            </a:lnSpc>
            <a:defRPr b="1"/>
          </a:pPr>
          <a:r>
            <a:rPr lang="en-GB" b="1"/>
            <a:t>Challenges </a:t>
          </a:r>
          <a:endParaRPr lang="en-US"/>
        </a:p>
      </dgm:t>
    </dgm:pt>
    <dgm:pt modelId="{8FC1081F-4D0C-4798-888E-C1CDE560E40C}" type="parTrans" cxnId="{26098988-CDF1-40BA-8B51-9D1DC8F60F16}">
      <dgm:prSet/>
      <dgm:spPr/>
      <dgm:t>
        <a:bodyPr/>
        <a:lstStyle/>
        <a:p>
          <a:endParaRPr lang="en-US"/>
        </a:p>
      </dgm:t>
    </dgm:pt>
    <dgm:pt modelId="{1ECE3BDA-9A25-4470-BF6D-326E8EA0E500}" type="sibTrans" cxnId="{26098988-CDF1-40BA-8B51-9D1DC8F60F16}">
      <dgm:prSet/>
      <dgm:spPr/>
      <dgm:t>
        <a:bodyPr/>
        <a:lstStyle/>
        <a:p>
          <a:endParaRPr lang="en-US"/>
        </a:p>
      </dgm:t>
    </dgm:pt>
    <dgm:pt modelId="{067DA11E-09D2-44DB-8AE2-04ED335B1C9A}">
      <dgm:prSet/>
      <dgm:spPr/>
      <dgm:t>
        <a:bodyPr/>
        <a:lstStyle/>
        <a:p>
          <a:pPr>
            <a:lnSpc>
              <a:spcPct val="100000"/>
            </a:lnSpc>
          </a:pPr>
          <a:r>
            <a:rPr lang="en-GB"/>
            <a:t>Digital exclusion for those without smartphones or internet </a:t>
          </a:r>
          <a:endParaRPr lang="en-US"/>
        </a:p>
      </dgm:t>
    </dgm:pt>
    <dgm:pt modelId="{5D4A3BF1-ED2F-4492-B91B-30A67D12BB8A}" type="parTrans" cxnId="{4548AAD2-31E2-4401-89DE-51CE99D206BC}">
      <dgm:prSet/>
      <dgm:spPr/>
      <dgm:t>
        <a:bodyPr/>
        <a:lstStyle/>
        <a:p>
          <a:endParaRPr lang="en-US"/>
        </a:p>
      </dgm:t>
    </dgm:pt>
    <dgm:pt modelId="{513920D0-F613-419A-B42F-750FCAE9CF88}" type="sibTrans" cxnId="{4548AAD2-31E2-4401-89DE-51CE99D206BC}">
      <dgm:prSet/>
      <dgm:spPr/>
      <dgm:t>
        <a:bodyPr/>
        <a:lstStyle/>
        <a:p>
          <a:endParaRPr lang="en-US"/>
        </a:p>
      </dgm:t>
    </dgm:pt>
    <dgm:pt modelId="{8A380B73-D293-4500-9A76-023F7EBBD053}">
      <dgm:prSet/>
      <dgm:spPr/>
      <dgm:t>
        <a:bodyPr/>
        <a:lstStyle/>
        <a:p>
          <a:pPr>
            <a:lnSpc>
              <a:spcPct val="100000"/>
            </a:lnSpc>
          </a:pPr>
          <a:r>
            <a:rPr lang="en-GB"/>
            <a:t>Health literacy gaps in understanding data </a:t>
          </a:r>
          <a:endParaRPr lang="en-US"/>
        </a:p>
      </dgm:t>
    </dgm:pt>
    <dgm:pt modelId="{4AF1A577-6C98-4AC1-8C5C-8386B5AE5D56}" type="parTrans" cxnId="{030941E8-010F-4780-A879-1FB42205D6DE}">
      <dgm:prSet/>
      <dgm:spPr/>
      <dgm:t>
        <a:bodyPr/>
        <a:lstStyle/>
        <a:p>
          <a:endParaRPr lang="en-US"/>
        </a:p>
      </dgm:t>
    </dgm:pt>
    <dgm:pt modelId="{DF4FDE98-51C2-4105-8090-8789FBB91651}" type="sibTrans" cxnId="{030941E8-010F-4780-A879-1FB42205D6DE}">
      <dgm:prSet/>
      <dgm:spPr/>
      <dgm:t>
        <a:bodyPr/>
        <a:lstStyle/>
        <a:p>
          <a:endParaRPr lang="en-US"/>
        </a:p>
      </dgm:t>
    </dgm:pt>
    <dgm:pt modelId="{B35C64E9-949C-4F7F-BC2F-C55B179AC8CB}">
      <dgm:prSet/>
      <dgm:spPr/>
      <dgm:t>
        <a:bodyPr/>
        <a:lstStyle/>
        <a:p>
          <a:pPr>
            <a:lnSpc>
              <a:spcPct val="100000"/>
            </a:lnSpc>
          </a:pPr>
          <a:r>
            <a:rPr lang="en-GB"/>
            <a:t>Variation in NHS funding and eligibility </a:t>
          </a:r>
          <a:endParaRPr lang="en-US"/>
        </a:p>
      </dgm:t>
    </dgm:pt>
    <dgm:pt modelId="{54FAC06C-E3D9-4D70-9AB9-A809126F3B6B}" type="parTrans" cxnId="{D0FF0DD2-3E88-4A40-95BF-0EF231EB1149}">
      <dgm:prSet/>
      <dgm:spPr/>
      <dgm:t>
        <a:bodyPr/>
        <a:lstStyle/>
        <a:p>
          <a:endParaRPr lang="en-US"/>
        </a:p>
      </dgm:t>
    </dgm:pt>
    <dgm:pt modelId="{844B759E-1EA3-4B3F-AF87-461124CEBBB9}" type="sibTrans" cxnId="{D0FF0DD2-3E88-4A40-95BF-0EF231EB1149}">
      <dgm:prSet/>
      <dgm:spPr/>
      <dgm:t>
        <a:bodyPr/>
        <a:lstStyle/>
        <a:p>
          <a:endParaRPr lang="en-US"/>
        </a:p>
      </dgm:t>
    </dgm:pt>
    <dgm:pt modelId="{E9F9BC91-C2A1-48A0-8B26-1C725EE4C475}">
      <dgm:prSet/>
      <dgm:spPr/>
      <dgm:t>
        <a:bodyPr/>
        <a:lstStyle/>
        <a:p>
          <a:pPr>
            <a:lnSpc>
              <a:spcPct val="100000"/>
            </a:lnSpc>
            <a:defRPr b="1"/>
          </a:pPr>
          <a:r>
            <a:rPr lang="en-GB" b="1"/>
            <a:t>Barrier</a:t>
          </a:r>
          <a:r>
            <a:rPr lang="en-GB"/>
            <a:t> </a:t>
          </a:r>
          <a:endParaRPr lang="en-US"/>
        </a:p>
      </dgm:t>
    </dgm:pt>
    <dgm:pt modelId="{7909DB5E-E7F1-4F1B-B9CF-B60458B44E27}" type="parTrans" cxnId="{FB89FF21-C8EA-4D01-8ADF-B9A4746A0D75}">
      <dgm:prSet/>
      <dgm:spPr/>
      <dgm:t>
        <a:bodyPr/>
        <a:lstStyle/>
        <a:p>
          <a:endParaRPr lang="en-US"/>
        </a:p>
      </dgm:t>
    </dgm:pt>
    <dgm:pt modelId="{6BF8FCF9-1248-4FB8-908C-B3F8AB4FABF6}" type="sibTrans" cxnId="{FB89FF21-C8EA-4D01-8ADF-B9A4746A0D75}">
      <dgm:prSet/>
      <dgm:spPr/>
      <dgm:t>
        <a:bodyPr/>
        <a:lstStyle/>
        <a:p>
          <a:endParaRPr lang="en-US"/>
        </a:p>
      </dgm:t>
    </dgm:pt>
    <dgm:pt modelId="{7A80A5AC-5E47-4745-B8DD-F5A195DCD116}">
      <dgm:prSet/>
      <dgm:spPr/>
      <dgm:t>
        <a:bodyPr/>
        <a:lstStyle/>
        <a:p>
          <a:pPr>
            <a:lnSpc>
              <a:spcPct val="100000"/>
            </a:lnSpc>
          </a:pPr>
          <a:r>
            <a:rPr lang="en-GB"/>
            <a:t>Some patients struggle to interpret glucose data trends. </a:t>
          </a:r>
          <a:endParaRPr lang="en-US"/>
        </a:p>
      </dgm:t>
    </dgm:pt>
    <dgm:pt modelId="{8C415DC8-C583-4765-AE8B-B1F7580AC0AB}" type="parTrans" cxnId="{B6FCBEC6-EF52-46AE-884F-6786DD85C6BB}">
      <dgm:prSet/>
      <dgm:spPr/>
      <dgm:t>
        <a:bodyPr/>
        <a:lstStyle/>
        <a:p>
          <a:endParaRPr lang="en-US"/>
        </a:p>
      </dgm:t>
    </dgm:pt>
    <dgm:pt modelId="{DF47A1BE-4320-44EC-A188-9BD8E350F712}" type="sibTrans" cxnId="{B6FCBEC6-EF52-46AE-884F-6786DD85C6BB}">
      <dgm:prSet/>
      <dgm:spPr/>
      <dgm:t>
        <a:bodyPr/>
        <a:lstStyle/>
        <a:p>
          <a:endParaRPr lang="en-US"/>
        </a:p>
      </dgm:t>
    </dgm:pt>
    <dgm:pt modelId="{368CD271-4971-4717-B32D-B009389256AC}">
      <dgm:prSet/>
      <dgm:spPr/>
      <dgm:t>
        <a:bodyPr/>
        <a:lstStyle/>
        <a:p>
          <a:pPr>
            <a:lnSpc>
              <a:spcPct val="100000"/>
            </a:lnSpc>
          </a:pPr>
          <a:r>
            <a:rPr lang="en-GB"/>
            <a:t>Solution </a:t>
          </a:r>
          <a:endParaRPr lang="en-US"/>
        </a:p>
      </dgm:t>
    </dgm:pt>
    <dgm:pt modelId="{66C17F59-F51D-4540-AD42-D43B7B15E287}" type="parTrans" cxnId="{45C7253C-E148-4B8E-A5EA-AE97F7A6CE1A}">
      <dgm:prSet/>
      <dgm:spPr/>
      <dgm:t>
        <a:bodyPr/>
        <a:lstStyle/>
        <a:p>
          <a:endParaRPr lang="en-US"/>
        </a:p>
      </dgm:t>
    </dgm:pt>
    <dgm:pt modelId="{AD4FFD0D-3A62-4DEE-8623-5A0DF70460FF}" type="sibTrans" cxnId="{45C7253C-E148-4B8E-A5EA-AE97F7A6CE1A}">
      <dgm:prSet/>
      <dgm:spPr/>
      <dgm:t>
        <a:bodyPr/>
        <a:lstStyle/>
        <a:p>
          <a:endParaRPr lang="en-US"/>
        </a:p>
      </dgm:t>
    </dgm:pt>
    <dgm:pt modelId="{6F6FD3EF-8917-4A21-AA94-197361E66279}">
      <dgm:prSet/>
      <dgm:spPr/>
      <dgm:t>
        <a:bodyPr/>
        <a:lstStyle/>
        <a:p>
          <a:pPr>
            <a:lnSpc>
              <a:spcPct val="100000"/>
            </a:lnSpc>
          </a:pPr>
          <a:r>
            <a:rPr lang="en-GB"/>
            <a:t>Tailored education sessions and visual aids have helped improve understanding and engagement </a:t>
          </a:r>
          <a:endParaRPr lang="en-US"/>
        </a:p>
      </dgm:t>
    </dgm:pt>
    <dgm:pt modelId="{53BB9A12-EB51-4401-9641-E7EDBE91A77F}" type="parTrans" cxnId="{C2D3D0CA-3097-4287-8DD4-195D849CA5CE}">
      <dgm:prSet/>
      <dgm:spPr/>
      <dgm:t>
        <a:bodyPr/>
        <a:lstStyle/>
        <a:p>
          <a:endParaRPr lang="en-US"/>
        </a:p>
      </dgm:t>
    </dgm:pt>
    <dgm:pt modelId="{269877BD-1F1D-4BF8-9E60-07019B004CEA}" type="sibTrans" cxnId="{C2D3D0CA-3097-4287-8DD4-195D849CA5CE}">
      <dgm:prSet/>
      <dgm:spPr/>
      <dgm:t>
        <a:bodyPr/>
        <a:lstStyle/>
        <a:p>
          <a:endParaRPr lang="en-US"/>
        </a:p>
      </dgm:t>
    </dgm:pt>
    <dgm:pt modelId="{8E294391-12F0-4C40-B9A2-930CE87F0D9D}" type="pres">
      <dgm:prSet presAssocID="{DF34EB81-D339-4FC5-A733-414115C10859}" presName="root" presStyleCnt="0">
        <dgm:presLayoutVars>
          <dgm:dir/>
          <dgm:resizeHandles val="exact"/>
        </dgm:presLayoutVars>
      </dgm:prSet>
      <dgm:spPr/>
    </dgm:pt>
    <dgm:pt modelId="{1A63D404-5632-4551-8550-AB37AA8EC136}" type="pres">
      <dgm:prSet presAssocID="{764B172A-4867-4020-8EE3-D0B335ED5B1F}" presName="compNode" presStyleCnt="0"/>
      <dgm:spPr/>
    </dgm:pt>
    <dgm:pt modelId="{D12FEC44-4F8E-4B04-A58D-BB6A0DCF3FBD}" type="pres">
      <dgm:prSet presAssocID="{764B172A-4867-4020-8EE3-D0B335ED5B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CF4470CA-4C96-4569-A08F-1A8991896089}" type="pres">
      <dgm:prSet presAssocID="{764B172A-4867-4020-8EE3-D0B335ED5B1F}" presName="iconSpace" presStyleCnt="0"/>
      <dgm:spPr/>
    </dgm:pt>
    <dgm:pt modelId="{47086FDD-C073-4477-B4FA-066A45C5FE1A}" type="pres">
      <dgm:prSet presAssocID="{764B172A-4867-4020-8EE3-D0B335ED5B1F}" presName="parTx" presStyleLbl="revTx" presStyleIdx="0" presStyleCnt="6">
        <dgm:presLayoutVars>
          <dgm:chMax val="0"/>
          <dgm:chPref val="0"/>
        </dgm:presLayoutVars>
      </dgm:prSet>
      <dgm:spPr/>
    </dgm:pt>
    <dgm:pt modelId="{8190D0A3-E1C2-4518-8F46-834BD60511D3}" type="pres">
      <dgm:prSet presAssocID="{764B172A-4867-4020-8EE3-D0B335ED5B1F}" presName="txSpace" presStyleCnt="0"/>
      <dgm:spPr/>
    </dgm:pt>
    <dgm:pt modelId="{AC6C09DD-D53A-4349-A8FA-74E76D83D42E}" type="pres">
      <dgm:prSet presAssocID="{764B172A-4867-4020-8EE3-D0B335ED5B1F}" presName="desTx" presStyleLbl="revTx" presStyleIdx="1" presStyleCnt="6">
        <dgm:presLayoutVars/>
      </dgm:prSet>
      <dgm:spPr/>
    </dgm:pt>
    <dgm:pt modelId="{CEA4736E-8EC1-46C3-A04B-738FDFC1D356}" type="pres">
      <dgm:prSet presAssocID="{BAE8AC2A-7092-4E56-A8D5-E95D65434BD1}" presName="sibTrans" presStyleCnt="0"/>
      <dgm:spPr/>
    </dgm:pt>
    <dgm:pt modelId="{4EE8666B-E32B-4BC1-B15B-8ECCB5465F38}" type="pres">
      <dgm:prSet presAssocID="{AEE41BDC-3C58-4DC2-8866-EFC99B8C4A18}" presName="compNode" presStyleCnt="0"/>
      <dgm:spPr/>
    </dgm:pt>
    <dgm:pt modelId="{DF480129-0FF1-4493-9B75-2A9A109B2294}" type="pres">
      <dgm:prSet presAssocID="{AEE41BDC-3C58-4DC2-8866-EFC99B8C4A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8DD8182E-9B7F-43F6-B212-12E146F85125}" type="pres">
      <dgm:prSet presAssocID="{AEE41BDC-3C58-4DC2-8866-EFC99B8C4A18}" presName="iconSpace" presStyleCnt="0"/>
      <dgm:spPr/>
    </dgm:pt>
    <dgm:pt modelId="{B19CBF0B-B726-409E-A29F-0C65B29299FC}" type="pres">
      <dgm:prSet presAssocID="{AEE41BDC-3C58-4DC2-8866-EFC99B8C4A18}" presName="parTx" presStyleLbl="revTx" presStyleIdx="2" presStyleCnt="6">
        <dgm:presLayoutVars>
          <dgm:chMax val="0"/>
          <dgm:chPref val="0"/>
        </dgm:presLayoutVars>
      </dgm:prSet>
      <dgm:spPr/>
    </dgm:pt>
    <dgm:pt modelId="{3B8DD3C3-20B6-4C7E-9427-E9258F7672B6}" type="pres">
      <dgm:prSet presAssocID="{AEE41BDC-3C58-4DC2-8866-EFC99B8C4A18}" presName="txSpace" presStyleCnt="0"/>
      <dgm:spPr/>
    </dgm:pt>
    <dgm:pt modelId="{A3B2C3DE-2481-4A00-89AC-C4D0F55C63D1}" type="pres">
      <dgm:prSet presAssocID="{AEE41BDC-3C58-4DC2-8866-EFC99B8C4A18}" presName="desTx" presStyleLbl="revTx" presStyleIdx="3" presStyleCnt="6">
        <dgm:presLayoutVars/>
      </dgm:prSet>
      <dgm:spPr/>
    </dgm:pt>
    <dgm:pt modelId="{7A119DA6-9AAF-45E9-9E74-B425581E1B62}" type="pres">
      <dgm:prSet presAssocID="{1ECE3BDA-9A25-4470-BF6D-326E8EA0E500}" presName="sibTrans" presStyleCnt="0"/>
      <dgm:spPr/>
    </dgm:pt>
    <dgm:pt modelId="{D7C70A62-9039-45EA-B115-E392DAA36B6C}" type="pres">
      <dgm:prSet presAssocID="{E9F9BC91-C2A1-48A0-8B26-1C725EE4C475}" presName="compNode" presStyleCnt="0"/>
      <dgm:spPr/>
    </dgm:pt>
    <dgm:pt modelId="{B3D1E548-B088-49CD-8472-1DEDD4E4666E}" type="pres">
      <dgm:prSet presAssocID="{E9F9BC91-C2A1-48A0-8B26-1C725EE4C47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27705BB3-1BA1-4D65-B5FC-B197618ED728}" type="pres">
      <dgm:prSet presAssocID="{E9F9BC91-C2A1-48A0-8B26-1C725EE4C475}" presName="iconSpace" presStyleCnt="0"/>
      <dgm:spPr/>
    </dgm:pt>
    <dgm:pt modelId="{E552DB49-83B2-4461-B17C-6B894B394F3E}" type="pres">
      <dgm:prSet presAssocID="{E9F9BC91-C2A1-48A0-8B26-1C725EE4C475}" presName="parTx" presStyleLbl="revTx" presStyleIdx="4" presStyleCnt="6">
        <dgm:presLayoutVars>
          <dgm:chMax val="0"/>
          <dgm:chPref val="0"/>
        </dgm:presLayoutVars>
      </dgm:prSet>
      <dgm:spPr/>
    </dgm:pt>
    <dgm:pt modelId="{C5FD9222-1402-4E57-8F12-56E0D9866F4F}" type="pres">
      <dgm:prSet presAssocID="{E9F9BC91-C2A1-48A0-8B26-1C725EE4C475}" presName="txSpace" presStyleCnt="0"/>
      <dgm:spPr/>
    </dgm:pt>
    <dgm:pt modelId="{B2F77D81-9E1E-43C0-868B-F81C205DA58D}" type="pres">
      <dgm:prSet presAssocID="{E9F9BC91-C2A1-48A0-8B26-1C725EE4C475}" presName="desTx" presStyleLbl="revTx" presStyleIdx="5" presStyleCnt="6">
        <dgm:presLayoutVars/>
      </dgm:prSet>
      <dgm:spPr/>
    </dgm:pt>
  </dgm:ptLst>
  <dgm:cxnLst>
    <dgm:cxn modelId="{E0DE9601-5A4B-4966-AF5A-C8F2AAD0B288}" srcId="{764B172A-4867-4020-8EE3-D0B335ED5B1F}" destId="{A078C1D9-C57D-4ECE-8651-A17101857F5D}" srcOrd="3" destOrd="0" parTransId="{6DB51043-1FDC-4FF8-87DD-8DDDCB733D5E}" sibTransId="{7F1AAF57-278B-428B-B836-D24724F48C41}"/>
    <dgm:cxn modelId="{FB89FF21-C8EA-4D01-8ADF-B9A4746A0D75}" srcId="{DF34EB81-D339-4FC5-A733-414115C10859}" destId="{E9F9BC91-C2A1-48A0-8B26-1C725EE4C475}" srcOrd="2" destOrd="0" parTransId="{7909DB5E-E7F1-4F1B-B9CF-B60458B44E27}" sibTransId="{6BF8FCF9-1248-4FB8-908C-B3F8AB4FABF6}"/>
    <dgm:cxn modelId="{0741CD2A-93CB-4E21-ABB2-924CD3E63683}" srcId="{DF34EB81-D339-4FC5-A733-414115C10859}" destId="{764B172A-4867-4020-8EE3-D0B335ED5B1F}" srcOrd="0" destOrd="0" parTransId="{A647E436-3893-4C50-9DCB-FAB16C311CE0}" sibTransId="{BAE8AC2A-7092-4E56-A8D5-E95D65434BD1}"/>
    <dgm:cxn modelId="{46B67935-57A3-49C8-8EE9-E59D3234D862}" type="presOf" srcId="{53A1FF75-165B-48F6-9C47-377F91077054}" destId="{AC6C09DD-D53A-4349-A8FA-74E76D83D42E}" srcOrd="0" destOrd="2" presId="urn:microsoft.com/office/officeart/2018/5/layout/CenteredIconLabelDescriptionList"/>
    <dgm:cxn modelId="{F41B1F37-F535-4723-8375-80CA4735B108}" type="presOf" srcId="{E9F9BC91-C2A1-48A0-8B26-1C725EE4C475}" destId="{E552DB49-83B2-4461-B17C-6B894B394F3E}" srcOrd="0" destOrd="0" presId="urn:microsoft.com/office/officeart/2018/5/layout/CenteredIconLabelDescriptionList"/>
    <dgm:cxn modelId="{45C7253C-E148-4B8E-A5EA-AE97F7A6CE1A}" srcId="{E9F9BC91-C2A1-48A0-8B26-1C725EE4C475}" destId="{368CD271-4971-4717-B32D-B009389256AC}" srcOrd="1" destOrd="0" parTransId="{66C17F59-F51D-4540-AD42-D43B7B15E287}" sibTransId="{AD4FFD0D-3A62-4DEE-8623-5A0DF70460FF}"/>
    <dgm:cxn modelId="{EB3E2B5B-18AE-4D73-ABE9-F968019C290D}" srcId="{764B172A-4867-4020-8EE3-D0B335ED5B1F}" destId="{53A1FF75-165B-48F6-9C47-377F91077054}" srcOrd="2" destOrd="0" parTransId="{80D91C8A-A94D-4880-AD4C-E841055AB0F7}" sibTransId="{A846FA94-2281-4333-8EB3-20B6C8DF2BCE}"/>
    <dgm:cxn modelId="{3774505B-C78F-46CC-B1C9-E27779408F2A}" type="presOf" srcId="{DF34EB81-D339-4FC5-A733-414115C10859}" destId="{8E294391-12F0-4C40-B9A2-930CE87F0D9D}" srcOrd="0" destOrd="0" presId="urn:microsoft.com/office/officeart/2018/5/layout/CenteredIconLabelDescriptionList"/>
    <dgm:cxn modelId="{49E61568-E10B-493F-9277-EFF7402C9B8E}" srcId="{764B172A-4867-4020-8EE3-D0B335ED5B1F}" destId="{3C300D04-512C-4174-97FB-6C70A82DFBA0}" srcOrd="1" destOrd="0" parTransId="{B4A9B769-4692-46A5-A887-485C6E2BCD24}" sibTransId="{40EE137D-4977-46C5-A4C6-E0936ED17D31}"/>
    <dgm:cxn modelId="{2E7D8B68-FABC-479D-A767-D1588086EBC9}" type="presOf" srcId="{AEE41BDC-3C58-4DC2-8866-EFC99B8C4A18}" destId="{B19CBF0B-B726-409E-A29F-0C65B29299FC}" srcOrd="0" destOrd="0" presId="urn:microsoft.com/office/officeart/2018/5/layout/CenteredIconLabelDescriptionList"/>
    <dgm:cxn modelId="{B2BA3D7A-48AE-409C-915F-EF8FA0366A3F}" srcId="{764B172A-4867-4020-8EE3-D0B335ED5B1F}" destId="{6C88CCFB-E92A-4189-A03C-3ABE4B37FE21}" srcOrd="0" destOrd="0" parTransId="{3F2D4509-09F4-417F-87F1-A5EFEA4AF299}" sibTransId="{5E6FDC56-9ED5-4CE3-945C-CA7DD2D5E5F0}"/>
    <dgm:cxn modelId="{EF887D81-B3A9-4483-9064-7EC661D8DC09}" type="presOf" srcId="{067DA11E-09D2-44DB-8AE2-04ED335B1C9A}" destId="{A3B2C3DE-2481-4A00-89AC-C4D0F55C63D1}" srcOrd="0" destOrd="0" presId="urn:microsoft.com/office/officeart/2018/5/layout/CenteredIconLabelDescriptionList"/>
    <dgm:cxn modelId="{3AA7F187-C62C-4558-A3CA-8A05B6737AEB}" type="presOf" srcId="{368CD271-4971-4717-B32D-B009389256AC}" destId="{B2F77D81-9E1E-43C0-868B-F81C205DA58D}" srcOrd="0" destOrd="1" presId="urn:microsoft.com/office/officeart/2018/5/layout/CenteredIconLabelDescriptionList"/>
    <dgm:cxn modelId="{26098988-CDF1-40BA-8B51-9D1DC8F60F16}" srcId="{DF34EB81-D339-4FC5-A733-414115C10859}" destId="{AEE41BDC-3C58-4DC2-8866-EFC99B8C4A18}" srcOrd="1" destOrd="0" parTransId="{8FC1081F-4D0C-4798-888E-C1CDE560E40C}" sibTransId="{1ECE3BDA-9A25-4470-BF6D-326E8EA0E500}"/>
    <dgm:cxn modelId="{452B6AC2-95D0-4D52-9207-5677971690B8}" type="presOf" srcId="{B35C64E9-949C-4F7F-BC2F-C55B179AC8CB}" destId="{A3B2C3DE-2481-4A00-89AC-C4D0F55C63D1}" srcOrd="0" destOrd="2" presId="urn:microsoft.com/office/officeart/2018/5/layout/CenteredIconLabelDescriptionList"/>
    <dgm:cxn modelId="{45C49AC2-8B7D-4903-99E4-37E57ABC8C27}" type="presOf" srcId="{3C300D04-512C-4174-97FB-6C70A82DFBA0}" destId="{AC6C09DD-D53A-4349-A8FA-74E76D83D42E}" srcOrd="0" destOrd="1" presId="urn:microsoft.com/office/officeart/2018/5/layout/CenteredIconLabelDescriptionList"/>
    <dgm:cxn modelId="{B6FCBEC6-EF52-46AE-884F-6786DD85C6BB}" srcId="{E9F9BC91-C2A1-48A0-8B26-1C725EE4C475}" destId="{7A80A5AC-5E47-4745-B8DD-F5A195DCD116}" srcOrd="0" destOrd="0" parTransId="{8C415DC8-C583-4765-AE8B-B1F7580AC0AB}" sibTransId="{DF47A1BE-4320-44EC-A188-9BD8E350F712}"/>
    <dgm:cxn modelId="{C2D3D0CA-3097-4287-8DD4-195D849CA5CE}" srcId="{E9F9BC91-C2A1-48A0-8B26-1C725EE4C475}" destId="{6F6FD3EF-8917-4A21-AA94-197361E66279}" srcOrd="2" destOrd="0" parTransId="{53BB9A12-EB51-4401-9641-E7EDBE91A77F}" sibTransId="{269877BD-1F1D-4BF8-9E60-07019B004CEA}"/>
    <dgm:cxn modelId="{A0ED00CC-F9AE-4CD4-B033-DA6E88772469}" type="presOf" srcId="{7A80A5AC-5E47-4745-B8DD-F5A195DCD116}" destId="{B2F77D81-9E1E-43C0-868B-F81C205DA58D}" srcOrd="0" destOrd="0" presId="urn:microsoft.com/office/officeart/2018/5/layout/CenteredIconLabelDescriptionList"/>
    <dgm:cxn modelId="{AA7EF9CD-9291-469E-A581-022D601CE5CC}" type="presOf" srcId="{6F6FD3EF-8917-4A21-AA94-197361E66279}" destId="{B2F77D81-9E1E-43C0-868B-F81C205DA58D}" srcOrd="0" destOrd="2" presId="urn:microsoft.com/office/officeart/2018/5/layout/CenteredIconLabelDescriptionList"/>
    <dgm:cxn modelId="{D0FF0DD2-3E88-4A40-95BF-0EF231EB1149}" srcId="{AEE41BDC-3C58-4DC2-8866-EFC99B8C4A18}" destId="{B35C64E9-949C-4F7F-BC2F-C55B179AC8CB}" srcOrd="2" destOrd="0" parTransId="{54FAC06C-E3D9-4D70-9AB9-A809126F3B6B}" sibTransId="{844B759E-1EA3-4B3F-AF87-461124CEBBB9}"/>
    <dgm:cxn modelId="{4548AAD2-31E2-4401-89DE-51CE99D206BC}" srcId="{AEE41BDC-3C58-4DC2-8866-EFC99B8C4A18}" destId="{067DA11E-09D2-44DB-8AE2-04ED335B1C9A}" srcOrd="0" destOrd="0" parTransId="{5D4A3BF1-ED2F-4492-B91B-30A67D12BB8A}" sibTransId="{513920D0-F613-419A-B42F-750FCAE9CF88}"/>
    <dgm:cxn modelId="{970FD5D6-1B64-4948-AC90-E0CC74771F51}" type="presOf" srcId="{A078C1D9-C57D-4ECE-8651-A17101857F5D}" destId="{AC6C09DD-D53A-4349-A8FA-74E76D83D42E}" srcOrd="0" destOrd="3" presId="urn:microsoft.com/office/officeart/2018/5/layout/CenteredIconLabelDescriptionList"/>
    <dgm:cxn modelId="{78A947E5-4C79-4428-931E-03631A147276}" type="presOf" srcId="{8A380B73-D293-4500-9A76-023F7EBBD053}" destId="{A3B2C3DE-2481-4A00-89AC-C4D0F55C63D1}" srcOrd="0" destOrd="1" presId="urn:microsoft.com/office/officeart/2018/5/layout/CenteredIconLabelDescriptionList"/>
    <dgm:cxn modelId="{030941E8-010F-4780-A879-1FB42205D6DE}" srcId="{AEE41BDC-3C58-4DC2-8866-EFC99B8C4A18}" destId="{8A380B73-D293-4500-9A76-023F7EBBD053}" srcOrd="1" destOrd="0" parTransId="{4AF1A577-6C98-4AC1-8C5C-8386B5AE5D56}" sibTransId="{DF4FDE98-51C2-4105-8090-8789FBB91651}"/>
    <dgm:cxn modelId="{4E60D4F6-673A-46E8-BFE3-87F4C2C1867B}" type="presOf" srcId="{6C88CCFB-E92A-4189-A03C-3ABE4B37FE21}" destId="{AC6C09DD-D53A-4349-A8FA-74E76D83D42E}" srcOrd="0" destOrd="0" presId="urn:microsoft.com/office/officeart/2018/5/layout/CenteredIconLabelDescriptionList"/>
    <dgm:cxn modelId="{B585A3FA-BD90-4BA7-8211-63D3E54E7EE4}" type="presOf" srcId="{764B172A-4867-4020-8EE3-D0B335ED5B1F}" destId="{47086FDD-C073-4477-B4FA-066A45C5FE1A}" srcOrd="0" destOrd="0" presId="urn:microsoft.com/office/officeart/2018/5/layout/CenteredIconLabelDescriptionList"/>
    <dgm:cxn modelId="{EF7F316C-619E-4B21-9A2E-B39FD9EA1E6B}" type="presParOf" srcId="{8E294391-12F0-4C40-B9A2-930CE87F0D9D}" destId="{1A63D404-5632-4551-8550-AB37AA8EC136}" srcOrd="0" destOrd="0" presId="urn:microsoft.com/office/officeart/2018/5/layout/CenteredIconLabelDescriptionList"/>
    <dgm:cxn modelId="{1F790237-D9F3-4B72-803E-CCC82BFA9BDA}" type="presParOf" srcId="{1A63D404-5632-4551-8550-AB37AA8EC136}" destId="{D12FEC44-4F8E-4B04-A58D-BB6A0DCF3FBD}" srcOrd="0" destOrd="0" presId="urn:microsoft.com/office/officeart/2018/5/layout/CenteredIconLabelDescriptionList"/>
    <dgm:cxn modelId="{16D34DF0-7FE2-43E4-A8A4-6B0A2AFBF6B7}" type="presParOf" srcId="{1A63D404-5632-4551-8550-AB37AA8EC136}" destId="{CF4470CA-4C96-4569-A08F-1A8991896089}" srcOrd="1" destOrd="0" presId="urn:microsoft.com/office/officeart/2018/5/layout/CenteredIconLabelDescriptionList"/>
    <dgm:cxn modelId="{BB3C0C26-DE0D-4276-AAF4-A63325E7BFEE}" type="presParOf" srcId="{1A63D404-5632-4551-8550-AB37AA8EC136}" destId="{47086FDD-C073-4477-B4FA-066A45C5FE1A}" srcOrd="2" destOrd="0" presId="urn:microsoft.com/office/officeart/2018/5/layout/CenteredIconLabelDescriptionList"/>
    <dgm:cxn modelId="{88DEFE4B-3767-4DF5-9312-FDB1E7CAF0B8}" type="presParOf" srcId="{1A63D404-5632-4551-8550-AB37AA8EC136}" destId="{8190D0A3-E1C2-4518-8F46-834BD60511D3}" srcOrd="3" destOrd="0" presId="urn:microsoft.com/office/officeart/2018/5/layout/CenteredIconLabelDescriptionList"/>
    <dgm:cxn modelId="{DF83E59F-3BA2-41F8-AA77-FCB0487E112F}" type="presParOf" srcId="{1A63D404-5632-4551-8550-AB37AA8EC136}" destId="{AC6C09DD-D53A-4349-A8FA-74E76D83D42E}" srcOrd="4" destOrd="0" presId="urn:microsoft.com/office/officeart/2018/5/layout/CenteredIconLabelDescriptionList"/>
    <dgm:cxn modelId="{2066C913-C090-46AD-8F26-B92CE65B9E19}" type="presParOf" srcId="{8E294391-12F0-4C40-B9A2-930CE87F0D9D}" destId="{CEA4736E-8EC1-46C3-A04B-738FDFC1D356}" srcOrd="1" destOrd="0" presId="urn:microsoft.com/office/officeart/2018/5/layout/CenteredIconLabelDescriptionList"/>
    <dgm:cxn modelId="{6095AF28-8535-4876-8D22-37D2314279FB}" type="presParOf" srcId="{8E294391-12F0-4C40-B9A2-930CE87F0D9D}" destId="{4EE8666B-E32B-4BC1-B15B-8ECCB5465F38}" srcOrd="2" destOrd="0" presId="urn:microsoft.com/office/officeart/2018/5/layout/CenteredIconLabelDescriptionList"/>
    <dgm:cxn modelId="{CEF68370-8BE1-493D-A8BE-B0AF2D3382BF}" type="presParOf" srcId="{4EE8666B-E32B-4BC1-B15B-8ECCB5465F38}" destId="{DF480129-0FF1-4493-9B75-2A9A109B2294}" srcOrd="0" destOrd="0" presId="urn:microsoft.com/office/officeart/2018/5/layout/CenteredIconLabelDescriptionList"/>
    <dgm:cxn modelId="{27AF82DA-C7FA-4240-9C73-9C7B13387D46}" type="presParOf" srcId="{4EE8666B-E32B-4BC1-B15B-8ECCB5465F38}" destId="{8DD8182E-9B7F-43F6-B212-12E146F85125}" srcOrd="1" destOrd="0" presId="urn:microsoft.com/office/officeart/2018/5/layout/CenteredIconLabelDescriptionList"/>
    <dgm:cxn modelId="{5419137C-220F-47BA-8F4F-39A0A1F9C68D}" type="presParOf" srcId="{4EE8666B-E32B-4BC1-B15B-8ECCB5465F38}" destId="{B19CBF0B-B726-409E-A29F-0C65B29299FC}" srcOrd="2" destOrd="0" presId="urn:microsoft.com/office/officeart/2018/5/layout/CenteredIconLabelDescriptionList"/>
    <dgm:cxn modelId="{426403D8-BC8C-4A5C-B1C4-CDA17F679B1B}" type="presParOf" srcId="{4EE8666B-E32B-4BC1-B15B-8ECCB5465F38}" destId="{3B8DD3C3-20B6-4C7E-9427-E9258F7672B6}" srcOrd="3" destOrd="0" presId="urn:microsoft.com/office/officeart/2018/5/layout/CenteredIconLabelDescriptionList"/>
    <dgm:cxn modelId="{B843BBD0-6051-488D-9384-EC633B3954AE}" type="presParOf" srcId="{4EE8666B-E32B-4BC1-B15B-8ECCB5465F38}" destId="{A3B2C3DE-2481-4A00-89AC-C4D0F55C63D1}" srcOrd="4" destOrd="0" presId="urn:microsoft.com/office/officeart/2018/5/layout/CenteredIconLabelDescriptionList"/>
    <dgm:cxn modelId="{F72971CD-CA1E-4BB0-A377-5298A41D9AA0}" type="presParOf" srcId="{8E294391-12F0-4C40-B9A2-930CE87F0D9D}" destId="{7A119DA6-9AAF-45E9-9E74-B425581E1B62}" srcOrd="3" destOrd="0" presId="urn:microsoft.com/office/officeart/2018/5/layout/CenteredIconLabelDescriptionList"/>
    <dgm:cxn modelId="{C5CC91E8-6E88-4726-8C87-BF01C8D47B5C}" type="presParOf" srcId="{8E294391-12F0-4C40-B9A2-930CE87F0D9D}" destId="{D7C70A62-9039-45EA-B115-E392DAA36B6C}" srcOrd="4" destOrd="0" presId="urn:microsoft.com/office/officeart/2018/5/layout/CenteredIconLabelDescriptionList"/>
    <dgm:cxn modelId="{D64885F4-8418-4F1D-B3EA-E222764BB9A5}" type="presParOf" srcId="{D7C70A62-9039-45EA-B115-E392DAA36B6C}" destId="{B3D1E548-B088-49CD-8472-1DEDD4E4666E}" srcOrd="0" destOrd="0" presId="urn:microsoft.com/office/officeart/2018/5/layout/CenteredIconLabelDescriptionList"/>
    <dgm:cxn modelId="{17723189-AB4A-4AF2-95D5-107760B794FC}" type="presParOf" srcId="{D7C70A62-9039-45EA-B115-E392DAA36B6C}" destId="{27705BB3-1BA1-4D65-B5FC-B197618ED728}" srcOrd="1" destOrd="0" presId="urn:microsoft.com/office/officeart/2018/5/layout/CenteredIconLabelDescriptionList"/>
    <dgm:cxn modelId="{C52E1D66-2931-4479-8C3F-124F4D651E73}" type="presParOf" srcId="{D7C70A62-9039-45EA-B115-E392DAA36B6C}" destId="{E552DB49-83B2-4461-B17C-6B894B394F3E}" srcOrd="2" destOrd="0" presId="urn:microsoft.com/office/officeart/2018/5/layout/CenteredIconLabelDescriptionList"/>
    <dgm:cxn modelId="{81A21FE5-5FEF-4E9E-96EA-6C6D58DE3A88}" type="presParOf" srcId="{D7C70A62-9039-45EA-B115-E392DAA36B6C}" destId="{C5FD9222-1402-4E57-8F12-56E0D9866F4F}" srcOrd="3" destOrd="0" presId="urn:microsoft.com/office/officeart/2018/5/layout/CenteredIconLabelDescriptionList"/>
    <dgm:cxn modelId="{A9093EA1-EB7D-49C7-83A1-B3899F99D5BF}" type="presParOf" srcId="{D7C70A62-9039-45EA-B115-E392DAA36B6C}" destId="{B2F77D81-9E1E-43C0-868B-F81C205DA58D}"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658E171-0C5B-419C-9335-C039FA3782E6}" type="doc">
      <dgm:prSet loTypeId="urn:microsoft.com/office/officeart/2018/2/layout/IconLabelList" loCatId="icon" qsTypeId="urn:microsoft.com/office/officeart/2005/8/quickstyle/simple2" qsCatId="simple" csTypeId="urn:microsoft.com/office/officeart/2005/8/colors/colorful2" csCatId="colorful" phldr="1"/>
      <dgm:spPr/>
      <dgm:t>
        <a:bodyPr/>
        <a:lstStyle/>
        <a:p>
          <a:endParaRPr lang="en-US"/>
        </a:p>
      </dgm:t>
    </dgm:pt>
    <dgm:pt modelId="{EBA9F986-DB39-4131-AD3F-1BE86528BDA9}">
      <dgm:prSet/>
      <dgm:spPr/>
      <dgm:t>
        <a:bodyPr/>
        <a:lstStyle/>
        <a:p>
          <a:pPr>
            <a:lnSpc>
              <a:spcPct val="100000"/>
            </a:lnSpc>
          </a:pPr>
          <a:r>
            <a:rPr lang="en-GB"/>
            <a:t>Free Style Libre supports community health by enabling individuals to better manage diabetes, reducing complications and hospital admissions. This has a ripple effect fewer emergency interventions, improved productivity, and reduced strain on local health and social care services </a:t>
          </a:r>
          <a:endParaRPr lang="en-US"/>
        </a:p>
      </dgm:t>
    </dgm:pt>
    <dgm:pt modelId="{1462B49C-3AB4-4F41-9D52-AEA1E6CED49B}" type="parTrans" cxnId="{86BD5BAA-DA3A-4FE3-8178-F1A61CA39238}">
      <dgm:prSet/>
      <dgm:spPr/>
      <dgm:t>
        <a:bodyPr/>
        <a:lstStyle/>
        <a:p>
          <a:endParaRPr lang="en-US"/>
        </a:p>
      </dgm:t>
    </dgm:pt>
    <dgm:pt modelId="{98000341-193B-477E-A8DE-9F6F46349AFB}" type="sibTrans" cxnId="{86BD5BAA-DA3A-4FE3-8178-F1A61CA39238}">
      <dgm:prSet/>
      <dgm:spPr/>
      <dgm:t>
        <a:bodyPr/>
        <a:lstStyle/>
        <a:p>
          <a:pPr>
            <a:lnSpc>
              <a:spcPct val="100000"/>
            </a:lnSpc>
          </a:pPr>
          <a:endParaRPr lang="en-US"/>
        </a:p>
      </dgm:t>
    </dgm:pt>
    <dgm:pt modelId="{9B69C3D9-08A6-4E71-B737-6776B6FB4445}">
      <dgm:prSet/>
      <dgm:spPr/>
      <dgm:t>
        <a:bodyPr/>
        <a:lstStyle/>
        <a:p>
          <a:pPr>
            <a:lnSpc>
              <a:spcPct val="100000"/>
            </a:lnSpc>
          </a:pPr>
          <a:r>
            <a:rPr lang="en-GB"/>
            <a:t>Access to Free Style Libre has explained through NHS funding initiatives, but diabetes now qualify for the device, uptake varies by region, ethnicity, and socioeconomic status (DiabetesUK,2025). Addressing these gaps is essential to ensure equitable access and avoid widening health inequalities. </a:t>
          </a:r>
          <a:endParaRPr lang="en-US"/>
        </a:p>
      </dgm:t>
    </dgm:pt>
    <dgm:pt modelId="{47E5B250-406C-429A-B4CF-D3B96FDA07E6}" type="parTrans" cxnId="{FBFB8352-A6C1-48A5-B0F6-70652626A7EF}">
      <dgm:prSet/>
      <dgm:spPr/>
      <dgm:t>
        <a:bodyPr/>
        <a:lstStyle/>
        <a:p>
          <a:endParaRPr lang="en-US"/>
        </a:p>
      </dgm:t>
    </dgm:pt>
    <dgm:pt modelId="{47241105-DE8D-4242-8D10-0A10E2A93F63}" type="sibTrans" cxnId="{FBFB8352-A6C1-48A5-B0F6-70652626A7EF}">
      <dgm:prSet/>
      <dgm:spPr/>
      <dgm:t>
        <a:bodyPr/>
        <a:lstStyle/>
        <a:p>
          <a:pPr>
            <a:lnSpc>
              <a:spcPct val="100000"/>
            </a:lnSpc>
          </a:pPr>
          <a:endParaRPr lang="en-US"/>
        </a:p>
      </dgm:t>
    </dgm:pt>
    <dgm:pt modelId="{0DA80DE3-72B2-457F-87D7-E5AC9CFB41A6}">
      <dgm:prSet/>
      <dgm:spPr/>
      <dgm:t>
        <a:bodyPr/>
        <a:lstStyle/>
        <a:p>
          <a:pPr>
            <a:lnSpc>
              <a:spcPct val="100000"/>
            </a:lnSpc>
          </a:pPr>
          <a:r>
            <a:rPr lang="en-GB"/>
            <a:t>Outcomes for community include improved population-level diabetes control, reduced long-term costs to NHS, and greater health literacy. Community-based education and peer support programmes have been shown to increase engagement with digital tools like Free Style Libre, especially in underserved areas(Ali,2025). </a:t>
          </a:r>
          <a:endParaRPr lang="en-US"/>
        </a:p>
      </dgm:t>
    </dgm:pt>
    <dgm:pt modelId="{79CD0FAE-4218-416F-B11C-FAEBCE45A04C}" type="parTrans" cxnId="{E59A75F7-2C7D-41E0-B1CC-516F17805137}">
      <dgm:prSet/>
      <dgm:spPr/>
      <dgm:t>
        <a:bodyPr/>
        <a:lstStyle/>
        <a:p>
          <a:endParaRPr lang="en-US"/>
        </a:p>
      </dgm:t>
    </dgm:pt>
    <dgm:pt modelId="{0CAFE0AA-D883-4E0D-A05C-C15FCE88BFE2}" type="sibTrans" cxnId="{E59A75F7-2C7D-41E0-B1CC-516F17805137}">
      <dgm:prSet/>
      <dgm:spPr/>
      <dgm:t>
        <a:bodyPr/>
        <a:lstStyle/>
        <a:p>
          <a:endParaRPr lang="en-US"/>
        </a:p>
      </dgm:t>
    </dgm:pt>
    <dgm:pt modelId="{1C8B1F8D-33A9-4D53-A019-88C12961F40C}" type="pres">
      <dgm:prSet presAssocID="{E658E171-0C5B-419C-9335-C039FA3782E6}" presName="root" presStyleCnt="0">
        <dgm:presLayoutVars>
          <dgm:dir/>
          <dgm:resizeHandles val="exact"/>
        </dgm:presLayoutVars>
      </dgm:prSet>
      <dgm:spPr/>
    </dgm:pt>
    <dgm:pt modelId="{28F2B765-87C2-4931-A38D-B1691B9706C6}" type="pres">
      <dgm:prSet presAssocID="{EBA9F986-DB39-4131-AD3F-1BE86528BDA9}" presName="compNode" presStyleCnt="0"/>
      <dgm:spPr/>
    </dgm:pt>
    <dgm:pt modelId="{0DDF7812-3E7D-4CB0-9885-ECBA30610977}" type="pres">
      <dgm:prSet presAssocID="{EBA9F986-DB39-4131-AD3F-1BE86528BDA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BCD37EB3-818B-41EE-A156-7D92AC8B99FB}" type="pres">
      <dgm:prSet presAssocID="{EBA9F986-DB39-4131-AD3F-1BE86528BDA9}" presName="spaceRect" presStyleCnt="0"/>
      <dgm:spPr/>
    </dgm:pt>
    <dgm:pt modelId="{1F8789CA-14B7-4FD5-AA42-50CFB35115AB}" type="pres">
      <dgm:prSet presAssocID="{EBA9F986-DB39-4131-AD3F-1BE86528BDA9}" presName="textRect" presStyleLbl="revTx" presStyleIdx="0" presStyleCnt="3">
        <dgm:presLayoutVars>
          <dgm:chMax val="1"/>
          <dgm:chPref val="1"/>
        </dgm:presLayoutVars>
      </dgm:prSet>
      <dgm:spPr/>
    </dgm:pt>
    <dgm:pt modelId="{2794F6B4-7C14-435C-BCE6-690F45C8E822}" type="pres">
      <dgm:prSet presAssocID="{98000341-193B-477E-A8DE-9F6F46349AFB}" presName="sibTrans" presStyleCnt="0"/>
      <dgm:spPr/>
    </dgm:pt>
    <dgm:pt modelId="{534124E1-37A5-46B5-A868-6C08EEB8D2F6}" type="pres">
      <dgm:prSet presAssocID="{9B69C3D9-08A6-4E71-B737-6776B6FB4445}" presName="compNode" presStyleCnt="0"/>
      <dgm:spPr/>
    </dgm:pt>
    <dgm:pt modelId="{93660892-2262-41BB-BB35-40546BE019C1}" type="pres">
      <dgm:prSet presAssocID="{9B69C3D9-08A6-4E71-B737-6776B6FB44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s"/>
        </a:ext>
      </dgm:extLst>
    </dgm:pt>
    <dgm:pt modelId="{D964D0E1-486E-4133-B68F-486DAA2D6D14}" type="pres">
      <dgm:prSet presAssocID="{9B69C3D9-08A6-4E71-B737-6776B6FB4445}" presName="spaceRect" presStyleCnt="0"/>
      <dgm:spPr/>
    </dgm:pt>
    <dgm:pt modelId="{E38154C8-D6E5-40A9-81F7-BF69EC79DBB5}" type="pres">
      <dgm:prSet presAssocID="{9B69C3D9-08A6-4E71-B737-6776B6FB4445}" presName="textRect" presStyleLbl="revTx" presStyleIdx="1" presStyleCnt="3">
        <dgm:presLayoutVars>
          <dgm:chMax val="1"/>
          <dgm:chPref val="1"/>
        </dgm:presLayoutVars>
      </dgm:prSet>
      <dgm:spPr/>
    </dgm:pt>
    <dgm:pt modelId="{BB667E5B-AD15-4572-A3B6-1F3E3D82FA53}" type="pres">
      <dgm:prSet presAssocID="{47241105-DE8D-4242-8D10-0A10E2A93F63}" presName="sibTrans" presStyleCnt="0"/>
      <dgm:spPr/>
    </dgm:pt>
    <dgm:pt modelId="{0D50A54B-43BC-40D9-AA3A-2A4BF8459C4B}" type="pres">
      <dgm:prSet presAssocID="{0DA80DE3-72B2-457F-87D7-E5AC9CFB41A6}" presName="compNode" presStyleCnt="0"/>
      <dgm:spPr/>
    </dgm:pt>
    <dgm:pt modelId="{C13A2CF6-A980-4F55-BFAC-6B62FD173D33}" type="pres">
      <dgm:prSet presAssocID="{0DA80DE3-72B2-457F-87D7-E5AC9CFB41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ruit Bowl"/>
        </a:ext>
      </dgm:extLst>
    </dgm:pt>
    <dgm:pt modelId="{8A1A2B3C-21F1-4B39-BBB9-DDDE1EBF6B88}" type="pres">
      <dgm:prSet presAssocID="{0DA80DE3-72B2-457F-87D7-E5AC9CFB41A6}" presName="spaceRect" presStyleCnt="0"/>
      <dgm:spPr/>
    </dgm:pt>
    <dgm:pt modelId="{35DE265E-9089-42A1-8DBE-9BE671E7087E}" type="pres">
      <dgm:prSet presAssocID="{0DA80DE3-72B2-457F-87D7-E5AC9CFB41A6}" presName="textRect" presStyleLbl="revTx" presStyleIdx="2" presStyleCnt="3">
        <dgm:presLayoutVars>
          <dgm:chMax val="1"/>
          <dgm:chPref val="1"/>
        </dgm:presLayoutVars>
      </dgm:prSet>
      <dgm:spPr/>
    </dgm:pt>
  </dgm:ptLst>
  <dgm:cxnLst>
    <dgm:cxn modelId="{FBFB8352-A6C1-48A5-B0F6-70652626A7EF}" srcId="{E658E171-0C5B-419C-9335-C039FA3782E6}" destId="{9B69C3D9-08A6-4E71-B737-6776B6FB4445}" srcOrd="1" destOrd="0" parTransId="{47E5B250-406C-429A-B4CF-D3B96FDA07E6}" sibTransId="{47241105-DE8D-4242-8D10-0A10E2A93F63}"/>
    <dgm:cxn modelId="{69FC359C-E3F8-4332-91BD-83A24CD041C0}" type="presOf" srcId="{9B69C3D9-08A6-4E71-B737-6776B6FB4445}" destId="{E38154C8-D6E5-40A9-81F7-BF69EC79DBB5}" srcOrd="0" destOrd="0" presId="urn:microsoft.com/office/officeart/2018/2/layout/IconLabelList"/>
    <dgm:cxn modelId="{7DF8E09F-5655-4042-B584-9E6DE2B62BC4}" type="presOf" srcId="{EBA9F986-DB39-4131-AD3F-1BE86528BDA9}" destId="{1F8789CA-14B7-4FD5-AA42-50CFB35115AB}" srcOrd="0" destOrd="0" presId="urn:microsoft.com/office/officeart/2018/2/layout/IconLabelList"/>
    <dgm:cxn modelId="{60CD23A1-5586-49FD-B506-9DB046772397}" type="presOf" srcId="{0DA80DE3-72B2-457F-87D7-E5AC9CFB41A6}" destId="{35DE265E-9089-42A1-8DBE-9BE671E7087E}" srcOrd="0" destOrd="0" presId="urn:microsoft.com/office/officeart/2018/2/layout/IconLabelList"/>
    <dgm:cxn modelId="{86BD5BAA-DA3A-4FE3-8178-F1A61CA39238}" srcId="{E658E171-0C5B-419C-9335-C039FA3782E6}" destId="{EBA9F986-DB39-4131-AD3F-1BE86528BDA9}" srcOrd="0" destOrd="0" parTransId="{1462B49C-3AB4-4F41-9D52-AEA1E6CED49B}" sibTransId="{98000341-193B-477E-A8DE-9F6F46349AFB}"/>
    <dgm:cxn modelId="{4C75B2CE-6D4E-4FBE-85F2-571EA426224F}" type="presOf" srcId="{E658E171-0C5B-419C-9335-C039FA3782E6}" destId="{1C8B1F8D-33A9-4D53-A019-88C12961F40C}" srcOrd="0" destOrd="0" presId="urn:microsoft.com/office/officeart/2018/2/layout/IconLabelList"/>
    <dgm:cxn modelId="{E59A75F7-2C7D-41E0-B1CC-516F17805137}" srcId="{E658E171-0C5B-419C-9335-C039FA3782E6}" destId="{0DA80DE3-72B2-457F-87D7-E5AC9CFB41A6}" srcOrd="2" destOrd="0" parTransId="{79CD0FAE-4218-416F-B11C-FAEBCE45A04C}" sibTransId="{0CAFE0AA-D883-4E0D-A05C-C15FCE88BFE2}"/>
    <dgm:cxn modelId="{3BE4B6C7-2988-4847-96A7-949F467DE527}" type="presParOf" srcId="{1C8B1F8D-33A9-4D53-A019-88C12961F40C}" destId="{28F2B765-87C2-4931-A38D-B1691B9706C6}" srcOrd="0" destOrd="0" presId="urn:microsoft.com/office/officeart/2018/2/layout/IconLabelList"/>
    <dgm:cxn modelId="{F5DE0FEC-66B0-4778-AFA8-466FFC062A94}" type="presParOf" srcId="{28F2B765-87C2-4931-A38D-B1691B9706C6}" destId="{0DDF7812-3E7D-4CB0-9885-ECBA30610977}" srcOrd="0" destOrd="0" presId="urn:microsoft.com/office/officeart/2018/2/layout/IconLabelList"/>
    <dgm:cxn modelId="{68AEA4F5-E771-4A93-B506-0146875CE92C}" type="presParOf" srcId="{28F2B765-87C2-4931-A38D-B1691B9706C6}" destId="{BCD37EB3-818B-41EE-A156-7D92AC8B99FB}" srcOrd="1" destOrd="0" presId="urn:microsoft.com/office/officeart/2018/2/layout/IconLabelList"/>
    <dgm:cxn modelId="{2E681EEF-6990-4E70-8729-91DE36364C93}" type="presParOf" srcId="{28F2B765-87C2-4931-A38D-B1691B9706C6}" destId="{1F8789CA-14B7-4FD5-AA42-50CFB35115AB}" srcOrd="2" destOrd="0" presId="urn:microsoft.com/office/officeart/2018/2/layout/IconLabelList"/>
    <dgm:cxn modelId="{4B288DF9-66C8-4B85-BC7A-10C4ED31F580}" type="presParOf" srcId="{1C8B1F8D-33A9-4D53-A019-88C12961F40C}" destId="{2794F6B4-7C14-435C-BCE6-690F45C8E822}" srcOrd="1" destOrd="0" presId="urn:microsoft.com/office/officeart/2018/2/layout/IconLabelList"/>
    <dgm:cxn modelId="{4E9E8809-2358-4323-9834-2C3D03602BCF}" type="presParOf" srcId="{1C8B1F8D-33A9-4D53-A019-88C12961F40C}" destId="{534124E1-37A5-46B5-A868-6C08EEB8D2F6}" srcOrd="2" destOrd="0" presId="urn:microsoft.com/office/officeart/2018/2/layout/IconLabelList"/>
    <dgm:cxn modelId="{D683E55E-DDCC-4EE5-A49D-2F1F8B544AFD}" type="presParOf" srcId="{534124E1-37A5-46B5-A868-6C08EEB8D2F6}" destId="{93660892-2262-41BB-BB35-40546BE019C1}" srcOrd="0" destOrd="0" presId="urn:microsoft.com/office/officeart/2018/2/layout/IconLabelList"/>
    <dgm:cxn modelId="{A177C158-071E-46CE-A301-962C0DB0516F}" type="presParOf" srcId="{534124E1-37A5-46B5-A868-6C08EEB8D2F6}" destId="{D964D0E1-486E-4133-B68F-486DAA2D6D14}" srcOrd="1" destOrd="0" presId="urn:microsoft.com/office/officeart/2018/2/layout/IconLabelList"/>
    <dgm:cxn modelId="{B35BBA3B-D481-4115-936C-399480E0704C}" type="presParOf" srcId="{534124E1-37A5-46B5-A868-6C08EEB8D2F6}" destId="{E38154C8-D6E5-40A9-81F7-BF69EC79DBB5}" srcOrd="2" destOrd="0" presId="urn:microsoft.com/office/officeart/2018/2/layout/IconLabelList"/>
    <dgm:cxn modelId="{D63A4536-2C50-4383-9268-EAEB38629F4C}" type="presParOf" srcId="{1C8B1F8D-33A9-4D53-A019-88C12961F40C}" destId="{BB667E5B-AD15-4572-A3B6-1F3E3D82FA53}" srcOrd="3" destOrd="0" presId="urn:microsoft.com/office/officeart/2018/2/layout/IconLabelList"/>
    <dgm:cxn modelId="{C62B12FD-52A3-4D1C-A2C4-7D4F657059F6}" type="presParOf" srcId="{1C8B1F8D-33A9-4D53-A019-88C12961F40C}" destId="{0D50A54B-43BC-40D9-AA3A-2A4BF8459C4B}" srcOrd="4" destOrd="0" presId="urn:microsoft.com/office/officeart/2018/2/layout/IconLabelList"/>
    <dgm:cxn modelId="{270CC9FA-C361-45BB-995D-A73D2DC00DE0}" type="presParOf" srcId="{0D50A54B-43BC-40D9-AA3A-2A4BF8459C4B}" destId="{C13A2CF6-A980-4F55-BFAC-6B62FD173D33}" srcOrd="0" destOrd="0" presId="urn:microsoft.com/office/officeart/2018/2/layout/IconLabelList"/>
    <dgm:cxn modelId="{DD1D1244-761C-41A2-80A0-254EF3DB576F}" type="presParOf" srcId="{0D50A54B-43BC-40D9-AA3A-2A4BF8459C4B}" destId="{8A1A2B3C-21F1-4B39-BBB9-DDDE1EBF6B88}" srcOrd="1" destOrd="0" presId="urn:microsoft.com/office/officeart/2018/2/layout/IconLabelList"/>
    <dgm:cxn modelId="{043459A2-CE77-4CDE-896E-F61C7E249CCB}" type="presParOf" srcId="{0D50A54B-43BC-40D9-AA3A-2A4BF8459C4B}" destId="{35DE265E-9089-42A1-8DBE-9BE671E708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AC91B3-AAE8-4F0D-97AE-FA976953BD37}" type="doc">
      <dgm:prSet loTypeId="urn:microsoft.com/office/officeart/2005/8/layout/hList1" loCatId="list" qsTypeId="urn:microsoft.com/office/officeart/2005/8/quickstyle/simple2" qsCatId="simple" csTypeId="urn:microsoft.com/office/officeart/2005/8/colors/accent0_3" csCatId="mainScheme"/>
      <dgm:spPr/>
      <dgm:t>
        <a:bodyPr/>
        <a:lstStyle/>
        <a:p>
          <a:endParaRPr lang="en-US"/>
        </a:p>
      </dgm:t>
    </dgm:pt>
    <dgm:pt modelId="{C4FCECCB-6CA2-4AB6-9BDC-D9EC2724ECA8}">
      <dgm:prSet/>
      <dgm:spPr/>
      <dgm:t>
        <a:bodyPr/>
        <a:lstStyle/>
        <a:p>
          <a:r>
            <a:rPr lang="en-GB" b="1" dirty="0"/>
            <a:t>Benefits </a:t>
          </a:r>
          <a:endParaRPr lang="en-US" dirty="0"/>
        </a:p>
      </dgm:t>
    </dgm:pt>
    <dgm:pt modelId="{FAC5D5BB-A873-4734-BF86-6FF3ABF44264}" type="parTrans" cxnId="{7CF87B4E-FDEC-432C-AB35-E6561AC1AA15}">
      <dgm:prSet/>
      <dgm:spPr/>
      <dgm:t>
        <a:bodyPr/>
        <a:lstStyle/>
        <a:p>
          <a:endParaRPr lang="en-US"/>
        </a:p>
      </dgm:t>
    </dgm:pt>
    <dgm:pt modelId="{4E540578-14C2-4BA5-BAC7-50FC78C8FE59}" type="sibTrans" cxnId="{7CF87B4E-FDEC-432C-AB35-E6561AC1AA15}">
      <dgm:prSet/>
      <dgm:spPr/>
      <dgm:t>
        <a:bodyPr/>
        <a:lstStyle/>
        <a:p>
          <a:endParaRPr lang="en-US"/>
        </a:p>
      </dgm:t>
    </dgm:pt>
    <dgm:pt modelId="{52591771-2480-4A4C-8F20-B88F4FAF26B5}">
      <dgm:prSet/>
      <dgm:spPr/>
      <dgm:t>
        <a:bodyPr/>
        <a:lstStyle/>
        <a:p>
          <a:r>
            <a:rPr lang="en-GB" dirty="0"/>
            <a:t>Reduces diabetes related complications in population </a:t>
          </a:r>
          <a:endParaRPr lang="en-US" dirty="0"/>
        </a:p>
      </dgm:t>
    </dgm:pt>
    <dgm:pt modelId="{D4252C83-58CD-4619-9EA3-5480D050A73C}" type="parTrans" cxnId="{A3E0AA5D-38EF-4D95-AA45-EC3051414CAD}">
      <dgm:prSet/>
      <dgm:spPr/>
      <dgm:t>
        <a:bodyPr/>
        <a:lstStyle/>
        <a:p>
          <a:endParaRPr lang="en-US"/>
        </a:p>
      </dgm:t>
    </dgm:pt>
    <dgm:pt modelId="{F7D31B77-FCA6-4541-AC97-6F88E93D3EDF}" type="sibTrans" cxnId="{A3E0AA5D-38EF-4D95-AA45-EC3051414CAD}">
      <dgm:prSet/>
      <dgm:spPr/>
      <dgm:t>
        <a:bodyPr/>
        <a:lstStyle/>
        <a:p>
          <a:endParaRPr lang="en-US"/>
        </a:p>
      </dgm:t>
    </dgm:pt>
    <dgm:pt modelId="{9A36C791-175F-4F41-B3B3-E7EF9811773D}">
      <dgm:prSet/>
      <dgm:spPr/>
      <dgm:t>
        <a:bodyPr/>
        <a:lstStyle/>
        <a:p>
          <a:r>
            <a:rPr lang="en-GB" dirty="0"/>
            <a:t>Supports self-care and health literacy </a:t>
          </a:r>
          <a:endParaRPr lang="en-US" dirty="0"/>
        </a:p>
      </dgm:t>
    </dgm:pt>
    <dgm:pt modelId="{84DBE520-6D6E-482A-A800-31A732300542}" type="parTrans" cxnId="{9E4FF454-C878-4F13-B578-83216DE19D8F}">
      <dgm:prSet/>
      <dgm:spPr/>
      <dgm:t>
        <a:bodyPr/>
        <a:lstStyle/>
        <a:p>
          <a:endParaRPr lang="en-US"/>
        </a:p>
      </dgm:t>
    </dgm:pt>
    <dgm:pt modelId="{F0E9276F-05A7-4232-A1C4-B1497EBC41F3}" type="sibTrans" cxnId="{9E4FF454-C878-4F13-B578-83216DE19D8F}">
      <dgm:prSet/>
      <dgm:spPr/>
      <dgm:t>
        <a:bodyPr/>
        <a:lstStyle/>
        <a:p>
          <a:endParaRPr lang="en-US"/>
        </a:p>
      </dgm:t>
    </dgm:pt>
    <dgm:pt modelId="{4B2E019B-50F7-48BA-B3D3-9FECC6EDDDE8}">
      <dgm:prSet/>
      <dgm:spPr/>
      <dgm:t>
        <a:bodyPr/>
        <a:lstStyle/>
        <a:p>
          <a:r>
            <a:rPr lang="en-GB" dirty="0"/>
            <a:t>Decreases pressure on emergency and hospital services </a:t>
          </a:r>
          <a:endParaRPr lang="en-US" dirty="0"/>
        </a:p>
      </dgm:t>
    </dgm:pt>
    <dgm:pt modelId="{3CA2E531-E20B-4B95-B540-E5CFF5668A43}" type="parTrans" cxnId="{2AB83F14-25E9-45B2-941A-EE48603E45C1}">
      <dgm:prSet/>
      <dgm:spPr/>
      <dgm:t>
        <a:bodyPr/>
        <a:lstStyle/>
        <a:p>
          <a:endParaRPr lang="en-US"/>
        </a:p>
      </dgm:t>
    </dgm:pt>
    <dgm:pt modelId="{650C8535-FB57-4F61-952A-3468691A649A}" type="sibTrans" cxnId="{2AB83F14-25E9-45B2-941A-EE48603E45C1}">
      <dgm:prSet/>
      <dgm:spPr/>
      <dgm:t>
        <a:bodyPr/>
        <a:lstStyle/>
        <a:p>
          <a:endParaRPr lang="en-US"/>
        </a:p>
      </dgm:t>
    </dgm:pt>
    <dgm:pt modelId="{8A05D9CC-9177-45CA-B519-794522694A88}">
      <dgm:prSet/>
      <dgm:spPr/>
      <dgm:t>
        <a:bodyPr/>
        <a:lstStyle/>
        <a:p>
          <a:r>
            <a:rPr lang="en-GB" dirty="0"/>
            <a:t>Aligns with public health and prevention strategies </a:t>
          </a:r>
          <a:endParaRPr lang="en-US" dirty="0"/>
        </a:p>
      </dgm:t>
    </dgm:pt>
    <dgm:pt modelId="{8CBB3804-83AC-4838-8CE6-B64E69F7B740}" type="parTrans" cxnId="{94286183-8DB9-4B83-AAF1-8D85E5CF6C9E}">
      <dgm:prSet/>
      <dgm:spPr/>
      <dgm:t>
        <a:bodyPr/>
        <a:lstStyle/>
        <a:p>
          <a:endParaRPr lang="en-US"/>
        </a:p>
      </dgm:t>
    </dgm:pt>
    <dgm:pt modelId="{99CE1505-E300-4E68-B0A3-AFBB8A0BA92E}" type="sibTrans" cxnId="{94286183-8DB9-4B83-AAF1-8D85E5CF6C9E}">
      <dgm:prSet/>
      <dgm:spPr/>
      <dgm:t>
        <a:bodyPr/>
        <a:lstStyle/>
        <a:p>
          <a:endParaRPr lang="en-US"/>
        </a:p>
      </dgm:t>
    </dgm:pt>
    <dgm:pt modelId="{79A1FFC7-C175-4DFC-B4A3-7E715C4DCFF3}">
      <dgm:prSet/>
      <dgm:spPr/>
      <dgm:t>
        <a:bodyPr/>
        <a:lstStyle/>
        <a:p>
          <a:r>
            <a:rPr lang="en-GB" b="1" dirty="0"/>
            <a:t>Challenges </a:t>
          </a:r>
          <a:endParaRPr lang="en-US" dirty="0"/>
        </a:p>
      </dgm:t>
    </dgm:pt>
    <dgm:pt modelId="{A9A12CD6-0C79-4793-AB72-C2A42CC7152C}" type="parTrans" cxnId="{FEF8B13E-4627-4F19-B5F0-E4A341DCFD9A}">
      <dgm:prSet/>
      <dgm:spPr/>
      <dgm:t>
        <a:bodyPr/>
        <a:lstStyle/>
        <a:p>
          <a:endParaRPr lang="en-US"/>
        </a:p>
      </dgm:t>
    </dgm:pt>
    <dgm:pt modelId="{620E5FA5-B668-4278-9347-EE0AE389F714}" type="sibTrans" cxnId="{FEF8B13E-4627-4F19-B5F0-E4A341DCFD9A}">
      <dgm:prSet/>
      <dgm:spPr/>
      <dgm:t>
        <a:bodyPr/>
        <a:lstStyle/>
        <a:p>
          <a:endParaRPr lang="en-US"/>
        </a:p>
      </dgm:t>
    </dgm:pt>
    <dgm:pt modelId="{CB2CB387-31C4-44C5-B60A-31D487FC5DBA}">
      <dgm:prSet/>
      <dgm:spPr/>
      <dgm:t>
        <a:bodyPr/>
        <a:lstStyle/>
        <a:p>
          <a:r>
            <a:rPr lang="en-GB" dirty="0"/>
            <a:t>Digital exclusion in low-income or rural areas</a:t>
          </a:r>
          <a:endParaRPr lang="en-US" dirty="0"/>
        </a:p>
      </dgm:t>
    </dgm:pt>
    <dgm:pt modelId="{FC926571-00F6-4C00-9D67-87EAFD158E96}" type="parTrans" cxnId="{C362A9A8-D9FF-4D05-8CCB-EFE6AC6BDCFD}">
      <dgm:prSet/>
      <dgm:spPr/>
      <dgm:t>
        <a:bodyPr/>
        <a:lstStyle/>
        <a:p>
          <a:endParaRPr lang="en-US"/>
        </a:p>
      </dgm:t>
    </dgm:pt>
    <dgm:pt modelId="{7D8FBF02-4F6B-47FB-9A05-7CD460F8648C}" type="sibTrans" cxnId="{C362A9A8-D9FF-4D05-8CCB-EFE6AC6BDCFD}">
      <dgm:prSet/>
      <dgm:spPr/>
      <dgm:t>
        <a:bodyPr/>
        <a:lstStyle/>
        <a:p>
          <a:endParaRPr lang="en-US"/>
        </a:p>
      </dgm:t>
    </dgm:pt>
    <dgm:pt modelId="{8C5DD07B-987B-473E-A70E-C72D0D24EA9F}">
      <dgm:prSet/>
      <dgm:spPr/>
      <dgm:t>
        <a:bodyPr/>
        <a:lstStyle/>
        <a:p>
          <a:r>
            <a:rPr lang="en-GB" dirty="0"/>
            <a:t>Cultural and language barriers to adoption </a:t>
          </a:r>
          <a:endParaRPr lang="en-US" dirty="0"/>
        </a:p>
      </dgm:t>
    </dgm:pt>
    <dgm:pt modelId="{05E8C647-77FA-4585-A40E-A841659F5806}" type="parTrans" cxnId="{392F71BB-C475-41F1-9F0B-DB9D50E17C24}">
      <dgm:prSet/>
      <dgm:spPr/>
      <dgm:t>
        <a:bodyPr/>
        <a:lstStyle/>
        <a:p>
          <a:endParaRPr lang="en-US"/>
        </a:p>
      </dgm:t>
    </dgm:pt>
    <dgm:pt modelId="{64EB1621-A99B-4B7F-BD41-604B985F3AC9}" type="sibTrans" cxnId="{392F71BB-C475-41F1-9F0B-DB9D50E17C24}">
      <dgm:prSet/>
      <dgm:spPr/>
      <dgm:t>
        <a:bodyPr/>
        <a:lstStyle/>
        <a:p>
          <a:endParaRPr lang="en-US"/>
        </a:p>
      </dgm:t>
    </dgm:pt>
    <dgm:pt modelId="{9B4D9FEA-465E-4354-A542-F5E584C3BC3D}">
      <dgm:prSet/>
      <dgm:spPr/>
      <dgm:t>
        <a:bodyPr/>
        <a:lstStyle/>
        <a:p>
          <a:r>
            <a:rPr lang="en-GB" dirty="0"/>
            <a:t>Uneven regional rollout and awareness </a:t>
          </a:r>
          <a:endParaRPr lang="en-US" dirty="0"/>
        </a:p>
      </dgm:t>
    </dgm:pt>
    <dgm:pt modelId="{0133EBD5-C1CE-4ADB-A2AF-B1649CEC9789}" type="parTrans" cxnId="{C620EDF9-F610-4947-AB39-1E220B6D7D31}">
      <dgm:prSet/>
      <dgm:spPr/>
      <dgm:t>
        <a:bodyPr/>
        <a:lstStyle/>
        <a:p>
          <a:endParaRPr lang="en-US"/>
        </a:p>
      </dgm:t>
    </dgm:pt>
    <dgm:pt modelId="{E58ABEAB-D14D-4A97-B081-EADED5C2E9CB}" type="sibTrans" cxnId="{C620EDF9-F610-4947-AB39-1E220B6D7D31}">
      <dgm:prSet/>
      <dgm:spPr/>
      <dgm:t>
        <a:bodyPr/>
        <a:lstStyle/>
        <a:p>
          <a:endParaRPr lang="en-US"/>
        </a:p>
      </dgm:t>
    </dgm:pt>
    <dgm:pt modelId="{037348C6-1B10-406B-A95E-89121914BBCE}">
      <dgm:prSet/>
      <dgm:spPr/>
      <dgm:t>
        <a:bodyPr/>
        <a:lstStyle/>
        <a:p>
          <a:r>
            <a:rPr lang="en-GB" b="1" dirty="0"/>
            <a:t>Barrier</a:t>
          </a:r>
          <a:r>
            <a:rPr lang="en-GB" dirty="0"/>
            <a:t> </a:t>
          </a:r>
          <a:endParaRPr lang="en-US" dirty="0"/>
        </a:p>
      </dgm:t>
    </dgm:pt>
    <dgm:pt modelId="{F41B9B73-65E5-4A04-A702-E0DCB7E4BB0A}" type="parTrans" cxnId="{2565468B-43EE-4ECB-8D68-329BD2F540DD}">
      <dgm:prSet/>
      <dgm:spPr/>
      <dgm:t>
        <a:bodyPr/>
        <a:lstStyle/>
        <a:p>
          <a:endParaRPr lang="en-US"/>
        </a:p>
      </dgm:t>
    </dgm:pt>
    <dgm:pt modelId="{14531F97-39A8-4639-87A3-013E46C6843C}" type="sibTrans" cxnId="{2565468B-43EE-4ECB-8D68-329BD2F540DD}">
      <dgm:prSet/>
      <dgm:spPr/>
      <dgm:t>
        <a:bodyPr/>
        <a:lstStyle/>
        <a:p>
          <a:endParaRPr lang="en-US"/>
        </a:p>
      </dgm:t>
    </dgm:pt>
    <dgm:pt modelId="{D2752A1E-ED1D-492B-9D0D-FCF685163204}">
      <dgm:prSet/>
      <dgm:spPr/>
      <dgm:t>
        <a:bodyPr/>
        <a:lstStyle/>
        <a:p>
          <a:r>
            <a:rPr lang="en-GB" dirty="0"/>
            <a:t>Some communities lack access to digital health tools due to low in-come or limited internet access. </a:t>
          </a:r>
          <a:endParaRPr lang="en-US" dirty="0"/>
        </a:p>
      </dgm:t>
    </dgm:pt>
    <dgm:pt modelId="{60659F34-FF7B-41D3-95C8-33F02C01959F}" type="parTrans" cxnId="{25F238D4-8E31-44C3-917D-C2C41F122EE9}">
      <dgm:prSet/>
      <dgm:spPr/>
      <dgm:t>
        <a:bodyPr/>
        <a:lstStyle/>
        <a:p>
          <a:endParaRPr lang="en-US"/>
        </a:p>
      </dgm:t>
    </dgm:pt>
    <dgm:pt modelId="{DC4C31B1-90EC-48AA-A811-ACDE663678B0}" type="sibTrans" cxnId="{25F238D4-8E31-44C3-917D-C2C41F122EE9}">
      <dgm:prSet/>
      <dgm:spPr/>
      <dgm:t>
        <a:bodyPr/>
        <a:lstStyle/>
        <a:p>
          <a:endParaRPr lang="en-US"/>
        </a:p>
      </dgm:t>
    </dgm:pt>
    <dgm:pt modelId="{59620E06-2345-44D9-9A74-1F2C78EB4FC1}">
      <dgm:prSet/>
      <dgm:spPr/>
      <dgm:t>
        <a:bodyPr/>
        <a:lstStyle/>
        <a:p>
          <a:r>
            <a:rPr lang="en-GB" b="1" dirty="0"/>
            <a:t>Solution</a:t>
          </a:r>
          <a:r>
            <a:rPr lang="en-GB" dirty="0"/>
            <a:t> </a:t>
          </a:r>
          <a:endParaRPr lang="en-US" dirty="0"/>
        </a:p>
      </dgm:t>
    </dgm:pt>
    <dgm:pt modelId="{5AD30BA5-3B02-4BD3-823E-14A5987DA178}" type="parTrans" cxnId="{41E8983E-A6E2-4CB7-8C98-4DF1F6EF778B}">
      <dgm:prSet/>
      <dgm:spPr/>
      <dgm:t>
        <a:bodyPr/>
        <a:lstStyle/>
        <a:p>
          <a:endParaRPr lang="en-US"/>
        </a:p>
      </dgm:t>
    </dgm:pt>
    <dgm:pt modelId="{B2C55320-6935-4D35-9C7E-DD42AF3F49AC}" type="sibTrans" cxnId="{41E8983E-A6E2-4CB7-8C98-4DF1F6EF778B}">
      <dgm:prSet/>
      <dgm:spPr/>
      <dgm:t>
        <a:bodyPr/>
        <a:lstStyle/>
        <a:p>
          <a:endParaRPr lang="en-US"/>
        </a:p>
      </dgm:t>
    </dgm:pt>
    <dgm:pt modelId="{20A1B7D6-A644-4CD7-9722-C3A34D2DA540}">
      <dgm:prSet/>
      <dgm:spPr/>
      <dgm:t>
        <a:bodyPr/>
        <a:lstStyle/>
        <a:p>
          <a:r>
            <a:rPr lang="en-GB" dirty="0"/>
            <a:t>Community health hubs offering WI-FI, digital literacy support, and culturally tailored education can bridge the gap and promote equitable access (DiabetesUK,2025).</a:t>
          </a:r>
          <a:endParaRPr lang="en-US" dirty="0"/>
        </a:p>
      </dgm:t>
    </dgm:pt>
    <dgm:pt modelId="{6159CC65-5601-4435-8EB2-4943BED60CB1}" type="parTrans" cxnId="{5A6048AA-107D-4B05-9200-51DD7B7595B5}">
      <dgm:prSet/>
      <dgm:spPr/>
      <dgm:t>
        <a:bodyPr/>
        <a:lstStyle/>
        <a:p>
          <a:endParaRPr lang="en-US"/>
        </a:p>
      </dgm:t>
    </dgm:pt>
    <dgm:pt modelId="{736C9A7B-B210-491F-83EF-563623E4E395}" type="sibTrans" cxnId="{5A6048AA-107D-4B05-9200-51DD7B7595B5}">
      <dgm:prSet/>
      <dgm:spPr/>
      <dgm:t>
        <a:bodyPr/>
        <a:lstStyle/>
        <a:p>
          <a:endParaRPr lang="en-US"/>
        </a:p>
      </dgm:t>
    </dgm:pt>
    <dgm:pt modelId="{55AEC5EA-1539-4807-B4A3-9B01BB7E1BF6}" type="pres">
      <dgm:prSet presAssocID="{A0AC91B3-AAE8-4F0D-97AE-FA976953BD37}" presName="Name0" presStyleCnt="0">
        <dgm:presLayoutVars>
          <dgm:dir/>
          <dgm:animLvl val="lvl"/>
          <dgm:resizeHandles val="exact"/>
        </dgm:presLayoutVars>
      </dgm:prSet>
      <dgm:spPr/>
    </dgm:pt>
    <dgm:pt modelId="{CD88CD99-F535-473D-87FE-6D4FDACD8DD3}" type="pres">
      <dgm:prSet presAssocID="{C4FCECCB-6CA2-4AB6-9BDC-D9EC2724ECA8}" presName="composite" presStyleCnt="0"/>
      <dgm:spPr/>
    </dgm:pt>
    <dgm:pt modelId="{E8297991-E0B9-47E9-9E60-BA6235303A5A}" type="pres">
      <dgm:prSet presAssocID="{C4FCECCB-6CA2-4AB6-9BDC-D9EC2724ECA8}" presName="parTx" presStyleLbl="alignNode1" presStyleIdx="0" presStyleCnt="4">
        <dgm:presLayoutVars>
          <dgm:chMax val="0"/>
          <dgm:chPref val="0"/>
          <dgm:bulletEnabled val="1"/>
        </dgm:presLayoutVars>
      </dgm:prSet>
      <dgm:spPr/>
    </dgm:pt>
    <dgm:pt modelId="{54CB1030-655C-413C-B83B-C0D0EB40145A}" type="pres">
      <dgm:prSet presAssocID="{C4FCECCB-6CA2-4AB6-9BDC-D9EC2724ECA8}" presName="desTx" presStyleLbl="alignAccFollowNode1" presStyleIdx="0" presStyleCnt="4">
        <dgm:presLayoutVars>
          <dgm:bulletEnabled val="1"/>
        </dgm:presLayoutVars>
      </dgm:prSet>
      <dgm:spPr/>
    </dgm:pt>
    <dgm:pt modelId="{CDDB13C1-7A13-4EDE-9371-CA054704C2F8}" type="pres">
      <dgm:prSet presAssocID="{4E540578-14C2-4BA5-BAC7-50FC78C8FE59}" presName="space" presStyleCnt="0"/>
      <dgm:spPr/>
    </dgm:pt>
    <dgm:pt modelId="{5031A984-FD16-4308-AB3A-C965B1BB7B5F}" type="pres">
      <dgm:prSet presAssocID="{79A1FFC7-C175-4DFC-B4A3-7E715C4DCFF3}" presName="composite" presStyleCnt="0"/>
      <dgm:spPr/>
    </dgm:pt>
    <dgm:pt modelId="{BA0A21A0-DCF6-4A19-856D-EE67E7311FCC}" type="pres">
      <dgm:prSet presAssocID="{79A1FFC7-C175-4DFC-B4A3-7E715C4DCFF3}" presName="parTx" presStyleLbl="alignNode1" presStyleIdx="1" presStyleCnt="4">
        <dgm:presLayoutVars>
          <dgm:chMax val="0"/>
          <dgm:chPref val="0"/>
          <dgm:bulletEnabled val="1"/>
        </dgm:presLayoutVars>
      </dgm:prSet>
      <dgm:spPr/>
    </dgm:pt>
    <dgm:pt modelId="{0A1D97B5-5C5F-4E9A-B246-528CC8EE3D24}" type="pres">
      <dgm:prSet presAssocID="{79A1FFC7-C175-4DFC-B4A3-7E715C4DCFF3}" presName="desTx" presStyleLbl="alignAccFollowNode1" presStyleIdx="1" presStyleCnt="4">
        <dgm:presLayoutVars>
          <dgm:bulletEnabled val="1"/>
        </dgm:presLayoutVars>
      </dgm:prSet>
      <dgm:spPr/>
    </dgm:pt>
    <dgm:pt modelId="{0489C3F7-E31A-4ED9-8BEC-8514F8B611AC}" type="pres">
      <dgm:prSet presAssocID="{620E5FA5-B668-4278-9347-EE0AE389F714}" presName="space" presStyleCnt="0"/>
      <dgm:spPr/>
    </dgm:pt>
    <dgm:pt modelId="{1D1CC7EF-4BE7-4D76-BC96-1828FFAEDCF8}" type="pres">
      <dgm:prSet presAssocID="{037348C6-1B10-406B-A95E-89121914BBCE}" presName="composite" presStyleCnt="0"/>
      <dgm:spPr/>
    </dgm:pt>
    <dgm:pt modelId="{EFEE2077-64F2-4210-A5F3-09E021ABE75E}" type="pres">
      <dgm:prSet presAssocID="{037348C6-1B10-406B-A95E-89121914BBCE}" presName="parTx" presStyleLbl="alignNode1" presStyleIdx="2" presStyleCnt="4">
        <dgm:presLayoutVars>
          <dgm:chMax val="0"/>
          <dgm:chPref val="0"/>
          <dgm:bulletEnabled val="1"/>
        </dgm:presLayoutVars>
      </dgm:prSet>
      <dgm:spPr/>
    </dgm:pt>
    <dgm:pt modelId="{A77C5D46-D1C8-4F2D-97CC-2641FF3AE767}" type="pres">
      <dgm:prSet presAssocID="{037348C6-1B10-406B-A95E-89121914BBCE}" presName="desTx" presStyleLbl="alignAccFollowNode1" presStyleIdx="2" presStyleCnt="4">
        <dgm:presLayoutVars>
          <dgm:bulletEnabled val="1"/>
        </dgm:presLayoutVars>
      </dgm:prSet>
      <dgm:spPr/>
    </dgm:pt>
    <dgm:pt modelId="{9BEAD467-2A60-457B-AFA9-A1C3AA68E019}" type="pres">
      <dgm:prSet presAssocID="{14531F97-39A8-4639-87A3-013E46C6843C}" presName="space" presStyleCnt="0"/>
      <dgm:spPr/>
    </dgm:pt>
    <dgm:pt modelId="{D2EA2577-445C-4926-A8F8-5ECEDCB23327}" type="pres">
      <dgm:prSet presAssocID="{59620E06-2345-44D9-9A74-1F2C78EB4FC1}" presName="composite" presStyleCnt="0"/>
      <dgm:spPr/>
    </dgm:pt>
    <dgm:pt modelId="{8BF6EA0A-508D-489F-8C63-DDE9C0892D37}" type="pres">
      <dgm:prSet presAssocID="{59620E06-2345-44D9-9A74-1F2C78EB4FC1}" presName="parTx" presStyleLbl="alignNode1" presStyleIdx="3" presStyleCnt="4">
        <dgm:presLayoutVars>
          <dgm:chMax val="0"/>
          <dgm:chPref val="0"/>
          <dgm:bulletEnabled val="1"/>
        </dgm:presLayoutVars>
      </dgm:prSet>
      <dgm:spPr/>
    </dgm:pt>
    <dgm:pt modelId="{E6EF698B-9703-4A91-94C4-B44EF59D961F}" type="pres">
      <dgm:prSet presAssocID="{59620E06-2345-44D9-9A74-1F2C78EB4FC1}" presName="desTx" presStyleLbl="alignAccFollowNode1" presStyleIdx="3" presStyleCnt="4">
        <dgm:presLayoutVars>
          <dgm:bulletEnabled val="1"/>
        </dgm:presLayoutVars>
      </dgm:prSet>
      <dgm:spPr/>
    </dgm:pt>
  </dgm:ptLst>
  <dgm:cxnLst>
    <dgm:cxn modelId="{20B10A00-0344-48C5-A8EF-0B8372C5D6EC}" type="presOf" srcId="{C4FCECCB-6CA2-4AB6-9BDC-D9EC2724ECA8}" destId="{E8297991-E0B9-47E9-9E60-BA6235303A5A}" srcOrd="0" destOrd="0" presId="urn:microsoft.com/office/officeart/2005/8/layout/hList1"/>
    <dgm:cxn modelId="{2AB83F14-25E9-45B2-941A-EE48603E45C1}" srcId="{C4FCECCB-6CA2-4AB6-9BDC-D9EC2724ECA8}" destId="{4B2E019B-50F7-48BA-B3D3-9FECC6EDDDE8}" srcOrd="2" destOrd="0" parTransId="{3CA2E531-E20B-4B95-B540-E5CFF5668A43}" sibTransId="{650C8535-FB57-4F61-952A-3468691A649A}"/>
    <dgm:cxn modelId="{F1CDC718-A96A-4D20-BC4A-9CCF84479A5E}" type="presOf" srcId="{4B2E019B-50F7-48BA-B3D3-9FECC6EDDDE8}" destId="{54CB1030-655C-413C-B83B-C0D0EB40145A}" srcOrd="0" destOrd="2" presId="urn:microsoft.com/office/officeart/2005/8/layout/hList1"/>
    <dgm:cxn modelId="{0837FD21-836C-4DC7-ACAF-A841A4D58847}" type="presOf" srcId="{8C5DD07B-987B-473E-A70E-C72D0D24EA9F}" destId="{0A1D97B5-5C5F-4E9A-B246-528CC8EE3D24}" srcOrd="0" destOrd="1" presId="urn:microsoft.com/office/officeart/2005/8/layout/hList1"/>
    <dgm:cxn modelId="{61BEE029-C204-4EDB-8932-E9B5F5900587}" type="presOf" srcId="{8A05D9CC-9177-45CA-B519-794522694A88}" destId="{54CB1030-655C-413C-B83B-C0D0EB40145A}" srcOrd="0" destOrd="3" presId="urn:microsoft.com/office/officeart/2005/8/layout/hList1"/>
    <dgm:cxn modelId="{41E8983E-A6E2-4CB7-8C98-4DF1F6EF778B}" srcId="{A0AC91B3-AAE8-4F0D-97AE-FA976953BD37}" destId="{59620E06-2345-44D9-9A74-1F2C78EB4FC1}" srcOrd="3" destOrd="0" parTransId="{5AD30BA5-3B02-4BD3-823E-14A5987DA178}" sibTransId="{B2C55320-6935-4D35-9C7E-DD42AF3F49AC}"/>
    <dgm:cxn modelId="{FEF8B13E-4627-4F19-B5F0-E4A341DCFD9A}" srcId="{A0AC91B3-AAE8-4F0D-97AE-FA976953BD37}" destId="{79A1FFC7-C175-4DFC-B4A3-7E715C4DCFF3}" srcOrd="1" destOrd="0" parTransId="{A9A12CD6-0C79-4793-AB72-C2A42CC7152C}" sibTransId="{620E5FA5-B668-4278-9347-EE0AE389F714}"/>
    <dgm:cxn modelId="{A3E0AA5D-38EF-4D95-AA45-EC3051414CAD}" srcId="{C4FCECCB-6CA2-4AB6-9BDC-D9EC2724ECA8}" destId="{52591771-2480-4A4C-8F20-B88F4FAF26B5}" srcOrd="0" destOrd="0" parTransId="{D4252C83-58CD-4619-9EA3-5480D050A73C}" sibTransId="{F7D31B77-FCA6-4541-AC97-6F88E93D3EDF}"/>
    <dgm:cxn modelId="{7CF87B4E-FDEC-432C-AB35-E6561AC1AA15}" srcId="{A0AC91B3-AAE8-4F0D-97AE-FA976953BD37}" destId="{C4FCECCB-6CA2-4AB6-9BDC-D9EC2724ECA8}" srcOrd="0" destOrd="0" parTransId="{FAC5D5BB-A873-4734-BF86-6FF3ABF44264}" sibTransId="{4E540578-14C2-4BA5-BAC7-50FC78C8FE59}"/>
    <dgm:cxn modelId="{5E8C2C6F-0825-4809-BF6A-E02849785ABF}" type="presOf" srcId="{CB2CB387-31C4-44C5-B60A-31D487FC5DBA}" destId="{0A1D97B5-5C5F-4E9A-B246-528CC8EE3D24}" srcOrd="0" destOrd="0" presId="urn:microsoft.com/office/officeart/2005/8/layout/hList1"/>
    <dgm:cxn modelId="{8BCF8C71-F088-4A5C-8622-789E68400A62}" type="presOf" srcId="{20A1B7D6-A644-4CD7-9722-C3A34D2DA540}" destId="{E6EF698B-9703-4A91-94C4-B44EF59D961F}" srcOrd="0" destOrd="0" presId="urn:microsoft.com/office/officeart/2005/8/layout/hList1"/>
    <dgm:cxn modelId="{BBB56254-AC33-459A-BC4F-050F656AE8BD}" type="presOf" srcId="{52591771-2480-4A4C-8F20-B88F4FAF26B5}" destId="{54CB1030-655C-413C-B83B-C0D0EB40145A}" srcOrd="0" destOrd="0" presId="urn:microsoft.com/office/officeart/2005/8/layout/hList1"/>
    <dgm:cxn modelId="{9E4FF454-C878-4F13-B578-83216DE19D8F}" srcId="{C4FCECCB-6CA2-4AB6-9BDC-D9EC2724ECA8}" destId="{9A36C791-175F-4F41-B3B3-E7EF9811773D}" srcOrd="1" destOrd="0" parTransId="{84DBE520-6D6E-482A-A800-31A732300542}" sibTransId="{F0E9276F-05A7-4232-A1C4-B1497EBC41F3}"/>
    <dgm:cxn modelId="{94286183-8DB9-4B83-AAF1-8D85E5CF6C9E}" srcId="{C4FCECCB-6CA2-4AB6-9BDC-D9EC2724ECA8}" destId="{8A05D9CC-9177-45CA-B519-794522694A88}" srcOrd="3" destOrd="0" parTransId="{8CBB3804-83AC-4838-8CE6-B64E69F7B740}" sibTransId="{99CE1505-E300-4E68-B0A3-AFBB8A0BA92E}"/>
    <dgm:cxn modelId="{2565468B-43EE-4ECB-8D68-329BD2F540DD}" srcId="{A0AC91B3-AAE8-4F0D-97AE-FA976953BD37}" destId="{037348C6-1B10-406B-A95E-89121914BBCE}" srcOrd="2" destOrd="0" parTransId="{F41B9B73-65E5-4A04-A702-E0DCB7E4BB0A}" sibTransId="{14531F97-39A8-4639-87A3-013E46C6843C}"/>
    <dgm:cxn modelId="{C362A9A8-D9FF-4D05-8CCB-EFE6AC6BDCFD}" srcId="{79A1FFC7-C175-4DFC-B4A3-7E715C4DCFF3}" destId="{CB2CB387-31C4-44C5-B60A-31D487FC5DBA}" srcOrd="0" destOrd="0" parTransId="{FC926571-00F6-4C00-9D67-87EAFD158E96}" sibTransId="{7D8FBF02-4F6B-47FB-9A05-7CD460F8648C}"/>
    <dgm:cxn modelId="{5A6048AA-107D-4B05-9200-51DD7B7595B5}" srcId="{59620E06-2345-44D9-9A74-1F2C78EB4FC1}" destId="{20A1B7D6-A644-4CD7-9722-C3A34D2DA540}" srcOrd="0" destOrd="0" parTransId="{6159CC65-5601-4435-8EB2-4943BED60CB1}" sibTransId="{736C9A7B-B210-491F-83EF-563623E4E395}"/>
    <dgm:cxn modelId="{DB4411AE-7CB3-4C0E-8E7D-3A64545CE944}" type="presOf" srcId="{D2752A1E-ED1D-492B-9D0D-FCF685163204}" destId="{A77C5D46-D1C8-4F2D-97CC-2641FF3AE767}" srcOrd="0" destOrd="0" presId="urn:microsoft.com/office/officeart/2005/8/layout/hList1"/>
    <dgm:cxn modelId="{392F71BB-C475-41F1-9F0B-DB9D50E17C24}" srcId="{79A1FFC7-C175-4DFC-B4A3-7E715C4DCFF3}" destId="{8C5DD07B-987B-473E-A70E-C72D0D24EA9F}" srcOrd="1" destOrd="0" parTransId="{05E8C647-77FA-4585-A40E-A841659F5806}" sibTransId="{64EB1621-A99B-4B7F-BD41-604B985F3AC9}"/>
    <dgm:cxn modelId="{2975A8CD-3CD3-4CD5-9631-B7E6562E8AD0}" type="presOf" srcId="{79A1FFC7-C175-4DFC-B4A3-7E715C4DCFF3}" destId="{BA0A21A0-DCF6-4A19-856D-EE67E7311FCC}" srcOrd="0" destOrd="0" presId="urn:microsoft.com/office/officeart/2005/8/layout/hList1"/>
    <dgm:cxn modelId="{25F238D4-8E31-44C3-917D-C2C41F122EE9}" srcId="{037348C6-1B10-406B-A95E-89121914BBCE}" destId="{D2752A1E-ED1D-492B-9D0D-FCF685163204}" srcOrd="0" destOrd="0" parTransId="{60659F34-FF7B-41D3-95C8-33F02C01959F}" sibTransId="{DC4C31B1-90EC-48AA-A811-ACDE663678B0}"/>
    <dgm:cxn modelId="{4FCFE9E1-5994-4292-9C98-27574B312338}" type="presOf" srcId="{9A36C791-175F-4F41-B3B3-E7EF9811773D}" destId="{54CB1030-655C-413C-B83B-C0D0EB40145A}" srcOrd="0" destOrd="1" presId="urn:microsoft.com/office/officeart/2005/8/layout/hList1"/>
    <dgm:cxn modelId="{29EE6DE3-6B03-4575-AE2B-78B41A8A6729}" type="presOf" srcId="{037348C6-1B10-406B-A95E-89121914BBCE}" destId="{EFEE2077-64F2-4210-A5F3-09E021ABE75E}" srcOrd="0" destOrd="0" presId="urn:microsoft.com/office/officeart/2005/8/layout/hList1"/>
    <dgm:cxn modelId="{327D1FE4-3DBD-4A3D-A234-E22EF8FFC076}" type="presOf" srcId="{9B4D9FEA-465E-4354-A542-F5E584C3BC3D}" destId="{0A1D97B5-5C5F-4E9A-B246-528CC8EE3D24}" srcOrd="0" destOrd="2" presId="urn:microsoft.com/office/officeart/2005/8/layout/hList1"/>
    <dgm:cxn modelId="{8BA9B6E9-E70C-401F-B867-BC63B628C3B2}" type="presOf" srcId="{A0AC91B3-AAE8-4F0D-97AE-FA976953BD37}" destId="{55AEC5EA-1539-4807-B4A3-9B01BB7E1BF6}" srcOrd="0" destOrd="0" presId="urn:microsoft.com/office/officeart/2005/8/layout/hList1"/>
    <dgm:cxn modelId="{207101F9-6254-435F-8D04-9B05B45D1796}" type="presOf" srcId="{59620E06-2345-44D9-9A74-1F2C78EB4FC1}" destId="{8BF6EA0A-508D-489F-8C63-DDE9C0892D37}" srcOrd="0" destOrd="0" presId="urn:microsoft.com/office/officeart/2005/8/layout/hList1"/>
    <dgm:cxn modelId="{C620EDF9-F610-4947-AB39-1E220B6D7D31}" srcId="{79A1FFC7-C175-4DFC-B4A3-7E715C4DCFF3}" destId="{9B4D9FEA-465E-4354-A542-F5E584C3BC3D}" srcOrd="2" destOrd="0" parTransId="{0133EBD5-C1CE-4ADB-A2AF-B1649CEC9789}" sibTransId="{E58ABEAB-D14D-4A97-B081-EADED5C2E9CB}"/>
    <dgm:cxn modelId="{16935D8D-C544-4500-8FBE-D1B4C8A176A4}" type="presParOf" srcId="{55AEC5EA-1539-4807-B4A3-9B01BB7E1BF6}" destId="{CD88CD99-F535-473D-87FE-6D4FDACD8DD3}" srcOrd="0" destOrd="0" presId="urn:microsoft.com/office/officeart/2005/8/layout/hList1"/>
    <dgm:cxn modelId="{DC3B50B5-9596-4E2D-B919-D3E292D05C67}" type="presParOf" srcId="{CD88CD99-F535-473D-87FE-6D4FDACD8DD3}" destId="{E8297991-E0B9-47E9-9E60-BA6235303A5A}" srcOrd="0" destOrd="0" presId="urn:microsoft.com/office/officeart/2005/8/layout/hList1"/>
    <dgm:cxn modelId="{F3077CC9-7255-4D6B-AB3E-2064CE8C4C08}" type="presParOf" srcId="{CD88CD99-F535-473D-87FE-6D4FDACD8DD3}" destId="{54CB1030-655C-413C-B83B-C0D0EB40145A}" srcOrd="1" destOrd="0" presId="urn:microsoft.com/office/officeart/2005/8/layout/hList1"/>
    <dgm:cxn modelId="{21D4A379-12E8-4567-946D-22767B9AB90A}" type="presParOf" srcId="{55AEC5EA-1539-4807-B4A3-9B01BB7E1BF6}" destId="{CDDB13C1-7A13-4EDE-9371-CA054704C2F8}" srcOrd="1" destOrd="0" presId="urn:microsoft.com/office/officeart/2005/8/layout/hList1"/>
    <dgm:cxn modelId="{1F8A1BC6-09D7-465D-9D29-780A7058324A}" type="presParOf" srcId="{55AEC5EA-1539-4807-B4A3-9B01BB7E1BF6}" destId="{5031A984-FD16-4308-AB3A-C965B1BB7B5F}" srcOrd="2" destOrd="0" presId="urn:microsoft.com/office/officeart/2005/8/layout/hList1"/>
    <dgm:cxn modelId="{47544484-DEEB-47AC-B57F-1B80A32243E1}" type="presParOf" srcId="{5031A984-FD16-4308-AB3A-C965B1BB7B5F}" destId="{BA0A21A0-DCF6-4A19-856D-EE67E7311FCC}" srcOrd="0" destOrd="0" presId="urn:microsoft.com/office/officeart/2005/8/layout/hList1"/>
    <dgm:cxn modelId="{859ACB4E-E821-4894-856E-F3FDEFDC042A}" type="presParOf" srcId="{5031A984-FD16-4308-AB3A-C965B1BB7B5F}" destId="{0A1D97B5-5C5F-4E9A-B246-528CC8EE3D24}" srcOrd="1" destOrd="0" presId="urn:microsoft.com/office/officeart/2005/8/layout/hList1"/>
    <dgm:cxn modelId="{6A856AE1-96B5-4C80-9263-834BF47D9BE7}" type="presParOf" srcId="{55AEC5EA-1539-4807-B4A3-9B01BB7E1BF6}" destId="{0489C3F7-E31A-4ED9-8BEC-8514F8B611AC}" srcOrd="3" destOrd="0" presId="urn:microsoft.com/office/officeart/2005/8/layout/hList1"/>
    <dgm:cxn modelId="{3F73617C-9B85-4ED3-AF81-1C598F429895}" type="presParOf" srcId="{55AEC5EA-1539-4807-B4A3-9B01BB7E1BF6}" destId="{1D1CC7EF-4BE7-4D76-BC96-1828FFAEDCF8}" srcOrd="4" destOrd="0" presId="urn:microsoft.com/office/officeart/2005/8/layout/hList1"/>
    <dgm:cxn modelId="{01531CE4-244E-45EB-A5D2-D2A7E807E5F7}" type="presParOf" srcId="{1D1CC7EF-4BE7-4D76-BC96-1828FFAEDCF8}" destId="{EFEE2077-64F2-4210-A5F3-09E021ABE75E}" srcOrd="0" destOrd="0" presId="urn:microsoft.com/office/officeart/2005/8/layout/hList1"/>
    <dgm:cxn modelId="{E5A701E9-DB06-4736-9AED-5230723F51EE}" type="presParOf" srcId="{1D1CC7EF-4BE7-4D76-BC96-1828FFAEDCF8}" destId="{A77C5D46-D1C8-4F2D-97CC-2641FF3AE767}" srcOrd="1" destOrd="0" presId="urn:microsoft.com/office/officeart/2005/8/layout/hList1"/>
    <dgm:cxn modelId="{118D652D-5E18-44A4-9480-0241FECF8344}" type="presParOf" srcId="{55AEC5EA-1539-4807-B4A3-9B01BB7E1BF6}" destId="{9BEAD467-2A60-457B-AFA9-A1C3AA68E019}" srcOrd="5" destOrd="0" presId="urn:microsoft.com/office/officeart/2005/8/layout/hList1"/>
    <dgm:cxn modelId="{90037836-05BF-48D2-885B-D0AC0A0C0B97}" type="presParOf" srcId="{55AEC5EA-1539-4807-B4A3-9B01BB7E1BF6}" destId="{D2EA2577-445C-4926-A8F8-5ECEDCB23327}" srcOrd="6" destOrd="0" presId="urn:microsoft.com/office/officeart/2005/8/layout/hList1"/>
    <dgm:cxn modelId="{1F841BBE-4587-4AFC-8CFA-CF37458853C7}" type="presParOf" srcId="{D2EA2577-445C-4926-A8F8-5ECEDCB23327}" destId="{8BF6EA0A-508D-489F-8C63-DDE9C0892D37}" srcOrd="0" destOrd="0" presId="urn:microsoft.com/office/officeart/2005/8/layout/hList1"/>
    <dgm:cxn modelId="{947F7A7E-5F16-47AD-BEA5-1DD2C138B2AB}" type="presParOf" srcId="{D2EA2577-445C-4926-A8F8-5ECEDCB23327}" destId="{E6EF698B-9703-4A91-94C4-B44EF59D961F}"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CBF3C03-9236-45CD-BA84-D52EA7F2ACC2}" type="doc">
      <dgm:prSet loTypeId="urn:microsoft.com/office/officeart/2018/2/layout/IconCircleList" loCatId="icon" qsTypeId="urn:microsoft.com/office/officeart/2005/8/quickstyle/simple5" qsCatId="simple" csTypeId="urn:microsoft.com/office/officeart/2005/8/colors/colorful1" csCatId="colorful" phldr="1"/>
      <dgm:spPr/>
      <dgm:t>
        <a:bodyPr/>
        <a:lstStyle/>
        <a:p>
          <a:endParaRPr lang="en-US"/>
        </a:p>
      </dgm:t>
    </dgm:pt>
    <dgm:pt modelId="{A43B1D7E-16FC-4CDB-B775-FF037749886A}">
      <dgm:prSet/>
      <dgm:spPr/>
      <dgm:t>
        <a:bodyPr/>
        <a:lstStyle/>
        <a:p>
          <a:pPr>
            <a:lnSpc>
              <a:spcPct val="100000"/>
            </a:lnSpc>
          </a:pPr>
          <a:r>
            <a:rPr lang="en-GB"/>
            <a:t>Free Style Libre offers transformative benefits for diabetes care, yet several barriers limits its full integration. Key challenges include digital exclusion among patients lacking internet access or smart phones, limited training time for healthcare staff, and inconsistent NHS funding across regions. These issues affect equitable access, confidence in digital tools and service efficiency. to address these barriers three practical recommendations are proposed </a:t>
          </a:r>
          <a:endParaRPr lang="en-US"/>
        </a:p>
      </dgm:t>
    </dgm:pt>
    <dgm:pt modelId="{4825ED67-89E0-4172-973A-17D84FC91D96}" type="parTrans" cxnId="{6D2ACB51-3345-491F-9242-8ACE3F0ACB70}">
      <dgm:prSet/>
      <dgm:spPr/>
      <dgm:t>
        <a:bodyPr/>
        <a:lstStyle/>
        <a:p>
          <a:endParaRPr lang="en-US"/>
        </a:p>
      </dgm:t>
    </dgm:pt>
    <dgm:pt modelId="{A3386819-9DCA-4473-9E1E-198CF5CE0C50}" type="sibTrans" cxnId="{6D2ACB51-3345-491F-9242-8ACE3F0ACB70}">
      <dgm:prSet/>
      <dgm:spPr/>
      <dgm:t>
        <a:bodyPr/>
        <a:lstStyle/>
        <a:p>
          <a:pPr>
            <a:lnSpc>
              <a:spcPct val="100000"/>
            </a:lnSpc>
          </a:pPr>
          <a:endParaRPr lang="en-US"/>
        </a:p>
      </dgm:t>
    </dgm:pt>
    <dgm:pt modelId="{A52DC1F5-3BB7-485F-8C10-678C9AD0FA18}">
      <dgm:prSet/>
      <dgm:spPr/>
      <dgm:t>
        <a:bodyPr/>
        <a:lstStyle/>
        <a:p>
          <a:pPr>
            <a:lnSpc>
              <a:spcPct val="100000"/>
            </a:lnSpc>
          </a:pPr>
          <a:r>
            <a:rPr lang="en-GB"/>
            <a:t>Appoint digital champions with clinical teams to support staff and patients in using Free Style Libre and platforms like LibreView. This approach builds confidence and fosters peer learning. The Topol Review supports digital champions as a scalable strategy for embedding innovation (Health Education England,2019). </a:t>
          </a:r>
          <a:endParaRPr lang="en-US"/>
        </a:p>
      </dgm:t>
    </dgm:pt>
    <dgm:pt modelId="{89FBDE53-DC06-4389-9E54-08D7F13AA7C9}" type="parTrans" cxnId="{7C3BAED4-A06C-46E7-AA20-6184F80D43A7}">
      <dgm:prSet/>
      <dgm:spPr/>
      <dgm:t>
        <a:bodyPr/>
        <a:lstStyle/>
        <a:p>
          <a:endParaRPr lang="en-US"/>
        </a:p>
      </dgm:t>
    </dgm:pt>
    <dgm:pt modelId="{B263997C-ECCD-45BE-B39E-70CF14FD82D7}" type="sibTrans" cxnId="{7C3BAED4-A06C-46E7-AA20-6184F80D43A7}">
      <dgm:prSet/>
      <dgm:spPr/>
      <dgm:t>
        <a:bodyPr/>
        <a:lstStyle/>
        <a:p>
          <a:pPr>
            <a:lnSpc>
              <a:spcPct val="100000"/>
            </a:lnSpc>
          </a:pPr>
          <a:endParaRPr lang="en-US"/>
        </a:p>
      </dgm:t>
    </dgm:pt>
    <dgm:pt modelId="{9104671A-2E3B-4E82-B4B5-1ECD2B682CCC}">
      <dgm:prSet/>
      <dgm:spPr/>
      <dgm:t>
        <a:bodyPr/>
        <a:lstStyle/>
        <a:p>
          <a:pPr>
            <a:lnSpc>
              <a:spcPct val="100000"/>
            </a:lnSpc>
          </a:pPr>
          <a:r>
            <a:rPr lang="en-GB"/>
            <a:t>Implement shared budgets across NHS services and local authorities to fund training, devices, and infrastructure framework highlights pooled funding as key to sustainable, integrated care (NHS England,2023)</a:t>
          </a:r>
          <a:endParaRPr lang="en-US"/>
        </a:p>
      </dgm:t>
    </dgm:pt>
    <dgm:pt modelId="{482AF299-1F0C-4B15-9B49-132E8EF84E93}" type="parTrans" cxnId="{57E53B2C-BC53-4C84-89E7-14705B917318}">
      <dgm:prSet/>
      <dgm:spPr/>
      <dgm:t>
        <a:bodyPr/>
        <a:lstStyle/>
        <a:p>
          <a:endParaRPr lang="en-US"/>
        </a:p>
      </dgm:t>
    </dgm:pt>
    <dgm:pt modelId="{6AFCCE8A-3793-4C19-9C06-BBE165BD7A70}" type="sibTrans" cxnId="{57E53B2C-BC53-4C84-89E7-14705B917318}">
      <dgm:prSet/>
      <dgm:spPr/>
      <dgm:t>
        <a:bodyPr/>
        <a:lstStyle/>
        <a:p>
          <a:pPr>
            <a:lnSpc>
              <a:spcPct val="100000"/>
            </a:lnSpc>
          </a:pPr>
          <a:endParaRPr lang="en-US"/>
        </a:p>
      </dgm:t>
    </dgm:pt>
    <dgm:pt modelId="{FB8778D9-1889-4A89-9D7B-BF36C34F8777}">
      <dgm:prSet/>
      <dgm:spPr/>
      <dgm:t>
        <a:bodyPr/>
        <a:lstStyle/>
        <a:p>
          <a:pPr>
            <a:lnSpc>
              <a:spcPct val="100000"/>
            </a:lnSpc>
          </a:pPr>
          <a:r>
            <a:rPr lang="en-GB"/>
            <a:t>Provide protected CPD time for staff to receive structured training. London's Free Style Libre guidance recommends dedicated time to unsure safe, confident use (NHS England,2019).</a:t>
          </a:r>
          <a:endParaRPr lang="en-US"/>
        </a:p>
      </dgm:t>
    </dgm:pt>
    <dgm:pt modelId="{EB1E5724-C3E9-40E8-869D-52A7C2F7078A}" type="parTrans" cxnId="{9201B380-06AB-48B7-9BD8-19EEEDA11AF9}">
      <dgm:prSet/>
      <dgm:spPr/>
      <dgm:t>
        <a:bodyPr/>
        <a:lstStyle/>
        <a:p>
          <a:endParaRPr lang="en-US"/>
        </a:p>
      </dgm:t>
    </dgm:pt>
    <dgm:pt modelId="{DA181C61-A871-48B9-A10D-9556DEB99EBD}" type="sibTrans" cxnId="{9201B380-06AB-48B7-9BD8-19EEEDA11AF9}">
      <dgm:prSet/>
      <dgm:spPr/>
      <dgm:t>
        <a:bodyPr/>
        <a:lstStyle/>
        <a:p>
          <a:pPr>
            <a:lnSpc>
              <a:spcPct val="100000"/>
            </a:lnSpc>
          </a:pPr>
          <a:endParaRPr lang="en-US"/>
        </a:p>
      </dgm:t>
    </dgm:pt>
    <dgm:pt modelId="{51A7FA6B-3860-4F0A-BFB8-22FA53E69690}">
      <dgm:prSet/>
      <dgm:spPr/>
      <dgm:t>
        <a:bodyPr/>
        <a:lstStyle/>
        <a:p>
          <a:pPr>
            <a:lnSpc>
              <a:spcPct val="100000"/>
            </a:lnSpc>
          </a:pPr>
          <a:r>
            <a:rPr lang="en-GB"/>
            <a:t>While each solution requires investment whether in time, funding, or collaboration they offer long-term gains in equity, workforce confidence, and patient outcomes.</a:t>
          </a:r>
          <a:endParaRPr lang="en-US"/>
        </a:p>
      </dgm:t>
    </dgm:pt>
    <dgm:pt modelId="{D6FDEBDD-D0FB-476C-9D5C-DC13E7638EF5}" type="parTrans" cxnId="{BA29E197-F14D-4BF5-A88A-C439CB187A58}">
      <dgm:prSet/>
      <dgm:spPr/>
      <dgm:t>
        <a:bodyPr/>
        <a:lstStyle/>
        <a:p>
          <a:endParaRPr lang="en-US"/>
        </a:p>
      </dgm:t>
    </dgm:pt>
    <dgm:pt modelId="{CEE99632-1D33-4EA6-938D-9E80AD8505AC}" type="sibTrans" cxnId="{BA29E197-F14D-4BF5-A88A-C439CB187A58}">
      <dgm:prSet/>
      <dgm:spPr/>
      <dgm:t>
        <a:bodyPr/>
        <a:lstStyle/>
        <a:p>
          <a:endParaRPr lang="en-US"/>
        </a:p>
      </dgm:t>
    </dgm:pt>
    <dgm:pt modelId="{3D3A793A-1BCF-4307-ADDD-CAE1BE17477C}" type="pres">
      <dgm:prSet presAssocID="{2CBF3C03-9236-45CD-BA84-D52EA7F2ACC2}" presName="root" presStyleCnt="0">
        <dgm:presLayoutVars>
          <dgm:dir/>
          <dgm:resizeHandles val="exact"/>
        </dgm:presLayoutVars>
      </dgm:prSet>
      <dgm:spPr/>
    </dgm:pt>
    <dgm:pt modelId="{B135D2AB-0BDC-4809-9E64-D3D7C0FB0729}" type="pres">
      <dgm:prSet presAssocID="{2CBF3C03-9236-45CD-BA84-D52EA7F2ACC2}" presName="container" presStyleCnt="0">
        <dgm:presLayoutVars>
          <dgm:dir/>
          <dgm:resizeHandles val="exact"/>
        </dgm:presLayoutVars>
      </dgm:prSet>
      <dgm:spPr/>
    </dgm:pt>
    <dgm:pt modelId="{0F139782-B521-456F-8307-0A10FB946F00}" type="pres">
      <dgm:prSet presAssocID="{A43B1D7E-16FC-4CDB-B775-FF037749886A}" presName="compNode" presStyleCnt="0"/>
      <dgm:spPr/>
    </dgm:pt>
    <dgm:pt modelId="{1586638C-08A7-4F24-A85F-37F186C45F32}" type="pres">
      <dgm:prSet presAssocID="{A43B1D7E-16FC-4CDB-B775-FF037749886A}" presName="iconBgRect" presStyleLbl="bgShp" presStyleIdx="0" presStyleCnt="5"/>
      <dgm:spPr/>
    </dgm:pt>
    <dgm:pt modelId="{5B9B82E9-55C2-4723-A028-6E161BD55D32}" type="pres">
      <dgm:prSet presAssocID="{A43B1D7E-16FC-4CDB-B775-FF03774988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437DEFA-BDF8-4EF9-AA23-1BF7860635DE}" type="pres">
      <dgm:prSet presAssocID="{A43B1D7E-16FC-4CDB-B775-FF037749886A}" presName="spaceRect" presStyleCnt="0"/>
      <dgm:spPr/>
    </dgm:pt>
    <dgm:pt modelId="{611E1848-F278-438B-9703-2621FC157FA1}" type="pres">
      <dgm:prSet presAssocID="{A43B1D7E-16FC-4CDB-B775-FF037749886A}" presName="textRect" presStyleLbl="revTx" presStyleIdx="0" presStyleCnt="5">
        <dgm:presLayoutVars>
          <dgm:chMax val="1"/>
          <dgm:chPref val="1"/>
        </dgm:presLayoutVars>
      </dgm:prSet>
      <dgm:spPr/>
    </dgm:pt>
    <dgm:pt modelId="{0596E3B1-A9FE-4A4F-98CE-D81DB724A8EB}" type="pres">
      <dgm:prSet presAssocID="{A3386819-9DCA-4473-9E1E-198CF5CE0C50}" presName="sibTrans" presStyleLbl="sibTrans2D1" presStyleIdx="0" presStyleCnt="0"/>
      <dgm:spPr/>
    </dgm:pt>
    <dgm:pt modelId="{2CA05745-71CF-4750-AA5B-8DB8D1898D7D}" type="pres">
      <dgm:prSet presAssocID="{A52DC1F5-3BB7-485F-8C10-678C9AD0FA18}" presName="compNode" presStyleCnt="0"/>
      <dgm:spPr/>
    </dgm:pt>
    <dgm:pt modelId="{BEC91B4F-8D9D-431A-A2E1-40E680DD87A2}" type="pres">
      <dgm:prSet presAssocID="{A52DC1F5-3BB7-485F-8C10-678C9AD0FA18}" presName="iconBgRect" presStyleLbl="bgShp" presStyleIdx="1" presStyleCnt="5"/>
      <dgm:spPr/>
    </dgm:pt>
    <dgm:pt modelId="{562C8EAD-45FC-4945-A3C4-B61271CADEBC}" type="pres">
      <dgm:prSet presAssocID="{A52DC1F5-3BB7-485F-8C10-678C9AD0FA1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45AB25EC-38B9-4DC6-83D6-BB403D6980FF}" type="pres">
      <dgm:prSet presAssocID="{A52DC1F5-3BB7-485F-8C10-678C9AD0FA18}" presName="spaceRect" presStyleCnt="0"/>
      <dgm:spPr/>
    </dgm:pt>
    <dgm:pt modelId="{095CD9D0-D05F-4420-81BB-18400FAF829C}" type="pres">
      <dgm:prSet presAssocID="{A52DC1F5-3BB7-485F-8C10-678C9AD0FA18}" presName="textRect" presStyleLbl="revTx" presStyleIdx="1" presStyleCnt="5">
        <dgm:presLayoutVars>
          <dgm:chMax val="1"/>
          <dgm:chPref val="1"/>
        </dgm:presLayoutVars>
      </dgm:prSet>
      <dgm:spPr/>
    </dgm:pt>
    <dgm:pt modelId="{B6ECFFF2-D139-4777-A008-5E1FB73EF8FA}" type="pres">
      <dgm:prSet presAssocID="{B263997C-ECCD-45BE-B39E-70CF14FD82D7}" presName="sibTrans" presStyleLbl="sibTrans2D1" presStyleIdx="0" presStyleCnt="0"/>
      <dgm:spPr/>
    </dgm:pt>
    <dgm:pt modelId="{7CD00094-4227-4262-8481-632A688F4E5E}" type="pres">
      <dgm:prSet presAssocID="{9104671A-2E3B-4E82-B4B5-1ECD2B682CCC}" presName="compNode" presStyleCnt="0"/>
      <dgm:spPr/>
    </dgm:pt>
    <dgm:pt modelId="{CE72E275-9256-433A-83CF-D965C847CCEE}" type="pres">
      <dgm:prSet presAssocID="{9104671A-2E3B-4E82-B4B5-1ECD2B682CCC}" presName="iconBgRect" presStyleLbl="bgShp" presStyleIdx="2" presStyleCnt="5"/>
      <dgm:spPr/>
    </dgm:pt>
    <dgm:pt modelId="{C18E1812-D543-480D-A7D8-AC11493C479B}" type="pres">
      <dgm:prSet presAssocID="{9104671A-2E3B-4E82-B4B5-1ECD2B682C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iggy Bank"/>
        </a:ext>
      </dgm:extLst>
    </dgm:pt>
    <dgm:pt modelId="{C20CD6B4-C4A8-4620-98B6-10071EA8B50B}" type="pres">
      <dgm:prSet presAssocID="{9104671A-2E3B-4E82-B4B5-1ECD2B682CCC}" presName="spaceRect" presStyleCnt="0"/>
      <dgm:spPr/>
    </dgm:pt>
    <dgm:pt modelId="{3C04B1C4-CB17-475E-BB02-3246EE52FE1E}" type="pres">
      <dgm:prSet presAssocID="{9104671A-2E3B-4E82-B4B5-1ECD2B682CCC}" presName="textRect" presStyleLbl="revTx" presStyleIdx="2" presStyleCnt="5">
        <dgm:presLayoutVars>
          <dgm:chMax val="1"/>
          <dgm:chPref val="1"/>
        </dgm:presLayoutVars>
      </dgm:prSet>
      <dgm:spPr/>
    </dgm:pt>
    <dgm:pt modelId="{1D772DD4-E6A9-4AD6-8F8A-62FB93EDEF7D}" type="pres">
      <dgm:prSet presAssocID="{6AFCCE8A-3793-4C19-9C06-BBE165BD7A70}" presName="sibTrans" presStyleLbl="sibTrans2D1" presStyleIdx="0" presStyleCnt="0"/>
      <dgm:spPr/>
    </dgm:pt>
    <dgm:pt modelId="{C83CFEAA-B766-4D90-886E-18C1A3CAE8B4}" type="pres">
      <dgm:prSet presAssocID="{FB8778D9-1889-4A89-9D7B-BF36C34F8777}" presName="compNode" presStyleCnt="0"/>
      <dgm:spPr/>
    </dgm:pt>
    <dgm:pt modelId="{F1381F3E-FD4B-4D19-87E9-15938C80727D}" type="pres">
      <dgm:prSet presAssocID="{FB8778D9-1889-4A89-9D7B-BF36C34F8777}" presName="iconBgRect" presStyleLbl="bgShp" presStyleIdx="3" presStyleCnt="5"/>
      <dgm:spPr/>
    </dgm:pt>
    <dgm:pt modelId="{9DFAE81E-2A40-4D87-A7AB-983E5980CAE8}" type="pres">
      <dgm:prSet presAssocID="{FB8778D9-1889-4A89-9D7B-BF36C34F87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4AD450BD-90E5-49F1-87A7-98C0316CE409}" type="pres">
      <dgm:prSet presAssocID="{FB8778D9-1889-4A89-9D7B-BF36C34F8777}" presName="spaceRect" presStyleCnt="0"/>
      <dgm:spPr/>
    </dgm:pt>
    <dgm:pt modelId="{8AF1CC1D-1F7F-4B79-9FDC-FC085AD4907D}" type="pres">
      <dgm:prSet presAssocID="{FB8778D9-1889-4A89-9D7B-BF36C34F8777}" presName="textRect" presStyleLbl="revTx" presStyleIdx="3" presStyleCnt="5">
        <dgm:presLayoutVars>
          <dgm:chMax val="1"/>
          <dgm:chPref val="1"/>
        </dgm:presLayoutVars>
      </dgm:prSet>
      <dgm:spPr/>
    </dgm:pt>
    <dgm:pt modelId="{FFE35C7B-1FF2-48A3-969C-D906CC2F4DD3}" type="pres">
      <dgm:prSet presAssocID="{DA181C61-A871-48B9-A10D-9556DEB99EBD}" presName="sibTrans" presStyleLbl="sibTrans2D1" presStyleIdx="0" presStyleCnt="0"/>
      <dgm:spPr/>
    </dgm:pt>
    <dgm:pt modelId="{A5FB576B-18B8-4F88-A732-2EA547A66C1E}" type="pres">
      <dgm:prSet presAssocID="{51A7FA6B-3860-4F0A-BFB8-22FA53E69690}" presName="compNode" presStyleCnt="0"/>
      <dgm:spPr/>
    </dgm:pt>
    <dgm:pt modelId="{B455705D-67F0-467D-9C82-46AB2A3F3AD2}" type="pres">
      <dgm:prSet presAssocID="{51A7FA6B-3860-4F0A-BFB8-22FA53E69690}" presName="iconBgRect" presStyleLbl="bgShp" presStyleIdx="4" presStyleCnt="5"/>
      <dgm:spPr/>
    </dgm:pt>
    <dgm:pt modelId="{E4E9CD33-0CE1-4827-8801-9DA69EE18F61}" type="pres">
      <dgm:prSet presAssocID="{51A7FA6B-3860-4F0A-BFB8-22FA53E6969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86B5888C-4170-475B-98BE-8F82959268A8}" type="pres">
      <dgm:prSet presAssocID="{51A7FA6B-3860-4F0A-BFB8-22FA53E69690}" presName="spaceRect" presStyleCnt="0"/>
      <dgm:spPr/>
    </dgm:pt>
    <dgm:pt modelId="{507BE7D1-BBE0-4F87-8D19-B678CA14E214}" type="pres">
      <dgm:prSet presAssocID="{51A7FA6B-3860-4F0A-BFB8-22FA53E69690}" presName="textRect" presStyleLbl="revTx" presStyleIdx="4" presStyleCnt="5">
        <dgm:presLayoutVars>
          <dgm:chMax val="1"/>
          <dgm:chPref val="1"/>
        </dgm:presLayoutVars>
      </dgm:prSet>
      <dgm:spPr/>
    </dgm:pt>
  </dgm:ptLst>
  <dgm:cxnLst>
    <dgm:cxn modelId="{380C1019-46C6-4FC3-8783-8601C2673EA4}" type="presOf" srcId="{9104671A-2E3B-4E82-B4B5-1ECD2B682CCC}" destId="{3C04B1C4-CB17-475E-BB02-3246EE52FE1E}" srcOrd="0" destOrd="0" presId="urn:microsoft.com/office/officeart/2018/2/layout/IconCircleList"/>
    <dgm:cxn modelId="{FB87441A-E4AA-4162-9C4D-2C8ECBA7C577}" type="presOf" srcId="{DA181C61-A871-48B9-A10D-9556DEB99EBD}" destId="{FFE35C7B-1FF2-48A3-969C-D906CC2F4DD3}" srcOrd="0" destOrd="0" presId="urn:microsoft.com/office/officeart/2018/2/layout/IconCircleList"/>
    <dgm:cxn modelId="{57E53B2C-BC53-4C84-89E7-14705B917318}" srcId="{2CBF3C03-9236-45CD-BA84-D52EA7F2ACC2}" destId="{9104671A-2E3B-4E82-B4B5-1ECD2B682CCC}" srcOrd="2" destOrd="0" parTransId="{482AF299-1F0C-4B15-9B49-132E8EF84E93}" sibTransId="{6AFCCE8A-3793-4C19-9C06-BBE165BD7A70}"/>
    <dgm:cxn modelId="{DEC63C60-8FD7-48BF-8DB9-E8C1291FF2EE}" type="presOf" srcId="{6AFCCE8A-3793-4C19-9C06-BBE165BD7A70}" destId="{1D772DD4-E6A9-4AD6-8F8A-62FB93EDEF7D}" srcOrd="0" destOrd="0" presId="urn:microsoft.com/office/officeart/2018/2/layout/IconCircleList"/>
    <dgm:cxn modelId="{708E3F6C-2C46-40B0-8C49-79A72B5C03AE}" type="presOf" srcId="{A52DC1F5-3BB7-485F-8C10-678C9AD0FA18}" destId="{095CD9D0-D05F-4420-81BB-18400FAF829C}" srcOrd="0" destOrd="0" presId="urn:microsoft.com/office/officeart/2018/2/layout/IconCircleList"/>
    <dgm:cxn modelId="{6D2ACB51-3345-491F-9242-8ACE3F0ACB70}" srcId="{2CBF3C03-9236-45CD-BA84-D52EA7F2ACC2}" destId="{A43B1D7E-16FC-4CDB-B775-FF037749886A}" srcOrd="0" destOrd="0" parTransId="{4825ED67-89E0-4172-973A-17D84FC91D96}" sibTransId="{A3386819-9DCA-4473-9E1E-198CF5CE0C50}"/>
    <dgm:cxn modelId="{AE8FA759-5E53-4D64-A639-2620FBCEE87D}" type="presOf" srcId="{B263997C-ECCD-45BE-B39E-70CF14FD82D7}" destId="{B6ECFFF2-D139-4777-A008-5E1FB73EF8FA}" srcOrd="0" destOrd="0" presId="urn:microsoft.com/office/officeart/2018/2/layout/IconCircleList"/>
    <dgm:cxn modelId="{9201B380-06AB-48B7-9BD8-19EEEDA11AF9}" srcId="{2CBF3C03-9236-45CD-BA84-D52EA7F2ACC2}" destId="{FB8778D9-1889-4A89-9D7B-BF36C34F8777}" srcOrd="3" destOrd="0" parTransId="{EB1E5724-C3E9-40E8-869D-52A7C2F7078A}" sibTransId="{DA181C61-A871-48B9-A10D-9556DEB99EBD}"/>
    <dgm:cxn modelId="{2BF6EE95-465D-42D4-85DC-D7C98F4005F8}" type="presOf" srcId="{FB8778D9-1889-4A89-9D7B-BF36C34F8777}" destId="{8AF1CC1D-1F7F-4B79-9FDC-FC085AD4907D}" srcOrd="0" destOrd="0" presId="urn:microsoft.com/office/officeart/2018/2/layout/IconCircleList"/>
    <dgm:cxn modelId="{BA29E197-F14D-4BF5-A88A-C439CB187A58}" srcId="{2CBF3C03-9236-45CD-BA84-D52EA7F2ACC2}" destId="{51A7FA6B-3860-4F0A-BFB8-22FA53E69690}" srcOrd="4" destOrd="0" parTransId="{D6FDEBDD-D0FB-476C-9D5C-DC13E7638EF5}" sibTransId="{CEE99632-1D33-4EA6-938D-9E80AD8505AC}"/>
    <dgm:cxn modelId="{E5FA70AE-4768-4C1E-AD89-BDD96E5EB2ED}" type="presOf" srcId="{51A7FA6B-3860-4F0A-BFB8-22FA53E69690}" destId="{507BE7D1-BBE0-4F87-8D19-B678CA14E214}" srcOrd="0" destOrd="0" presId="urn:microsoft.com/office/officeart/2018/2/layout/IconCircleList"/>
    <dgm:cxn modelId="{B2C0AEBA-58E5-4B72-9456-6C2379AB3C76}" type="presOf" srcId="{A43B1D7E-16FC-4CDB-B775-FF037749886A}" destId="{611E1848-F278-438B-9703-2621FC157FA1}" srcOrd="0" destOrd="0" presId="urn:microsoft.com/office/officeart/2018/2/layout/IconCircleList"/>
    <dgm:cxn modelId="{1B2597C2-E5E8-4784-9428-EE119BC7DF06}" type="presOf" srcId="{A3386819-9DCA-4473-9E1E-198CF5CE0C50}" destId="{0596E3B1-A9FE-4A4F-98CE-D81DB724A8EB}" srcOrd="0" destOrd="0" presId="urn:microsoft.com/office/officeart/2018/2/layout/IconCircleList"/>
    <dgm:cxn modelId="{7C3BAED4-A06C-46E7-AA20-6184F80D43A7}" srcId="{2CBF3C03-9236-45CD-BA84-D52EA7F2ACC2}" destId="{A52DC1F5-3BB7-485F-8C10-678C9AD0FA18}" srcOrd="1" destOrd="0" parTransId="{89FBDE53-DC06-4389-9E54-08D7F13AA7C9}" sibTransId="{B263997C-ECCD-45BE-B39E-70CF14FD82D7}"/>
    <dgm:cxn modelId="{BF6D73DD-9EAB-4BBA-9488-39F06177F41D}" type="presOf" srcId="{2CBF3C03-9236-45CD-BA84-D52EA7F2ACC2}" destId="{3D3A793A-1BCF-4307-ADDD-CAE1BE17477C}" srcOrd="0" destOrd="0" presId="urn:microsoft.com/office/officeart/2018/2/layout/IconCircleList"/>
    <dgm:cxn modelId="{34F38413-DDA7-4230-B83A-25F10F51291C}" type="presParOf" srcId="{3D3A793A-1BCF-4307-ADDD-CAE1BE17477C}" destId="{B135D2AB-0BDC-4809-9E64-D3D7C0FB0729}" srcOrd="0" destOrd="0" presId="urn:microsoft.com/office/officeart/2018/2/layout/IconCircleList"/>
    <dgm:cxn modelId="{85D513CD-A0C1-4B55-BE7F-25059554B362}" type="presParOf" srcId="{B135D2AB-0BDC-4809-9E64-D3D7C0FB0729}" destId="{0F139782-B521-456F-8307-0A10FB946F00}" srcOrd="0" destOrd="0" presId="urn:microsoft.com/office/officeart/2018/2/layout/IconCircleList"/>
    <dgm:cxn modelId="{EE8765E6-53D1-4DE2-B291-027A2C8684CF}" type="presParOf" srcId="{0F139782-B521-456F-8307-0A10FB946F00}" destId="{1586638C-08A7-4F24-A85F-37F186C45F32}" srcOrd="0" destOrd="0" presId="urn:microsoft.com/office/officeart/2018/2/layout/IconCircleList"/>
    <dgm:cxn modelId="{9344BA6A-E2B4-4E75-B988-42D0B23D5553}" type="presParOf" srcId="{0F139782-B521-456F-8307-0A10FB946F00}" destId="{5B9B82E9-55C2-4723-A028-6E161BD55D32}" srcOrd="1" destOrd="0" presId="urn:microsoft.com/office/officeart/2018/2/layout/IconCircleList"/>
    <dgm:cxn modelId="{C78B7FA8-B7E8-491F-99BD-77C503AFD7F2}" type="presParOf" srcId="{0F139782-B521-456F-8307-0A10FB946F00}" destId="{2437DEFA-BDF8-4EF9-AA23-1BF7860635DE}" srcOrd="2" destOrd="0" presId="urn:microsoft.com/office/officeart/2018/2/layout/IconCircleList"/>
    <dgm:cxn modelId="{32F81920-D569-4FA4-8662-E5F31BC536CD}" type="presParOf" srcId="{0F139782-B521-456F-8307-0A10FB946F00}" destId="{611E1848-F278-438B-9703-2621FC157FA1}" srcOrd="3" destOrd="0" presId="urn:microsoft.com/office/officeart/2018/2/layout/IconCircleList"/>
    <dgm:cxn modelId="{8B0F42B4-811D-44D0-A6AC-5047B5A91E42}" type="presParOf" srcId="{B135D2AB-0BDC-4809-9E64-D3D7C0FB0729}" destId="{0596E3B1-A9FE-4A4F-98CE-D81DB724A8EB}" srcOrd="1" destOrd="0" presId="urn:microsoft.com/office/officeart/2018/2/layout/IconCircleList"/>
    <dgm:cxn modelId="{59AABEF1-186E-4894-AC60-E0AC44D3D662}" type="presParOf" srcId="{B135D2AB-0BDC-4809-9E64-D3D7C0FB0729}" destId="{2CA05745-71CF-4750-AA5B-8DB8D1898D7D}" srcOrd="2" destOrd="0" presId="urn:microsoft.com/office/officeart/2018/2/layout/IconCircleList"/>
    <dgm:cxn modelId="{BCBE9099-ECD3-4662-8EBE-D1DEC8D2C87C}" type="presParOf" srcId="{2CA05745-71CF-4750-AA5B-8DB8D1898D7D}" destId="{BEC91B4F-8D9D-431A-A2E1-40E680DD87A2}" srcOrd="0" destOrd="0" presId="urn:microsoft.com/office/officeart/2018/2/layout/IconCircleList"/>
    <dgm:cxn modelId="{3565C924-D3D4-45C5-9772-AA8BDBE8A942}" type="presParOf" srcId="{2CA05745-71CF-4750-AA5B-8DB8D1898D7D}" destId="{562C8EAD-45FC-4945-A3C4-B61271CADEBC}" srcOrd="1" destOrd="0" presId="urn:microsoft.com/office/officeart/2018/2/layout/IconCircleList"/>
    <dgm:cxn modelId="{A537EF26-44C2-4B70-96E5-92346C66B709}" type="presParOf" srcId="{2CA05745-71CF-4750-AA5B-8DB8D1898D7D}" destId="{45AB25EC-38B9-4DC6-83D6-BB403D6980FF}" srcOrd="2" destOrd="0" presId="urn:microsoft.com/office/officeart/2018/2/layout/IconCircleList"/>
    <dgm:cxn modelId="{28B87FF3-A0C7-4BAA-96AE-54BA919153A9}" type="presParOf" srcId="{2CA05745-71CF-4750-AA5B-8DB8D1898D7D}" destId="{095CD9D0-D05F-4420-81BB-18400FAF829C}" srcOrd="3" destOrd="0" presId="urn:microsoft.com/office/officeart/2018/2/layout/IconCircleList"/>
    <dgm:cxn modelId="{DA2F2329-0209-4C44-AE9D-A9A5048BC11E}" type="presParOf" srcId="{B135D2AB-0BDC-4809-9E64-D3D7C0FB0729}" destId="{B6ECFFF2-D139-4777-A008-5E1FB73EF8FA}" srcOrd="3" destOrd="0" presId="urn:microsoft.com/office/officeart/2018/2/layout/IconCircleList"/>
    <dgm:cxn modelId="{E782CB14-8BE0-47FE-8605-ED4C683DEDD9}" type="presParOf" srcId="{B135D2AB-0BDC-4809-9E64-D3D7C0FB0729}" destId="{7CD00094-4227-4262-8481-632A688F4E5E}" srcOrd="4" destOrd="0" presId="urn:microsoft.com/office/officeart/2018/2/layout/IconCircleList"/>
    <dgm:cxn modelId="{6B9E302A-6B2B-40CF-BEC9-5EDFF3F1688A}" type="presParOf" srcId="{7CD00094-4227-4262-8481-632A688F4E5E}" destId="{CE72E275-9256-433A-83CF-D965C847CCEE}" srcOrd="0" destOrd="0" presId="urn:microsoft.com/office/officeart/2018/2/layout/IconCircleList"/>
    <dgm:cxn modelId="{57CB7076-B207-485F-A28A-A4FA4DE98569}" type="presParOf" srcId="{7CD00094-4227-4262-8481-632A688F4E5E}" destId="{C18E1812-D543-480D-A7D8-AC11493C479B}" srcOrd="1" destOrd="0" presId="urn:microsoft.com/office/officeart/2018/2/layout/IconCircleList"/>
    <dgm:cxn modelId="{8510057F-E2E6-4479-A384-39B091E9DCF8}" type="presParOf" srcId="{7CD00094-4227-4262-8481-632A688F4E5E}" destId="{C20CD6B4-C4A8-4620-98B6-10071EA8B50B}" srcOrd="2" destOrd="0" presId="urn:microsoft.com/office/officeart/2018/2/layout/IconCircleList"/>
    <dgm:cxn modelId="{7551FB99-36BF-4B2A-8B67-008E064E16FF}" type="presParOf" srcId="{7CD00094-4227-4262-8481-632A688F4E5E}" destId="{3C04B1C4-CB17-475E-BB02-3246EE52FE1E}" srcOrd="3" destOrd="0" presId="urn:microsoft.com/office/officeart/2018/2/layout/IconCircleList"/>
    <dgm:cxn modelId="{FAE003B0-E667-4663-806C-331DAFA55F13}" type="presParOf" srcId="{B135D2AB-0BDC-4809-9E64-D3D7C0FB0729}" destId="{1D772DD4-E6A9-4AD6-8F8A-62FB93EDEF7D}" srcOrd="5" destOrd="0" presId="urn:microsoft.com/office/officeart/2018/2/layout/IconCircleList"/>
    <dgm:cxn modelId="{B2ED0932-616C-4090-84B3-54C9A800CC92}" type="presParOf" srcId="{B135D2AB-0BDC-4809-9E64-D3D7C0FB0729}" destId="{C83CFEAA-B766-4D90-886E-18C1A3CAE8B4}" srcOrd="6" destOrd="0" presId="urn:microsoft.com/office/officeart/2018/2/layout/IconCircleList"/>
    <dgm:cxn modelId="{B716241E-D012-4653-BB4E-D57D864ADEC1}" type="presParOf" srcId="{C83CFEAA-B766-4D90-886E-18C1A3CAE8B4}" destId="{F1381F3E-FD4B-4D19-87E9-15938C80727D}" srcOrd="0" destOrd="0" presId="urn:microsoft.com/office/officeart/2018/2/layout/IconCircleList"/>
    <dgm:cxn modelId="{B595975B-6743-4F3F-8ED2-458D658FC699}" type="presParOf" srcId="{C83CFEAA-B766-4D90-886E-18C1A3CAE8B4}" destId="{9DFAE81E-2A40-4D87-A7AB-983E5980CAE8}" srcOrd="1" destOrd="0" presId="urn:microsoft.com/office/officeart/2018/2/layout/IconCircleList"/>
    <dgm:cxn modelId="{59C46436-558A-4B99-88F0-A98432C49B91}" type="presParOf" srcId="{C83CFEAA-B766-4D90-886E-18C1A3CAE8B4}" destId="{4AD450BD-90E5-49F1-87A7-98C0316CE409}" srcOrd="2" destOrd="0" presId="urn:microsoft.com/office/officeart/2018/2/layout/IconCircleList"/>
    <dgm:cxn modelId="{5E8A59F9-89A2-4BA2-803A-C715485EDE1D}" type="presParOf" srcId="{C83CFEAA-B766-4D90-886E-18C1A3CAE8B4}" destId="{8AF1CC1D-1F7F-4B79-9FDC-FC085AD4907D}" srcOrd="3" destOrd="0" presId="urn:microsoft.com/office/officeart/2018/2/layout/IconCircleList"/>
    <dgm:cxn modelId="{EE0AC760-76B2-4CDE-9592-030205FF4A78}" type="presParOf" srcId="{B135D2AB-0BDC-4809-9E64-D3D7C0FB0729}" destId="{FFE35C7B-1FF2-48A3-969C-D906CC2F4DD3}" srcOrd="7" destOrd="0" presId="urn:microsoft.com/office/officeart/2018/2/layout/IconCircleList"/>
    <dgm:cxn modelId="{FD6DB2EC-2E82-4CE3-B2F3-5AC04DA379FD}" type="presParOf" srcId="{B135D2AB-0BDC-4809-9E64-D3D7C0FB0729}" destId="{A5FB576B-18B8-4F88-A732-2EA547A66C1E}" srcOrd="8" destOrd="0" presId="urn:microsoft.com/office/officeart/2018/2/layout/IconCircleList"/>
    <dgm:cxn modelId="{0AD184E1-B109-49F5-BD00-63E41137B0D0}" type="presParOf" srcId="{A5FB576B-18B8-4F88-A732-2EA547A66C1E}" destId="{B455705D-67F0-467D-9C82-46AB2A3F3AD2}" srcOrd="0" destOrd="0" presId="urn:microsoft.com/office/officeart/2018/2/layout/IconCircleList"/>
    <dgm:cxn modelId="{F59549BC-13CB-4DDA-B7BA-FF6290EAFA25}" type="presParOf" srcId="{A5FB576B-18B8-4F88-A732-2EA547A66C1E}" destId="{E4E9CD33-0CE1-4827-8801-9DA69EE18F61}" srcOrd="1" destOrd="0" presId="urn:microsoft.com/office/officeart/2018/2/layout/IconCircleList"/>
    <dgm:cxn modelId="{CCC3F25E-3F25-4306-999E-53C782A11C2A}" type="presParOf" srcId="{A5FB576B-18B8-4F88-A732-2EA547A66C1E}" destId="{86B5888C-4170-475B-98BE-8F82959268A8}" srcOrd="2" destOrd="0" presId="urn:microsoft.com/office/officeart/2018/2/layout/IconCircleList"/>
    <dgm:cxn modelId="{12E677A0-7209-4E76-BCD9-FB434463A3D1}" type="presParOf" srcId="{A5FB576B-18B8-4F88-A732-2EA547A66C1E}" destId="{507BE7D1-BBE0-4F87-8D19-B678CA14E21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62DEFCE-5731-49B5-ABA3-D0B7CAE5ABAB}" type="doc">
      <dgm:prSet loTypeId="urn:microsoft.com/office/officeart/2005/8/layout/process1" loCatId="process" qsTypeId="urn:microsoft.com/office/officeart/2005/8/quickstyle/simple2" qsCatId="simple" csTypeId="urn:microsoft.com/office/officeart/2005/8/colors/accent1_2" csCatId="accent1"/>
      <dgm:spPr/>
      <dgm:t>
        <a:bodyPr/>
        <a:lstStyle/>
        <a:p>
          <a:endParaRPr lang="en-US"/>
        </a:p>
      </dgm:t>
    </dgm:pt>
    <dgm:pt modelId="{29E63673-5838-4436-B2AB-84DF826BED9F}">
      <dgm:prSet/>
      <dgm:spPr/>
      <dgm:t>
        <a:bodyPr/>
        <a:lstStyle/>
        <a:p>
          <a:r>
            <a:rPr lang="en-GB"/>
            <a:t>This analysis has explored the multifaceted impact of Free Style Libre across workforce, service delivery, patients/service users, and community. The innovation has significantly transformed diabetes care by enabling real-time glucose monitoring, reducing reliance on finger-prick testing, and supporting proactive, data-driven decision-making (NICE,2017 Abbott, 2025). </a:t>
          </a:r>
          <a:endParaRPr lang="en-US"/>
        </a:p>
      </dgm:t>
    </dgm:pt>
    <dgm:pt modelId="{538CCD58-AEDC-4368-B3DB-670FB950A9F3}" type="parTrans" cxnId="{89D9F5F5-61B4-4B07-9E21-15C0BD99F6C4}">
      <dgm:prSet/>
      <dgm:spPr/>
      <dgm:t>
        <a:bodyPr/>
        <a:lstStyle/>
        <a:p>
          <a:endParaRPr lang="en-US"/>
        </a:p>
      </dgm:t>
    </dgm:pt>
    <dgm:pt modelId="{D4695EB5-7D68-4308-83AE-983A0C6AD51C}" type="sibTrans" cxnId="{89D9F5F5-61B4-4B07-9E21-15C0BD99F6C4}">
      <dgm:prSet/>
      <dgm:spPr/>
      <dgm:t>
        <a:bodyPr/>
        <a:lstStyle/>
        <a:p>
          <a:endParaRPr lang="en-US"/>
        </a:p>
      </dgm:t>
    </dgm:pt>
    <dgm:pt modelId="{0F3F0444-7C69-407F-BED5-32AE2565B742}">
      <dgm:prSet/>
      <dgm:spPr/>
      <dgm:t>
        <a:bodyPr/>
        <a:lstStyle/>
        <a:p>
          <a:r>
            <a:rPr lang="en-GB"/>
            <a:t>For the workforce, Free Style Libre has improved clinical efficiency and confidence, especially when supported by structured CPD and digital champions (Health Education England,2019). Service delivery has benefited from reduced emergency admissions and enhanced remote care, though integration with NHS systems remains a challenge (NHS England,2023). </a:t>
          </a:r>
          <a:endParaRPr lang="en-US"/>
        </a:p>
      </dgm:t>
    </dgm:pt>
    <dgm:pt modelId="{5681C024-283A-4850-B6CC-B33FB002A2BA}" type="parTrans" cxnId="{355B0BDC-1E05-4941-B4AF-60451F33C5B6}">
      <dgm:prSet/>
      <dgm:spPr/>
      <dgm:t>
        <a:bodyPr/>
        <a:lstStyle/>
        <a:p>
          <a:endParaRPr lang="en-US"/>
        </a:p>
      </dgm:t>
    </dgm:pt>
    <dgm:pt modelId="{6815A28C-BB71-43BE-B520-39575B632582}" type="sibTrans" cxnId="{355B0BDC-1E05-4941-B4AF-60451F33C5B6}">
      <dgm:prSet/>
      <dgm:spPr/>
      <dgm:t>
        <a:bodyPr/>
        <a:lstStyle/>
        <a:p>
          <a:endParaRPr lang="en-US"/>
        </a:p>
      </dgm:t>
    </dgm:pt>
    <dgm:pt modelId="{6A124E1D-2CEB-4CBD-9195-CDBD8CC218A1}">
      <dgm:prSet/>
      <dgm:spPr/>
      <dgm:t>
        <a:bodyPr/>
        <a:lstStyle/>
        <a:p>
          <a:r>
            <a:rPr lang="en-GB"/>
            <a:t>Patients and service users reports improved glycaemic control, reduced distress, and greater autonomy, particularly when supported by tailored education (Ali,2025, ABCD,2020). At the community level, Free Style Libre contributes to public health goals by reducing complications and promoting health literacy, although digital exclusions and regional funding disparities persist (Diabetes UK,2025).</a:t>
          </a:r>
          <a:endParaRPr lang="en-US"/>
        </a:p>
      </dgm:t>
    </dgm:pt>
    <dgm:pt modelId="{790F76F0-5579-4580-8E35-E0AF1D52961B}" type="parTrans" cxnId="{6818C816-494B-49D8-AAB1-07F21B734708}">
      <dgm:prSet/>
      <dgm:spPr/>
      <dgm:t>
        <a:bodyPr/>
        <a:lstStyle/>
        <a:p>
          <a:endParaRPr lang="en-US"/>
        </a:p>
      </dgm:t>
    </dgm:pt>
    <dgm:pt modelId="{F622CBCE-B885-4901-972C-BE6977B1E916}" type="sibTrans" cxnId="{6818C816-494B-49D8-AAB1-07F21B734708}">
      <dgm:prSet/>
      <dgm:spPr/>
      <dgm:t>
        <a:bodyPr/>
        <a:lstStyle/>
        <a:p>
          <a:endParaRPr lang="en-US"/>
        </a:p>
      </dgm:t>
    </dgm:pt>
    <dgm:pt modelId="{D70ED70F-09C8-40BC-9B93-714611C284BD}">
      <dgm:prSet/>
      <dgm:spPr/>
      <dgm:t>
        <a:bodyPr/>
        <a:lstStyle/>
        <a:p>
          <a:r>
            <a:rPr lang="en-GB"/>
            <a:t>Key barriers include limited digital skills, inconsistent funding, and unequal access. These can be addressed through shared budgets, protected training time, and community-based digital support hubs recommendations grounded in NHS guidance and national reviews (NHS England,2019 Health Education England, 2019). </a:t>
          </a:r>
          <a:endParaRPr lang="en-US"/>
        </a:p>
      </dgm:t>
    </dgm:pt>
    <dgm:pt modelId="{CBF0048A-F1C2-4D35-AEF8-7A2E770CAF9A}" type="parTrans" cxnId="{EAF6C06A-601F-414A-BF99-AFE448639721}">
      <dgm:prSet/>
      <dgm:spPr/>
      <dgm:t>
        <a:bodyPr/>
        <a:lstStyle/>
        <a:p>
          <a:endParaRPr lang="en-US"/>
        </a:p>
      </dgm:t>
    </dgm:pt>
    <dgm:pt modelId="{61648F91-C731-4AFD-B6CA-7637293D4E9D}" type="sibTrans" cxnId="{EAF6C06A-601F-414A-BF99-AFE448639721}">
      <dgm:prSet/>
      <dgm:spPr/>
      <dgm:t>
        <a:bodyPr/>
        <a:lstStyle/>
        <a:p>
          <a:endParaRPr lang="en-US"/>
        </a:p>
      </dgm:t>
    </dgm:pt>
    <dgm:pt modelId="{2C2BDB31-FE6F-41B4-A64E-945BF2E9F11B}">
      <dgm:prSet/>
      <dgm:spPr/>
      <dgm:t>
        <a:bodyPr/>
        <a:lstStyle/>
        <a:p>
          <a:r>
            <a:rPr lang="en-GB"/>
            <a:t>Overall, Free Style Libre represents a powerful example of digital health innovation that aligns with NHS priorities for personalised, equitable, and sustainable care. Its success depends not only on technology, but on inclusive implementation, workforce support, and policy alignment. With continued investment in training, equity and digital infrastructure, Free Style Libre has the potential to become a cornerstone of long-term condition management across UK health and social care.</a:t>
          </a:r>
          <a:endParaRPr lang="en-US"/>
        </a:p>
      </dgm:t>
    </dgm:pt>
    <dgm:pt modelId="{12CFF9F6-2D75-49DB-A2E9-47E286FAE0E2}" type="parTrans" cxnId="{4DEFB8EE-CC4A-41EF-AA58-D8BF1608BE55}">
      <dgm:prSet/>
      <dgm:spPr/>
      <dgm:t>
        <a:bodyPr/>
        <a:lstStyle/>
        <a:p>
          <a:endParaRPr lang="en-US"/>
        </a:p>
      </dgm:t>
    </dgm:pt>
    <dgm:pt modelId="{DB92F2A2-6B66-4F96-B86B-5A31763D14D2}" type="sibTrans" cxnId="{4DEFB8EE-CC4A-41EF-AA58-D8BF1608BE55}">
      <dgm:prSet/>
      <dgm:spPr/>
      <dgm:t>
        <a:bodyPr/>
        <a:lstStyle/>
        <a:p>
          <a:endParaRPr lang="en-US"/>
        </a:p>
      </dgm:t>
    </dgm:pt>
    <dgm:pt modelId="{1246343C-58C6-40C7-B83B-FA50D4343525}" type="pres">
      <dgm:prSet presAssocID="{962DEFCE-5731-49B5-ABA3-D0B7CAE5ABAB}" presName="Name0" presStyleCnt="0">
        <dgm:presLayoutVars>
          <dgm:dir/>
          <dgm:resizeHandles val="exact"/>
        </dgm:presLayoutVars>
      </dgm:prSet>
      <dgm:spPr/>
    </dgm:pt>
    <dgm:pt modelId="{412F5428-E244-4B20-9EA3-EE860B570557}" type="pres">
      <dgm:prSet presAssocID="{29E63673-5838-4436-B2AB-84DF826BED9F}" presName="node" presStyleLbl="node1" presStyleIdx="0" presStyleCnt="5">
        <dgm:presLayoutVars>
          <dgm:bulletEnabled val="1"/>
        </dgm:presLayoutVars>
      </dgm:prSet>
      <dgm:spPr/>
    </dgm:pt>
    <dgm:pt modelId="{7B65D69B-A633-44FB-8CD2-0A4D798AD0B7}" type="pres">
      <dgm:prSet presAssocID="{D4695EB5-7D68-4308-83AE-983A0C6AD51C}" presName="sibTrans" presStyleLbl="sibTrans2D1" presStyleIdx="0" presStyleCnt="4"/>
      <dgm:spPr/>
    </dgm:pt>
    <dgm:pt modelId="{31BFCC17-0999-44D4-B39A-EADB6EE85C69}" type="pres">
      <dgm:prSet presAssocID="{D4695EB5-7D68-4308-83AE-983A0C6AD51C}" presName="connectorText" presStyleLbl="sibTrans2D1" presStyleIdx="0" presStyleCnt="4"/>
      <dgm:spPr/>
    </dgm:pt>
    <dgm:pt modelId="{D64C8BE2-44DB-4E8A-BE44-3A6B94051D9F}" type="pres">
      <dgm:prSet presAssocID="{0F3F0444-7C69-407F-BED5-32AE2565B742}" presName="node" presStyleLbl="node1" presStyleIdx="1" presStyleCnt="5">
        <dgm:presLayoutVars>
          <dgm:bulletEnabled val="1"/>
        </dgm:presLayoutVars>
      </dgm:prSet>
      <dgm:spPr/>
    </dgm:pt>
    <dgm:pt modelId="{DAF343AD-5B0E-4C1E-AB6A-8E007BEDFEF3}" type="pres">
      <dgm:prSet presAssocID="{6815A28C-BB71-43BE-B520-39575B632582}" presName="sibTrans" presStyleLbl="sibTrans2D1" presStyleIdx="1" presStyleCnt="4"/>
      <dgm:spPr/>
    </dgm:pt>
    <dgm:pt modelId="{3D06E770-9FE5-4C1E-AFF7-42B1C93C23EF}" type="pres">
      <dgm:prSet presAssocID="{6815A28C-BB71-43BE-B520-39575B632582}" presName="connectorText" presStyleLbl="sibTrans2D1" presStyleIdx="1" presStyleCnt="4"/>
      <dgm:spPr/>
    </dgm:pt>
    <dgm:pt modelId="{62FB0DF9-9129-46C4-8C8C-5BC2B8003ED7}" type="pres">
      <dgm:prSet presAssocID="{6A124E1D-2CEB-4CBD-9195-CDBD8CC218A1}" presName="node" presStyleLbl="node1" presStyleIdx="2" presStyleCnt="5">
        <dgm:presLayoutVars>
          <dgm:bulletEnabled val="1"/>
        </dgm:presLayoutVars>
      </dgm:prSet>
      <dgm:spPr/>
    </dgm:pt>
    <dgm:pt modelId="{BB6911FC-A515-41CF-B950-8AFB57EA2924}" type="pres">
      <dgm:prSet presAssocID="{F622CBCE-B885-4901-972C-BE6977B1E916}" presName="sibTrans" presStyleLbl="sibTrans2D1" presStyleIdx="2" presStyleCnt="4"/>
      <dgm:spPr/>
    </dgm:pt>
    <dgm:pt modelId="{2B240376-3A5A-4979-A08C-CC162FBF998C}" type="pres">
      <dgm:prSet presAssocID="{F622CBCE-B885-4901-972C-BE6977B1E916}" presName="connectorText" presStyleLbl="sibTrans2D1" presStyleIdx="2" presStyleCnt="4"/>
      <dgm:spPr/>
    </dgm:pt>
    <dgm:pt modelId="{82D48D53-FD40-422F-8496-B893391230D1}" type="pres">
      <dgm:prSet presAssocID="{D70ED70F-09C8-40BC-9B93-714611C284BD}" presName="node" presStyleLbl="node1" presStyleIdx="3" presStyleCnt="5">
        <dgm:presLayoutVars>
          <dgm:bulletEnabled val="1"/>
        </dgm:presLayoutVars>
      </dgm:prSet>
      <dgm:spPr/>
    </dgm:pt>
    <dgm:pt modelId="{95E22E25-79E4-4FEA-A6E4-0874F42ABA25}" type="pres">
      <dgm:prSet presAssocID="{61648F91-C731-4AFD-B6CA-7637293D4E9D}" presName="sibTrans" presStyleLbl="sibTrans2D1" presStyleIdx="3" presStyleCnt="4"/>
      <dgm:spPr/>
    </dgm:pt>
    <dgm:pt modelId="{86232059-FB3B-436B-80DD-3FF52C017887}" type="pres">
      <dgm:prSet presAssocID="{61648F91-C731-4AFD-B6CA-7637293D4E9D}" presName="connectorText" presStyleLbl="sibTrans2D1" presStyleIdx="3" presStyleCnt="4"/>
      <dgm:spPr/>
    </dgm:pt>
    <dgm:pt modelId="{4273D4D0-7B57-4301-B842-35BC28D8C687}" type="pres">
      <dgm:prSet presAssocID="{2C2BDB31-FE6F-41B4-A64E-945BF2E9F11B}" presName="node" presStyleLbl="node1" presStyleIdx="4" presStyleCnt="5">
        <dgm:presLayoutVars>
          <dgm:bulletEnabled val="1"/>
        </dgm:presLayoutVars>
      </dgm:prSet>
      <dgm:spPr/>
    </dgm:pt>
  </dgm:ptLst>
  <dgm:cxnLst>
    <dgm:cxn modelId="{6F4C250D-048B-4638-92D8-9A43F8466A22}" type="presOf" srcId="{D4695EB5-7D68-4308-83AE-983A0C6AD51C}" destId="{31BFCC17-0999-44D4-B39A-EADB6EE85C69}" srcOrd="1" destOrd="0" presId="urn:microsoft.com/office/officeart/2005/8/layout/process1"/>
    <dgm:cxn modelId="{6818C816-494B-49D8-AAB1-07F21B734708}" srcId="{962DEFCE-5731-49B5-ABA3-D0B7CAE5ABAB}" destId="{6A124E1D-2CEB-4CBD-9195-CDBD8CC218A1}" srcOrd="2" destOrd="0" parTransId="{790F76F0-5579-4580-8E35-E0AF1D52961B}" sibTransId="{F622CBCE-B885-4901-972C-BE6977B1E916}"/>
    <dgm:cxn modelId="{A27ECA21-9745-4722-ABF1-9F9D79FECE26}" type="presOf" srcId="{61648F91-C731-4AFD-B6CA-7637293D4E9D}" destId="{86232059-FB3B-436B-80DD-3FF52C017887}" srcOrd="1" destOrd="0" presId="urn:microsoft.com/office/officeart/2005/8/layout/process1"/>
    <dgm:cxn modelId="{D7F15F26-E024-427F-9235-7E46490D00B5}" type="presOf" srcId="{6815A28C-BB71-43BE-B520-39575B632582}" destId="{DAF343AD-5B0E-4C1E-AB6A-8E007BEDFEF3}" srcOrd="0" destOrd="0" presId="urn:microsoft.com/office/officeart/2005/8/layout/process1"/>
    <dgm:cxn modelId="{223BB42E-5771-4563-8C5B-1475D315BEFD}" type="presOf" srcId="{29E63673-5838-4436-B2AB-84DF826BED9F}" destId="{412F5428-E244-4B20-9EA3-EE860B570557}" srcOrd="0" destOrd="0" presId="urn:microsoft.com/office/officeart/2005/8/layout/process1"/>
    <dgm:cxn modelId="{50CD1861-7D55-4256-902A-D88D109AB964}" type="presOf" srcId="{0F3F0444-7C69-407F-BED5-32AE2565B742}" destId="{D64C8BE2-44DB-4E8A-BE44-3A6B94051D9F}" srcOrd="0" destOrd="0" presId="urn:microsoft.com/office/officeart/2005/8/layout/process1"/>
    <dgm:cxn modelId="{41967562-0461-494A-8FE9-FE7C15C5D7B5}" type="presOf" srcId="{F622CBCE-B885-4901-972C-BE6977B1E916}" destId="{BB6911FC-A515-41CF-B950-8AFB57EA2924}" srcOrd="0" destOrd="0" presId="urn:microsoft.com/office/officeart/2005/8/layout/process1"/>
    <dgm:cxn modelId="{EAF6C06A-601F-414A-BF99-AFE448639721}" srcId="{962DEFCE-5731-49B5-ABA3-D0B7CAE5ABAB}" destId="{D70ED70F-09C8-40BC-9B93-714611C284BD}" srcOrd="3" destOrd="0" parTransId="{CBF0048A-F1C2-4D35-AEF8-7A2E770CAF9A}" sibTransId="{61648F91-C731-4AFD-B6CA-7637293D4E9D}"/>
    <dgm:cxn modelId="{7FF0E07E-4682-4EA5-839C-570840113B4D}" type="presOf" srcId="{61648F91-C731-4AFD-B6CA-7637293D4E9D}" destId="{95E22E25-79E4-4FEA-A6E4-0874F42ABA25}" srcOrd="0" destOrd="0" presId="urn:microsoft.com/office/officeart/2005/8/layout/process1"/>
    <dgm:cxn modelId="{6E9F1983-5BF7-40BA-9E8F-3066906B45EF}" type="presOf" srcId="{D4695EB5-7D68-4308-83AE-983A0C6AD51C}" destId="{7B65D69B-A633-44FB-8CD2-0A4D798AD0B7}" srcOrd="0" destOrd="0" presId="urn:microsoft.com/office/officeart/2005/8/layout/process1"/>
    <dgm:cxn modelId="{8381E784-43F0-4618-871E-C7E33106BE95}" type="presOf" srcId="{F622CBCE-B885-4901-972C-BE6977B1E916}" destId="{2B240376-3A5A-4979-A08C-CC162FBF998C}" srcOrd="1" destOrd="0" presId="urn:microsoft.com/office/officeart/2005/8/layout/process1"/>
    <dgm:cxn modelId="{A881B188-4F00-4C9B-B232-3E6C8C3591E9}" type="presOf" srcId="{2C2BDB31-FE6F-41B4-A64E-945BF2E9F11B}" destId="{4273D4D0-7B57-4301-B842-35BC28D8C687}" srcOrd="0" destOrd="0" presId="urn:microsoft.com/office/officeart/2005/8/layout/process1"/>
    <dgm:cxn modelId="{355B0BDC-1E05-4941-B4AF-60451F33C5B6}" srcId="{962DEFCE-5731-49B5-ABA3-D0B7CAE5ABAB}" destId="{0F3F0444-7C69-407F-BED5-32AE2565B742}" srcOrd="1" destOrd="0" parTransId="{5681C024-283A-4850-B6CC-B33FB002A2BA}" sibTransId="{6815A28C-BB71-43BE-B520-39575B632582}"/>
    <dgm:cxn modelId="{D1CC64EC-4EFF-45D8-8644-205C8F2DB864}" type="presOf" srcId="{962DEFCE-5731-49B5-ABA3-D0B7CAE5ABAB}" destId="{1246343C-58C6-40C7-B83B-FA50D4343525}" srcOrd="0" destOrd="0" presId="urn:microsoft.com/office/officeart/2005/8/layout/process1"/>
    <dgm:cxn modelId="{4DEFB8EE-CC4A-41EF-AA58-D8BF1608BE55}" srcId="{962DEFCE-5731-49B5-ABA3-D0B7CAE5ABAB}" destId="{2C2BDB31-FE6F-41B4-A64E-945BF2E9F11B}" srcOrd="4" destOrd="0" parTransId="{12CFF9F6-2D75-49DB-A2E9-47E286FAE0E2}" sibTransId="{DB92F2A2-6B66-4F96-B86B-5A31763D14D2}"/>
    <dgm:cxn modelId="{CF7E56F2-27D5-476A-8E8D-D8C2349EF9C1}" type="presOf" srcId="{6815A28C-BB71-43BE-B520-39575B632582}" destId="{3D06E770-9FE5-4C1E-AFF7-42B1C93C23EF}" srcOrd="1" destOrd="0" presId="urn:microsoft.com/office/officeart/2005/8/layout/process1"/>
    <dgm:cxn modelId="{C72E7EF4-DF2C-4023-A1C7-D668CC3C0334}" type="presOf" srcId="{6A124E1D-2CEB-4CBD-9195-CDBD8CC218A1}" destId="{62FB0DF9-9129-46C4-8C8C-5BC2B8003ED7}" srcOrd="0" destOrd="0" presId="urn:microsoft.com/office/officeart/2005/8/layout/process1"/>
    <dgm:cxn modelId="{89D9F5F5-61B4-4B07-9E21-15C0BD99F6C4}" srcId="{962DEFCE-5731-49B5-ABA3-D0B7CAE5ABAB}" destId="{29E63673-5838-4436-B2AB-84DF826BED9F}" srcOrd="0" destOrd="0" parTransId="{538CCD58-AEDC-4368-B3DB-670FB950A9F3}" sibTransId="{D4695EB5-7D68-4308-83AE-983A0C6AD51C}"/>
    <dgm:cxn modelId="{DF5D64F7-E661-414F-BCD3-BE2D69DF84F8}" type="presOf" srcId="{D70ED70F-09C8-40BC-9B93-714611C284BD}" destId="{82D48D53-FD40-422F-8496-B893391230D1}" srcOrd="0" destOrd="0" presId="urn:microsoft.com/office/officeart/2005/8/layout/process1"/>
    <dgm:cxn modelId="{1EE9D9F2-C42D-4F9C-8A1B-A9F3191F9B90}" type="presParOf" srcId="{1246343C-58C6-40C7-B83B-FA50D4343525}" destId="{412F5428-E244-4B20-9EA3-EE860B570557}" srcOrd="0" destOrd="0" presId="urn:microsoft.com/office/officeart/2005/8/layout/process1"/>
    <dgm:cxn modelId="{C9C721F3-7993-4FA1-BF68-EA3F058134BF}" type="presParOf" srcId="{1246343C-58C6-40C7-B83B-FA50D4343525}" destId="{7B65D69B-A633-44FB-8CD2-0A4D798AD0B7}" srcOrd="1" destOrd="0" presId="urn:microsoft.com/office/officeart/2005/8/layout/process1"/>
    <dgm:cxn modelId="{3BABE28D-72E1-4294-BD26-FACCA6780100}" type="presParOf" srcId="{7B65D69B-A633-44FB-8CD2-0A4D798AD0B7}" destId="{31BFCC17-0999-44D4-B39A-EADB6EE85C69}" srcOrd="0" destOrd="0" presId="urn:microsoft.com/office/officeart/2005/8/layout/process1"/>
    <dgm:cxn modelId="{46309F3B-E082-4023-9BA1-E1A88D72C660}" type="presParOf" srcId="{1246343C-58C6-40C7-B83B-FA50D4343525}" destId="{D64C8BE2-44DB-4E8A-BE44-3A6B94051D9F}" srcOrd="2" destOrd="0" presId="urn:microsoft.com/office/officeart/2005/8/layout/process1"/>
    <dgm:cxn modelId="{551A35CB-9430-4119-81CA-F00F9C2A597B}" type="presParOf" srcId="{1246343C-58C6-40C7-B83B-FA50D4343525}" destId="{DAF343AD-5B0E-4C1E-AB6A-8E007BEDFEF3}" srcOrd="3" destOrd="0" presId="urn:microsoft.com/office/officeart/2005/8/layout/process1"/>
    <dgm:cxn modelId="{24634DEA-9460-46F4-8F2D-6965A13E0066}" type="presParOf" srcId="{DAF343AD-5B0E-4C1E-AB6A-8E007BEDFEF3}" destId="{3D06E770-9FE5-4C1E-AFF7-42B1C93C23EF}" srcOrd="0" destOrd="0" presId="urn:microsoft.com/office/officeart/2005/8/layout/process1"/>
    <dgm:cxn modelId="{75332F55-9B05-49C0-993A-7D4C45ED48AF}" type="presParOf" srcId="{1246343C-58C6-40C7-B83B-FA50D4343525}" destId="{62FB0DF9-9129-46C4-8C8C-5BC2B8003ED7}" srcOrd="4" destOrd="0" presId="urn:microsoft.com/office/officeart/2005/8/layout/process1"/>
    <dgm:cxn modelId="{A2649C50-3025-4E02-82E1-6C4900EF590A}" type="presParOf" srcId="{1246343C-58C6-40C7-B83B-FA50D4343525}" destId="{BB6911FC-A515-41CF-B950-8AFB57EA2924}" srcOrd="5" destOrd="0" presId="urn:microsoft.com/office/officeart/2005/8/layout/process1"/>
    <dgm:cxn modelId="{1260CCF6-A651-468B-8F37-284F3BF5F032}" type="presParOf" srcId="{BB6911FC-A515-41CF-B950-8AFB57EA2924}" destId="{2B240376-3A5A-4979-A08C-CC162FBF998C}" srcOrd="0" destOrd="0" presId="urn:microsoft.com/office/officeart/2005/8/layout/process1"/>
    <dgm:cxn modelId="{DB697FBE-AAA5-4B6C-9681-40DDAAD62347}" type="presParOf" srcId="{1246343C-58C6-40C7-B83B-FA50D4343525}" destId="{82D48D53-FD40-422F-8496-B893391230D1}" srcOrd="6" destOrd="0" presId="urn:microsoft.com/office/officeart/2005/8/layout/process1"/>
    <dgm:cxn modelId="{F9BE6124-096B-4464-A9D0-2E3F78DF0489}" type="presParOf" srcId="{1246343C-58C6-40C7-B83B-FA50D4343525}" destId="{95E22E25-79E4-4FEA-A6E4-0874F42ABA25}" srcOrd="7" destOrd="0" presId="urn:microsoft.com/office/officeart/2005/8/layout/process1"/>
    <dgm:cxn modelId="{CD41BADB-425F-4B28-95FA-F7C8AA7E8844}" type="presParOf" srcId="{95E22E25-79E4-4FEA-A6E4-0874F42ABA25}" destId="{86232059-FB3B-436B-80DD-3FF52C017887}" srcOrd="0" destOrd="0" presId="urn:microsoft.com/office/officeart/2005/8/layout/process1"/>
    <dgm:cxn modelId="{2D914630-12AB-499E-8B96-7E03BDA9541A}" type="presParOf" srcId="{1246343C-58C6-40C7-B83B-FA50D4343525}" destId="{4273D4D0-7B57-4301-B842-35BC28D8C687}"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B42FE-AA60-4128-B5B6-D9325C044EDD}">
      <dsp:nvSpPr>
        <dsp:cNvPr id="0" name=""/>
        <dsp:cNvSpPr/>
      </dsp:nvSpPr>
      <dsp:spPr>
        <a:xfrm>
          <a:off x="289031" y="1871"/>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Workforce: </a:t>
          </a:r>
          <a:endParaRPr lang="en-US" sz="1300" kern="1200"/>
        </a:p>
      </dsp:txBody>
      <dsp:txXfrm>
        <a:off x="289031" y="1871"/>
        <a:ext cx="1801918" cy="1081150"/>
      </dsp:txXfrm>
    </dsp:sp>
    <dsp:sp modelId="{21625CDF-E030-4F03-90E2-BCE399A1E61E}">
      <dsp:nvSpPr>
        <dsp:cNvPr id="0" name=""/>
        <dsp:cNvSpPr/>
      </dsp:nvSpPr>
      <dsp:spPr>
        <a:xfrm>
          <a:off x="2271140" y="1871"/>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Improves ANPD collaboration (Abbott,2025).</a:t>
          </a:r>
          <a:endParaRPr lang="en-US" sz="1300" kern="1200"/>
        </a:p>
      </dsp:txBody>
      <dsp:txXfrm>
        <a:off x="2271140" y="1871"/>
        <a:ext cx="1801918" cy="1081150"/>
      </dsp:txXfrm>
    </dsp:sp>
    <dsp:sp modelId="{C8AC9816-59FD-4400-A5DE-D669906FC390}">
      <dsp:nvSpPr>
        <dsp:cNvPr id="0" name=""/>
        <dsp:cNvSpPr/>
      </dsp:nvSpPr>
      <dsp:spPr>
        <a:xfrm>
          <a:off x="289031" y="1263214"/>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Service delivery:</a:t>
          </a:r>
          <a:endParaRPr lang="en-US" sz="1300" kern="1200"/>
        </a:p>
      </dsp:txBody>
      <dsp:txXfrm>
        <a:off x="289031" y="1263214"/>
        <a:ext cx="1801918" cy="1081150"/>
      </dsp:txXfrm>
    </dsp:sp>
    <dsp:sp modelId="{031E10D0-A51B-481A-89AA-6A5AB955D01A}">
      <dsp:nvSpPr>
        <dsp:cNvPr id="0" name=""/>
        <dsp:cNvSpPr/>
      </dsp:nvSpPr>
      <dsp:spPr>
        <a:xfrm>
          <a:off x="2271140" y="1263214"/>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Reduces emergency  admissions</a:t>
          </a:r>
          <a:endParaRPr lang="en-US" sz="1300" kern="1200"/>
        </a:p>
      </dsp:txBody>
      <dsp:txXfrm>
        <a:off x="2271140" y="1263214"/>
        <a:ext cx="1801918" cy="1081150"/>
      </dsp:txXfrm>
    </dsp:sp>
    <dsp:sp modelId="{89218405-B1CE-4C59-AA2A-53333019DCB2}">
      <dsp:nvSpPr>
        <dsp:cNvPr id="0" name=""/>
        <dsp:cNvSpPr/>
      </dsp:nvSpPr>
      <dsp:spPr>
        <a:xfrm>
          <a:off x="289031" y="2524556"/>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Patients:</a:t>
          </a:r>
          <a:endParaRPr lang="en-US" sz="1300" kern="1200"/>
        </a:p>
      </dsp:txBody>
      <dsp:txXfrm>
        <a:off x="289031" y="2524556"/>
        <a:ext cx="1801918" cy="1081150"/>
      </dsp:txXfrm>
    </dsp:sp>
    <dsp:sp modelId="{B73C545E-9552-439C-A2FB-B950D99B7C14}">
      <dsp:nvSpPr>
        <dsp:cNvPr id="0" name=""/>
        <dsp:cNvSpPr/>
      </dsp:nvSpPr>
      <dsp:spPr>
        <a:xfrm>
          <a:off x="2271140" y="2524556"/>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Enhance quality of life and autonomy </a:t>
          </a:r>
          <a:endParaRPr lang="en-US" sz="1300" kern="1200"/>
        </a:p>
      </dsp:txBody>
      <dsp:txXfrm>
        <a:off x="2271140" y="2524556"/>
        <a:ext cx="1801918" cy="1081150"/>
      </dsp:txXfrm>
    </dsp:sp>
    <dsp:sp modelId="{45526C1F-4964-45DB-B251-3FC958BD3032}">
      <dsp:nvSpPr>
        <dsp:cNvPr id="0" name=""/>
        <dsp:cNvSpPr/>
      </dsp:nvSpPr>
      <dsp:spPr>
        <a:xfrm>
          <a:off x="289031" y="3785899"/>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Community:</a:t>
          </a:r>
          <a:endParaRPr lang="en-US" sz="1300" kern="1200"/>
        </a:p>
      </dsp:txBody>
      <dsp:txXfrm>
        <a:off x="289031" y="3785899"/>
        <a:ext cx="1801918" cy="1081150"/>
      </dsp:txXfrm>
    </dsp:sp>
    <dsp:sp modelId="{43C65068-5E9C-4AC2-8933-502260E8BB5B}">
      <dsp:nvSpPr>
        <dsp:cNvPr id="0" name=""/>
        <dsp:cNvSpPr/>
      </dsp:nvSpPr>
      <dsp:spPr>
        <a:xfrm>
          <a:off x="2271140" y="3785899"/>
          <a:ext cx="1801918" cy="108115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promotes inclusive. Equitable digital care.</a:t>
          </a:r>
          <a:endParaRPr lang="en-US" sz="1300" kern="1200"/>
        </a:p>
      </dsp:txBody>
      <dsp:txXfrm>
        <a:off x="2271140" y="3785899"/>
        <a:ext cx="1801918" cy="1081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AEC1F-5B19-48FD-80B1-2756C6119A3A}">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4D62DC5-4764-4E97-8B38-1EC53CE92D46}">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Free style Libre is a flash glucose monitoring system that allows people with diabetes to check the glucose levels without routine finger-prick tests. It provides real-time data through a small sensor worn on the upper arm, improving comfort, convenience, and long-term condition management (NICE,2017).</a:t>
          </a:r>
          <a:endParaRPr lang="en-US" sz="1100" kern="1200" dirty="0"/>
        </a:p>
      </dsp:txBody>
      <dsp:txXfrm>
        <a:off x="383617" y="1447754"/>
        <a:ext cx="2847502" cy="1768010"/>
      </dsp:txXfrm>
    </dsp:sp>
    <dsp:sp modelId="{3E823E24-25CE-46DD-B43F-DE7CFDF9EE54}">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2D8A22B-D4E4-42E6-AC77-EC4484DC7B3B}">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The sensor measures glucose levels in the interstitial fluid and stores up to 8 hours of data, updating every minute. Users scan the sensor using a reader or smartphone app for instant readings. Optional alarms alert users to high or low glucose levels. Data can be shared with healthcare professionals via the LibreView platforms, supporting remote monitoring  and personalised care (Abbott,2025)</a:t>
          </a:r>
          <a:endParaRPr lang="en-US" sz="1100" kern="1200" dirty="0"/>
        </a:p>
      </dsp:txBody>
      <dsp:txXfrm>
        <a:off x="3998355" y="1447754"/>
        <a:ext cx="2847502" cy="1768010"/>
      </dsp:txXfrm>
    </dsp:sp>
    <dsp:sp modelId="{581EC49D-8FE5-4397-9555-21ADDEA4403A}">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F557E76-962B-43C2-A57F-341F89BF1954}">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Free Style Libre is widely used across NHS primary and secondary care settings, community diabetes services, it is recommended for individuals aged 4 and over who use insulin therapy and are actively managing their diabetes (NHS England,2023). Its integration into digital platforms supports proactive care planning and reduces emergency admissions (Diabetes UK, 2025).</a:t>
          </a:r>
          <a:endParaRPr lang="en-US" sz="1100" kern="1200" dirty="0"/>
        </a:p>
      </dsp:txBody>
      <dsp:txXfrm>
        <a:off x="7613092" y="1447754"/>
        <a:ext cx="2847502" cy="1768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DB498-6FDC-4B09-835C-A8039C11B85A}">
      <dsp:nvSpPr>
        <dsp:cNvPr id="0" name=""/>
        <dsp:cNvSpPr/>
      </dsp:nvSpPr>
      <dsp:spPr>
        <a:xfrm>
          <a:off x="907459" y="389770"/>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CE80A-2241-4E22-BD0A-DCB6E26ACB3A}">
      <dsp:nvSpPr>
        <dsp:cNvPr id="0" name=""/>
        <dsp:cNvSpPr/>
      </dsp:nvSpPr>
      <dsp:spPr>
        <a:xfrm>
          <a:off x="1375459" y="85777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82F946-DF12-4C44-89D4-AD0F8B553C99}">
      <dsp:nvSpPr>
        <dsp:cNvPr id="0" name=""/>
        <dsp:cNvSpPr/>
      </dsp:nvSpPr>
      <dsp:spPr>
        <a:xfrm>
          <a:off x="205459" y="3269771"/>
          <a:ext cx="36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introduction of Free Style Libre has transformed how healthcare professionals manage diabetes care. By providing real-time glucose data through wearable sensor, it has shifted practice from reactive to a proactive care planning. Clinicians can now access continuous glucose trends via the libre view platform, allowing earlier interventions and more personalised support (NICE,2017). </a:t>
          </a:r>
          <a:endParaRPr lang="en-US" sz="1100" kern="1200"/>
        </a:p>
      </dsp:txBody>
      <dsp:txXfrm>
        <a:off x="205459" y="3269771"/>
        <a:ext cx="3600000" cy="1575000"/>
      </dsp:txXfrm>
    </dsp:sp>
    <dsp:sp modelId="{6CCEC0DD-C8AF-4552-8BAD-280A18BCE249}">
      <dsp:nvSpPr>
        <dsp:cNvPr id="0" name=""/>
        <dsp:cNvSpPr/>
      </dsp:nvSpPr>
      <dsp:spPr>
        <a:xfrm>
          <a:off x="5137460" y="389770"/>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13437-A8D2-487B-B1F7-2D066BFA804F}">
      <dsp:nvSpPr>
        <dsp:cNvPr id="0" name=""/>
        <dsp:cNvSpPr/>
      </dsp:nvSpPr>
      <dsp:spPr>
        <a:xfrm>
          <a:off x="5605460" y="85777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E934BA-D649-4731-A826-C6DF6930648A}">
      <dsp:nvSpPr>
        <dsp:cNvPr id="0" name=""/>
        <dsp:cNvSpPr/>
      </dsp:nvSpPr>
      <dsp:spPr>
        <a:xfrm>
          <a:off x="4435460" y="3269771"/>
          <a:ext cx="36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Access to data has improved dramatically. Nurses and GPs can remotely monitor patients, reducing the need for in-person appointments and enabling more efficient use of clinical time (Abbott,2025). This support integrated, multidisciplinary working and aligns with NHS ambitions for digital-first care (NHS England, 2023). </a:t>
          </a:r>
          <a:endParaRPr lang="en-US" sz="1100" kern="1200"/>
        </a:p>
      </dsp:txBody>
      <dsp:txXfrm>
        <a:off x="4435460" y="3269771"/>
        <a:ext cx="3600000" cy="1575000"/>
      </dsp:txXfrm>
    </dsp:sp>
    <dsp:sp modelId="{7A602E73-78E9-4FCD-A3D5-735EDE4C11FB}">
      <dsp:nvSpPr>
        <dsp:cNvPr id="0" name=""/>
        <dsp:cNvSpPr/>
      </dsp:nvSpPr>
      <dsp:spPr>
        <a:xfrm>
          <a:off x="9367459" y="389770"/>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EA9EA3-E34E-41BC-AA48-3EAA33D35384}">
      <dsp:nvSpPr>
        <dsp:cNvPr id="0" name=""/>
        <dsp:cNvSpPr/>
      </dsp:nvSpPr>
      <dsp:spPr>
        <a:xfrm>
          <a:off x="9835459" y="857771"/>
          <a:ext cx="1260000" cy="126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01FAAC-6B73-422A-A2A0-BA0150DC3FDC}">
      <dsp:nvSpPr>
        <dsp:cNvPr id="0" name=""/>
        <dsp:cNvSpPr/>
      </dsp:nvSpPr>
      <dsp:spPr>
        <a:xfrm>
          <a:off x="8665460" y="3269771"/>
          <a:ext cx="36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Outcomes for staff include reduced workload related to routine glucose checks and improved confidence in managing complex cases. a case study from Medway community healthcare showed that involving community nurses in using Free Style Libre enhanced their understanding of diabetes management and improved patients engagement (Gregory,2025). </a:t>
          </a:r>
          <a:endParaRPr lang="en-US" sz="1100" kern="1200"/>
        </a:p>
      </dsp:txBody>
      <dsp:txXfrm>
        <a:off x="8665460" y="3269771"/>
        <a:ext cx="3600000" cy="157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C6125-D2F9-4BCC-BE00-DF03267520F8}">
      <dsp:nvSpPr>
        <dsp:cNvPr id="0" name=""/>
        <dsp:cNvSpPr/>
      </dsp:nvSpPr>
      <dsp:spPr>
        <a:xfrm>
          <a:off x="0" y="17932"/>
          <a:ext cx="8673499" cy="75859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Benefits  </a:t>
          </a:r>
          <a:endParaRPr lang="en-US" sz="1900" kern="1200"/>
        </a:p>
      </dsp:txBody>
      <dsp:txXfrm>
        <a:off x="37032" y="54964"/>
        <a:ext cx="8599435" cy="684534"/>
      </dsp:txXfrm>
    </dsp:sp>
    <dsp:sp modelId="{B0FA34F7-C381-423C-9A0B-7C31B8EB033B}">
      <dsp:nvSpPr>
        <dsp:cNvPr id="0" name=""/>
        <dsp:cNvSpPr/>
      </dsp:nvSpPr>
      <dsp:spPr>
        <a:xfrm>
          <a:off x="0" y="776531"/>
          <a:ext cx="8673499" cy="104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538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Streamlines routine monitoring </a:t>
          </a:r>
          <a:endParaRPr lang="en-US" sz="1500" kern="1200"/>
        </a:p>
        <a:p>
          <a:pPr marL="114300" lvl="1" indent="-114300" algn="l" defTabSz="666750">
            <a:lnSpc>
              <a:spcPct val="90000"/>
            </a:lnSpc>
            <a:spcBef>
              <a:spcPct val="0"/>
            </a:spcBef>
            <a:spcAft>
              <a:spcPct val="20000"/>
            </a:spcAft>
            <a:buChar char="•"/>
          </a:pPr>
          <a:r>
            <a:rPr lang="en-GB" sz="1500" kern="1200"/>
            <a:t>Enhances clinical decision-making </a:t>
          </a:r>
          <a:endParaRPr lang="en-US" sz="1500" kern="1200"/>
        </a:p>
        <a:p>
          <a:pPr marL="114300" lvl="1" indent="-114300" algn="l" defTabSz="666750">
            <a:lnSpc>
              <a:spcPct val="90000"/>
            </a:lnSpc>
            <a:spcBef>
              <a:spcPct val="0"/>
            </a:spcBef>
            <a:spcAft>
              <a:spcPct val="20000"/>
            </a:spcAft>
            <a:buChar char="•"/>
          </a:pPr>
          <a:r>
            <a:rPr lang="en-GB" sz="1500" kern="1200"/>
            <a:t>Supports remote care and continuity </a:t>
          </a:r>
          <a:endParaRPr lang="en-US" sz="1500" kern="1200"/>
        </a:p>
        <a:p>
          <a:pPr marL="114300" lvl="1" indent="-114300" algn="l" defTabSz="666750">
            <a:lnSpc>
              <a:spcPct val="90000"/>
            </a:lnSpc>
            <a:spcBef>
              <a:spcPct val="0"/>
            </a:spcBef>
            <a:spcAft>
              <a:spcPct val="20000"/>
            </a:spcAft>
            <a:buChar char="•"/>
          </a:pPr>
          <a:r>
            <a:rPr lang="en-GB" sz="1500" kern="1200"/>
            <a:t>Encourages digital confidence among staff </a:t>
          </a:r>
          <a:endParaRPr lang="en-US" sz="1500" kern="1200"/>
        </a:p>
      </dsp:txBody>
      <dsp:txXfrm>
        <a:off x="0" y="776531"/>
        <a:ext cx="8673499" cy="1042245"/>
      </dsp:txXfrm>
    </dsp:sp>
    <dsp:sp modelId="{1B0D0102-FAFA-4197-AC59-06846D242A17}">
      <dsp:nvSpPr>
        <dsp:cNvPr id="0" name=""/>
        <dsp:cNvSpPr/>
      </dsp:nvSpPr>
      <dsp:spPr>
        <a:xfrm>
          <a:off x="0" y="1818776"/>
          <a:ext cx="8673499" cy="75859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Challenges </a:t>
          </a:r>
          <a:endParaRPr lang="en-US" sz="1900" kern="1200"/>
        </a:p>
      </dsp:txBody>
      <dsp:txXfrm>
        <a:off x="37032" y="1855808"/>
        <a:ext cx="8599435" cy="684534"/>
      </dsp:txXfrm>
    </dsp:sp>
    <dsp:sp modelId="{11B8DBE3-1184-4816-88E7-D2B9064CAA4D}">
      <dsp:nvSpPr>
        <dsp:cNvPr id="0" name=""/>
        <dsp:cNvSpPr/>
      </dsp:nvSpPr>
      <dsp:spPr>
        <a:xfrm>
          <a:off x="0" y="2577375"/>
          <a:ext cx="8673499" cy="786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538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Digital literacy gaps among some staff </a:t>
          </a:r>
          <a:endParaRPr lang="en-US" sz="1500" kern="1200"/>
        </a:p>
        <a:p>
          <a:pPr marL="114300" lvl="1" indent="-114300" algn="l" defTabSz="666750">
            <a:lnSpc>
              <a:spcPct val="90000"/>
            </a:lnSpc>
            <a:spcBef>
              <a:spcPct val="0"/>
            </a:spcBef>
            <a:spcAft>
              <a:spcPct val="20000"/>
            </a:spcAft>
            <a:buChar char="•"/>
          </a:pPr>
          <a:r>
            <a:rPr lang="en-GB" sz="1500" kern="1200"/>
            <a:t>Time constraints from training and system integration </a:t>
          </a:r>
          <a:endParaRPr lang="en-US" sz="1500" kern="1200"/>
        </a:p>
        <a:p>
          <a:pPr marL="114300" lvl="1" indent="-114300" algn="l" defTabSz="666750">
            <a:lnSpc>
              <a:spcPct val="90000"/>
            </a:lnSpc>
            <a:spcBef>
              <a:spcPct val="0"/>
            </a:spcBef>
            <a:spcAft>
              <a:spcPct val="20000"/>
            </a:spcAft>
            <a:buChar char="•"/>
          </a:pPr>
          <a:r>
            <a:rPr lang="en-GB" sz="1500" kern="1200"/>
            <a:t>Variation in access across regions and services </a:t>
          </a:r>
          <a:endParaRPr lang="en-US" sz="1500" kern="1200"/>
        </a:p>
      </dsp:txBody>
      <dsp:txXfrm>
        <a:off x="0" y="2577375"/>
        <a:ext cx="8673499" cy="786599"/>
      </dsp:txXfrm>
    </dsp:sp>
    <dsp:sp modelId="{E40B0E26-AA78-4CE5-B645-1DD5388E28E4}">
      <dsp:nvSpPr>
        <dsp:cNvPr id="0" name=""/>
        <dsp:cNvSpPr/>
      </dsp:nvSpPr>
      <dsp:spPr>
        <a:xfrm>
          <a:off x="0" y="3363975"/>
          <a:ext cx="8673499" cy="75859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Barrier.</a:t>
          </a:r>
          <a:endParaRPr lang="en-US" sz="1900" kern="1200"/>
        </a:p>
      </dsp:txBody>
      <dsp:txXfrm>
        <a:off x="37032" y="3401007"/>
        <a:ext cx="8599435" cy="684534"/>
      </dsp:txXfrm>
    </dsp:sp>
    <dsp:sp modelId="{51B09B0E-251B-47ED-8AAF-F3FB2805AE59}">
      <dsp:nvSpPr>
        <dsp:cNvPr id="0" name=""/>
        <dsp:cNvSpPr/>
      </dsp:nvSpPr>
      <dsp:spPr>
        <a:xfrm>
          <a:off x="0" y="4122573"/>
          <a:ext cx="8673499"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538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Barrier  some staff lack confidence using digital platforms like Libre View </a:t>
          </a:r>
          <a:endParaRPr lang="en-US" sz="1500" kern="1200"/>
        </a:p>
      </dsp:txBody>
      <dsp:txXfrm>
        <a:off x="0" y="4122573"/>
        <a:ext cx="8673499" cy="314640"/>
      </dsp:txXfrm>
    </dsp:sp>
    <dsp:sp modelId="{1779AC13-F279-4993-8E78-3B7CDC02EA40}">
      <dsp:nvSpPr>
        <dsp:cNvPr id="0" name=""/>
        <dsp:cNvSpPr/>
      </dsp:nvSpPr>
      <dsp:spPr>
        <a:xfrm>
          <a:off x="0" y="4437213"/>
          <a:ext cx="8673499" cy="75859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Solution.</a:t>
          </a:r>
          <a:endParaRPr lang="en-US" sz="1900" kern="1200"/>
        </a:p>
      </dsp:txBody>
      <dsp:txXfrm>
        <a:off x="37032" y="4474245"/>
        <a:ext cx="8599435" cy="684534"/>
      </dsp:txXfrm>
    </dsp:sp>
    <dsp:sp modelId="{F1873CC2-B55C-4BD7-AD97-95EC97483AEF}">
      <dsp:nvSpPr>
        <dsp:cNvPr id="0" name=""/>
        <dsp:cNvSpPr/>
      </dsp:nvSpPr>
      <dsp:spPr>
        <a:xfrm>
          <a:off x="0" y="5250532"/>
          <a:ext cx="8673499" cy="75859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protected CPD time and hands on training sessions have been shown to improve digital skills and engagement( Abbott,2025)</a:t>
          </a:r>
          <a:endParaRPr lang="en-US" sz="1900" kern="1200"/>
        </a:p>
      </dsp:txBody>
      <dsp:txXfrm>
        <a:off x="37032" y="5287564"/>
        <a:ext cx="8599435" cy="6845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5AAC2-071B-4979-B514-6F1C4D0D5F85}">
      <dsp:nvSpPr>
        <dsp:cNvPr id="0" name=""/>
        <dsp:cNvSpPr/>
      </dsp:nvSpPr>
      <dsp:spPr>
        <a:xfrm>
          <a:off x="1049618" y="793876"/>
          <a:ext cx="1477404" cy="1477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C039D-C57B-4DC3-8ED8-71D8123ABFBB}">
      <dsp:nvSpPr>
        <dsp:cNvPr id="0" name=""/>
        <dsp:cNvSpPr/>
      </dsp:nvSpPr>
      <dsp:spPr>
        <a:xfrm>
          <a:off x="146760" y="2774432"/>
          <a:ext cx="3283121"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Free S tyle Libre has reshaped service delivery across UK diabetes care by shifting from reactive to preventative, data-driven models. Clinicians can now monitor glucose trends remotely via the LibreView platform, allowing earlier interventions and reducing the need for emergency care (NICE,2017). This supports NHS goals for digitally enabled, person centred services (NHS England,2023).</a:t>
          </a:r>
          <a:endParaRPr lang="en-US" sz="1100" kern="1200"/>
        </a:p>
      </dsp:txBody>
      <dsp:txXfrm>
        <a:off x="146760" y="2774432"/>
        <a:ext cx="3283121" cy="1372500"/>
      </dsp:txXfrm>
    </dsp:sp>
    <dsp:sp modelId="{03860E52-F0D8-4C08-A4D5-6AB1518F7A46}">
      <dsp:nvSpPr>
        <dsp:cNvPr id="0" name=""/>
        <dsp:cNvSpPr/>
      </dsp:nvSpPr>
      <dsp:spPr>
        <a:xfrm>
          <a:off x="4907286" y="793876"/>
          <a:ext cx="1477404" cy="1477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2301F7-9B90-47F6-8E84-16340537CEDD}">
      <dsp:nvSpPr>
        <dsp:cNvPr id="0" name=""/>
        <dsp:cNvSpPr/>
      </dsp:nvSpPr>
      <dsp:spPr>
        <a:xfrm>
          <a:off x="4004427" y="2774432"/>
          <a:ext cx="3283121"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Access to care has expanded, especially for patients in rural or underserved areas. Remote monitoring reduces travel burdens and enables more frequent, tailored support. It also facilitates multidisciplinary collaboration, as data can be shared across teams to inform holistic care plans( Abbott,2025). </a:t>
          </a:r>
          <a:endParaRPr lang="en-US" sz="1100" kern="1200"/>
        </a:p>
      </dsp:txBody>
      <dsp:txXfrm>
        <a:off x="4004427" y="2774432"/>
        <a:ext cx="3283121" cy="1372500"/>
      </dsp:txXfrm>
    </dsp:sp>
    <dsp:sp modelId="{9C2A15B4-69C4-43F4-AB0A-876C1DCC313A}">
      <dsp:nvSpPr>
        <dsp:cNvPr id="0" name=""/>
        <dsp:cNvSpPr/>
      </dsp:nvSpPr>
      <dsp:spPr>
        <a:xfrm>
          <a:off x="8764953" y="793876"/>
          <a:ext cx="1477404" cy="1477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3BB698-27D6-4BC8-8FAE-012CABFABC9C}">
      <dsp:nvSpPr>
        <dsp:cNvPr id="0" name=""/>
        <dsp:cNvSpPr/>
      </dsp:nvSpPr>
      <dsp:spPr>
        <a:xfrm>
          <a:off x="7862095" y="2774432"/>
          <a:ext cx="3283121"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Outcomes for services include fewer inpatients' admissions, improved   HbA1c control, and more efficient use of clinical time. NICE reports that Free Style Libre may reduce emergency admissions and inpatients stays, leading to better resource allocation and patient's outcomes. (NICE,2017).</a:t>
          </a:r>
          <a:endParaRPr lang="en-US" sz="1100" kern="1200"/>
        </a:p>
      </dsp:txBody>
      <dsp:txXfrm>
        <a:off x="7862095" y="2774432"/>
        <a:ext cx="3283121" cy="137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FE670-BDB2-4658-8AEC-7DEC3B11D952}">
      <dsp:nvSpPr>
        <dsp:cNvPr id="0" name=""/>
        <dsp:cNvSpPr/>
      </dsp:nvSpPr>
      <dsp:spPr>
        <a:xfrm>
          <a:off x="255695" y="1735028"/>
          <a:ext cx="917565" cy="9175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34172-6D4E-4E0A-A94E-F0B248A27D21}">
      <dsp:nvSpPr>
        <dsp:cNvPr id="0" name=""/>
        <dsp:cNvSpPr/>
      </dsp:nvSpPr>
      <dsp:spPr>
        <a:xfrm>
          <a:off x="448384" y="1927717"/>
          <a:ext cx="532188" cy="5321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696EE-844F-465D-BFDE-01A8C0992794}">
      <dsp:nvSpPr>
        <dsp:cNvPr id="0" name=""/>
        <dsp:cNvSpPr/>
      </dsp:nvSpPr>
      <dsp:spPr>
        <a:xfrm>
          <a:off x="1369883" y="1735028"/>
          <a:ext cx="2162834" cy="917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ptos"/>
              <a:ea typeface="+mn-ea"/>
              <a:cs typeface="+mn-cs"/>
            </a:rPr>
            <a:t>Free Style Libre has significantly improved the experience of living with diabetes. By replacing routine finger-prick test with a wearable sensor, patients can monitor glucose levels discreetly and frequently, leading to better glycaemic control and reduced hypoglycaemia episodes (Abbott,2025 NICE,2017). Real-world data shows that users of Free Style Libre spends more time in target glucose ranges and experiences improved HbA1c levels, which correlates with reduced complications and hospital admissions (ABCD,2020, Abbott,2025). </a:t>
          </a:r>
          <a:endParaRPr lang="en-US" sz="1100" kern="1200">
            <a:latin typeface="Aptos"/>
            <a:ea typeface="+mn-ea"/>
            <a:cs typeface="+mn-cs"/>
          </a:endParaRPr>
        </a:p>
      </dsp:txBody>
      <dsp:txXfrm>
        <a:off x="1369883" y="1735028"/>
        <a:ext cx="2162834" cy="917565"/>
      </dsp:txXfrm>
    </dsp:sp>
    <dsp:sp modelId="{080054E8-1E5F-4DB2-A577-A03561E08E01}">
      <dsp:nvSpPr>
        <dsp:cNvPr id="0" name=""/>
        <dsp:cNvSpPr/>
      </dsp:nvSpPr>
      <dsp:spPr>
        <a:xfrm>
          <a:off x="3909574" y="1735028"/>
          <a:ext cx="917565" cy="9175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A3E20-1D3C-4095-B67A-BE27AFFEDC0B}">
      <dsp:nvSpPr>
        <dsp:cNvPr id="0" name=""/>
        <dsp:cNvSpPr/>
      </dsp:nvSpPr>
      <dsp:spPr>
        <a:xfrm>
          <a:off x="4102263" y="1927717"/>
          <a:ext cx="532188" cy="5321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A6767B-4318-4D3B-AE6B-67FC483AE445}">
      <dsp:nvSpPr>
        <dsp:cNvPr id="0" name=""/>
        <dsp:cNvSpPr/>
      </dsp:nvSpPr>
      <dsp:spPr>
        <a:xfrm>
          <a:off x="5023762" y="1735028"/>
          <a:ext cx="2162834" cy="917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ptos" panose="020B0004020202020204"/>
              <a:ea typeface="+mn-ea"/>
              <a:cs typeface="+mn-cs"/>
            </a:rPr>
            <a:t>Access to care has become more flexible. Patients can share data remotely with clinicians via LibreView platform, reducing the needs for in-person appointments and enabling more personalised support. This is especially beneficial for those in rural or underserved areas(NHS England,2023).</a:t>
          </a:r>
          <a:endParaRPr lang="en-US" sz="1100" kern="1200">
            <a:latin typeface="Aptos" panose="020B0004020202020204"/>
            <a:ea typeface="+mn-ea"/>
            <a:cs typeface="+mn-cs"/>
          </a:endParaRPr>
        </a:p>
      </dsp:txBody>
      <dsp:txXfrm>
        <a:off x="5023762" y="1735028"/>
        <a:ext cx="2162834" cy="917565"/>
      </dsp:txXfrm>
    </dsp:sp>
    <dsp:sp modelId="{732DF435-D78B-4BAD-9245-11BA7A5273DB}">
      <dsp:nvSpPr>
        <dsp:cNvPr id="0" name=""/>
        <dsp:cNvSpPr/>
      </dsp:nvSpPr>
      <dsp:spPr>
        <a:xfrm>
          <a:off x="7563453" y="1735028"/>
          <a:ext cx="917565" cy="9175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995DD-1D8B-4E79-8F1A-765C56FE6847}">
      <dsp:nvSpPr>
        <dsp:cNvPr id="0" name=""/>
        <dsp:cNvSpPr/>
      </dsp:nvSpPr>
      <dsp:spPr>
        <a:xfrm>
          <a:off x="7756142" y="1927717"/>
          <a:ext cx="532188" cy="5321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E4E1A-B242-4A9F-AA82-A781E842C47E}">
      <dsp:nvSpPr>
        <dsp:cNvPr id="0" name=""/>
        <dsp:cNvSpPr/>
      </dsp:nvSpPr>
      <dsp:spPr>
        <a:xfrm>
          <a:off x="8677640" y="1735028"/>
          <a:ext cx="2162834" cy="917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ptos" panose="020B0004020202020204"/>
              <a:ea typeface="+mn-ea"/>
              <a:cs typeface="+mn-cs"/>
            </a:rPr>
            <a:t>Outcomes for service users include reduced diabetes- related distress, improved confidence in self-management, and enhanced quality of life. A UK service evaluation found lower anxiety and greater satisfaction with their care (Ali,2025).</a:t>
          </a:r>
          <a:endParaRPr lang="en-US" sz="1100" kern="1200">
            <a:latin typeface="Aptos" panose="020B0004020202020204"/>
            <a:ea typeface="+mn-ea"/>
            <a:cs typeface="+mn-cs"/>
          </a:endParaRPr>
        </a:p>
      </dsp:txBody>
      <dsp:txXfrm>
        <a:off x="8677640" y="1735028"/>
        <a:ext cx="2162834" cy="9175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FEC44-4F8E-4B04-A58D-BB6A0DCF3FBD}">
      <dsp:nvSpPr>
        <dsp:cNvPr id="0" name=""/>
        <dsp:cNvSpPr/>
      </dsp:nvSpPr>
      <dsp:spPr>
        <a:xfrm>
          <a:off x="1065737" y="0"/>
          <a:ext cx="1140268" cy="1102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086FDD-C073-4477-B4FA-066A45C5FE1A}">
      <dsp:nvSpPr>
        <dsp:cNvPr id="0" name=""/>
        <dsp:cNvSpPr/>
      </dsp:nvSpPr>
      <dsp:spPr>
        <a:xfrm>
          <a:off x="6916" y="1276789"/>
          <a:ext cx="3257909" cy="47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b="1" kern="1200"/>
            <a:t>Benefits </a:t>
          </a:r>
          <a:endParaRPr lang="en-US" sz="3000" kern="1200"/>
        </a:p>
      </dsp:txBody>
      <dsp:txXfrm>
        <a:off x="6916" y="1276789"/>
        <a:ext cx="3257909" cy="472489"/>
      </dsp:txXfrm>
    </dsp:sp>
    <dsp:sp modelId="{AC6C09DD-D53A-4349-A8FA-74E76D83D42E}">
      <dsp:nvSpPr>
        <dsp:cNvPr id="0" name=""/>
        <dsp:cNvSpPr/>
      </dsp:nvSpPr>
      <dsp:spPr>
        <a:xfrm>
          <a:off x="6916" y="1830355"/>
          <a:ext cx="3257909" cy="236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Improves glucose control and HbA1c </a:t>
          </a:r>
          <a:endParaRPr lang="en-US" sz="1700" kern="1200"/>
        </a:p>
        <a:p>
          <a:pPr marL="0" lvl="0" indent="0" algn="ctr" defTabSz="755650">
            <a:lnSpc>
              <a:spcPct val="100000"/>
            </a:lnSpc>
            <a:spcBef>
              <a:spcPct val="0"/>
            </a:spcBef>
            <a:spcAft>
              <a:spcPct val="35000"/>
            </a:spcAft>
            <a:buNone/>
          </a:pPr>
          <a:r>
            <a:rPr lang="en-GB" sz="1700" kern="1200"/>
            <a:t>Reduces hypoglycaemia and hospital admissions </a:t>
          </a:r>
          <a:endParaRPr lang="en-US" sz="1700" kern="1200"/>
        </a:p>
        <a:p>
          <a:pPr marL="0" lvl="0" indent="0" algn="ctr" defTabSz="755650">
            <a:lnSpc>
              <a:spcPct val="100000"/>
            </a:lnSpc>
            <a:spcBef>
              <a:spcPct val="0"/>
            </a:spcBef>
            <a:spcAft>
              <a:spcPct val="35000"/>
            </a:spcAft>
            <a:buNone/>
          </a:pPr>
          <a:r>
            <a:rPr lang="en-GB" sz="1700" kern="1200"/>
            <a:t>Enhances autonomy and confidence </a:t>
          </a:r>
          <a:endParaRPr lang="en-US" sz="1700" kern="1200"/>
        </a:p>
        <a:p>
          <a:pPr marL="0" lvl="0" indent="0" algn="ctr" defTabSz="755650">
            <a:lnSpc>
              <a:spcPct val="100000"/>
            </a:lnSpc>
            <a:spcBef>
              <a:spcPct val="0"/>
            </a:spcBef>
            <a:spcAft>
              <a:spcPct val="35000"/>
            </a:spcAft>
            <a:buNone/>
          </a:pPr>
          <a:r>
            <a:rPr lang="en-GB" sz="1700" kern="1200"/>
            <a:t>Supports remote, personalised care </a:t>
          </a:r>
          <a:endParaRPr lang="en-US" sz="1700" kern="1200"/>
        </a:p>
      </dsp:txBody>
      <dsp:txXfrm>
        <a:off x="6916" y="1830355"/>
        <a:ext cx="3257909" cy="2362449"/>
      </dsp:txXfrm>
    </dsp:sp>
    <dsp:sp modelId="{DF480129-0FF1-4493-9B75-2A9A109B2294}">
      <dsp:nvSpPr>
        <dsp:cNvPr id="0" name=""/>
        <dsp:cNvSpPr/>
      </dsp:nvSpPr>
      <dsp:spPr>
        <a:xfrm>
          <a:off x="4893780" y="0"/>
          <a:ext cx="1140268" cy="1102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CBF0B-B726-409E-A29F-0C65B29299FC}">
      <dsp:nvSpPr>
        <dsp:cNvPr id="0" name=""/>
        <dsp:cNvSpPr/>
      </dsp:nvSpPr>
      <dsp:spPr>
        <a:xfrm>
          <a:off x="3834959" y="1276789"/>
          <a:ext cx="3257909" cy="47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b="1" kern="1200"/>
            <a:t>Challenges </a:t>
          </a:r>
          <a:endParaRPr lang="en-US" sz="3000" kern="1200"/>
        </a:p>
      </dsp:txBody>
      <dsp:txXfrm>
        <a:off x="3834959" y="1276789"/>
        <a:ext cx="3257909" cy="472489"/>
      </dsp:txXfrm>
    </dsp:sp>
    <dsp:sp modelId="{A3B2C3DE-2481-4A00-89AC-C4D0F55C63D1}">
      <dsp:nvSpPr>
        <dsp:cNvPr id="0" name=""/>
        <dsp:cNvSpPr/>
      </dsp:nvSpPr>
      <dsp:spPr>
        <a:xfrm>
          <a:off x="3834959" y="1830355"/>
          <a:ext cx="3257909" cy="236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Digital exclusion for those without smartphones or internet </a:t>
          </a:r>
          <a:endParaRPr lang="en-US" sz="1700" kern="1200"/>
        </a:p>
        <a:p>
          <a:pPr marL="0" lvl="0" indent="0" algn="ctr" defTabSz="755650">
            <a:lnSpc>
              <a:spcPct val="100000"/>
            </a:lnSpc>
            <a:spcBef>
              <a:spcPct val="0"/>
            </a:spcBef>
            <a:spcAft>
              <a:spcPct val="35000"/>
            </a:spcAft>
            <a:buNone/>
          </a:pPr>
          <a:r>
            <a:rPr lang="en-GB" sz="1700" kern="1200"/>
            <a:t>Health literacy gaps in understanding data </a:t>
          </a:r>
          <a:endParaRPr lang="en-US" sz="1700" kern="1200"/>
        </a:p>
        <a:p>
          <a:pPr marL="0" lvl="0" indent="0" algn="ctr" defTabSz="755650">
            <a:lnSpc>
              <a:spcPct val="100000"/>
            </a:lnSpc>
            <a:spcBef>
              <a:spcPct val="0"/>
            </a:spcBef>
            <a:spcAft>
              <a:spcPct val="35000"/>
            </a:spcAft>
            <a:buNone/>
          </a:pPr>
          <a:r>
            <a:rPr lang="en-GB" sz="1700" kern="1200"/>
            <a:t>Variation in NHS funding and eligibility </a:t>
          </a:r>
          <a:endParaRPr lang="en-US" sz="1700" kern="1200"/>
        </a:p>
      </dsp:txBody>
      <dsp:txXfrm>
        <a:off x="3834959" y="1830355"/>
        <a:ext cx="3257909" cy="2362449"/>
      </dsp:txXfrm>
    </dsp:sp>
    <dsp:sp modelId="{B3D1E548-B088-49CD-8472-1DEDD4E4666E}">
      <dsp:nvSpPr>
        <dsp:cNvPr id="0" name=""/>
        <dsp:cNvSpPr/>
      </dsp:nvSpPr>
      <dsp:spPr>
        <a:xfrm>
          <a:off x="8721823" y="0"/>
          <a:ext cx="1140268" cy="1102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2DB49-83B2-4461-B17C-6B894B394F3E}">
      <dsp:nvSpPr>
        <dsp:cNvPr id="0" name=""/>
        <dsp:cNvSpPr/>
      </dsp:nvSpPr>
      <dsp:spPr>
        <a:xfrm>
          <a:off x="7663003" y="1276789"/>
          <a:ext cx="3257909" cy="47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b="1" kern="1200"/>
            <a:t>Barrier</a:t>
          </a:r>
          <a:r>
            <a:rPr lang="en-GB" sz="3000" kern="1200"/>
            <a:t> </a:t>
          </a:r>
          <a:endParaRPr lang="en-US" sz="3000" kern="1200"/>
        </a:p>
      </dsp:txBody>
      <dsp:txXfrm>
        <a:off x="7663003" y="1276789"/>
        <a:ext cx="3257909" cy="472489"/>
      </dsp:txXfrm>
    </dsp:sp>
    <dsp:sp modelId="{B2F77D81-9E1E-43C0-868B-F81C205DA58D}">
      <dsp:nvSpPr>
        <dsp:cNvPr id="0" name=""/>
        <dsp:cNvSpPr/>
      </dsp:nvSpPr>
      <dsp:spPr>
        <a:xfrm>
          <a:off x="7663003" y="1830355"/>
          <a:ext cx="3257909" cy="236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Some patients struggle to interpret glucose data trends. </a:t>
          </a:r>
          <a:endParaRPr lang="en-US" sz="1700" kern="1200"/>
        </a:p>
        <a:p>
          <a:pPr marL="0" lvl="0" indent="0" algn="ctr" defTabSz="755650">
            <a:lnSpc>
              <a:spcPct val="100000"/>
            </a:lnSpc>
            <a:spcBef>
              <a:spcPct val="0"/>
            </a:spcBef>
            <a:spcAft>
              <a:spcPct val="35000"/>
            </a:spcAft>
            <a:buNone/>
          </a:pPr>
          <a:r>
            <a:rPr lang="en-GB" sz="1700" kern="1200"/>
            <a:t>Solution </a:t>
          </a:r>
          <a:endParaRPr lang="en-US" sz="1700" kern="1200"/>
        </a:p>
        <a:p>
          <a:pPr marL="0" lvl="0" indent="0" algn="ctr" defTabSz="755650">
            <a:lnSpc>
              <a:spcPct val="100000"/>
            </a:lnSpc>
            <a:spcBef>
              <a:spcPct val="0"/>
            </a:spcBef>
            <a:spcAft>
              <a:spcPct val="35000"/>
            </a:spcAft>
            <a:buNone/>
          </a:pPr>
          <a:r>
            <a:rPr lang="en-GB" sz="1700" kern="1200"/>
            <a:t>Tailored education sessions and visual aids have helped improve understanding and engagement </a:t>
          </a:r>
          <a:endParaRPr lang="en-US" sz="1700" kern="1200"/>
        </a:p>
      </dsp:txBody>
      <dsp:txXfrm>
        <a:off x="7663003" y="1830355"/>
        <a:ext cx="3257909" cy="23624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F7812-3E7D-4CB0-9885-ECBA30610977}">
      <dsp:nvSpPr>
        <dsp:cNvPr id="0" name=""/>
        <dsp:cNvSpPr/>
      </dsp:nvSpPr>
      <dsp:spPr>
        <a:xfrm>
          <a:off x="1086010" y="985234"/>
          <a:ext cx="1486502" cy="14865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F8789CA-14B7-4FD5-AA42-50CFB35115AB}">
      <dsp:nvSpPr>
        <dsp:cNvPr id="0" name=""/>
        <dsp:cNvSpPr/>
      </dsp:nvSpPr>
      <dsp:spPr>
        <a:xfrm>
          <a:off x="177592" y="2945761"/>
          <a:ext cx="3303339" cy="119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Free Style Libre supports community health by enabling individuals to better manage diabetes, reducing complications and hospital admissions. This has a ripple effect fewer emergency interventions, improved productivity, and reduced strain on local health and social care services </a:t>
          </a:r>
          <a:endParaRPr lang="en-US" sz="1100" kern="1200"/>
        </a:p>
      </dsp:txBody>
      <dsp:txXfrm>
        <a:off x="177592" y="2945761"/>
        <a:ext cx="3303339" cy="1196718"/>
      </dsp:txXfrm>
    </dsp:sp>
    <dsp:sp modelId="{93660892-2262-41BB-BB35-40546BE019C1}">
      <dsp:nvSpPr>
        <dsp:cNvPr id="0" name=""/>
        <dsp:cNvSpPr/>
      </dsp:nvSpPr>
      <dsp:spPr>
        <a:xfrm>
          <a:off x="4967434" y="985234"/>
          <a:ext cx="1486502" cy="14865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38154C8-D6E5-40A9-81F7-BF69EC79DBB5}">
      <dsp:nvSpPr>
        <dsp:cNvPr id="0" name=""/>
        <dsp:cNvSpPr/>
      </dsp:nvSpPr>
      <dsp:spPr>
        <a:xfrm>
          <a:off x="4059016" y="2945761"/>
          <a:ext cx="3303339" cy="119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Access to Free Style Libre has explained through NHS funding initiatives, but diabetes now qualify for the device, uptake varies by region, ethnicity, and socioeconomic status (DiabetesUK,2025). Addressing these gaps is essential to ensure equitable access and avoid widening health inequalities. </a:t>
          </a:r>
          <a:endParaRPr lang="en-US" sz="1100" kern="1200"/>
        </a:p>
      </dsp:txBody>
      <dsp:txXfrm>
        <a:off x="4059016" y="2945761"/>
        <a:ext cx="3303339" cy="1196718"/>
      </dsp:txXfrm>
    </dsp:sp>
    <dsp:sp modelId="{C13A2CF6-A980-4F55-BFAC-6B62FD173D33}">
      <dsp:nvSpPr>
        <dsp:cNvPr id="0" name=""/>
        <dsp:cNvSpPr/>
      </dsp:nvSpPr>
      <dsp:spPr>
        <a:xfrm>
          <a:off x="8848858" y="985234"/>
          <a:ext cx="1486502" cy="14865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5DE265E-9089-42A1-8DBE-9BE671E7087E}">
      <dsp:nvSpPr>
        <dsp:cNvPr id="0" name=""/>
        <dsp:cNvSpPr/>
      </dsp:nvSpPr>
      <dsp:spPr>
        <a:xfrm>
          <a:off x="7940440" y="2945761"/>
          <a:ext cx="3303339" cy="119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Outcomes for community include improved population-level diabetes control, reduced long-term costs to NHS, and greater health literacy. Community-based education and peer support programmes have been shown to increase engagement with digital tools like Free Style Libre, especially in underserved areas(Ali,2025). </a:t>
          </a:r>
          <a:endParaRPr lang="en-US" sz="1100" kern="1200"/>
        </a:p>
      </dsp:txBody>
      <dsp:txXfrm>
        <a:off x="7940440" y="2945761"/>
        <a:ext cx="3303339" cy="1196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97991-E0B9-47E9-9E60-BA6235303A5A}">
      <dsp:nvSpPr>
        <dsp:cNvPr id="0" name=""/>
        <dsp:cNvSpPr/>
      </dsp:nvSpPr>
      <dsp:spPr>
        <a:xfrm>
          <a:off x="4136" y="286164"/>
          <a:ext cx="2487200" cy="547200"/>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dirty="0"/>
            <a:t>Benefits </a:t>
          </a:r>
          <a:endParaRPr lang="en-US" sz="1900" kern="1200" dirty="0"/>
        </a:p>
      </dsp:txBody>
      <dsp:txXfrm>
        <a:off x="4136" y="286164"/>
        <a:ext cx="2487200" cy="547200"/>
      </dsp:txXfrm>
    </dsp:sp>
    <dsp:sp modelId="{54CB1030-655C-413C-B83B-C0D0EB40145A}">
      <dsp:nvSpPr>
        <dsp:cNvPr id="0" name=""/>
        <dsp:cNvSpPr/>
      </dsp:nvSpPr>
      <dsp:spPr>
        <a:xfrm>
          <a:off x="4136" y="833364"/>
          <a:ext cx="2487200" cy="3859469"/>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Reduces diabetes related complications in population </a:t>
          </a:r>
          <a:endParaRPr lang="en-US" sz="1900" kern="1200" dirty="0"/>
        </a:p>
        <a:p>
          <a:pPr marL="171450" lvl="1" indent="-171450" algn="l" defTabSz="844550">
            <a:lnSpc>
              <a:spcPct val="90000"/>
            </a:lnSpc>
            <a:spcBef>
              <a:spcPct val="0"/>
            </a:spcBef>
            <a:spcAft>
              <a:spcPct val="15000"/>
            </a:spcAft>
            <a:buChar char="•"/>
          </a:pPr>
          <a:r>
            <a:rPr lang="en-GB" sz="1900" kern="1200" dirty="0"/>
            <a:t>Supports self-care and health literacy </a:t>
          </a:r>
          <a:endParaRPr lang="en-US" sz="1900" kern="1200" dirty="0"/>
        </a:p>
        <a:p>
          <a:pPr marL="171450" lvl="1" indent="-171450" algn="l" defTabSz="844550">
            <a:lnSpc>
              <a:spcPct val="90000"/>
            </a:lnSpc>
            <a:spcBef>
              <a:spcPct val="0"/>
            </a:spcBef>
            <a:spcAft>
              <a:spcPct val="15000"/>
            </a:spcAft>
            <a:buChar char="•"/>
          </a:pPr>
          <a:r>
            <a:rPr lang="en-GB" sz="1900" kern="1200" dirty="0"/>
            <a:t>Decreases pressure on emergency and hospital services </a:t>
          </a:r>
          <a:endParaRPr lang="en-US" sz="1900" kern="1200" dirty="0"/>
        </a:p>
        <a:p>
          <a:pPr marL="171450" lvl="1" indent="-171450" algn="l" defTabSz="844550">
            <a:lnSpc>
              <a:spcPct val="90000"/>
            </a:lnSpc>
            <a:spcBef>
              <a:spcPct val="0"/>
            </a:spcBef>
            <a:spcAft>
              <a:spcPct val="15000"/>
            </a:spcAft>
            <a:buChar char="•"/>
          </a:pPr>
          <a:r>
            <a:rPr lang="en-GB" sz="1900" kern="1200" dirty="0"/>
            <a:t>Aligns with public health and prevention strategies </a:t>
          </a:r>
          <a:endParaRPr lang="en-US" sz="1900" kern="1200" dirty="0"/>
        </a:p>
      </dsp:txBody>
      <dsp:txXfrm>
        <a:off x="4136" y="833364"/>
        <a:ext cx="2487200" cy="3859469"/>
      </dsp:txXfrm>
    </dsp:sp>
    <dsp:sp modelId="{BA0A21A0-DCF6-4A19-856D-EE67E7311FCC}">
      <dsp:nvSpPr>
        <dsp:cNvPr id="0" name=""/>
        <dsp:cNvSpPr/>
      </dsp:nvSpPr>
      <dsp:spPr>
        <a:xfrm>
          <a:off x="2839544" y="286164"/>
          <a:ext cx="2487200" cy="547200"/>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dirty="0"/>
            <a:t>Challenges </a:t>
          </a:r>
          <a:endParaRPr lang="en-US" sz="1900" kern="1200" dirty="0"/>
        </a:p>
      </dsp:txBody>
      <dsp:txXfrm>
        <a:off x="2839544" y="286164"/>
        <a:ext cx="2487200" cy="547200"/>
      </dsp:txXfrm>
    </dsp:sp>
    <dsp:sp modelId="{0A1D97B5-5C5F-4E9A-B246-528CC8EE3D24}">
      <dsp:nvSpPr>
        <dsp:cNvPr id="0" name=""/>
        <dsp:cNvSpPr/>
      </dsp:nvSpPr>
      <dsp:spPr>
        <a:xfrm>
          <a:off x="2839544" y="833364"/>
          <a:ext cx="2487200" cy="3859469"/>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Digital exclusion in low-income or rural areas</a:t>
          </a:r>
          <a:endParaRPr lang="en-US" sz="1900" kern="1200" dirty="0"/>
        </a:p>
        <a:p>
          <a:pPr marL="171450" lvl="1" indent="-171450" algn="l" defTabSz="844550">
            <a:lnSpc>
              <a:spcPct val="90000"/>
            </a:lnSpc>
            <a:spcBef>
              <a:spcPct val="0"/>
            </a:spcBef>
            <a:spcAft>
              <a:spcPct val="15000"/>
            </a:spcAft>
            <a:buChar char="•"/>
          </a:pPr>
          <a:r>
            <a:rPr lang="en-GB" sz="1900" kern="1200" dirty="0"/>
            <a:t>Cultural and language barriers to adoption </a:t>
          </a:r>
          <a:endParaRPr lang="en-US" sz="1900" kern="1200" dirty="0"/>
        </a:p>
        <a:p>
          <a:pPr marL="171450" lvl="1" indent="-171450" algn="l" defTabSz="844550">
            <a:lnSpc>
              <a:spcPct val="90000"/>
            </a:lnSpc>
            <a:spcBef>
              <a:spcPct val="0"/>
            </a:spcBef>
            <a:spcAft>
              <a:spcPct val="15000"/>
            </a:spcAft>
            <a:buChar char="•"/>
          </a:pPr>
          <a:r>
            <a:rPr lang="en-GB" sz="1900" kern="1200" dirty="0"/>
            <a:t>Uneven regional rollout and awareness </a:t>
          </a:r>
          <a:endParaRPr lang="en-US" sz="1900" kern="1200" dirty="0"/>
        </a:p>
      </dsp:txBody>
      <dsp:txXfrm>
        <a:off x="2839544" y="833364"/>
        <a:ext cx="2487200" cy="3859469"/>
      </dsp:txXfrm>
    </dsp:sp>
    <dsp:sp modelId="{EFEE2077-64F2-4210-A5F3-09E021ABE75E}">
      <dsp:nvSpPr>
        <dsp:cNvPr id="0" name=""/>
        <dsp:cNvSpPr/>
      </dsp:nvSpPr>
      <dsp:spPr>
        <a:xfrm>
          <a:off x="5674952" y="286164"/>
          <a:ext cx="2487200" cy="547200"/>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dirty="0"/>
            <a:t>Barrier</a:t>
          </a:r>
          <a:r>
            <a:rPr lang="en-GB" sz="1900" kern="1200" dirty="0"/>
            <a:t> </a:t>
          </a:r>
          <a:endParaRPr lang="en-US" sz="1900" kern="1200" dirty="0"/>
        </a:p>
      </dsp:txBody>
      <dsp:txXfrm>
        <a:off x="5674952" y="286164"/>
        <a:ext cx="2487200" cy="547200"/>
      </dsp:txXfrm>
    </dsp:sp>
    <dsp:sp modelId="{A77C5D46-D1C8-4F2D-97CC-2641FF3AE767}">
      <dsp:nvSpPr>
        <dsp:cNvPr id="0" name=""/>
        <dsp:cNvSpPr/>
      </dsp:nvSpPr>
      <dsp:spPr>
        <a:xfrm>
          <a:off x="5674952" y="833364"/>
          <a:ext cx="2487200" cy="3859469"/>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Some communities lack access to digital health tools due to low in-come or limited internet access. </a:t>
          </a:r>
          <a:endParaRPr lang="en-US" sz="1900" kern="1200" dirty="0"/>
        </a:p>
      </dsp:txBody>
      <dsp:txXfrm>
        <a:off x="5674952" y="833364"/>
        <a:ext cx="2487200" cy="3859469"/>
      </dsp:txXfrm>
    </dsp:sp>
    <dsp:sp modelId="{8BF6EA0A-508D-489F-8C63-DDE9C0892D37}">
      <dsp:nvSpPr>
        <dsp:cNvPr id="0" name=""/>
        <dsp:cNvSpPr/>
      </dsp:nvSpPr>
      <dsp:spPr>
        <a:xfrm>
          <a:off x="8510360" y="286164"/>
          <a:ext cx="2487200" cy="547200"/>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dirty="0"/>
            <a:t>Solution</a:t>
          </a:r>
          <a:r>
            <a:rPr lang="en-GB" sz="1900" kern="1200" dirty="0"/>
            <a:t> </a:t>
          </a:r>
          <a:endParaRPr lang="en-US" sz="1900" kern="1200" dirty="0"/>
        </a:p>
      </dsp:txBody>
      <dsp:txXfrm>
        <a:off x="8510360" y="286164"/>
        <a:ext cx="2487200" cy="547200"/>
      </dsp:txXfrm>
    </dsp:sp>
    <dsp:sp modelId="{E6EF698B-9703-4A91-94C4-B44EF59D961F}">
      <dsp:nvSpPr>
        <dsp:cNvPr id="0" name=""/>
        <dsp:cNvSpPr/>
      </dsp:nvSpPr>
      <dsp:spPr>
        <a:xfrm>
          <a:off x="8510360" y="833364"/>
          <a:ext cx="2487200" cy="3859469"/>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Community health hubs offering WI-FI, digital literacy support, and culturally tailored education can bridge the gap and promote equitable access (DiabetesUK,2025).</a:t>
          </a:r>
          <a:endParaRPr lang="en-US" sz="1900" kern="1200" dirty="0"/>
        </a:p>
      </dsp:txBody>
      <dsp:txXfrm>
        <a:off x="8510360" y="833364"/>
        <a:ext cx="2487200" cy="385946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6638C-08A7-4F24-A85F-37F186C45F32}">
      <dsp:nvSpPr>
        <dsp:cNvPr id="0" name=""/>
        <dsp:cNvSpPr/>
      </dsp:nvSpPr>
      <dsp:spPr>
        <a:xfrm>
          <a:off x="459803" y="923943"/>
          <a:ext cx="941528" cy="9415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B9B82E9-55C2-4723-A028-6E161BD55D32}">
      <dsp:nvSpPr>
        <dsp:cNvPr id="0" name=""/>
        <dsp:cNvSpPr/>
      </dsp:nvSpPr>
      <dsp:spPr>
        <a:xfrm>
          <a:off x="657524" y="1121664"/>
          <a:ext cx="546086" cy="5460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11E1848-F278-438B-9703-2621FC157FA1}">
      <dsp:nvSpPr>
        <dsp:cNvPr id="0" name=""/>
        <dsp:cNvSpPr/>
      </dsp:nvSpPr>
      <dsp:spPr>
        <a:xfrm>
          <a:off x="1603087" y="923943"/>
          <a:ext cx="2219316" cy="941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Free Style Libre offers transformative benefits for diabetes care, yet several barriers limits its full integration. Key challenges include digital exclusion among patients lacking internet access or smart phones, limited training time for healthcare staff, and inconsistent NHS funding across regions. These issues affect equitable access, confidence in digital tools and service efficiency. to address these barriers three practical recommendations are proposed </a:t>
          </a:r>
          <a:endParaRPr lang="en-US" sz="1100" kern="1200"/>
        </a:p>
      </dsp:txBody>
      <dsp:txXfrm>
        <a:off x="1603087" y="923943"/>
        <a:ext cx="2219316" cy="941528"/>
      </dsp:txXfrm>
    </dsp:sp>
    <dsp:sp modelId="{BEC91B4F-8D9D-431A-A2E1-40E680DD87A2}">
      <dsp:nvSpPr>
        <dsp:cNvPr id="0" name=""/>
        <dsp:cNvSpPr/>
      </dsp:nvSpPr>
      <dsp:spPr>
        <a:xfrm>
          <a:off x="4209103" y="923943"/>
          <a:ext cx="941528" cy="9415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62C8EAD-45FC-4945-A3C4-B61271CADEBC}">
      <dsp:nvSpPr>
        <dsp:cNvPr id="0" name=""/>
        <dsp:cNvSpPr/>
      </dsp:nvSpPr>
      <dsp:spPr>
        <a:xfrm>
          <a:off x="4406823" y="1121664"/>
          <a:ext cx="546086" cy="5460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95CD9D0-D05F-4420-81BB-18400FAF829C}">
      <dsp:nvSpPr>
        <dsp:cNvPr id="0" name=""/>
        <dsp:cNvSpPr/>
      </dsp:nvSpPr>
      <dsp:spPr>
        <a:xfrm>
          <a:off x="5352387" y="923943"/>
          <a:ext cx="2219316" cy="941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Appoint digital champions with clinical teams to support staff and patients in using Free Style Libre and platforms like LibreView. This approach builds confidence and fosters peer learning. The Topol Review supports digital champions as a scalable strategy for embedding innovation (Health Education England,2019). </a:t>
          </a:r>
          <a:endParaRPr lang="en-US" sz="1100" kern="1200"/>
        </a:p>
      </dsp:txBody>
      <dsp:txXfrm>
        <a:off x="5352387" y="923943"/>
        <a:ext cx="2219316" cy="941528"/>
      </dsp:txXfrm>
    </dsp:sp>
    <dsp:sp modelId="{CE72E275-9256-433A-83CF-D965C847CCEE}">
      <dsp:nvSpPr>
        <dsp:cNvPr id="0" name=""/>
        <dsp:cNvSpPr/>
      </dsp:nvSpPr>
      <dsp:spPr>
        <a:xfrm>
          <a:off x="7958403" y="923943"/>
          <a:ext cx="941528" cy="9415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18E1812-D543-480D-A7D8-AC11493C479B}">
      <dsp:nvSpPr>
        <dsp:cNvPr id="0" name=""/>
        <dsp:cNvSpPr/>
      </dsp:nvSpPr>
      <dsp:spPr>
        <a:xfrm>
          <a:off x="8156123" y="1121664"/>
          <a:ext cx="546086" cy="5460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C04B1C4-CB17-475E-BB02-3246EE52FE1E}">
      <dsp:nvSpPr>
        <dsp:cNvPr id="0" name=""/>
        <dsp:cNvSpPr/>
      </dsp:nvSpPr>
      <dsp:spPr>
        <a:xfrm>
          <a:off x="9101687" y="923943"/>
          <a:ext cx="2219316" cy="941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Implement shared budgets across NHS services and local authorities to fund training, devices, and infrastructure framework highlights pooled funding as key to sustainable, integrated care (NHS England,2023)</a:t>
          </a:r>
          <a:endParaRPr lang="en-US" sz="1100" kern="1200"/>
        </a:p>
      </dsp:txBody>
      <dsp:txXfrm>
        <a:off x="9101687" y="923943"/>
        <a:ext cx="2219316" cy="941528"/>
      </dsp:txXfrm>
    </dsp:sp>
    <dsp:sp modelId="{F1381F3E-FD4B-4D19-87E9-15938C80727D}">
      <dsp:nvSpPr>
        <dsp:cNvPr id="0" name=""/>
        <dsp:cNvSpPr/>
      </dsp:nvSpPr>
      <dsp:spPr>
        <a:xfrm>
          <a:off x="459803" y="2629640"/>
          <a:ext cx="941528" cy="9415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DFAE81E-2A40-4D87-A7AB-983E5980CAE8}">
      <dsp:nvSpPr>
        <dsp:cNvPr id="0" name=""/>
        <dsp:cNvSpPr/>
      </dsp:nvSpPr>
      <dsp:spPr>
        <a:xfrm>
          <a:off x="657524" y="2827361"/>
          <a:ext cx="546086" cy="5460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AF1CC1D-1F7F-4B79-9FDC-FC085AD4907D}">
      <dsp:nvSpPr>
        <dsp:cNvPr id="0" name=""/>
        <dsp:cNvSpPr/>
      </dsp:nvSpPr>
      <dsp:spPr>
        <a:xfrm>
          <a:off x="1603087" y="2629640"/>
          <a:ext cx="2219316" cy="941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Provide protected CPD time for staff to receive structured training. London's Free Style Libre guidance recommends dedicated time to unsure safe, confident use (NHS England,2019).</a:t>
          </a:r>
          <a:endParaRPr lang="en-US" sz="1100" kern="1200"/>
        </a:p>
      </dsp:txBody>
      <dsp:txXfrm>
        <a:off x="1603087" y="2629640"/>
        <a:ext cx="2219316" cy="941528"/>
      </dsp:txXfrm>
    </dsp:sp>
    <dsp:sp modelId="{B455705D-67F0-467D-9C82-46AB2A3F3AD2}">
      <dsp:nvSpPr>
        <dsp:cNvPr id="0" name=""/>
        <dsp:cNvSpPr/>
      </dsp:nvSpPr>
      <dsp:spPr>
        <a:xfrm>
          <a:off x="4209103" y="2629640"/>
          <a:ext cx="941528" cy="9415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4E9CD33-0CE1-4827-8801-9DA69EE18F61}">
      <dsp:nvSpPr>
        <dsp:cNvPr id="0" name=""/>
        <dsp:cNvSpPr/>
      </dsp:nvSpPr>
      <dsp:spPr>
        <a:xfrm>
          <a:off x="4406823" y="2827361"/>
          <a:ext cx="546086" cy="5460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07BE7D1-BBE0-4F87-8D19-B678CA14E214}">
      <dsp:nvSpPr>
        <dsp:cNvPr id="0" name=""/>
        <dsp:cNvSpPr/>
      </dsp:nvSpPr>
      <dsp:spPr>
        <a:xfrm>
          <a:off x="5352387" y="2629640"/>
          <a:ext cx="2219316" cy="941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While each solution requires investment whether in time, funding, or collaboration they offer long-term gains in equity, workforce confidence, and patient outcomes.</a:t>
          </a:r>
          <a:endParaRPr lang="en-US" sz="1100" kern="1200"/>
        </a:p>
      </dsp:txBody>
      <dsp:txXfrm>
        <a:off x="5352387" y="2629640"/>
        <a:ext cx="2219316" cy="9415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F5428-E244-4B20-9EA3-EE860B570557}">
      <dsp:nvSpPr>
        <dsp:cNvPr id="0" name=""/>
        <dsp:cNvSpPr/>
      </dsp:nvSpPr>
      <dsp:spPr>
        <a:xfrm>
          <a:off x="5134" y="1148358"/>
          <a:ext cx="1591716" cy="20546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This analysis has explored the multifaceted impact of Free Style Libre across workforce, service delivery, patients/service users, and community. The innovation has significantly transformed diabetes care by enabling real-time glucose monitoring, reducing reliance on finger-prick testing, and supporting proactive, data-driven decision-making (NICE,2017 Abbott, 2025). </a:t>
          </a:r>
          <a:endParaRPr lang="en-US" sz="800" kern="1200"/>
        </a:p>
      </dsp:txBody>
      <dsp:txXfrm>
        <a:off x="51754" y="1194978"/>
        <a:ext cx="1498476" cy="1961380"/>
      </dsp:txXfrm>
    </dsp:sp>
    <dsp:sp modelId="{7B65D69B-A633-44FB-8CD2-0A4D798AD0B7}">
      <dsp:nvSpPr>
        <dsp:cNvPr id="0" name=""/>
        <dsp:cNvSpPr/>
      </dsp:nvSpPr>
      <dsp:spPr>
        <a:xfrm>
          <a:off x="1756023"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756023" y="2057245"/>
        <a:ext cx="236210" cy="236847"/>
      </dsp:txXfrm>
    </dsp:sp>
    <dsp:sp modelId="{D64C8BE2-44DB-4E8A-BE44-3A6B94051D9F}">
      <dsp:nvSpPr>
        <dsp:cNvPr id="0" name=""/>
        <dsp:cNvSpPr/>
      </dsp:nvSpPr>
      <dsp:spPr>
        <a:xfrm>
          <a:off x="2233538" y="1148358"/>
          <a:ext cx="1591716" cy="20546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For the workforce, Free Style Libre has improved clinical efficiency and confidence, especially when supported by structured CPD and digital champions (Health Education England,2019). Service delivery has benefited from reduced emergency admissions and enhanced remote care, though integration with NHS systems remains a challenge (NHS England,2023). </a:t>
          </a:r>
          <a:endParaRPr lang="en-US" sz="800" kern="1200"/>
        </a:p>
      </dsp:txBody>
      <dsp:txXfrm>
        <a:off x="2280158" y="1194978"/>
        <a:ext cx="1498476" cy="1961380"/>
      </dsp:txXfrm>
    </dsp:sp>
    <dsp:sp modelId="{DAF343AD-5B0E-4C1E-AB6A-8E007BEDFEF3}">
      <dsp:nvSpPr>
        <dsp:cNvPr id="0" name=""/>
        <dsp:cNvSpPr/>
      </dsp:nvSpPr>
      <dsp:spPr>
        <a:xfrm>
          <a:off x="3984426"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984426" y="2057245"/>
        <a:ext cx="236210" cy="236847"/>
      </dsp:txXfrm>
    </dsp:sp>
    <dsp:sp modelId="{62FB0DF9-9129-46C4-8C8C-5BC2B8003ED7}">
      <dsp:nvSpPr>
        <dsp:cNvPr id="0" name=""/>
        <dsp:cNvSpPr/>
      </dsp:nvSpPr>
      <dsp:spPr>
        <a:xfrm>
          <a:off x="4461941" y="1148358"/>
          <a:ext cx="1591716" cy="20546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Patients and service users reports improved glycaemic control, reduced distress, and greater autonomy, particularly when supported by tailored education (Ali,2025, ABCD,2020). At the community level, Free Style Libre contributes to public health goals by reducing complications and promoting health literacy, although digital exclusions and regional funding disparities persist (Diabetes UK,2025).</a:t>
          </a:r>
          <a:endParaRPr lang="en-US" sz="800" kern="1200"/>
        </a:p>
      </dsp:txBody>
      <dsp:txXfrm>
        <a:off x="4508561" y="1194978"/>
        <a:ext cx="1498476" cy="1961380"/>
      </dsp:txXfrm>
    </dsp:sp>
    <dsp:sp modelId="{BB6911FC-A515-41CF-B950-8AFB57EA2924}">
      <dsp:nvSpPr>
        <dsp:cNvPr id="0" name=""/>
        <dsp:cNvSpPr/>
      </dsp:nvSpPr>
      <dsp:spPr>
        <a:xfrm>
          <a:off x="6212830"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6212830" y="2057245"/>
        <a:ext cx="236210" cy="236847"/>
      </dsp:txXfrm>
    </dsp:sp>
    <dsp:sp modelId="{82D48D53-FD40-422F-8496-B893391230D1}">
      <dsp:nvSpPr>
        <dsp:cNvPr id="0" name=""/>
        <dsp:cNvSpPr/>
      </dsp:nvSpPr>
      <dsp:spPr>
        <a:xfrm>
          <a:off x="6690345" y="1148358"/>
          <a:ext cx="1591716" cy="20546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Key barriers include limited digital skills, inconsistent funding, and unequal access. These can be addressed through shared budgets, protected training time, and community-based digital support hubs recommendations grounded in NHS guidance and national reviews (NHS England,2019 Health Education England, 2019). </a:t>
          </a:r>
          <a:endParaRPr lang="en-US" sz="800" kern="1200"/>
        </a:p>
      </dsp:txBody>
      <dsp:txXfrm>
        <a:off x="6736965" y="1194978"/>
        <a:ext cx="1498476" cy="1961380"/>
      </dsp:txXfrm>
    </dsp:sp>
    <dsp:sp modelId="{95E22E25-79E4-4FEA-A6E4-0874F42ABA25}">
      <dsp:nvSpPr>
        <dsp:cNvPr id="0" name=""/>
        <dsp:cNvSpPr/>
      </dsp:nvSpPr>
      <dsp:spPr>
        <a:xfrm>
          <a:off x="8441233"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8441233" y="2057245"/>
        <a:ext cx="236210" cy="236847"/>
      </dsp:txXfrm>
    </dsp:sp>
    <dsp:sp modelId="{4273D4D0-7B57-4301-B842-35BC28D8C687}">
      <dsp:nvSpPr>
        <dsp:cNvPr id="0" name=""/>
        <dsp:cNvSpPr/>
      </dsp:nvSpPr>
      <dsp:spPr>
        <a:xfrm>
          <a:off x="8918748" y="1148358"/>
          <a:ext cx="1591716" cy="20546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Overall, Free Style Libre represents a powerful example of digital health innovation that aligns with NHS priorities for personalised, equitable, and sustainable care. Its success depends not only on technology, but on inclusive implementation, workforce support, and policy alignment. With continued investment in training, equity and digital infrastructure, Free Style Libre has the potential to become a cornerstone of long-term condition management across UK health and social care.</a:t>
          </a:r>
          <a:endParaRPr lang="en-US" sz="800" kern="1200"/>
        </a:p>
      </dsp:txBody>
      <dsp:txXfrm>
        <a:off x="8965368" y="1194978"/>
        <a:ext cx="1498476" cy="19613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svg"/><Relationship Id="rId7" Type="http://schemas.openxmlformats.org/officeDocument/2006/relationships/diagramColors" Target="../diagrams/colors4.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8" Type="http://schemas.openxmlformats.org/officeDocument/2006/relationships/hyperlink" Target="https://www.diabetes.org.uk/about-us/news-and-views/freestyle-libre-2-sensors-will-be-replaced-freestyle-libre-2-plus" TargetMode="External"/><Relationship Id="rId3" Type="http://schemas.openxmlformats.org/officeDocument/2006/relationships/image" Target="../media/image39.svg"/><Relationship Id="rId7" Type="http://schemas.openxmlformats.org/officeDocument/2006/relationships/hyperlink" Target="https://diabetesonthenet.com/wp-content/uploads/53.-Ali_FSL-service-evaluation.pdf" TargetMode="External"/><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hyperlink" Target="https://pro.freestyle.abbott/content/dam/adc/pro/countries/uk-en/documents/FINAL%20Scotland%20Case%20Study%20011223.pdf" TargetMode="External"/><Relationship Id="rId5" Type="http://schemas.openxmlformats.org/officeDocument/2006/relationships/hyperlink" Target="https://abcd.care/announcement/benefits-people-diabetes-uk-freestyle-libre-flash-glucose-monitoring" TargetMode="External"/><Relationship Id="rId10" Type="http://schemas.openxmlformats.org/officeDocument/2006/relationships/hyperlink" Target="https://www.england.nhs.uk/diabetes/digital-innovations-to-support-diabetes-outcomes/flash-glucose-monitoring/faqs-commissioners/" TargetMode="External"/><Relationship Id="rId4" Type="http://schemas.openxmlformats.org/officeDocument/2006/relationships/hyperlink" Target="https://pro.freestyle.abbott/uk-en/diabetes-innovation.html" TargetMode="External"/><Relationship Id="rId9" Type="http://schemas.openxmlformats.org/officeDocument/2006/relationships/hyperlink" Target="https://elearning.diabetesmyway.nhs.uk/courses/freestyle-libr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1.svg"/><Relationship Id="rId7" Type="http://schemas.openxmlformats.org/officeDocument/2006/relationships/hyperlink" Target="https://www.england.nhs.uk/diabetes/digital-innovations-to-support-diabetes-outcomes/flash-glucose-monitoring/faqs-commissioners/" TargetMode="External"/><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hyperlink" Target="https://www.nice.org.uk/advice/mib110/resources/freestyle-libre-for-glucose-monitoring-pdf-2285963268047557" TargetMode="External"/><Relationship Id="rId5" Type="http://schemas.openxmlformats.org/officeDocument/2006/relationships/hyperlink" Target="https://topol.hee.nhs.uk" TargetMode="External"/><Relationship Id="rId4" Type="http://schemas.openxmlformats.org/officeDocument/2006/relationships/hyperlink" Target="https://www.medwaycommunityhealthcare.nhs.uk/devuret/2025/03/Gregory_2_Diabetes_Tea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ight Triangle 3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1383528"/>
            <a:ext cx="5925989" cy="3167510"/>
          </a:xfrm>
        </p:spPr>
        <p:txBody>
          <a:bodyPr anchor="b">
            <a:normAutofit/>
          </a:bodyPr>
          <a:lstStyle/>
          <a:p>
            <a:pPr algn="r"/>
            <a:r>
              <a:rPr lang="en-GB" sz="3100" dirty="0"/>
              <a:t>Name - Shannon Ashfield</a:t>
            </a:r>
            <a:br>
              <a:rPr lang="en-GB" sz="3100" dirty="0"/>
            </a:br>
            <a:r>
              <a:rPr lang="en-GB" sz="3100" dirty="0"/>
              <a:t>Student Number - 2316065</a:t>
            </a:r>
            <a:br>
              <a:rPr lang="en-GB" sz="3100" dirty="0"/>
            </a:br>
            <a:r>
              <a:rPr lang="en-GB" sz="3100" dirty="0"/>
              <a:t>Module Code - BMHP6026</a:t>
            </a:r>
            <a:br>
              <a:rPr lang="en-GB" sz="3100" dirty="0"/>
            </a:br>
            <a:r>
              <a:rPr lang="en-GB" sz="3100" dirty="0"/>
              <a:t>Component 2 - viva voce presentation </a:t>
            </a:r>
            <a:br>
              <a:rPr lang="en-GB" sz="3100" dirty="0"/>
            </a:br>
            <a:r>
              <a:rPr lang="en-GB" sz="3100" dirty="0"/>
              <a:t>Lecturer - Joanne Davies</a:t>
            </a:r>
          </a:p>
        </p:txBody>
      </p:sp>
      <p:pic>
        <p:nvPicPr>
          <p:cNvPr id="25" name="Graphic 24" descr="Classroom">
            <a:extLst>
              <a:ext uri="{FF2B5EF4-FFF2-40B4-BE49-F238E27FC236}">
                <a16:creationId xmlns:a16="http://schemas.microsoft.com/office/drawing/2014/main" id="{EADFB937-A80B-42A4-5348-CC948045D0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751C91DB-E324-1E15-45C0-5F330FDC2F27}"/>
              </a:ext>
            </a:extLst>
          </p:cNvPr>
          <p:cNvGraphicFramePr>
            <a:graphicFrameLocks noGrp="1"/>
          </p:cNvGraphicFramePr>
          <p:nvPr>
            <p:ph idx="1"/>
          </p:nvPr>
        </p:nvGraphicFramePr>
        <p:xfrm>
          <a:off x="6991710" y="1308041"/>
          <a:ext cx="4362090" cy="4868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1EEAAF4-276F-0E48-A14F-8C39A882345E}"/>
              </a:ext>
            </a:extLst>
          </p:cNvPr>
          <p:cNvSpPr txBox="1"/>
          <p:nvPr/>
        </p:nvSpPr>
        <p:spPr>
          <a:xfrm>
            <a:off x="285750" y="32350"/>
            <a:ext cx="711319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Free Style Libre: A Digital Innovation in Diabetes Care.</a:t>
            </a:r>
          </a:p>
        </p:txBody>
      </p:sp>
      <p:sp>
        <p:nvSpPr>
          <p:cNvPr id="5" name="TextBox 4">
            <a:extLst>
              <a:ext uri="{FF2B5EF4-FFF2-40B4-BE49-F238E27FC236}">
                <a16:creationId xmlns:a16="http://schemas.microsoft.com/office/drawing/2014/main" id="{13354C88-32B0-782C-A8D0-3B839EA3BD0E}"/>
              </a:ext>
            </a:extLst>
          </p:cNvPr>
          <p:cNvSpPr txBox="1"/>
          <p:nvPr/>
        </p:nvSpPr>
        <p:spPr>
          <a:xfrm>
            <a:off x="7392843" y="574010"/>
            <a:ext cx="38158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Presentation Focus</a:t>
            </a:r>
          </a:p>
        </p:txBody>
      </p:sp>
      <p:sp>
        <p:nvSpPr>
          <p:cNvPr id="45" name="TextBox 44">
            <a:extLst>
              <a:ext uri="{FF2B5EF4-FFF2-40B4-BE49-F238E27FC236}">
                <a16:creationId xmlns:a16="http://schemas.microsoft.com/office/drawing/2014/main" id="{E74975F1-5A3B-C5BC-F468-9950C3ECEA43}"/>
              </a:ext>
            </a:extLst>
          </p:cNvPr>
          <p:cNvSpPr txBox="1"/>
          <p:nvPr/>
        </p:nvSpPr>
        <p:spPr>
          <a:xfrm>
            <a:off x="454037" y="1362111"/>
            <a:ext cx="522142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b="1">
                <a:latin typeface="Aptos Display"/>
              </a:rPr>
              <a:t>Real-time needle-free glucose monitoring (NICE,2017).</a:t>
            </a:r>
            <a:br>
              <a:rPr lang="en-GB" sz="2400" b="1">
                <a:latin typeface="Aptos Display"/>
              </a:rPr>
            </a:br>
            <a:endParaRPr lang="en-GB" sz="2400" b="1">
              <a:latin typeface="Aptos Display"/>
            </a:endParaRPr>
          </a:p>
          <a:p>
            <a:pPr marL="342900" indent="-342900">
              <a:buFont typeface="Arial"/>
              <a:buChar char="•"/>
            </a:pPr>
            <a:r>
              <a:rPr lang="en-GB" sz="2400" b="1">
                <a:latin typeface="Aptos Display"/>
              </a:rPr>
              <a:t>Empowers patients to self-manage and reduce finger-prick testing.</a:t>
            </a:r>
            <a:br>
              <a:rPr lang="en-GB" sz="2400" b="1">
                <a:latin typeface="Aptos Display"/>
              </a:rPr>
            </a:br>
            <a:endParaRPr lang="en-GB" sz="2400" b="1">
              <a:latin typeface="Aptos Display"/>
            </a:endParaRPr>
          </a:p>
          <a:p>
            <a:pPr marL="342900" indent="-342900">
              <a:buFont typeface="Arial"/>
              <a:buChar char="•"/>
            </a:pPr>
            <a:r>
              <a:rPr lang="en-GB" sz="2400" b="1">
                <a:latin typeface="Aptos Display"/>
              </a:rPr>
              <a:t>supports data-driven decisions and proactive care.</a:t>
            </a:r>
            <a:br>
              <a:rPr lang="en-GB" sz="2400" b="1">
                <a:latin typeface="Aptos Display"/>
              </a:rPr>
            </a:br>
            <a:endParaRPr lang="en-GB" sz="2400" b="1">
              <a:latin typeface="Aptos Display"/>
            </a:endParaRPr>
          </a:p>
          <a:p>
            <a:pPr marL="342900" indent="-342900">
              <a:buFont typeface="Arial"/>
              <a:buChar char="•"/>
            </a:pPr>
            <a:r>
              <a:rPr lang="en-GB" sz="2400" b="1">
                <a:latin typeface="Aptos Display"/>
              </a:rPr>
              <a:t>aligns with NHS goals for tech-enabled preventative health (NHS England,2023).</a:t>
            </a:r>
            <a:endParaRPr lang="en-US"/>
          </a:p>
        </p:txBody>
      </p:sp>
    </p:spTree>
    <p:extLst>
      <p:ext uri="{BB962C8B-B14F-4D97-AF65-F5344CB8AC3E}">
        <p14:creationId xmlns:p14="http://schemas.microsoft.com/office/powerpoint/2010/main" val="4015187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4FDA8-554C-7425-06EF-B836CA42595C}"/>
              </a:ext>
            </a:extLst>
          </p:cNvPr>
          <p:cNvSpPr>
            <a:spLocks noGrp="1"/>
          </p:cNvSpPr>
          <p:nvPr>
            <p:ph type="title"/>
          </p:nvPr>
        </p:nvSpPr>
        <p:spPr>
          <a:xfrm>
            <a:off x="4775454" y="3427779"/>
            <a:ext cx="6949961" cy="463169"/>
          </a:xfrm>
        </p:spPr>
        <p:txBody>
          <a:bodyPr vert="horz" lIns="91440" tIns="45720" rIns="91440" bIns="45720" rtlCol="0" anchor="b">
            <a:normAutofit/>
          </a:bodyPr>
          <a:lstStyle/>
          <a:p>
            <a:pPr algn="ctr"/>
            <a:r>
              <a:rPr lang="en-US" sz="2000" b="1" dirty="0">
                <a:ea typeface="+mj-lt"/>
                <a:cs typeface="+mj-lt"/>
              </a:rPr>
              <a:t>(Abbott )</a:t>
            </a:r>
            <a:endParaRPr lang="en-US" sz="2000" b="1" dirty="0"/>
          </a:p>
        </p:txBody>
      </p:sp>
      <p:pic>
        <p:nvPicPr>
          <p:cNvPr id="4" name="Content Placeholder 3" descr="A close-up of a logo&#10;&#10;AI-generated content may be incorrect.">
            <a:extLst>
              <a:ext uri="{FF2B5EF4-FFF2-40B4-BE49-F238E27FC236}">
                <a16:creationId xmlns:a16="http://schemas.microsoft.com/office/drawing/2014/main" id="{871C105C-0C45-E803-FD8D-37B9213D2EF7}"/>
              </a:ext>
            </a:extLst>
          </p:cNvPr>
          <p:cNvPicPr>
            <a:picLocks noChangeAspect="1"/>
          </p:cNvPicPr>
          <p:nvPr/>
        </p:nvPicPr>
        <p:blipFill>
          <a:blip r:embed="rId2"/>
          <a:stretch>
            <a:fillRect/>
          </a:stretch>
        </p:blipFill>
        <p:spPr>
          <a:xfrm>
            <a:off x="4471849" y="251979"/>
            <a:ext cx="7244976" cy="3240638"/>
          </a:xfrm>
          <a:prstGeom prst="rect">
            <a:avLst/>
          </a:prstGeom>
        </p:spPr>
      </p:pic>
      <p:sp>
        <p:nvSpPr>
          <p:cNvPr id="87"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5315BB7-AD16-34EB-C104-79466448B6F6}"/>
              </a:ext>
            </a:extLst>
          </p:cNvPr>
          <p:cNvSpPr txBox="1"/>
          <p:nvPr/>
        </p:nvSpPr>
        <p:spPr>
          <a:xfrm>
            <a:off x="3801659" y="5770746"/>
            <a:ext cx="560789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Overview </a:t>
            </a:r>
          </a:p>
        </p:txBody>
      </p:sp>
      <p:pic>
        <p:nvPicPr>
          <p:cNvPr id="6" name="Picture 5" descr="FreeStyle Libre Continuous Glucose Monitoring System - Quantified Bob">
            <a:extLst>
              <a:ext uri="{FF2B5EF4-FFF2-40B4-BE49-F238E27FC236}">
                <a16:creationId xmlns:a16="http://schemas.microsoft.com/office/drawing/2014/main" id="{D765586E-45B4-816E-53BB-13BF1ABA40A3}"/>
              </a:ext>
            </a:extLst>
          </p:cNvPr>
          <p:cNvPicPr>
            <a:picLocks noChangeAspect="1"/>
          </p:cNvPicPr>
          <p:nvPr/>
        </p:nvPicPr>
        <p:blipFill>
          <a:blip r:embed="rId3"/>
          <a:stretch>
            <a:fillRect/>
          </a:stretch>
        </p:blipFill>
        <p:spPr>
          <a:xfrm>
            <a:off x="47625" y="-864053"/>
            <a:ext cx="114300" cy="114300"/>
          </a:xfrm>
          <a:prstGeom prst="rect">
            <a:avLst/>
          </a:prstGeom>
        </p:spPr>
      </p:pic>
      <p:pic>
        <p:nvPicPr>
          <p:cNvPr id="7" name="Picture 6" descr="FreeStyle Libre Continuous Glucose Monitoring System - Quantified Bob">
            <a:extLst>
              <a:ext uri="{FF2B5EF4-FFF2-40B4-BE49-F238E27FC236}">
                <a16:creationId xmlns:a16="http://schemas.microsoft.com/office/drawing/2014/main" id="{19066D82-D7F7-2967-9B57-D508A30D98D8}"/>
              </a:ext>
            </a:extLst>
          </p:cNvPr>
          <p:cNvPicPr>
            <a:picLocks noChangeAspect="1"/>
          </p:cNvPicPr>
          <p:nvPr/>
        </p:nvPicPr>
        <p:blipFill>
          <a:blip r:embed="rId4"/>
          <a:stretch>
            <a:fillRect/>
          </a:stretch>
        </p:blipFill>
        <p:spPr>
          <a:xfrm>
            <a:off x="381001" y="258536"/>
            <a:ext cx="3429000" cy="3646713"/>
          </a:xfrm>
          <a:prstGeom prst="rect">
            <a:avLst/>
          </a:prstGeom>
        </p:spPr>
      </p:pic>
      <p:sp>
        <p:nvSpPr>
          <p:cNvPr id="8" name="TextBox 7">
            <a:extLst>
              <a:ext uri="{FF2B5EF4-FFF2-40B4-BE49-F238E27FC236}">
                <a16:creationId xmlns:a16="http://schemas.microsoft.com/office/drawing/2014/main" id="{46123D0B-2DCA-202E-6481-14A8DEDA06B8}"/>
              </a:ext>
            </a:extLst>
          </p:cNvPr>
          <p:cNvSpPr txBox="1"/>
          <p:nvPr/>
        </p:nvSpPr>
        <p:spPr>
          <a:xfrm>
            <a:off x="312963" y="4218215"/>
            <a:ext cx="3497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72320"/>
                </a:solidFill>
                <a:latin typeface="Ginto"/>
                <a:ea typeface="Ginto"/>
                <a:cs typeface="Ginto"/>
              </a:rPr>
              <a:t>(Free Style Libre)</a:t>
            </a:r>
          </a:p>
        </p:txBody>
      </p:sp>
    </p:spTree>
    <p:extLst>
      <p:ext uri="{BB962C8B-B14F-4D97-AF65-F5344CB8AC3E}">
        <p14:creationId xmlns:p14="http://schemas.microsoft.com/office/powerpoint/2010/main" val="3217453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5BD80043-1CC4-8813-AE41-C9D16FB3423A}"/>
              </a:ext>
            </a:extLst>
          </p:cNvPr>
          <p:cNvPicPr>
            <a:picLocks noChangeAspect="1"/>
          </p:cNvPicPr>
          <p:nvPr/>
        </p:nvPicPr>
        <p:blipFill>
          <a:blip r:embed="rId2">
            <a:duotone>
              <a:schemeClr val="bg2">
                <a:shade val="45000"/>
                <a:satMod val="135000"/>
              </a:schemeClr>
              <a:prstClr val="white"/>
            </a:duotone>
          </a:blip>
          <a:srcRect t="14104" r="9085" b="8942"/>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3E11F-D0EF-77DF-F276-0F4AB5546EEC}"/>
              </a:ext>
            </a:extLst>
          </p:cNvPr>
          <p:cNvSpPr>
            <a:spLocks noGrp="1"/>
          </p:cNvSpPr>
          <p:nvPr>
            <p:ph type="title"/>
          </p:nvPr>
        </p:nvSpPr>
        <p:spPr>
          <a:xfrm>
            <a:off x="838200" y="365125"/>
            <a:ext cx="10515600" cy="1325563"/>
          </a:xfrm>
        </p:spPr>
        <p:txBody>
          <a:bodyPr>
            <a:normAutofit/>
          </a:bodyPr>
          <a:lstStyle/>
          <a:p>
            <a:r>
              <a:rPr lang="en-GB" b="1"/>
              <a:t>Overview what Free Style Libre does, how it works and where its used.</a:t>
            </a:r>
            <a:r>
              <a:rPr lang="en-GB"/>
              <a:t> </a:t>
            </a:r>
            <a:endParaRPr lang="en-US"/>
          </a:p>
        </p:txBody>
      </p:sp>
      <p:graphicFrame>
        <p:nvGraphicFramePr>
          <p:cNvPr id="20" name="Content Placeholder 2">
            <a:extLst>
              <a:ext uri="{FF2B5EF4-FFF2-40B4-BE49-F238E27FC236}">
                <a16:creationId xmlns:a16="http://schemas.microsoft.com/office/drawing/2014/main" id="{A8380F1B-CAD0-AB02-07CE-22C0504D8592}"/>
              </a:ext>
            </a:extLst>
          </p:cNvPr>
          <p:cNvGraphicFramePr>
            <a:graphicFrameLocks noGrp="1"/>
          </p:cNvGraphicFramePr>
          <p:nvPr>
            <p:ph idx="1"/>
            <p:extLst>
              <p:ext uri="{D42A27DB-BD31-4B8C-83A1-F6EECF244321}">
                <p14:modId xmlns:p14="http://schemas.microsoft.com/office/powerpoint/2010/main" val="3552997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351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BEBAC-1E7B-3FB4-3496-647758D11557}"/>
              </a:ext>
            </a:extLst>
          </p:cNvPr>
          <p:cNvSpPr>
            <a:spLocks noGrp="1"/>
          </p:cNvSpPr>
          <p:nvPr>
            <p:ph type="title"/>
          </p:nvPr>
        </p:nvSpPr>
        <p:spPr>
          <a:xfrm>
            <a:off x="841248" y="256032"/>
            <a:ext cx="10506456" cy="1014984"/>
          </a:xfrm>
        </p:spPr>
        <p:txBody>
          <a:bodyPr anchor="b">
            <a:normAutofit/>
          </a:bodyPr>
          <a:lstStyle/>
          <a:p>
            <a:r>
              <a:rPr lang="en-GB"/>
              <a:t>Impact key areas workforce</a:t>
            </a:r>
          </a:p>
        </p:txBody>
      </p:sp>
      <p:sp>
        <p:nvSpPr>
          <p:cNvPr id="55" name="Rectangle 5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6" name="Rectangle 5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Content Placeholder 2">
            <a:extLst>
              <a:ext uri="{FF2B5EF4-FFF2-40B4-BE49-F238E27FC236}">
                <a16:creationId xmlns:a16="http://schemas.microsoft.com/office/drawing/2014/main" id="{4FB4295D-879C-BFCD-5DF3-263D3513FE24}"/>
              </a:ext>
            </a:extLst>
          </p:cNvPr>
          <p:cNvGraphicFramePr>
            <a:graphicFrameLocks noGrp="1"/>
          </p:cNvGraphicFramePr>
          <p:nvPr>
            <p:ph idx="1"/>
            <p:extLst>
              <p:ext uri="{D42A27DB-BD31-4B8C-83A1-F6EECF244321}">
                <p14:modId xmlns:p14="http://schemas.microsoft.com/office/powerpoint/2010/main" val="2253757287"/>
              </p:ext>
            </p:extLst>
          </p:nvPr>
        </p:nvGraphicFramePr>
        <p:xfrm>
          <a:off x="-297611" y="1897512"/>
          <a:ext cx="12470920" cy="52345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2118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ethoscope">
            <a:extLst>
              <a:ext uri="{FF2B5EF4-FFF2-40B4-BE49-F238E27FC236}">
                <a16:creationId xmlns:a16="http://schemas.microsoft.com/office/drawing/2014/main" id="{E15FB1BC-8BCD-554C-E6D6-3C9FD9901F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7115" y="1073787"/>
            <a:ext cx="3876165" cy="3876165"/>
          </a:xfrm>
          <a:prstGeom prst="rect">
            <a:avLst/>
          </a:prstGeom>
        </p:spPr>
      </p:pic>
      <p:graphicFrame>
        <p:nvGraphicFramePr>
          <p:cNvPr id="56" name="Content Placeholder 2">
            <a:extLst>
              <a:ext uri="{FF2B5EF4-FFF2-40B4-BE49-F238E27FC236}">
                <a16:creationId xmlns:a16="http://schemas.microsoft.com/office/drawing/2014/main" id="{3957903B-2958-8C0A-026A-8391FD4B4E55}"/>
              </a:ext>
            </a:extLst>
          </p:cNvPr>
          <p:cNvGraphicFramePr>
            <a:graphicFrameLocks noGrp="1"/>
          </p:cNvGraphicFramePr>
          <p:nvPr>
            <p:ph idx="1"/>
            <p:extLst>
              <p:ext uri="{D42A27DB-BD31-4B8C-83A1-F6EECF244321}">
                <p14:modId xmlns:p14="http://schemas.microsoft.com/office/powerpoint/2010/main" val="1721860451"/>
              </p:ext>
            </p:extLst>
          </p:nvPr>
        </p:nvGraphicFramePr>
        <p:xfrm>
          <a:off x="3051710" y="381425"/>
          <a:ext cx="8673499" cy="60270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0" name="Rectangle 4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9749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27E67352-C582-0D18-5FEA-A409523D82C9}"/>
              </a:ext>
            </a:extLst>
          </p:cNvPr>
          <p:cNvPicPr>
            <a:picLocks noChangeAspect="1"/>
          </p:cNvPicPr>
          <p:nvPr/>
        </p:nvPicPr>
        <p:blipFill>
          <a:blip r:embed="rId2">
            <a:duotone>
              <a:schemeClr val="bg2">
                <a:shade val="45000"/>
                <a:satMod val="135000"/>
              </a:schemeClr>
              <a:prstClr val="white"/>
            </a:duotone>
          </a:blip>
          <a:srcRect t="8815" r="9091" b="14576"/>
          <a:stretch>
            <a:fillRect/>
          </a:stretch>
        </p:blipFill>
        <p:spPr>
          <a:xfrm>
            <a:off x="20" y="77145"/>
            <a:ext cx="12134471" cy="6829236"/>
          </a:xfrm>
          <a:prstGeom prst="rect">
            <a:avLst/>
          </a:prstGeom>
        </p:spPr>
      </p:pic>
      <p:sp>
        <p:nvSpPr>
          <p:cNvPr id="39" name="Rectangle 3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574A3-CC92-6FBF-9A8E-993F165F7D8B}"/>
              </a:ext>
            </a:extLst>
          </p:cNvPr>
          <p:cNvSpPr>
            <a:spLocks noGrp="1"/>
          </p:cNvSpPr>
          <p:nvPr>
            <p:ph type="title"/>
          </p:nvPr>
        </p:nvSpPr>
        <p:spPr>
          <a:xfrm>
            <a:off x="3627408" y="-181215"/>
            <a:ext cx="10515600" cy="1325563"/>
          </a:xfrm>
        </p:spPr>
        <p:txBody>
          <a:bodyPr>
            <a:normAutofit/>
          </a:bodyPr>
          <a:lstStyle/>
          <a:p>
            <a:r>
              <a:rPr lang="en-GB"/>
              <a:t>Service delivery</a:t>
            </a:r>
          </a:p>
        </p:txBody>
      </p:sp>
      <p:graphicFrame>
        <p:nvGraphicFramePr>
          <p:cNvPr id="34" name="Content Placeholder 2">
            <a:extLst>
              <a:ext uri="{FF2B5EF4-FFF2-40B4-BE49-F238E27FC236}">
                <a16:creationId xmlns:a16="http://schemas.microsoft.com/office/drawing/2014/main" id="{E7F13B8E-25F8-6D26-CB2D-1D2A48963CD5}"/>
              </a:ext>
            </a:extLst>
          </p:cNvPr>
          <p:cNvGraphicFramePr>
            <a:graphicFrameLocks noGrp="1"/>
          </p:cNvGraphicFramePr>
          <p:nvPr>
            <p:ph idx="1"/>
            <p:extLst>
              <p:ext uri="{D42A27DB-BD31-4B8C-83A1-F6EECF244321}">
                <p14:modId xmlns:p14="http://schemas.microsoft.com/office/powerpoint/2010/main" val="633369992"/>
              </p:ext>
            </p:extLst>
          </p:nvPr>
        </p:nvGraphicFramePr>
        <p:xfrm>
          <a:off x="450012" y="1149890"/>
          <a:ext cx="11291977" cy="4940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6421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Graphic 87" descr="Stethoscope">
            <a:extLst>
              <a:ext uri="{FF2B5EF4-FFF2-40B4-BE49-F238E27FC236}">
                <a16:creationId xmlns:a16="http://schemas.microsoft.com/office/drawing/2014/main" id="{13AAFF7B-194C-CC69-1EAE-44B6790234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0987" y="1045260"/>
            <a:ext cx="3876165" cy="3876165"/>
          </a:xfrm>
          <a:prstGeom prst="rect">
            <a:avLst/>
          </a:prstGeom>
        </p:spPr>
      </p:pic>
      <p:sp>
        <p:nvSpPr>
          <p:cNvPr id="48" name="Content Placeholder 2">
            <a:extLst>
              <a:ext uri="{FF2B5EF4-FFF2-40B4-BE49-F238E27FC236}">
                <a16:creationId xmlns:a16="http://schemas.microsoft.com/office/drawing/2014/main" id="{C123C20A-AC86-7CEE-EB33-F507511CAD40}"/>
              </a:ext>
            </a:extLst>
          </p:cNvPr>
          <p:cNvSpPr>
            <a:spLocks noGrp="1"/>
          </p:cNvSpPr>
          <p:nvPr>
            <p:ph idx="1"/>
          </p:nvPr>
        </p:nvSpPr>
        <p:spPr>
          <a:xfrm>
            <a:off x="4532122" y="567418"/>
            <a:ext cx="7339371" cy="5531844"/>
          </a:xfrm>
        </p:spPr>
        <p:txBody>
          <a:bodyPr vert="horz" lIns="91440" tIns="45720" rIns="91440" bIns="45720" rtlCol="0" anchor="t">
            <a:normAutofit fontScale="92500" lnSpcReduction="10000"/>
          </a:bodyPr>
          <a:lstStyle/>
          <a:p>
            <a:pPr marL="0" indent="0">
              <a:buNone/>
            </a:pPr>
            <a:r>
              <a:rPr lang="en-GB" sz="1600" b="1"/>
              <a:t>Benefits </a:t>
            </a:r>
            <a:endParaRPr lang="en-US" sz="1600" b="1"/>
          </a:p>
          <a:p>
            <a:r>
              <a:rPr lang="en-GB" sz="1600"/>
              <a:t>Enables remote, proactive care </a:t>
            </a:r>
          </a:p>
          <a:p>
            <a:r>
              <a:rPr lang="en-GB" sz="1600"/>
              <a:t>Reduces emergency admissions and hospital stays </a:t>
            </a:r>
          </a:p>
          <a:p>
            <a:r>
              <a:rPr lang="en-GB" sz="1600"/>
              <a:t>Supports integrated, multidisciplinary working </a:t>
            </a:r>
          </a:p>
          <a:p>
            <a:r>
              <a:rPr lang="en-GB" sz="1600"/>
              <a:t>Aligns with NHS digital transformation goals </a:t>
            </a:r>
          </a:p>
          <a:p>
            <a:pPr marL="0" indent="0">
              <a:buNone/>
            </a:pPr>
            <a:endParaRPr lang="en-GB" sz="1600"/>
          </a:p>
          <a:p>
            <a:pPr marL="0" indent="0">
              <a:buNone/>
            </a:pPr>
            <a:r>
              <a:rPr lang="en-GB" sz="1600" b="1"/>
              <a:t>Challenges</a:t>
            </a:r>
            <a:r>
              <a:rPr lang="en-GB" sz="1600"/>
              <a:t>  </a:t>
            </a:r>
          </a:p>
          <a:p>
            <a:r>
              <a:rPr lang="en-GB" sz="1600"/>
              <a:t>Uneven access across regions and funding pathways </a:t>
            </a:r>
          </a:p>
          <a:p>
            <a:r>
              <a:rPr lang="en-GB" sz="1600"/>
              <a:t>System compatibility with existing NHS platforms </a:t>
            </a:r>
          </a:p>
          <a:p>
            <a:r>
              <a:rPr lang="en-GB" sz="1600"/>
              <a:t>Training needs for staff and service integration </a:t>
            </a:r>
          </a:p>
          <a:p>
            <a:pPr marL="0" indent="0">
              <a:buNone/>
            </a:pPr>
            <a:endParaRPr lang="en-GB" sz="1600" b="1"/>
          </a:p>
          <a:p>
            <a:pPr marL="0" indent="0">
              <a:buNone/>
            </a:pPr>
            <a:r>
              <a:rPr lang="en-GB" sz="1600" b="1"/>
              <a:t>Barrier </a:t>
            </a:r>
            <a:endParaRPr lang="en-GB" sz="1600"/>
          </a:p>
          <a:p>
            <a:r>
              <a:rPr lang="en-GB" sz="1600"/>
              <a:t>Some NHS trusts face delays integrating LibreView with existing electronic health records</a:t>
            </a:r>
          </a:p>
          <a:p>
            <a:pPr marL="0" indent="0">
              <a:buNone/>
            </a:pPr>
            <a:endParaRPr lang="en-GB" sz="1600" b="1"/>
          </a:p>
          <a:p>
            <a:pPr marL="0" indent="0">
              <a:buNone/>
            </a:pPr>
            <a:r>
              <a:rPr lang="en-GB" sz="1600" b="1"/>
              <a:t>Solution </a:t>
            </a:r>
            <a:endParaRPr lang="en-GB" sz="1600"/>
          </a:p>
          <a:p>
            <a:r>
              <a:rPr lang="en-GB" sz="1600"/>
              <a:t>Pilot programmes with IT support and phased rollouts have helped streamline digital integration and staff confidence (NHS England,2023). </a:t>
            </a:r>
          </a:p>
        </p:txBody>
      </p:sp>
      <p:sp>
        <p:nvSpPr>
          <p:cNvPr id="116" name="Rectangle 11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7435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BCC15-8DFF-5505-84C8-9358874869C7}"/>
              </a:ext>
            </a:extLst>
          </p:cNvPr>
          <p:cNvSpPr>
            <a:spLocks noGrp="1"/>
          </p:cNvSpPr>
          <p:nvPr>
            <p:ph type="title"/>
          </p:nvPr>
        </p:nvSpPr>
        <p:spPr>
          <a:xfrm>
            <a:off x="1963057" y="614"/>
            <a:ext cx="10515600" cy="1133693"/>
          </a:xfrm>
        </p:spPr>
        <p:txBody>
          <a:bodyPr>
            <a:normAutofit/>
          </a:bodyPr>
          <a:lstStyle/>
          <a:p>
            <a:r>
              <a:rPr lang="en-GB" sz="5200" b="1"/>
              <a:t>Patients/ service users</a:t>
            </a:r>
            <a:r>
              <a:rPr lang="en-GB" sz="5200"/>
              <a:t> </a:t>
            </a:r>
          </a:p>
        </p:txBody>
      </p:sp>
      <p:graphicFrame>
        <p:nvGraphicFramePr>
          <p:cNvPr id="41" name="Content Placeholder 2">
            <a:extLst>
              <a:ext uri="{FF2B5EF4-FFF2-40B4-BE49-F238E27FC236}">
                <a16:creationId xmlns:a16="http://schemas.microsoft.com/office/drawing/2014/main" id="{31E07AA7-7B70-C955-9484-47265247211C}"/>
              </a:ext>
            </a:extLst>
          </p:cNvPr>
          <p:cNvGraphicFramePr>
            <a:graphicFrameLocks noGrp="1"/>
          </p:cNvGraphicFramePr>
          <p:nvPr>
            <p:ph idx="1"/>
            <p:extLst>
              <p:ext uri="{D42A27DB-BD31-4B8C-83A1-F6EECF244321}">
                <p14:modId xmlns:p14="http://schemas.microsoft.com/office/powerpoint/2010/main" val="2034807565"/>
              </p:ext>
            </p:extLst>
          </p:nvPr>
        </p:nvGraphicFramePr>
        <p:xfrm>
          <a:off x="257629" y="1716769"/>
          <a:ext cx="11096171" cy="43876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807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235D3068-F31F-C4C7-58B7-139FBFC9E1BF}"/>
              </a:ext>
            </a:extLst>
          </p:cNvPr>
          <p:cNvGraphicFramePr>
            <a:graphicFrameLocks noGrp="1"/>
          </p:cNvGraphicFramePr>
          <p:nvPr>
            <p:ph idx="1"/>
            <p:extLst>
              <p:ext uri="{D42A27DB-BD31-4B8C-83A1-F6EECF244321}">
                <p14:modId xmlns:p14="http://schemas.microsoft.com/office/powerpoint/2010/main" val="7506753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6415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8C0512BE-06CC-65C2-3B34-A151B092DFD6}"/>
              </a:ext>
            </a:extLst>
          </p:cNvPr>
          <p:cNvPicPr>
            <a:picLocks noChangeAspect="1"/>
          </p:cNvPicPr>
          <p:nvPr/>
        </p:nvPicPr>
        <p:blipFill>
          <a:blip r:embed="rId2">
            <a:duotone>
              <a:schemeClr val="bg2">
                <a:shade val="45000"/>
                <a:satMod val="135000"/>
              </a:schemeClr>
              <a:prstClr val="white"/>
            </a:duotone>
          </a:blip>
          <a:srcRect t="16442" r="9085" b="11177"/>
          <a:stretch>
            <a:fillRect/>
          </a:stretch>
        </p:blipFill>
        <p:spPr>
          <a:xfrm>
            <a:off x="20" y="10"/>
            <a:ext cx="12191980" cy="6857990"/>
          </a:xfrm>
          <a:prstGeom prst="rect">
            <a:avLst/>
          </a:prstGeom>
        </p:spPr>
      </p:pic>
      <p:sp>
        <p:nvSpPr>
          <p:cNvPr id="34" name="Rectangle 3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D8C05-9DF0-E197-AAB0-221946A0473D}"/>
              </a:ext>
            </a:extLst>
          </p:cNvPr>
          <p:cNvSpPr>
            <a:spLocks noGrp="1"/>
          </p:cNvSpPr>
          <p:nvPr>
            <p:ph type="title"/>
          </p:nvPr>
        </p:nvSpPr>
        <p:spPr>
          <a:xfrm>
            <a:off x="838200" y="365125"/>
            <a:ext cx="10515600" cy="1325563"/>
          </a:xfrm>
        </p:spPr>
        <p:txBody>
          <a:bodyPr>
            <a:normAutofit/>
          </a:bodyPr>
          <a:lstStyle/>
          <a:p>
            <a:r>
              <a:rPr lang="en-GB"/>
              <a:t>community</a:t>
            </a:r>
          </a:p>
        </p:txBody>
      </p:sp>
      <p:graphicFrame>
        <p:nvGraphicFramePr>
          <p:cNvPr id="18" name="Content Placeholder 2">
            <a:extLst>
              <a:ext uri="{FF2B5EF4-FFF2-40B4-BE49-F238E27FC236}">
                <a16:creationId xmlns:a16="http://schemas.microsoft.com/office/drawing/2014/main" id="{862C8FCD-5FDD-8E22-DD74-DAADE44E9611}"/>
              </a:ext>
            </a:extLst>
          </p:cNvPr>
          <p:cNvGraphicFramePr>
            <a:graphicFrameLocks noGrp="1"/>
          </p:cNvGraphicFramePr>
          <p:nvPr>
            <p:ph idx="1"/>
            <p:extLst>
              <p:ext uri="{D42A27DB-BD31-4B8C-83A1-F6EECF244321}">
                <p14:modId xmlns:p14="http://schemas.microsoft.com/office/powerpoint/2010/main" val="3049872005"/>
              </p:ext>
            </p:extLst>
          </p:nvPr>
        </p:nvGraphicFramePr>
        <p:xfrm>
          <a:off x="219974" y="1351172"/>
          <a:ext cx="11421372" cy="51277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6170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1" name="Rectangle 4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A9E0C470-740A-B509-E9AF-CFE8414AAA69}"/>
              </a:ext>
            </a:extLst>
          </p:cNvPr>
          <p:cNvGraphicFramePr>
            <a:graphicFrameLocks noGrp="1"/>
          </p:cNvGraphicFramePr>
          <p:nvPr>
            <p:ph idx="1"/>
            <p:extLst>
              <p:ext uri="{D42A27DB-BD31-4B8C-83A1-F6EECF244321}">
                <p14:modId xmlns:p14="http://schemas.microsoft.com/office/powerpoint/2010/main" val="1435766814"/>
              </p:ext>
            </p:extLst>
          </p:nvPr>
        </p:nvGraphicFramePr>
        <p:xfrm>
          <a:off x="761802" y="1377351"/>
          <a:ext cx="11001697" cy="49789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4211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D17E1D2-1402-DE86-5067-507B33D95F90}"/>
              </a:ext>
            </a:extLst>
          </p:cNvPr>
          <p:cNvPicPr>
            <a:picLocks noChangeAspect="1"/>
          </p:cNvPicPr>
          <p:nvPr/>
        </p:nvPicPr>
        <p:blipFill>
          <a:blip r:embed="rId2">
            <a:duotone>
              <a:schemeClr val="bg2">
                <a:shade val="45000"/>
                <a:satMod val="135000"/>
              </a:schemeClr>
              <a:prstClr val="white"/>
            </a:duotone>
          </a:blip>
          <a:srcRect l="6810" t="23391" r="2281"/>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E037A-7A9D-29D9-8279-EE0AE0094BEA}"/>
              </a:ext>
            </a:extLst>
          </p:cNvPr>
          <p:cNvSpPr>
            <a:spLocks noGrp="1"/>
          </p:cNvSpPr>
          <p:nvPr>
            <p:ph type="title"/>
          </p:nvPr>
        </p:nvSpPr>
        <p:spPr>
          <a:xfrm>
            <a:off x="2175295" y="5691"/>
            <a:ext cx="10515600" cy="1325563"/>
          </a:xfrm>
        </p:spPr>
        <p:txBody>
          <a:bodyPr>
            <a:normAutofit/>
          </a:bodyPr>
          <a:lstStyle/>
          <a:p>
            <a:r>
              <a:rPr lang="en-GB"/>
              <a:t>Challenges recommendations </a:t>
            </a:r>
          </a:p>
        </p:txBody>
      </p:sp>
      <p:graphicFrame>
        <p:nvGraphicFramePr>
          <p:cNvPr id="18" name="Content Placeholder 2">
            <a:extLst>
              <a:ext uri="{FF2B5EF4-FFF2-40B4-BE49-F238E27FC236}">
                <a16:creationId xmlns:a16="http://schemas.microsoft.com/office/drawing/2014/main" id="{CF707E66-8C81-EB55-6856-2DDA9B20909A}"/>
              </a:ext>
            </a:extLst>
          </p:cNvPr>
          <p:cNvGraphicFramePr>
            <a:graphicFrameLocks noGrp="1"/>
          </p:cNvGraphicFramePr>
          <p:nvPr>
            <p:ph idx="1"/>
            <p:extLst>
              <p:ext uri="{D42A27DB-BD31-4B8C-83A1-F6EECF244321}">
                <p14:modId xmlns:p14="http://schemas.microsoft.com/office/powerpoint/2010/main" val="2393493019"/>
              </p:ext>
            </p:extLst>
          </p:nvPr>
        </p:nvGraphicFramePr>
        <p:xfrm>
          <a:off x="4314" y="1638720"/>
          <a:ext cx="11780807" cy="4495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8568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8" name="Rectangle 14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4915B-1B62-26AD-E7F8-61BE25C9B42C}"/>
              </a:ext>
            </a:extLst>
          </p:cNvPr>
          <p:cNvSpPr>
            <a:spLocks noGrp="1"/>
          </p:cNvSpPr>
          <p:nvPr>
            <p:ph type="title"/>
          </p:nvPr>
        </p:nvSpPr>
        <p:spPr>
          <a:xfrm>
            <a:off x="838200" y="365125"/>
            <a:ext cx="10515600" cy="1325563"/>
          </a:xfrm>
        </p:spPr>
        <p:txBody>
          <a:bodyPr>
            <a:normAutofit/>
          </a:bodyPr>
          <a:lstStyle/>
          <a:p>
            <a:r>
              <a:rPr lang="en-GB"/>
              <a:t>Conclusion </a:t>
            </a:r>
          </a:p>
        </p:txBody>
      </p:sp>
      <p:graphicFrame>
        <p:nvGraphicFramePr>
          <p:cNvPr id="126" name="Content Placeholder 2">
            <a:extLst>
              <a:ext uri="{FF2B5EF4-FFF2-40B4-BE49-F238E27FC236}">
                <a16:creationId xmlns:a16="http://schemas.microsoft.com/office/drawing/2014/main" id="{92DF85A0-6D89-7D99-39B5-68F38460A556}"/>
              </a:ext>
            </a:extLst>
          </p:cNvPr>
          <p:cNvGraphicFramePr>
            <a:graphicFrameLocks noGrp="1"/>
          </p:cNvGraphicFramePr>
          <p:nvPr>
            <p:ph idx="1"/>
            <p:extLst>
              <p:ext uri="{D42A27DB-BD31-4B8C-83A1-F6EECF244321}">
                <p14:modId xmlns:p14="http://schemas.microsoft.com/office/powerpoint/2010/main" val="38679922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122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A8E56-4EEC-172C-7F29-AD287DF6B6A6}"/>
              </a:ext>
            </a:extLst>
          </p:cNvPr>
          <p:cNvSpPr>
            <a:spLocks noGrp="1"/>
          </p:cNvSpPr>
          <p:nvPr>
            <p:ph type="title"/>
          </p:nvPr>
        </p:nvSpPr>
        <p:spPr>
          <a:xfrm>
            <a:off x="3812004" y="291343"/>
            <a:ext cx="3400899" cy="532231"/>
          </a:xfrm>
        </p:spPr>
        <p:txBody>
          <a:bodyPr anchor="b">
            <a:normAutofit fontScale="90000"/>
          </a:bodyPr>
          <a:lstStyle/>
          <a:p>
            <a:r>
              <a:rPr lang="en-GB" sz="4000"/>
              <a:t>References </a:t>
            </a:r>
          </a:p>
        </p:txBody>
      </p:sp>
      <p:pic>
        <p:nvPicPr>
          <p:cNvPr id="20" name="Graphic 19" descr="Stomach">
            <a:extLst>
              <a:ext uri="{FF2B5EF4-FFF2-40B4-BE49-F238E27FC236}">
                <a16:creationId xmlns:a16="http://schemas.microsoft.com/office/drawing/2014/main" id="{F19077CD-BB4E-DB6E-4F5B-D5F633BA4F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 y="1618"/>
            <a:ext cx="1198532" cy="1198532"/>
          </a:xfrm>
          <a:prstGeom prst="rect">
            <a:avLst/>
          </a:prstGeom>
        </p:spPr>
      </p:pic>
      <p:sp>
        <p:nvSpPr>
          <p:cNvPr id="3" name="Content Placeholder 2">
            <a:extLst>
              <a:ext uri="{FF2B5EF4-FFF2-40B4-BE49-F238E27FC236}">
                <a16:creationId xmlns:a16="http://schemas.microsoft.com/office/drawing/2014/main" id="{6998DDAC-9004-3ED4-E2D0-05DC3A941B82}"/>
              </a:ext>
            </a:extLst>
          </p:cNvPr>
          <p:cNvSpPr>
            <a:spLocks noGrp="1"/>
          </p:cNvSpPr>
          <p:nvPr>
            <p:ph idx="1"/>
          </p:nvPr>
        </p:nvSpPr>
        <p:spPr>
          <a:xfrm>
            <a:off x="1197370" y="827520"/>
            <a:ext cx="10221287" cy="5686609"/>
          </a:xfrm>
        </p:spPr>
        <p:txBody>
          <a:bodyPr vert="horz" lIns="91440" tIns="45720" rIns="91440" bIns="45720" rtlCol="0" anchor="t">
            <a:noAutofit/>
          </a:bodyPr>
          <a:lstStyle/>
          <a:p>
            <a:r>
              <a:rPr lang="en-GB" sz="1800" dirty="0">
                <a:ea typeface="+mn-lt"/>
                <a:cs typeface="+mn-lt"/>
              </a:rPr>
              <a:t>Abbott (2025) </a:t>
            </a:r>
            <a:r>
              <a:rPr lang="en-GB" sz="1800" i="1" dirty="0">
                <a:ea typeface="+mn-lt"/>
                <a:cs typeface="+mn-lt"/>
              </a:rPr>
              <a:t>Primary Care Diabetes Excellence Programme</a:t>
            </a:r>
            <a:r>
              <a:rPr lang="en-GB" sz="1800" dirty="0">
                <a:ea typeface="+mn-lt"/>
                <a:cs typeface="+mn-lt"/>
              </a:rPr>
              <a:t>. Available at: </a:t>
            </a:r>
            <a:r>
              <a:rPr lang="en-GB" sz="1800" dirty="0">
                <a:ea typeface="+mn-lt"/>
                <a:cs typeface="+mn-lt"/>
                <a:hlinkClick r:id="rId4">
                  <a:extLst>
                    <a:ext uri="{A12FA001-AC4F-418D-AE19-62706E023703}">
                      <ahyp:hlinkClr xmlns:ahyp="http://schemas.microsoft.com/office/drawing/2018/hyperlinkcolor" val="tx"/>
                    </a:ext>
                  </a:extLst>
                </a:hlinkClick>
              </a:rPr>
              <a:t>https://pro.freestyle.abbott/uk-en/diabetes-innovation.html</a:t>
            </a:r>
            <a:r>
              <a:rPr lang="en-GB" sz="1800" dirty="0">
                <a:ea typeface="+mn-lt"/>
                <a:cs typeface="+mn-lt"/>
              </a:rPr>
              <a:t> (Accessed: 31 October 2025).</a:t>
            </a:r>
            <a:endParaRPr lang="en-GB" sz="1800" dirty="0"/>
          </a:p>
          <a:p>
            <a:r>
              <a:rPr lang="en-GB" sz="1800" dirty="0">
                <a:ea typeface="+mn-lt"/>
                <a:cs typeface="+mn-lt"/>
              </a:rPr>
              <a:t>Abbott (n.d.) </a:t>
            </a:r>
            <a:r>
              <a:rPr lang="en-GB" sz="1800" i="1" dirty="0">
                <a:ea typeface="+mn-lt"/>
                <a:cs typeface="+mn-lt"/>
              </a:rPr>
              <a:t>Home | Free Style - Abbott</a:t>
            </a:r>
            <a:r>
              <a:rPr lang="en-GB" sz="1800" dirty="0">
                <a:ea typeface="+mn-lt"/>
                <a:cs typeface="+mn-lt"/>
              </a:rPr>
              <a:t>. Available at: https://www.freestylebattery.com/us-en/home.html (Accessed: 31 October 2025).</a:t>
            </a:r>
          </a:p>
          <a:p>
            <a:r>
              <a:rPr lang="en-GB" sz="1600" dirty="0">
                <a:ea typeface="+mn-lt"/>
                <a:cs typeface="+mn-lt"/>
              </a:rPr>
              <a:t>ABCD (2020) </a:t>
            </a:r>
            <a:r>
              <a:rPr lang="en-GB" sz="1600" i="1" dirty="0">
                <a:ea typeface="+mn-lt"/>
                <a:cs typeface="+mn-lt"/>
              </a:rPr>
              <a:t>Benefits to people with diabetes in the UK from Free Style Libre</a:t>
            </a:r>
            <a:r>
              <a:rPr lang="en-GB" sz="1600" dirty="0">
                <a:ea typeface="+mn-lt"/>
                <a:cs typeface="+mn-lt"/>
              </a:rPr>
              <a:t>. Available at: </a:t>
            </a:r>
            <a:r>
              <a:rPr lang="en-GB" sz="1600" dirty="0">
                <a:ea typeface="+mn-lt"/>
                <a:cs typeface="+mn-lt"/>
                <a:hlinkClick r:id="rId5">
                  <a:extLst>
                    <a:ext uri="{A12FA001-AC4F-418D-AE19-62706E023703}">
                      <ahyp:hlinkClr xmlns:ahyp="http://schemas.microsoft.com/office/drawing/2018/hyperlinkcolor" val="tx"/>
                    </a:ext>
                  </a:extLst>
                </a:hlinkClick>
              </a:rPr>
              <a:t>https://abcd.care/announcement/benefits-people-diabetes-uk-freestyle-libre-flash-glucose-monitoring</a:t>
            </a:r>
            <a:r>
              <a:rPr lang="en-GB" sz="1600" dirty="0">
                <a:ea typeface="+mn-lt"/>
                <a:cs typeface="+mn-lt"/>
              </a:rPr>
              <a:t> (Accessed: 31 October 2025).</a:t>
            </a:r>
            <a:endParaRPr lang="en-US" sz="1600" dirty="0">
              <a:ea typeface="+mn-lt"/>
              <a:cs typeface="+mn-lt"/>
            </a:endParaRPr>
          </a:p>
          <a:p>
            <a:r>
              <a:rPr lang="en-GB" sz="1600" dirty="0">
                <a:ea typeface="+mn-lt"/>
                <a:cs typeface="+mn-lt"/>
              </a:rPr>
              <a:t>Abbott (2023) </a:t>
            </a:r>
            <a:r>
              <a:rPr lang="en-GB" sz="1600" i="1" dirty="0">
                <a:ea typeface="+mn-lt"/>
                <a:cs typeface="+mn-lt"/>
              </a:rPr>
              <a:t>Equity of Access: Driving positive change to increase access to glucose monitoring in Scotland</a:t>
            </a:r>
            <a:r>
              <a:rPr lang="en-GB" sz="1600" dirty="0">
                <a:ea typeface="+mn-lt"/>
                <a:cs typeface="+mn-lt"/>
              </a:rPr>
              <a:t>. Available at: </a:t>
            </a:r>
            <a:r>
              <a:rPr lang="en-GB" sz="1600" dirty="0">
                <a:ea typeface="+mn-lt"/>
                <a:cs typeface="+mn-lt"/>
                <a:hlinkClick r:id="rId6">
                  <a:extLst>
                    <a:ext uri="{A12FA001-AC4F-418D-AE19-62706E023703}">
                      <ahyp:hlinkClr xmlns:ahyp="http://schemas.microsoft.com/office/drawing/2018/hyperlinkcolor" val="tx"/>
                    </a:ext>
                  </a:extLst>
                </a:hlinkClick>
              </a:rPr>
              <a:t>https://pro.freestyle.abbott/content/dam/adc/pro/countries/uk-en/documents/FINAL%20Scotland%20Case%20Study%20011223.pdf</a:t>
            </a:r>
            <a:r>
              <a:rPr lang="en-GB" sz="1600" dirty="0">
                <a:ea typeface="+mn-lt"/>
                <a:cs typeface="+mn-lt"/>
              </a:rPr>
              <a:t> (Accessed: 1 November 2025).</a:t>
            </a:r>
          </a:p>
          <a:p>
            <a:r>
              <a:rPr lang="en-GB" sz="1600" dirty="0">
                <a:ea typeface="+mn-lt"/>
                <a:cs typeface="+mn-lt"/>
              </a:rPr>
              <a:t>Ali, S. (2025) </a:t>
            </a:r>
            <a:r>
              <a:rPr lang="en-GB" sz="1600" i="1" dirty="0">
                <a:ea typeface="+mn-lt"/>
                <a:cs typeface="+mn-lt"/>
              </a:rPr>
              <a:t>Impact of Free Style Libre 2 on diabetes distress and glycaemic control</a:t>
            </a:r>
            <a:r>
              <a:rPr lang="en-GB" sz="1600" dirty="0">
                <a:ea typeface="+mn-lt"/>
                <a:cs typeface="+mn-lt"/>
              </a:rPr>
              <a:t>. Available at: </a:t>
            </a:r>
            <a:r>
              <a:rPr lang="en-GB" sz="1600" dirty="0">
                <a:ea typeface="+mn-lt"/>
                <a:cs typeface="+mn-lt"/>
                <a:hlinkClick r:id="rId7">
                  <a:extLst>
                    <a:ext uri="{A12FA001-AC4F-418D-AE19-62706E023703}">
                      <ahyp:hlinkClr xmlns:ahyp="http://schemas.microsoft.com/office/drawing/2018/hyperlinkcolor" val="tx"/>
                    </a:ext>
                  </a:extLst>
                </a:hlinkClick>
              </a:rPr>
              <a:t>https://diabetesonthenet.com/wp-content/uploads/53.-Ali_FSL-service-evaluation.pdf</a:t>
            </a:r>
            <a:r>
              <a:rPr lang="en-GB" sz="1600" dirty="0">
                <a:ea typeface="+mn-lt"/>
                <a:cs typeface="+mn-lt"/>
              </a:rPr>
              <a:t> (Accessed: 31 October 2025).</a:t>
            </a:r>
            <a:endParaRPr lang="en-GB" dirty="0"/>
          </a:p>
          <a:p>
            <a:r>
              <a:rPr lang="en-GB" sz="1800" dirty="0">
                <a:ea typeface="+mn-lt"/>
                <a:cs typeface="+mn-lt"/>
              </a:rPr>
              <a:t>Diabetes UK (2025) </a:t>
            </a:r>
            <a:r>
              <a:rPr lang="en-GB" sz="1800" i="1" dirty="0">
                <a:ea typeface="+mn-lt"/>
                <a:cs typeface="+mn-lt"/>
              </a:rPr>
              <a:t>Free Style Libre 2 sensors will be phased out and replaced with Free Style Libre 2 Plus</a:t>
            </a:r>
            <a:r>
              <a:rPr lang="en-GB" sz="1800" dirty="0">
                <a:ea typeface="+mn-lt"/>
                <a:cs typeface="+mn-lt"/>
              </a:rPr>
              <a:t>. Available at: </a:t>
            </a:r>
            <a:r>
              <a:rPr lang="en-GB" sz="1800" dirty="0">
                <a:ea typeface="+mn-lt"/>
                <a:cs typeface="+mn-lt"/>
                <a:hlinkClick r:id="rId8">
                  <a:extLst>
                    <a:ext uri="{A12FA001-AC4F-418D-AE19-62706E023703}">
                      <ahyp:hlinkClr xmlns:ahyp="http://schemas.microsoft.com/office/drawing/2018/hyperlinkcolor" val="tx"/>
                    </a:ext>
                  </a:extLst>
                </a:hlinkClick>
              </a:rPr>
              <a:t>https://www.diabetes.org.uk/about-us/news-and-views/freestyle-libre-2-sensors-will-be-replaced-freestyle-libre-2-plus</a:t>
            </a:r>
            <a:r>
              <a:rPr lang="en-GB" sz="1800" dirty="0">
                <a:ea typeface="+mn-lt"/>
                <a:cs typeface="+mn-lt"/>
              </a:rPr>
              <a:t> (Accessed: 31 October 2025).</a:t>
            </a:r>
            <a:endParaRPr lang="en-GB" sz="1800" dirty="0"/>
          </a:p>
          <a:p>
            <a:r>
              <a:rPr lang="en-GB" sz="1600" dirty="0"/>
              <a:t>Diabetes My Way (2025) </a:t>
            </a:r>
            <a:r>
              <a:rPr lang="en-GB" sz="1600" i="1" dirty="0"/>
              <a:t>Free Style Libre 2 eLearning course</a:t>
            </a:r>
            <a:r>
              <a:rPr lang="en-GB" sz="1600" dirty="0"/>
              <a:t>. Available at: </a:t>
            </a:r>
            <a:r>
              <a:rPr lang="en-GB" sz="1600" dirty="0">
                <a:hlinkClick r:id="rId9">
                  <a:extLst>
                    <a:ext uri="{A12FA001-AC4F-418D-AE19-62706E023703}">
                      <ahyp:hlinkClr xmlns:ahyp="http://schemas.microsoft.com/office/drawing/2018/hyperlinkcolor" val="tx"/>
                    </a:ext>
                  </a:extLst>
                </a:hlinkClick>
              </a:rPr>
              <a:t>https://elearning.diabetesmyway.nhs.uk/courses/freestyle-libre/</a:t>
            </a:r>
            <a:r>
              <a:rPr lang="en-GB" sz="1600" dirty="0"/>
              <a:t> (Accessed: 1 November 2025).</a:t>
            </a:r>
            <a:r>
              <a:rPr lang="en-GB" sz="1800" dirty="0"/>
              <a:t>NHS England (2023) </a:t>
            </a:r>
            <a:r>
              <a:rPr lang="en-GB" sz="1800" i="1" dirty="0"/>
              <a:t>Flash glucose monitoring – frequently asked questions for commissioners</a:t>
            </a:r>
            <a:r>
              <a:rPr lang="en-GB" sz="1800" dirty="0"/>
              <a:t>. Available at: </a:t>
            </a:r>
            <a:r>
              <a:rPr lang="en-GB" sz="1800" dirty="0">
                <a:hlinkClick r:id="rId10">
                  <a:extLst>
                    <a:ext uri="{A12FA001-AC4F-418D-AE19-62706E023703}">
                      <ahyp:hlinkClr xmlns:ahyp="http://schemas.microsoft.com/office/drawing/2018/hyperlinkcolor" val="tx"/>
                    </a:ext>
                  </a:extLst>
                </a:hlinkClick>
              </a:rPr>
              <a:t>https://www.england.nhs.uk/diabetes/digital-innovations-to-support-diabetes-outcomes/flash-glucose-monitoring/faqs-commissioners/</a:t>
            </a:r>
            <a:r>
              <a:rPr lang="en-GB" sz="1800" dirty="0"/>
              <a:t> (Accessed: 31 October 2025).</a:t>
            </a:r>
          </a:p>
          <a:p>
            <a:endParaRPr lang="en-GB" sz="1800"/>
          </a:p>
        </p:txBody>
      </p:sp>
      <p:pic>
        <p:nvPicPr>
          <p:cNvPr id="22" name="Graphic 21" descr="Stomach">
            <a:extLst>
              <a:ext uri="{FF2B5EF4-FFF2-40B4-BE49-F238E27FC236}">
                <a16:creationId xmlns:a16="http://schemas.microsoft.com/office/drawing/2014/main" id="{508D27C5-FA24-4F4B-9E19-1550F8AAD2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3380972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C4DBF-2D9D-A7F3-7331-9E0874686E75}"/>
              </a:ext>
            </a:extLst>
          </p:cNvPr>
          <p:cNvSpPr>
            <a:spLocks noGrp="1"/>
          </p:cNvSpPr>
          <p:nvPr>
            <p:ph type="title"/>
          </p:nvPr>
        </p:nvSpPr>
        <p:spPr>
          <a:xfrm>
            <a:off x="4643815" y="-285448"/>
            <a:ext cx="2913504" cy="1330839"/>
          </a:xfrm>
        </p:spPr>
        <p:txBody>
          <a:bodyPr>
            <a:normAutofit/>
          </a:bodyPr>
          <a:lstStyle/>
          <a:p>
            <a:r>
              <a:rPr lang="en-GB"/>
              <a:t>References </a:t>
            </a:r>
          </a:p>
        </p:txBody>
      </p:sp>
      <p:sp>
        <p:nvSpPr>
          <p:cNvPr id="38" name="Freeform: Shape 37">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descr="Needle">
            <a:extLst>
              <a:ext uri="{FF2B5EF4-FFF2-40B4-BE49-F238E27FC236}">
                <a16:creationId xmlns:a16="http://schemas.microsoft.com/office/drawing/2014/main" id="{0613001D-3313-DB53-84B0-54FB849660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77" y="189563"/>
            <a:ext cx="2275277" cy="2275277"/>
          </a:xfrm>
          <a:prstGeom prst="rect">
            <a:avLst/>
          </a:prstGeom>
        </p:spPr>
      </p:pic>
      <p:sp>
        <p:nvSpPr>
          <p:cNvPr id="3" name="Content Placeholder 2">
            <a:extLst>
              <a:ext uri="{FF2B5EF4-FFF2-40B4-BE49-F238E27FC236}">
                <a16:creationId xmlns:a16="http://schemas.microsoft.com/office/drawing/2014/main" id="{05A3B948-3E6A-418A-F171-B1695EB4B24D}"/>
              </a:ext>
            </a:extLst>
          </p:cNvPr>
          <p:cNvSpPr>
            <a:spLocks noGrp="1"/>
          </p:cNvSpPr>
          <p:nvPr>
            <p:ph idx="1"/>
          </p:nvPr>
        </p:nvSpPr>
        <p:spPr>
          <a:xfrm>
            <a:off x="376936" y="2319379"/>
            <a:ext cx="11446374" cy="3711617"/>
          </a:xfrm>
        </p:spPr>
        <p:txBody>
          <a:bodyPr vert="horz" lIns="91440" tIns="45720" rIns="91440" bIns="45720" rtlCol="0" anchor="t">
            <a:noAutofit/>
          </a:bodyPr>
          <a:lstStyle/>
          <a:p>
            <a:r>
              <a:rPr lang="en-GB" sz="1600" dirty="0">
                <a:ea typeface="+mn-lt"/>
                <a:cs typeface="+mn-lt"/>
              </a:rPr>
              <a:t>Gregory, S. (2025) </a:t>
            </a:r>
            <a:r>
              <a:rPr lang="en-GB" sz="1600" i="1" dirty="0">
                <a:ea typeface="+mn-lt"/>
                <a:cs typeface="+mn-lt"/>
              </a:rPr>
              <a:t>Flash glucose monitoring use in community nursing teams: one year on</a:t>
            </a:r>
            <a:r>
              <a:rPr lang="en-GB" sz="1600" dirty="0">
                <a:ea typeface="+mn-lt"/>
                <a:cs typeface="+mn-lt"/>
              </a:rPr>
              <a:t>. Medway Community Healthcare. Available at: </a:t>
            </a:r>
            <a:r>
              <a:rPr lang="en-GB" sz="1600" dirty="0">
                <a:ea typeface="+mn-lt"/>
                <a:cs typeface="+mn-lt"/>
                <a:hlinkClick r:id="rId4"/>
              </a:rPr>
              <a:t>https://www.medwaycommunityhealthcare.nhs.uk/devuret/2025/03/Gregory_2_Diabetes_Team.pdf</a:t>
            </a:r>
            <a:r>
              <a:rPr lang="en-GB" sz="1600" dirty="0">
                <a:ea typeface="+mn-lt"/>
                <a:cs typeface="+mn-lt"/>
              </a:rPr>
              <a:t> (Accessed: 31 October 2025).</a:t>
            </a:r>
            <a:endParaRPr lang="en-US" sz="1600">
              <a:ea typeface="+mn-lt"/>
              <a:cs typeface="+mn-lt"/>
            </a:endParaRPr>
          </a:p>
          <a:p>
            <a:r>
              <a:rPr lang="en-GB" sz="1600" dirty="0">
                <a:ea typeface="+mn-lt"/>
                <a:cs typeface="+mn-lt"/>
              </a:rPr>
              <a:t>Health Education England (2019) </a:t>
            </a:r>
            <a:r>
              <a:rPr lang="en-GB" sz="1600" i="1" dirty="0">
                <a:ea typeface="+mn-lt"/>
                <a:cs typeface="+mn-lt"/>
              </a:rPr>
              <a:t>The Topol Review: Preparing the healthcare workforce to deliver the digital future</a:t>
            </a:r>
            <a:r>
              <a:rPr lang="en-GB" sz="1600" dirty="0">
                <a:ea typeface="+mn-lt"/>
                <a:cs typeface="+mn-lt"/>
              </a:rPr>
              <a:t>. Available at: </a:t>
            </a:r>
            <a:r>
              <a:rPr lang="en-GB" sz="1600" dirty="0">
                <a:ea typeface="+mn-lt"/>
                <a:cs typeface="+mn-lt"/>
                <a:hlinkClick r:id="rId5"/>
              </a:rPr>
              <a:t>https://topol.hee.nhs.uk</a:t>
            </a:r>
            <a:r>
              <a:rPr lang="en-GB" sz="1600" dirty="0">
                <a:ea typeface="+mn-lt"/>
                <a:cs typeface="+mn-lt"/>
              </a:rPr>
              <a:t> (Accessed: 1 November 2025).</a:t>
            </a:r>
            <a:endParaRPr lang="en-GB" dirty="0"/>
          </a:p>
          <a:p>
            <a:r>
              <a:rPr lang="en-GB" sz="1800" dirty="0">
                <a:ea typeface="+mn-lt"/>
                <a:cs typeface="+mn-lt"/>
              </a:rPr>
              <a:t>NICE (2017) </a:t>
            </a:r>
            <a:r>
              <a:rPr lang="en-GB" sz="1800" i="1" dirty="0">
                <a:ea typeface="+mn-lt"/>
                <a:cs typeface="+mn-lt"/>
              </a:rPr>
              <a:t>Free Style Libre for glucose monitoring</a:t>
            </a:r>
            <a:r>
              <a:rPr lang="en-GB" sz="1800" dirty="0">
                <a:ea typeface="+mn-lt"/>
                <a:cs typeface="+mn-lt"/>
              </a:rPr>
              <a:t>. Available at: </a:t>
            </a:r>
            <a:r>
              <a:rPr lang="en-GB" sz="1800" dirty="0">
                <a:ea typeface="+mn-lt"/>
                <a:cs typeface="+mn-lt"/>
                <a:hlinkClick r:id="rId6">
                  <a:extLst>
                    <a:ext uri="{A12FA001-AC4F-418D-AE19-62706E023703}">
                      <ahyp:hlinkClr xmlns:ahyp="http://schemas.microsoft.com/office/drawing/2018/hyperlinkcolor" val="tx"/>
                    </a:ext>
                  </a:extLst>
                </a:hlinkClick>
              </a:rPr>
              <a:t>https://www.nice.org.uk/advice/mib110/resources/freestyle-libre-for-glucose-monitoring-pdf-2285963268047557</a:t>
            </a:r>
            <a:r>
              <a:rPr lang="en-GB" sz="1800" dirty="0">
                <a:ea typeface="+mn-lt"/>
                <a:cs typeface="+mn-lt"/>
              </a:rPr>
              <a:t> (Accessed: 31 October 2025).</a:t>
            </a:r>
            <a:endParaRPr lang="en-US" dirty="0"/>
          </a:p>
          <a:p>
            <a:r>
              <a:rPr lang="en-GB" sz="1800" dirty="0"/>
              <a:t>NHS England (2023) </a:t>
            </a:r>
            <a:r>
              <a:rPr lang="en-GB" sz="1800" i="1" dirty="0"/>
              <a:t>Flash glucose monitoring – frequently asked questions for commissioners</a:t>
            </a:r>
            <a:r>
              <a:rPr lang="en-GB" sz="1800" dirty="0"/>
              <a:t>. Available at: </a:t>
            </a:r>
            <a:r>
              <a:rPr lang="en-GB" sz="1800" dirty="0">
                <a:hlinkClick r:id="rId7">
                  <a:extLst>
                    <a:ext uri="{A12FA001-AC4F-418D-AE19-62706E023703}">
                      <ahyp:hlinkClr xmlns:ahyp="http://schemas.microsoft.com/office/drawing/2018/hyperlinkcolor" val="tx"/>
                    </a:ext>
                  </a:extLst>
                </a:hlinkClick>
              </a:rPr>
              <a:t>https://www.england.nhs.uk/diabetes/digital-innovations-to-support-diabetes-outcomes/flash-glucose-monitoring/faqs-commissioners/</a:t>
            </a:r>
            <a:r>
              <a:rPr lang="en-GB" sz="1800" dirty="0"/>
              <a:t> (Accessed: 31 October 2025).</a:t>
            </a:r>
          </a:p>
          <a:p>
            <a:r>
              <a:rPr lang="en-GB" sz="1800" i="1" dirty="0"/>
              <a:t>Quantified Bob</a:t>
            </a:r>
            <a:r>
              <a:rPr lang="en-GB" sz="1800" dirty="0"/>
              <a:t> (2018) Free Style Libre Continuous Glucose Monitoring System</a:t>
            </a:r>
          </a:p>
          <a:p>
            <a:endParaRPr lang="en-GB" sz="1000"/>
          </a:p>
          <a:p>
            <a:endParaRPr lang="en-GB" sz="1000"/>
          </a:p>
        </p:txBody>
      </p:sp>
    </p:spTree>
    <p:extLst>
      <p:ext uri="{BB962C8B-B14F-4D97-AF65-F5344CB8AC3E}">
        <p14:creationId xmlns:p14="http://schemas.microsoft.com/office/powerpoint/2010/main" val="1310113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Name - Shannon Ashfield Student Number - 2316065 Module Code - BMHP6026 Component 2 - viva voce presentation  Lecturer - Joanne Davies</vt:lpstr>
      <vt:lpstr>PowerPoint Presentation</vt:lpstr>
      <vt:lpstr>(Abbott )</vt:lpstr>
      <vt:lpstr>Overview what Free Style Libre does, how it works and where its used. </vt:lpstr>
      <vt:lpstr>Impact key areas workforce</vt:lpstr>
      <vt:lpstr>PowerPoint Presentation</vt:lpstr>
      <vt:lpstr>Service delivery</vt:lpstr>
      <vt:lpstr>PowerPoint Presentation</vt:lpstr>
      <vt:lpstr>Patients/ service users </vt:lpstr>
      <vt:lpstr>PowerPoint Presentation</vt:lpstr>
      <vt:lpstr>community</vt:lpstr>
      <vt:lpstr>PowerPoint Presentation</vt:lpstr>
      <vt:lpstr>Challenges recommendations </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131</cp:revision>
  <dcterms:created xsi:type="dcterms:W3CDTF">2025-10-31T19:43:24Z</dcterms:created>
  <dcterms:modified xsi:type="dcterms:W3CDTF">2025-11-06T01:30:03Z</dcterms:modified>
</cp:coreProperties>
</file>