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5"/>
  </p:notesMasterIdLst>
  <p:sldIdLst>
    <p:sldId id="256" r:id="rId3"/>
    <p:sldId id="257" r:id="rId4"/>
    <p:sldId id="284" r:id="rId5"/>
    <p:sldId id="282" r:id="rId6"/>
    <p:sldId id="274" r:id="rId7"/>
    <p:sldId id="272" r:id="rId8"/>
    <p:sldId id="269" r:id="rId9"/>
    <p:sldId id="280"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66" autoAdjust="0"/>
    <p:restoredTop sz="94660"/>
  </p:normalViewPr>
  <p:slideViewPr>
    <p:cSldViewPr snapToGrid="0">
      <p:cViewPr varScale="1">
        <p:scale>
          <a:sx n="72" d="100"/>
          <a:sy n="72" d="100"/>
        </p:scale>
        <p:origin x="77"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diagrams/_rels/data3.xml.rels><?xml version="1.0" encoding="UTF-8" standalone="yes"?>
<Relationships xmlns="http://schemas.openxmlformats.org/package/2006/relationships"><Relationship Id="rId1" Type="http://schemas.openxmlformats.org/officeDocument/2006/relationships/hyperlink" Target="https://www.mindtools.com/"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mindtools.com/"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561430-A029-4184-A9EA-B27BBEF16894}"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F7CF24F-EA52-422A-BD18-C4E285C95C0A}">
      <dgm:prSet/>
      <dgm:spPr/>
      <dgm:t>
        <a:bodyPr/>
        <a:lstStyle/>
        <a:p>
          <a:r>
            <a:rPr lang="en-GB" dirty="0"/>
            <a:t>✔ Sales have remained below pre-pandemic levels.</a:t>
          </a:r>
          <a:endParaRPr lang="en-US" dirty="0"/>
        </a:p>
      </dgm:t>
    </dgm:pt>
    <dgm:pt modelId="{43061E95-A938-4A3D-8613-876489291860}" type="parTrans" cxnId="{C470747C-EC43-414B-927C-FE88329958FF}">
      <dgm:prSet/>
      <dgm:spPr/>
      <dgm:t>
        <a:bodyPr/>
        <a:lstStyle/>
        <a:p>
          <a:endParaRPr lang="en-US"/>
        </a:p>
      </dgm:t>
    </dgm:pt>
    <dgm:pt modelId="{CAD5BEDE-168D-4EDC-8BB5-1BA2B1ADC5DA}" type="sibTrans" cxnId="{C470747C-EC43-414B-927C-FE88329958FF}">
      <dgm:prSet/>
      <dgm:spPr/>
      <dgm:t>
        <a:bodyPr/>
        <a:lstStyle/>
        <a:p>
          <a:endParaRPr lang="en-US"/>
        </a:p>
      </dgm:t>
    </dgm:pt>
    <dgm:pt modelId="{58B440B3-76DA-4937-9417-084514670EB0}">
      <dgm:prSet/>
      <dgm:spPr/>
      <dgm:t>
        <a:bodyPr/>
        <a:lstStyle/>
        <a:p>
          <a:r>
            <a:rPr lang="en-GB" dirty="0"/>
            <a:t>✔ External factors have significantly reduced customer numbers.</a:t>
          </a:r>
          <a:endParaRPr lang="en-US" dirty="0"/>
        </a:p>
      </dgm:t>
    </dgm:pt>
    <dgm:pt modelId="{890B3B43-964F-48D7-8A02-B75C0DCD8BD1}" type="parTrans" cxnId="{4600D9D2-534D-4953-939A-E1993D757645}">
      <dgm:prSet/>
      <dgm:spPr/>
      <dgm:t>
        <a:bodyPr/>
        <a:lstStyle/>
        <a:p>
          <a:endParaRPr lang="en-US"/>
        </a:p>
      </dgm:t>
    </dgm:pt>
    <dgm:pt modelId="{AE54A703-6642-4E24-858E-A3B69ED95201}" type="sibTrans" cxnId="{4600D9D2-534D-4953-939A-E1993D757645}">
      <dgm:prSet/>
      <dgm:spPr/>
      <dgm:t>
        <a:bodyPr/>
        <a:lstStyle/>
        <a:p>
          <a:endParaRPr lang="en-US"/>
        </a:p>
      </dgm:t>
    </dgm:pt>
    <dgm:pt modelId="{1AECEDD0-BEB2-4E2D-9729-BFA9D0A4A56E}">
      <dgm:prSet/>
      <dgm:spPr/>
      <dgm:t>
        <a:bodyPr/>
        <a:lstStyle/>
        <a:p>
          <a:r>
            <a:rPr lang="en-GB" dirty="0"/>
            <a:t>✔ Internal operational limitations restrict business growth.</a:t>
          </a:r>
          <a:endParaRPr lang="en-US" dirty="0"/>
        </a:p>
      </dgm:t>
    </dgm:pt>
    <dgm:pt modelId="{C0FEEE5C-5E0C-406A-8AD8-31D79A2BE968}" type="parTrans" cxnId="{7DF8A7FB-7E38-4A3E-9647-4CDEDAF1A1B1}">
      <dgm:prSet/>
      <dgm:spPr/>
      <dgm:t>
        <a:bodyPr/>
        <a:lstStyle/>
        <a:p>
          <a:endParaRPr lang="en-US"/>
        </a:p>
      </dgm:t>
    </dgm:pt>
    <dgm:pt modelId="{CAFBB973-D2EF-4728-8CC8-DA546BD13CF5}" type="sibTrans" cxnId="{7DF8A7FB-7E38-4A3E-9647-4CDEDAF1A1B1}">
      <dgm:prSet/>
      <dgm:spPr/>
      <dgm:t>
        <a:bodyPr/>
        <a:lstStyle/>
        <a:p>
          <a:endParaRPr lang="en-US"/>
        </a:p>
      </dgm:t>
    </dgm:pt>
    <dgm:pt modelId="{C1310E61-0033-4016-8244-286341C87CF2}">
      <dgm:prSet/>
      <dgm:spPr/>
      <dgm:t>
        <a:bodyPr/>
        <a:lstStyle/>
        <a:p>
          <a:r>
            <a:rPr lang="en-GB"/>
            <a:t>✔ Technology offers the greatest opportunity for improvement.</a:t>
          </a:r>
          <a:endParaRPr lang="en-US"/>
        </a:p>
      </dgm:t>
    </dgm:pt>
    <dgm:pt modelId="{1F373C9C-A414-4923-B9E8-DB575B341254}" type="parTrans" cxnId="{08E3E6D4-BA2E-45E7-8B5B-A19A532B5869}">
      <dgm:prSet/>
      <dgm:spPr/>
      <dgm:t>
        <a:bodyPr/>
        <a:lstStyle/>
        <a:p>
          <a:endParaRPr lang="en-US"/>
        </a:p>
      </dgm:t>
    </dgm:pt>
    <dgm:pt modelId="{6D2D57A0-B2C7-4071-90D3-847CBB6E2857}" type="sibTrans" cxnId="{08E3E6D4-BA2E-45E7-8B5B-A19A532B5869}">
      <dgm:prSet/>
      <dgm:spPr/>
      <dgm:t>
        <a:bodyPr/>
        <a:lstStyle/>
        <a:p>
          <a:endParaRPr lang="en-US"/>
        </a:p>
      </dgm:t>
    </dgm:pt>
    <dgm:pt modelId="{1615F8DC-61A0-4E48-85F4-43100EE00F24}">
      <dgm:prSet/>
      <dgm:spPr/>
      <dgm:t>
        <a:bodyPr/>
        <a:lstStyle/>
        <a:p>
          <a:r>
            <a:rPr lang="en-GB"/>
            <a:t>✔ Delivery and online ordering could increase sales and customer convenience.</a:t>
          </a:r>
          <a:endParaRPr lang="en-US"/>
        </a:p>
      </dgm:t>
    </dgm:pt>
    <dgm:pt modelId="{8B751486-BDBC-4D5D-B3CE-6C5815187C66}" type="parTrans" cxnId="{F9135D99-2475-4407-ACF6-362619845335}">
      <dgm:prSet/>
      <dgm:spPr/>
      <dgm:t>
        <a:bodyPr/>
        <a:lstStyle/>
        <a:p>
          <a:endParaRPr lang="en-US"/>
        </a:p>
      </dgm:t>
    </dgm:pt>
    <dgm:pt modelId="{8CEAA8B9-B13E-42CD-9100-D6F65463FFDE}" type="sibTrans" cxnId="{F9135D99-2475-4407-ACF6-362619845335}">
      <dgm:prSet/>
      <dgm:spPr/>
      <dgm:t>
        <a:bodyPr/>
        <a:lstStyle/>
        <a:p>
          <a:endParaRPr lang="en-US"/>
        </a:p>
      </dgm:t>
    </dgm:pt>
    <dgm:pt modelId="{89E5D309-3508-4ABA-91B1-E56261490247}" type="pres">
      <dgm:prSet presAssocID="{8F561430-A029-4184-A9EA-B27BBEF16894}" presName="vert0" presStyleCnt="0">
        <dgm:presLayoutVars>
          <dgm:dir/>
          <dgm:animOne val="branch"/>
          <dgm:animLvl val="lvl"/>
        </dgm:presLayoutVars>
      </dgm:prSet>
      <dgm:spPr/>
    </dgm:pt>
    <dgm:pt modelId="{3CA1D9C9-B8A2-4825-BEEB-D3187D21E93B}" type="pres">
      <dgm:prSet presAssocID="{DF7CF24F-EA52-422A-BD18-C4E285C95C0A}" presName="thickLine" presStyleLbl="alignNode1" presStyleIdx="0" presStyleCnt="5"/>
      <dgm:spPr/>
    </dgm:pt>
    <dgm:pt modelId="{D3B3E68E-22BE-43FE-860E-2017FF775884}" type="pres">
      <dgm:prSet presAssocID="{DF7CF24F-EA52-422A-BD18-C4E285C95C0A}" presName="horz1" presStyleCnt="0"/>
      <dgm:spPr/>
    </dgm:pt>
    <dgm:pt modelId="{38119DEA-E0F5-497F-976F-FAD29D04DC0D}" type="pres">
      <dgm:prSet presAssocID="{DF7CF24F-EA52-422A-BD18-C4E285C95C0A}" presName="tx1" presStyleLbl="revTx" presStyleIdx="0" presStyleCnt="5"/>
      <dgm:spPr/>
    </dgm:pt>
    <dgm:pt modelId="{2DFC2884-0879-4B5A-BE80-5C72DC554FD3}" type="pres">
      <dgm:prSet presAssocID="{DF7CF24F-EA52-422A-BD18-C4E285C95C0A}" presName="vert1" presStyleCnt="0"/>
      <dgm:spPr/>
    </dgm:pt>
    <dgm:pt modelId="{153F1CA9-F5F0-423C-88F6-DD1D3A70D538}" type="pres">
      <dgm:prSet presAssocID="{58B440B3-76DA-4937-9417-084514670EB0}" presName="thickLine" presStyleLbl="alignNode1" presStyleIdx="1" presStyleCnt="5"/>
      <dgm:spPr/>
    </dgm:pt>
    <dgm:pt modelId="{85FA9EB7-D2C6-442B-9397-2D3A021DB2C0}" type="pres">
      <dgm:prSet presAssocID="{58B440B3-76DA-4937-9417-084514670EB0}" presName="horz1" presStyleCnt="0"/>
      <dgm:spPr/>
    </dgm:pt>
    <dgm:pt modelId="{35DFE83D-C87B-4FA4-846C-44E52D73483C}" type="pres">
      <dgm:prSet presAssocID="{58B440B3-76DA-4937-9417-084514670EB0}" presName="tx1" presStyleLbl="revTx" presStyleIdx="1" presStyleCnt="5"/>
      <dgm:spPr/>
    </dgm:pt>
    <dgm:pt modelId="{E63DC680-D40A-4935-8989-D62E40FBB45C}" type="pres">
      <dgm:prSet presAssocID="{58B440B3-76DA-4937-9417-084514670EB0}" presName="vert1" presStyleCnt="0"/>
      <dgm:spPr/>
    </dgm:pt>
    <dgm:pt modelId="{15402081-4676-4E3C-9CBD-E247B575932C}" type="pres">
      <dgm:prSet presAssocID="{1AECEDD0-BEB2-4E2D-9729-BFA9D0A4A56E}" presName="thickLine" presStyleLbl="alignNode1" presStyleIdx="2" presStyleCnt="5"/>
      <dgm:spPr/>
    </dgm:pt>
    <dgm:pt modelId="{A00E2C17-18C7-4404-B777-4CB54C4E0F18}" type="pres">
      <dgm:prSet presAssocID="{1AECEDD0-BEB2-4E2D-9729-BFA9D0A4A56E}" presName="horz1" presStyleCnt="0"/>
      <dgm:spPr/>
    </dgm:pt>
    <dgm:pt modelId="{D106E774-5C5E-4C7D-9FDC-02243105B722}" type="pres">
      <dgm:prSet presAssocID="{1AECEDD0-BEB2-4E2D-9729-BFA9D0A4A56E}" presName="tx1" presStyleLbl="revTx" presStyleIdx="2" presStyleCnt="5"/>
      <dgm:spPr/>
    </dgm:pt>
    <dgm:pt modelId="{EE0676D2-2332-496E-A4C8-0297A2DF8CAA}" type="pres">
      <dgm:prSet presAssocID="{1AECEDD0-BEB2-4E2D-9729-BFA9D0A4A56E}" presName="vert1" presStyleCnt="0"/>
      <dgm:spPr/>
    </dgm:pt>
    <dgm:pt modelId="{FECC7574-1096-4CB4-8590-D7C7315194F9}" type="pres">
      <dgm:prSet presAssocID="{C1310E61-0033-4016-8244-286341C87CF2}" presName="thickLine" presStyleLbl="alignNode1" presStyleIdx="3" presStyleCnt="5"/>
      <dgm:spPr/>
    </dgm:pt>
    <dgm:pt modelId="{3C0B4D23-554A-44EE-B1A1-D97CBEB706EC}" type="pres">
      <dgm:prSet presAssocID="{C1310E61-0033-4016-8244-286341C87CF2}" presName="horz1" presStyleCnt="0"/>
      <dgm:spPr/>
    </dgm:pt>
    <dgm:pt modelId="{D8F003B9-261D-48FC-B24A-F03A003841D6}" type="pres">
      <dgm:prSet presAssocID="{C1310E61-0033-4016-8244-286341C87CF2}" presName="tx1" presStyleLbl="revTx" presStyleIdx="3" presStyleCnt="5"/>
      <dgm:spPr/>
    </dgm:pt>
    <dgm:pt modelId="{7FFEB733-ECB3-4263-B756-9FA428A5868C}" type="pres">
      <dgm:prSet presAssocID="{C1310E61-0033-4016-8244-286341C87CF2}" presName="vert1" presStyleCnt="0"/>
      <dgm:spPr/>
    </dgm:pt>
    <dgm:pt modelId="{AA53C7EF-1396-4858-A72E-71718F0BC8E7}" type="pres">
      <dgm:prSet presAssocID="{1615F8DC-61A0-4E48-85F4-43100EE00F24}" presName="thickLine" presStyleLbl="alignNode1" presStyleIdx="4" presStyleCnt="5"/>
      <dgm:spPr/>
    </dgm:pt>
    <dgm:pt modelId="{AB775A1E-9D27-4D13-9FBC-C7C9139D31BC}" type="pres">
      <dgm:prSet presAssocID="{1615F8DC-61A0-4E48-85F4-43100EE00F24}" presName="horz1" presStyleCnt="0"/>
      <dgm:spPr/>
    </dgm:pt>
    <dgm:pt modelId="{778CD039-97A5-4312-8A73-206CF41D7AE4}" type="pres">
      <dgm:prSet presAssocID="{1615F8DC-61A0-4E48-85F4-43100EE00F24}" presName="tx1" presStyleLbl="revTx" presStyleIdx="4" presStyleCnt="5"/>
      <dgm:spPr/>
    </dgm:pt>
    <dgm:pt modelId="{EA8D1DA3-3978-4E5A-B1C6-DA0774F2C165}" type="pres">
      <dgm:prSet presAssocID="{1615F8DC-61A0-4E48-85F4-43100EE00F24}" presName="vert1" presStyleCnt="0"/>
      <dgm:spPr/>
    </dgm:pt>
  </dgm:ptLst>
  <dgm:cxnLst>
    <dgm:cxn modelId="{F4807533-23D0-4780-9169-E4D9A96CB746}" type="presOf" srcId="{1AECEDD0-BEB2-4E2D-9729-BFA9D0A4A56E}" destId="{D106E774-5C5E-4C7D-9FDC-02243105B722}" srcOrd="0" destOrd="0" presId="urn:microsoft.com/office/officeart/2008/layout/LinedList"/>
    <dgm:cxn modelId="{30FB6A40-B00F-4393-BB50-53F95171B733}" type="presOf" srcId="{1615F8DC-61A0-4E48-85F4-43100EE00F24}" destId="{778CD039-97A5-4312-8A73-206CF41D7AE4}" srcOrd="0" destOrd="0" presId="urn:microsoft.com/office/officeart/2008/layout/LinedList"/>
    <dgm:cxn modelId="{126A5F4F-4950-4C21-9C21-CCFFE9D8D9BC}" type="presOf" srcId="{DF7CF24F-EA52-422A-BD18-C4E285C95C0A}" destId="{38119DEA-E0F5-497F-976F-FAD29D04DC0D}" srcOrd="0" destOrd="0" presId="urn:microsoft.com/office/officeart/2008/layout/LinedList"/>
    <dgm:cxn modelId="{C470747C-EC43-414B-927C-FE88329958FF}" srcId="{8F561430-A029-4184-A9EA-B27BBEF16894}" destId="{DF7CF24F-EA52-422A-BD18-C4E285C95C0A}" srcOrd="0" destOrd="0" parTransId="{43061E95-A938-4A3D-8613-876489291860}" sibTransId="{CAD5BEDE-168D-4EDC-8BB5-1BA2B1ADC5DA}"/>
    <dgm:cxn modelId="{6132CF85-7298-419C-B80A-98DBE24BAE44}" type="presOf" srcId="{8F561430-A029-4184-A9EA-B27BBEF16894}" destId="{89E5D309-3508-4ABA-91B1-E56261490247}" srcOrd="0" destOrd="0" presId="urn:microsoft.com/office/officeart/2008/layout/LinedList"/>
    <dgm:cxn modelId="{F9135D99-2475-4407-ACF6-362619845335}" srcId="{8F561430-A029-4184-A9EA-B27BBEF16894}" destId="{1615F8DC-61A0-4E48-85F4-43100EE00F24}" srcOrd="4" destOrd="0" parTransId="{8B751486-BDBC-4D5D-B3CE-6C5815187C66}" sibTransId="{8CEAA8B9-B13E-42CD-9100-D6F65463FFDE}"/>
    <dgm:cxn modelId="{A41D8FAD-8137-48D3-9859-502B7979A889}" type="presOf" srcId="{C1310E61-0033-4016-8244-286341C87CF2}" destId="{D8F003B9-261D-48FC-B24A-F03A003841D6}" srcOrd="0" destOrd="0" presId="urn:microsoft.com/office/officeart/2008/layout/LinedList"/>
    <dgm:cxn modelId="{CD06D5C3-892C-4D64-A1CA-2C0BA47A2EFF}" type="presOf" srcId="{58B440B3-76DA-4937-9417-084514670EB0}" destId="{35DFE83D-C87B-4FA4-846C-44E52D73483C}" srcOrd="0" destOrd="0" presId="urn:microsoft.com/office/officeart/2008/layout/LinedList"/>
    <dgm:cxn modelId="{4600D9D2-534D-4953-939A-E1993D757645}" srcId="{8F561430-A029-4184-A9EA-B27BBEF16894}" destId="{58B440B3-76DA-4937-9417-084514670EB0}" srcOrd="1" destOrd="0" parTransId="{890B3B43-964F-48D7-8A02-B75C0DCD8BD1}" sibTransId="{AE54A703-6642-4E24-858E-A3B69ED95201}"/>
    <dgm:cxn modelId="{08E3E6D4-BA2E-45E7-8B5B-A19A532B5869}" srcId="{8F561430-A029-4184-A9EA-B27BBEF16894}" destId="{C1310E61-0033-4016-8244-286341C87CF2}" srcOrd="3" destOrd="0" parTransId="{1F373C9C-A414-4923-B9E8-DB575B341254}" sibTransId="{6D2D57A0-B2C7-4071-90D3-847CBB6E2857}"/>
    <dgm:cxn modelId="{7DF8A7FB-7E38-4A3E-9647-4CDEDAF1A1B1}" srcId="{8F561430-A029-4184-A9EA-B27BBEF16894}" destId="{1AECEDD0-BEB2-4E2D-9729-BFA9D0A4A56E}" srcOrd="2" destOrd="0" parTransId="{C0FEEE5C-5E0C-406A-8AD8-31D79A2BE968}" sibTransId="{CAFBB973-D2EF-4728-8CC8-DA546BD13CF5}"/>
    <dgm:cxn modelId="{7D3AB9D8-87E2-47B3-A520-0F22CC18D702}" type="presParOf" srcId="{89E5D309-3508-4ABA-91B1-E56261490247}" destId="{3CA1D9C9-B8A2-4825-BEEB-D3187D21E93B}" srcOrd="0" destOrd="0" presId="urn:microsoft.com/office/officeart/2008/layout/LinedList"/>
    <dgm:cxn modelId="{4C0E988F-0E92-4B08-A7AB-A7A84FA743A1}" type="presParOf" srcId="{89E5D309-3508-4ABA-91B1-E56261490247}" destId="{D3B3E68E-22BE-43FE-860E-2017FF775884}" srcOrd="1" destOrd="0" presId="urn:microsoft.com/office/officeart/2008/layout/LinedList"/>
    <dgm:cxn modelId="{72AB807F-58FE-4B4E-830D-80EC92CAF357}" type="presParOf" srcId="{D3B3E68E-22BE-43FE-860E-2017FF775884}" destId="{38119DEA-E0F5-497F-976F-FAD29D04DC0D}" srcOrd="0" destOrd="0" presId="urn:microsoft.com/office/officeart/2008/layout/LinedList"/>
    <dgm:cxn modelId="{FF77DBC9-38C6-4535-9509-30FB0D40BD9E}" type="presParOf" srcId="{D3B3E68E-22BE-43FE-860E-2017FF775884}" destId="{2DFC2884-0879-4B5A-BE80-5C72DC554FD3}" srcOrd="1" destOrd="0" presId="urn:microsoft.com/office/officeart/2008/layout/LinedList"/>
    <dgm:cxn modelId="{9F5F47BD-A7A9-40CC-BD41-71962C8085AF}" type="presParOf" srcId="{89E5D309-3508-4ABA-91B1-E56261490247}" destId="{153F1CA9-F5F0-423C-88F6-DD1D3A70D538}" srcOrd="2" destOrd="0" presId="urn:microsoft.com/office/officeart/2008/layout/LinedList"/>
    <dgm:cxn modelId="{2EE8B052-89C0-43F2-BC8B-ED786CE518C9}" type="presParOf" srcId="{89E5D309-3508-4ABA-91B1-E56261490247}" destId="{85FA9EB7-D2C6-442B-9397-2D3A021DB2C0}" srcOrd="3" destOrd="0" presId="urn:microsoft.com/office/officeart/2008/layout/LinedList"/>
    <dgm:cxn modelId="{EC7006A9-2EE6-49C7-AECE-293923A11A00}" type="presParOf" srcId="{85FA9EB7-D2C6-442B-9397-2D3A021DB2C0}" destId="{35DFE83D-C87B-4FA4-846C-44E52D73483C}" srcOrd="0" destOrd="0" presId="urn:microsoft.com/office/officeart/2008/layout/LinedList"/>
    <dgm:cxn modelId="{9B308961-FFEA-45FB-AC00-B01BDB77A898}" type="presParOf" srcId="{85FA9EB7-D2C6-442B-9397-2D3A021DB2C0}" destId="{E63DC680-D40A-4935-8989-D62E40FBB45C}" srcOrd="1" destOrd="0" presId="urn:microsoft.com/office/officeart/2008/layout/LinedList"/>
    <dgm:cxn modelId="{7E2594B0-CD45-43FE-AFBF-0A9A99FC17CE}" type="presParOf" srcId="{89E5D309-3508-4ABA-91B1-E56261490247}" destId="{15402081-4676-4E3C-9CBD-E247B575932C}" srcOrd="4" destOrd="0" presId="urn:microsoft.com/office/officeart/2008/layout/LinedList"/>
    <dgm:cxn modelId="{B174039F-7CF7-4459-BA14-89EDE723828C}" type="presParOf" srcId="{89E5D309-3508-4ABA-91B1-E56261490247}" destId="{A00E2C17-18C7-4404-B777-4CB54C4E0F18}" srcOrd="5" destOrd="0" presId="urn:microsoft.com/office/officeart/2008/layout/LinedList"/>
    <dgm:cxn modelId="{87481B14-D062-4FCA-9D85-7CAF2EC14BB0}" type="presParOf" srcId="{A00E2C17-18C7-4404-B777-4CB54C4E0F18}" destId="{D106E774-5C5E-4C7D-9FDC-02243105B722}" srcOrd="0" destOrd="0" presId="urn:microsoft.com/office/officeart/2008/layout/LinedList"/>
    <dgm:cxn modelId="{4F84ECD4-BBED-40FE-8BAC-185E0EE50DF0}" type="presParOf" srcId="{A00E2C17-18C7-4404-B777-4CB54C4E0F18}" destId="{EE0676D2-2332-496E-A4C8-0297A2DF8CAA}" srcOrd="1" destOrd="0" presId="urn:microsoft.com/office/officeart/2008/layout/LinedList"/>
    <dgm:cxn modelId="{971B1FED-8869-47B8-B40A-A89B23FF3323}" type="presParOf" srcId="{89E5D309-3508-4ABA-91B1-E56261490247}" destId="{FECC7574-1096-4CB4-8590-D7C7315194F9}" srcOrd="6" destOrd="0" presId="urn:microsoft.com/office/officeart/2008/layout/LinedList"/>
    <dgm:cxn modelId="{0132C3D1-ABD5-4473-8BC9-187EC015D77F}" type="presParOf" srcId="{89E5D309-3508-4ABA-91B1-E56261490247}" destId="{3C0B4D23-554A-44EE-B1A1-D97CBEB706EC}" srcOrd="7" destOrd="0" presId="urn:microsoft.com/office/officeart/2008/layout/LinedList"/>
    <dgm:cxn modelId="{C7F6C9DA-913A-42E5-AA30-FF0D7AB342AA}" type="presParOf" srcId="{3C0B4D23-554A-44EE-B1A1-D97CBEB706EC}" destId="{D8F003B9-261D-48FC-B24A-F03A003841D6}" srcOrd="0" destOrd="0" presId="urn:microsoft.com/office/officeart/2008/layout/LinedList"/>
    <dgm:cxn modelId="{6651E3D9-744A-4361-B60B-7D66BF0E1BB0}" type="presParOf" srcId="{3C0B4D23-554A-44EE-B1A1-D97CBEB706EC}" destId="{7FFEB733-ECB3-4263-B756-9FA428A5868C}" srcOrd="1" destOrd="0" presId="urn:microsoft.com/office/officeart/2008/layout/LinedList"/>
    <dgm:cxn modelId="{0C120B4A-9237-436E-936C-072A3C82EF99}" type="presParOf" srcId="{89E5D309-3508-4ABA-91B1-E56261490247}" destId="{AA53C7EF-1396-4858-A72E-71718F0BC8E7}" srcOrd="8" destOrd="0" presId="urn:microsoft.com/office/officeart/2008/layout/LinedList"/>
    <dgm:cxn modelId="{38871C77-2DFD-4007-8F82-E7E2625396A6}" type="presParOf" srcId="{89E5D309-3508-4ABA-91B1-E56261490247}" destId="{AB775A1E-9D27-4D13-9FBC-C7C9139D31BC}" srcOrd="9" destOrd="0" presId="urn:microsoft.com/office/officeart/2008/layout/LinedList"/>
    <dgm:cxn modelId="{8EE93E6B-B878-4237-AF22-3F8180BE0A05}" type="presParOf" srcId="{AB775A1E-9D27-4D13-9FBC-C7C9139D31BC}" destId="{778CD039-97A5-4312-8A73-206CF41D7AE4}" srcOrd="0" destOrd="0" presId="urn:microsoft.com/office/officeart/2008/layout/LinedList"/>
    <dgm:cxn modelId="{AA675C22-0C09-4715-97C5-01BCAC03FD2A}" type="presParOf" srcId="{AB775A1E-9D27-4D13-9FBC-C7C9139D31BC}" destId="{EA8D1DA3-3978-4E5A-B1C6-DA0774F2C16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F9B444-7EE5-4218-A47A-1EB0CC61DC13}"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2D1A9B3C-00F6-4AE1-A136-647CAA627F2B}">
      <dgm:prSet/>
      <dgm:spPr/>
      <dgm:t>
        <a:bodyPr/>
        <a:lstStyle/>
        <a:p>
          <a:r>
            <a:rPr lang="en-GB"/>
            <a:t>The use of the 5W2H, PESTEL, and Fishbone analysis tools indicates that Basil's Bakery is experiencing a range of both internal and external challenges. </a:t>
          </a:r>
          <a:endParaRPr lang="en-US"/>
        </a:p>
      </dgm:t>
    </dgm:pt>
    <dgm:pt modelId="{9306A9B7-9F49-4A14-BF34-8F1DC90ACBC7}" type="parTrans" cxnId="{3FF3F006-C052-42D9-924E-1E030A178F5F}">
      <dgm:prSet/>
      <dgm:spPr/>
      <dgm:t>
        <a:bodyPr/>
        <a:lstStyle/>
        <a:p>
          <a:endParaRPr lang="en-US"/>
        </a:p>
      </dgm:t>
    </dgm:pt>
    <dgm:pt modelId="{402D4498-0B2F-484F-B633-8E628BB7A92C}" type="sibTrans" cxnId="{3FF3F006-C052-42D9-924E-1E030A178F5F}">
      <dgm:prSet/>
      <dgm:spPr/>
      <dgm:t>
        <a:bodyPr/>
        <a:lstStyle/>
        <a:p>
          <a:endParaRPr lang="en-US"/>
        </a:p>
      </dgm:t>
    </dgm:pt>
    <dgm:pt modelId="{A0474696-7E6A-43CB-B582-443B2F705310}">
      <dgm:prSet/>
      <dgm:spPr/>
      <dgm:t>
        <a:bodyPr/>
        <a:lstStyle/>
        <a:p>
          <a:r>
            <a:rPr lang="en-GB" dirty="0"/>
            <a:t>While the business has limited influence over economic factors, implementing digital solutions, increasing operational efficiency, and enhancing marketing strategies can improve its competitive position and contribute to long-term sustainability </a:t>
          </a:r>
          <a:endParaRPr lang="en-US" dirty="0"/>
        </a:p>
      </dgm:t>
    </dgm:pt>
    <dgm:pt modelId="{18E4E1E2-8E0B-4267-8616-1B5D303F7CBE}" type="parTrans" cxnId="{4AC71482-3A6E-41B8-82B0-5C0F68FBC615}">
      <dgm:prSet/>
      <dgm:spPr/>
      <dgm:t>
        <a:bodyPr/>
        <a:lstStyle/>
        <a:p>
          <a:endParaRPr lang="en-US"/>
        </a:p>
      </dgm:t>
    </dgm:pt>
    <dgm:pt modelId="{F7268BA7-DE06-4C3E-B339-03BEA0073629}" type="sibTrans" cxnId="{4AC71482-3A6E-41B8-82B0-5C0F68FBC615}">
      <dgm:prSet/>
      <dgm:spPr/>
      <dgm:t>
        <a:bodyPr/>
        <a:lstStyle/>
        <a:p>
          <a:endParaRPr lang="en-US"/>
        </a:p>
      </dgm:t>
    </dgm:pt>
    <dgm:pt modelId="{1A5A3816-53EC-49C4-9297-0DDFF84528AD}">
      <dgm:prSet/>
      <dgm:spPr/>
      <dgm:t>
        <a:bodyPr/>
        <a:lstStyle/>
        <a:p>
          <a:r>
            <a:rPr lang="en-GB"/>
            <a:t>(Johnson, Scholes and Whittington, 2020).</a:t>
          </a:r>
          <a:endParaRPr lang="en-US"/>
        </a:p>
      </dgm:t>
    </dgm:pt>
    <dgm:pt modelId="{C6F8912C-F987-486F-9A55-8722E9188E7C}" type="parTrans" cxnId="{0BD8B080-1C1D-4D9F-BA0E-1D8B86709651}">
      <dgm:prSet/>
      <dgm:spPr/>
      <dgm:t>
        <a:bodyPr/>
        <a:lstStyle/>
        <a:p>
          <a:endParaRPr lang="en-US"/>
        </a:p>
      </dgm:t>
    </dgm:pt>
    <dgm:pt modelId="{60AD64C7-286C-488A-B962-70A6518AC299}" type="sibTrans" cxnId="{0BD8B080-1C1D-4D9F-BA0E-1D8B86709651}">
      <dgm:prSet/>
      <dgm:spPr/>
      <dgm:t>
        <a:bodyPr/>
        <a:lstStyle/>
        <a:p>
          <a:endParaRPr lang="en-US"/>
        </a:p>
      </dgm:t>
    </dgm:pt>
    <dgm:pt modelId="{3B99181B-A1D5-4F79-973D-E38D130B514B}" type="pres">
      <dgm:prSet presAssocID="{D3F9B444-7EE5-4218-A47A-1EB0CC61DC13}" presName="linear" presStyleCnt="0">
        <dgm:presLayoutVars>
          <dgm:animLvl val="lvl"/>
          <dgm:resizeHandles val="exact"/>
        </dgm:presLayoutVars>
      </dgm:prSet>
      <dgm:spPr/>
    </dgm:pt>
    <dgm:pt modelId="{3E713B4E-D7B9-45DC-AD98-207CE85033D7}" type="pres">
      <dgm:prSet presAssocID="{2D1A9B3C-00F6-4AE1-A136-647CAA627F2B}" presName="parentText" presStyleLbl="node1" presStyleIdx="0" presStyleCnt="3">
        <dgm:presLayoutVars>
          <dgm:chMax val="0"/>
          <dgm:bulletEnabled val="1"/>
        </dgm:presLayoutVars>
      </dgm:prSet>
      <dgm:spPr/>
    </dgm:pt>
    <dgm:pt modelId="{F6088859-294D-4A38-9E52-AA50238A1B18}" type="pres">
      <dgm:prSet presAssocID="{402D4498-0B2F-484F-B633-8E628BB7A92C}" presName="spacer" presStyleCnt="0"/>
      <dgm:spPr/>
    </dgm:pt>
    <dgm:pt modelId="{79AA5E5C-5761-4769-BBC3-2062C682DD6D}" type="pres">
      <dgm:prSet presAssocID="{A0474696-7E6A-43CB-B582-443B2F705310}" presName="parentText" presStyleLbl="node1" presStyleIdx="1" presStyleCnt="3">
        <dgm:presLayoutVars>
          <dgm:chMax val="0"/>
          <dgm:bulletEnabled val="1"/>
        </dgm:presLayoutVars>
      </dgm:prSet>
      <dgm:spPr/>
    </dgm:pt>
    <dgm:pt modelId="{19FC4404-1BF4-486B-96DB-1BA85E0F3023}" type="pres">
      <dgm:prSet presAssocID="{F7268BA7-DE06-4C3E-B339-03BEA0073629}" presName="spacer" presStyleCnt="0"/>
      <dgm:spPr/>
    </dgm:pt>
    <dgm:pt modelId="{130D6E0D-516D-4963-BD02-DFC76E4815C0}" type="pres">
      <dgm:prSet presAssocID="{1A5A3816-53EC-49C4-9297-0DDFF84528AD}" presName="parentText" presStyleLbl="node1" presStyleIdx="2" presStyleCnt="3">
        <dgm:presLayoutVars>
          <dgm:chMax val="0"/>
          <dgm:bulletEnabled val="1"/>
        </dgm:presLayoutVars>
      </dgm:prSet>
      <dgm:spPr/>
    </dgm:pt>
  </dgm:ptLst>
  <dgm:cxnLst>
    <dgm:cxn modelId="{3FF3F006-C052-42D9-924E-1E030A178F5F}" srcId="{D3F9B444-7EE5-4218-A47A-1EB0CC61DC13}" destId="{2D1A9B3C-00F6-4AE1-A136-647CAA627F2B}" srcOrd="0" destOrd="0" parTransId="{9306A9B7-9F49-4A14-BF34-8F1DC90ACBC7}" sibTransId="{402D4498-0B2F-484F-B633-8E628BB7A92C}"/>
    <dgm:cxn modelId="{D24FF11E-C65B-41BD-B659-28BAC3EC1D92}" type="presOf" srcId="{1A5A3816-53EC-49C4-9297-0DDFF84528AD}" destId="{130D6E0D-516D-4963-BD02-DFC76E4815C0}" srcOrd="0" destOrd="0" presId="urn:microsoft.com/office/officeart/2005/8/layout/vList2"/>
    <dgm:cxn modelId="{A8F56831-4C52-4E5C-B88D-74CC4EE77DE2}" type="presOf" srcId="{D3F9B444-7EE5-4218-A47A-1EB0CC61DC13}" destId="{3B99181B-A1D5-4F79-973D-E38D130B514B}" srcOrd="0" destOrd="0" presId="urn:microsoft.com/office/officeart/2005/8/layout/vList2"/>
    <dgm:cxn modelId="{0BD8B080-1C1D-4D9F-BA0E-1D8B86709651}" srcId="{D3F9B444-7EE5-4218-A47A-1EB0CC61DC13}" destId="{1A5A3816-53EC-49C4-9297-0DDFF84528AD}" srcOrd="2" destOrd="0" parTransId="{C6F8912C-F987-486F-9A55-8722E9188E7C}" sibTransId="{60AD64C7-286C-488A-B962-70A6518AC299}"/>
    <dgm:cxn modelId="{4AC71482-3A6E-41B8-82B0-5C0F68FBC615}" srcId="{D3F9B444-7EE5-4218-A47A-1EB0CC61DC13}" destId="{A0474696-7E6A-43CB-B582-443B2F705310}" srcOrd="1" destOrd="0" parTransId="{18E4E1E2-8E0B-4267-8616-1B5D303F7CBE}" sibTransId="{F7268BA7-DE06-4C3E-B339-03BEA0073629}"/>
    <dgm:cxn modelId="{27A14EB8-3525-49B3-89E3-C01886B93849}" type="presOf" srcId="{2D1A9B3C-00F6-4AE1-A136-647CAA627F2B}" destId="{3E713B4E-D7B9-45DC-AD98-207CE85033D7}" srcOrd="0" destOrd="0" presId="urn:microsoft.com/office/officeart/2005/8/layout/vList2"/>
    <dgm:cxn modelId="{9F0DFBC3-EF30-4FFF-8F24-AA84B674740F}" type="presOf" srcId="{A0474696-7E6A-43CB-B582-443B2F705310}" destId="{79AA5E5C-5761-4769-BBC3-2062C682DD6D}" srcOrd="0" destOrd="0" presId="urn:microsoft.com/office/officeart/2005/8/layout/vList2"/>
    <dgm:cxn modelId="{1DCA5FF7-AC5F-4955-BF65-BF211FA697AC}" type="presParOf" srcId="{3B99181B-A1D5-4F79-973D-E38D130B514B}" destId="{3E713B4E-D7B9-45DC-AD98-207CE85033D7}" srcOrd="0" destOrd="0" presId="urn:microsoft.com/office/officeart/2005/8/layout/vList2"/>
    <dgm:cxn modelId="{FBE1D093-2932-492A-980E-A6F62E623B9E}" type="presParOf" srcId="{3B99181B-A1D5-4F79-973D-E38D130B514B}" destId="{F6088859-294D-4A38-9E52-AA50238A1B18}" srcOrd="1" destOrd="0" presId="urn:microsoft.com/office/officeart/2005/8/layout/vList2"/>
    <dgm:cxn modelId="{1334983B-3C94-41F2-BC58-A60F1EE04505}" type="presParOf" srcId="{3B99181B-A1D5-4F79-973D-E38D130B514B}" destId="{79AA5E5C-5761-4769-BBC3-2062C682DD6D}" srcOrd="2" destOrd="0" presId="urn:microsoft.com/office/officeart/2005/8/layout/vList2"/>
    <dgm:cxn modelId="{64BE6936-670B-4495-AC64-0477111CEB22}" type="presParOf" srcId="{3B99181B-A1D5-4F79-973D-E38D130B514B}" destId="{19FC4404-1BF4-486B-96DB-1BA85E0F3023}" srcOrd="3" destOrd="0" presId="urn:microsoft.com/office/officeart/2005/8/layout/vList2"/>
    <dgm:cxn modelId="{551A979C-CE44-4415-A95B-A9EFCB3867F2}" type="presParOf" srcId="{3B99181B-A1D5-4F79-973D-E38D130B514B}" destId="{130D6E0D-516D-4963-BD02-DFC76E4815C0}"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DA0303-3AE7-4212-A524-C4342B1572F9}" type="doc">
      <dgm:prSet loTypeId="urn:microsoft.com/office/officeart/2008/layout/LinedList" loCatId="list" qsTypeId="urn:microsoft.com/office/officeart/2005/8/quickstyle/simple5" qsCatId="simple" csTypeId="urn:microsoft.com/office/officeart/2005/8/colors/accent3_2" csCatId="accent3" phldr="1"/>
      <dgm:spPr/>
      <dgm:t>
        <a:bodyPr/>
        <a:lstStyle/>
        <a:p>
          <a:endParaRPr lang="en-US"/>
        </a:p>
      </dgm:t>
    </dgm:pt>
    <dgm:pt modelId="{D85D03B0-8223-461E-AE60-5D423D892895}">
      <dgm:prSet/>
      <dgm:spPr/>
      <dgm:t>
        <a:bodyPr/>
        <a:lstStyle/>
        <a:p>
          <a:r>
            <a:rPr lang="en-GB"/>
            <a:t>Bryson, J.M. (2021) </a:t>
          </a:r>
          <a:r>
            <a:rPr lang="en-GB" i="1"/>
            <a:t>Strategic Planning for Public and Nonprofit Organizations.</a:t>
          </a:r>
          <a:r>
            <a:rPr lang="en-GB"/>
            <a:t> 6th edn. Hoboken: Wiley.</a:t>
          </a:r>
          <a:endParaRPr lang="en-US"/>
        </a:p>
      </dgm:t>
    </dgm:pt>
    <dgm:pt modelId="{5EAE372B-3694-4A6A-8C79-A40BF1F3C443}" type="parTrans" cxnId="{F219866B-D541-40A5-9C98-A19149BA7905}">
      <dgm:prSet/>
      <dgm:spPr/>
      <dgm:t>
        <a:bodyPr/>
        <a:lstStyle/>
        <a:p>
          <a:endParaRPr lang="en-US"/>
        </a:p>
      </dgm:t>
    </dgm:pt>
    <dgm:pt modelId="{DC415CA3-ACB2-4053-A746-2C696AA5CED7}" type="sibTrans" cxnId="{F219866B-D541-40A5-9C98-A19149BA7905}">
      <dgm:prSet/>
      <dgm:spPr/>
      <dgm:t>
        <a:bodyPr/>
        <a:lstStyle/>
        <a:p>
          <a:endParaRPr lang="en-US"/>
        </a:p>
      </dgm:t>
    </dgm:pt>
    <dgm:pt modelId="{869A766D-84D3-44C5-9267-DE81ADC2B2AA}">
      <dgm:prSet/>
      <dgm:spPr/>
      <dgm:t>
        <a:bodyPr/>
        <a:lstStyle/>
        <a:p>
          <a:r>
            <a:rPr lang="en-GB"/>
            <a:t>CIPD (2024) </a:t>
          </a:r>
          <a:r>
            <a:rPr lang="en-GB" i="1"/>
            <a:t>People Profession Insights.</a:t>
          </a:r>
          <a:r>
            <a:rPr lang="en-GB"/>
            <a:t> London: Chartered Institute of Personnel and Development.</a:t>
          </a:r>
          <a:endParaRPr lang="en-US"/>
        </a:p>
      </dgm:t>
    </dgm:pt>
    <dgm:pt modelId="{F94B6174-BB32-4F87-A3F7-0A8E7063CA42}" type="parTrans" cxnId="{E7B1D5E7-A31A-442B-B0CC-867EE9A48D70}">
      <dgm:prSet/>
      <dgm:spPr/>
      <dgm:t>
        <a:bodyPr/>
        <a:lstStyle/>
        <a:p>
          <a:endParaRPr lang="en-US"/>
        </a:p>
      </dgm:t>
    </dgm:pt>
    <dgm:pt modelId="{2FCA058E-240F-4990-BE8C-E92B94ABF0E7}" type="sibTrans" cxnId="{E7B1D5E7-A31A-442B-B0CC-867EE9A48D70}">
      <dgm:prSet/>
      <dgm:spPr/>
      <dgm:t>
        <a:bodyPr/>
        <a:lstStyle/>
        <a:p>
          <a:endParaRPr lang="en-US"/>
        </a:p>
      </dgm:t>
    </dgm:pt>
    <dgm:pt modelId="{8D93D2C8-5A0B-4092-BE04-E92CA1294053}">
      <dgm:prSet/>
      <dgm:spPr/>
      <dgm:t>
        <a:bodyPr/>
        <a:lstStyle/>
        <a:p>
          <a:r>
            <a:rPr lang="en-GB" dirty="0"/>
            <a:t>Cottrell, S. (2023) </a:t>
          </a:r>
          <a:r>
            <a:rPr lang="en-GB" i="1" dirty="0"/>
            <a:t>Critical Thinking Skills.</a:t>
          </a:r>
          <a:r>
            <a:rPr lang="en-GB" dirty="0"/>
            <a:t> 4th </a:t>
          </a:r>
          <a:r>
            <a:rPr lang="en-GB" dirty="0" err="1"/>
            <a:t>edn</a:t>
          </a:r>
          <a:r>
            <a:rPr lang="en-GB" dirty="0"/>
            <a:t>. London: Bloomsbury.</a:t>
          </a:r>
          <a:endParaRPr lang="en-US" dirty="0"/>
        </a:p>
      </dgm:t>
    </dgm:pt>
    <dgm:pt modelId="{15BB07E1-F14E-4F0D-A1AF-89BAF002F9B1}" type="parTrans" cxnId="{DEB1E142-63B6-4C10-A800-6E0C6985B1EB}">
      <dgm:prSet/>
      <dgm:spPr/>
      <dgm:t>
        <a:bodyPr/>
        <a:lstStyle/>
        <a:p>
          <a:endParaRPr lang="en-US"/>
        </a:p>
      </dgm:t>
    </dgm:pt>
    <dgm:pt modelId="{7E91D07F-F81F-464D-A05D-B4CB4DE8CC9B}" type="sibTrans" cxnId="{DEB1E142-63B6-4C10-A800-6E0C6985B1EB}">
      <dgm:prSet/>
      <dgm:spPr/>
      <dgm:t>
        <a:bodyPr/>
        <a:lstStyle/>
        <a:p>
          <a:endParaRPr lang="en-US"/>
        </a:p>
      </dgm:t>
    </dgm:pt>
    <dgm:pt modelId="{4FA50D4D-7F76-4D33-AFCB-6DEF6FCFA318}">
      <dgm:prSet/>
      <dgm:spPr/>
      <dgm:t>
        <a:bodyPr/>
        <a:lstStyle/>
        <a:p>
          <a:r>
            <a:rPr lang="en-GB"/>
            <a:t>Ishikawa, K. (1986) </a:t>
          </a:r>
          <a:r>
            <a:rPr lang="en-GB" i="1"/>
            <a:t>Guide to Quality Control.</a:t>
          </a:r>
          <a:r>
            <a:rPr lang="en-GB"/>
            <a:t> Tokyo: Asian Productivity Organization.</a:t>
          </a:r>
          <a:endParaRPr lang="en-US"/>
        </a:p>
      </dgm:t>
    </dgm:pt>
    <dgm:pt modelId="{AF10F185-C8CC-400C-AC92-15827FC36DFA}" type="parTrans" cxnId="{D626300E-A9FD-4A6E-9A2A-39826F830D38}">
      <dgm:prSet/>
      <dgm:spPr/>
      <dgm:t>
        <a:bodyPr/>
        <a:lstStyle/>
        <a:p>
          <a:endParaRPr lang="en-US"/>
        </a:p>
      </dgm:t>
    </dgm:pt>
    <dgm:pt modelId="{F90AA825-5CAC-4889-91A1-F288CCCA98CE}" type="sibTrans" cxnId="{D626300E-A9FD-4A6E-9A2A-39826F830D38}">
      <dgm:prSet/>
      <dgm:spPr/>
      <dgm:t>
        <a:bodyPr/>
        <a:lstStyle/>
        <a:p>
          <a:endParaRPr lang="en-US"/>
        </a:p>
      </dgm:t>
    </dgm:pt>
    <dgm:pt modelId="{78B5DBF0-0BB9-439E-AAA5-846C039ADAEA}">
      <dgm:prSet/>
      <dgm:spPr/>
      <dgm:t>
        <a:bodyPr/>
        <a:lstStyle/>
        <a:p>
          <a:r>
            <a:rPr lang="en-GB"/>
            <a:t>Johnson, G., Scholes, K. and Whittington, R. (2020) </a:t>
          </a:r>
          <a:r>
            <a:rPr lang="en-GB" i="1"/>
            <a:t>Exploring Strategy.</a:t>
          </a:r>
          <a:r>
            <a:rPr lang="en-GB"/>
            <a:t> 12th edn. Harlow: Pearson.</a:t>
          </a:r>
          <a:endParaRPr lang="en-US"/>
        </a:p>
      </dgm:t>
    </dgm:pt>
    <dgm:pt modelId="{083D4C1F-4FD7-44AF-9ECB-608CA8615E53}" type="parTrans" cxnId="{F58EE5CD-6963-40CE-8880-6613DBE33734}">
      <dgm:prSet/>
      <dgm:spPr/>
      <dgm:t>
        <a:bodyPr/>
        <a:lstStyle/>
        <a:p>
          <a:endParaRPr lang="en-US"/>
        </a:p>
      </dgm:t>
    </dgm:pt>
    <dgm:pt modelId="{5C4CCA1C-AE3D-4381-B506-B5F3ADC451B8}" type="sibTrans" cxnId="{F58EE5CD-6963-40CE-8880-6613DBE33734}">
      <dgm:prSet/>
      <dgm:spPr/>
      <dgm:t>
        <a:bodyPr/>
        <a:lstStyle/>
        <a:p>
          <a:endParaRPr lang="en-US"/>
        </a:p>
      </dgm:t>
    </dgm:pt>
    <dgm:pt modelId="{175B8512-5763-471E-8DD9-293B8ECA054A}">
      <dgm:prSet/>
      <dgm:spPr/>
      <dgm:t>
        <a:bodyPr/>
        <a:lstStyle/>
        <a:p>
          <a:r>
            <a:rPr lang="en-GB"/>
            <a:t>Kotler, P., Keller, K.L. and Chernev, A. (2022) </a:t>
          </a:r>
          <a:r>
            <a:rPr lang="en-GB" i="1"/>
            <a:t>Marketing Management.</a:t>
          </a:r>
          <a:r>
            <a:rPr lang="en-GB"/>
            <a:t> 16th edn. Harlow: Pearson.</a:t>
          </a:r>
          <a:endParaRPr lang="en-US"/>
        </a:p>
      </dgm:t>
    </dgm:pt>
    <dgm:pt modelId="{37E939FB-F4FF-4EA7-9270-98A489B83167}" type="parTrans" cxnId="{A06BA827-004C-45F5-AFF1-20F48F6664B4}">
      <dgm:prSet/>
      <dgm:spPr/>
      <dgm:t>
        <a:bodyPr/>
        <a:lstStyle/>
        <a:p>
          <a:endParaRPr lang="en-US"/>
        </a:p>
      </dgm:t>
    </dgm:pt>
    <dgm:pt modelId="{4AA328CA-9094-4304-ACEC-CE112AEB000C}" type="sibTrans" cxnId="{A06BA827-004C-45F5-AFF1-20F48F6664B4}">
      <dgm:prSet/>
      <dgm:spPr/>
      <dgm:t>
        <a:bodyPr/>
        <a:lstStyle/>
        <a:p>
          <a:endParaRPr lang="en-US"/>
        </a:p>
      </dgm:t>
    </dgm:pt>
    <dgm:pt modelId="{E87868CF-78B0-41DF-BB1D-A570C769FD1C}">
      <dgm:prSet/>
      <dgm:spPr/>
      <dgm:t>
        <a:bodyPr/>
        <a:lstStyle/>
        <a:p>
          <a:r>
            <a:rPr lang="en-GB"/>
            <a:t>Mind Tools (2024) </a:t>
          </a:r>
          <a:r>
            <a:rPr lang="en-GB" i="1"/>
            <a:t>PESTLE Analysis</a:t>
          </a:r>
          <a:r>
            <a:rPr lang="en-GB"/>
            <a:t>. Available at: </a:t>
          </a:r>
          <a:r>
            <a:rPr lang="en-GB">
              <a:hlinkClick xmlns:r="http://schemas.openxmlformats.org/officeDocument/2006/relationships" r:id="rId1"/>
            </a:rPr>
            <a:t>https://www.mindtools.com</a:t>
          </a:r>
          <a:r>
            <a:rPr lang="en-GB"/>
            <a:t> (Accessed: 7 July 2026).</a:t>
          </a:r>
          <a:endParaRPr lang="en-US"/>
        </a:p>
      </dgm:t>
    </dgm:pt>
    <dgm:pt modelId="{504B1385-1F57-437F-A964-387AC65D4207}" type="parTrans" cxnId="{E41B97D3-8220-4AC2-A784-37F778194835}">
      <dgm:prSet/>
      <dgm:spPr/>
      <dgm:t>
        <a:bodyPr/>
        <a:lstStyle/>
        <a:p>
          <a:endParaRPr lang="en-US"/>
        </a:p>
      </dgm:t>
    </dgm:pt>
    <dgm:pt modelId="{C56BF901-56D3-4046-AA4A-37A9B8FF0F3A}" type="sibTrans" cxnId="{E41B97D3-8220-4AC2-A784-37F778194835}">
      <dgm:prSet/>
      <dgm:spPr/>
      <dgm:t>
        <a:bodyPr/>
        <a:lstStyle/>
        <a:p>
          <a:endParaRPr lang="en-US"/>
        </a:p>
      </dgm:t>
    </dgm:pt>
    <dgm:pt modelId="{F930D4CA-30F5-449F-8CFA-0227085555D1}" type="pres">
      <dgm:prSet presAssocID="{71DA0303-3AE7-4212-A524-C4342B1572F9}" presName="vert0" presStyleCnt="0">
        <dgm:presLayoutVars>
          <dgm:dir/>
          <dgm:animOne val="branch"/>
          <dgm:animLvl val="lvl"/>
        </dgm:presLayoutVars>
      </dgm:prSet>
      <dgm:spPr/>
    </dgm:pt>
    <dgm:pt modelId="{9AF72AB1-EEE2-42C6-892C-D2587997FA0E}" type="pres">
      <dgm:prSet presAssocID="{D85D03B0-8223-461E-AE60-5D423D892895}" presName="thickLine" presStyleLbl="alignNode1" presStyleIdx="0" presStyleCnt="7"/>
      <dgm:spPr/>
    </dgm:pt>
    <dgm:pt modelId="{43182973-EEB6-49A7-B54D-E849553CFC1C}" type="pres">
      <dgm:prSet presAssocID="{D85D03B0-8223-461E-AE60-5D423D892895}" presName="horz1" presStyleCnt="0"/>
      <dgm:spPr/>
    </dgm:pt>
    <dgm:pt modelId="{A695D74B-482C-4B4D-8588-6546915B6594}" type="pres">
      <dgm:prSet presAssocID="{D85D03B0-8223-461E-AE60-5D423D892895}" presName="tx1" presStyleLbl="revTx" presStyleIdx="0" presStyleCnt="7"/>
      <dgm:spPr/>
    </dgm:pt>
    <dgm:pt modelId="{4BDAE6DD-6352-4A1D-9B9D-7B1A36BF5D12}" type="pres">
      <dgm:prSet presAssocID="{D85D03B0-8223-461E-AE60-5D423D892895}" presName="vert1" presStyleCnt="0"/>
      <dgm:spPr/>
    </dgm:pt>
    <dgm:pt modelId="{D966093D-70D1-4F5D-A247-395BEBE50F51}" type="pres">
      <dgm:prSet presAssocID="{869A766D-84D3-44C5-9267-DE81ADC2B2AA}" presName="thickLine" presStyleLbl="alignNode1" presStyleIdx="1" presStyleCnt="7"/>
      <dgm:spPr/>
    </dgm:pt>
    <dgm:pt modelId="{C5706894-7A0F-4DFB-9F17-08F7C3427DD8}" type="pres">
      <dgm:prSet presAssocID="{869A766D-84D3-44C5-9267-DE81ADC2B2AA}" presName="horz1" presStyleCnt="0"/>
      <dgm:spPr/>
    </dgm:pt>
    <dgm:pt modelId="{B2BC777F-7EFD-452C-9198-71FA2A0A23B3}" type="pres">
      <dgm:prSet presAssocID="{869A766D-84D3-44C5-9267-DE81ADC2B2AA}" presName="tx1" presStyleLbl="revTx" presStyleIdx="1" presStyleCnt="7"/>
      <dgm:spPr/>
    </dgm:pt>
    <dgm:pt modelId="{B88F0F48-29FA-4310-B2AD-7589DC689EA2}" type="pres">
      <dgm:prSet presAssocID="{869A766D-84D3-44C5-9267-DE81ADC2B2AA}" presName="vert1" presStyleCnt="0"/>
      <dgm:spPr/>
    </dgm:pt>
    <dgm:pt modelId="{7CFCBA74-18F9-41FA-AE7E-535EA37403E9}" type="pres">
      <dgm:prSet presAssocID="{8D93D2C8-5A0B-4092-BE04-E92CA1294053}" presName="thickLine" presStyleLbl="alignNode1" presStyleIdx="2" presStyleCnt="7"/>
      <dgm:spPr/>
    </dgm:pt>
    <dgm:pt modelId="{53551A63-9550-4E15-A62F-D31B2FD95F27}" type="pres">
      <dgm:prSet presAssocID="{8D93D2C8-5A0B-4092-BE04-E92CA1294053}" presName="horz1" presStyleCnt="0"/>
      <dgm:spPr/>
    </dgm:pt>
    <dgm:pt modelId="{2619A32A-F2EF-46C6-8761-1B3E8B1ADAE8}" type="pres">
      <dgm:prSet presAssocID="{8D93D2C8-5A0B-4092-BE04-E92CA1294053}" presName="tx1" presStyleLbl="revTx" presStyleIdx="2" presStyleCnt="7"/>
      <dgm:spPr/>
    </dgm:pt>
    <dgm:pt modelId="{967A50F2-4B15-4ABA-91FB-D62A30B74020}" type="pres">
      <dgm:prSet presAssocID="{8D93D2C8-5A0B-4092-BE04-E92CA1294053}" presName="vert1" presStyleCnt="0"/>
      <dgm:spPr/>
    </dgm:pt>
    <dgm:pt modelId="{76E26F24-735E-4194-931B-BFE1D63ECD65}" type="pres">
      <dgm:prSet presAssocID="{4FA50D4D-7F76-4D33-AFCB-6DEF6FCFA318}" presName="thickLine" presStyleLbl="alignNode1" presStyleIdx="3" presStyleCnt="7"/>
      <dgm:spPr/>
    </dgm:pt>
    <dgm:pt modelId="{435B1BE0-F8EE-426F-B732-DBB02B9B76FB}" type="pres">
      <dgm:prSet presAssocID="{4FA50D4D-7F76-4D33-AFCB-6DEF6FCFA318}" presName="horz1" presStyleCnt="0"/>
      <dgm:spPr/>
    </dgm:pt>
    <dgm:pt modelId="{7055A6F1-6F76-447A-B9CB-93196FBA6FD4}" type="pres">
      <dgm:prSet presAssocID="{4FA50D4D-7F76-4D33-AFCB-6DEF6FCFA318}" presName="tx1" presStyleLbl="revTx" presStyleIdx="3" presStyleCnt="7"/>
      <dgm:spPr/>
    </dgm:pt>
    <dgm:pt modelId="{7826FB62-BBFC-4D3B-8AD1-3B7810AB9FED}" type="pres">
      <dgm:prSet presAssocID="{4FA50D4D-7F76-4D33-AFCB-6DEF6FCFA318}" presName="vert1" presStyleCnt="0"/>
      <dgm:spPr/>
    </dgm:pt>
    <dgm:pt modelId="{48721385-7CE0-4F9E-8E3A-B605117625CD}" type="pres">
      <dgm:prSet presAssocID="{78B5DBF0-0BB9-439E-AAA5-846C039ADAEA}" presName="thickLine" presStyleLbl="alignNode1" presStyleIdx="4" presStyleCnt="7"/>
      <dgm:spPr/>
    </dgm:pt>
    <dgm:pt modelId="{65B0C702-2A34-4E90-8DCB-0591B0DCD3FD}" type="pres">
      <dgm:prSet presAssocID="{78B5DBF0-0BB9-439E-AAA5-846C039ADAEA}" presName="horz1" presStyleCnt="0"/>
      <dgm:spPr/>
    </dgm:pt>
    <dgm:pt modelId="{5D8C042F-CBBC-4AA7-AB07-55E5DAE2ECC7}" type="pres">
      <dgm:prSet presAssocID="{78B5DBF0-0BB9-439E-AAA5-846C039ADAEA}" presName="tx1" presStyleLbl="revTx" presStyleIdx="4" presStyleCnt="7"/>
      <dgm:spPr/>
    </dgm:pt>
    <dgm:pt modelId="{D466C63C-D5BA-4CAB-84C6-8F7734F28596}" type="pres">
      <dgm:prSet presAssocID="{78B5DBF0-0BB9-439E-AAA5-846C039ADAEA}" presName="vert1" presStyleCnt="0"/>
      <dgm:spPr/>
    </dgm:pt>
    <dgm:pt modelId="{7204EAE6-005D-4364-81E6-839AE572B5FC}" type="pres">
      <dgm:prSet presAssocID="{175B8512-5763-471E-8DD9-293B8ECA054A}" presName="thickLine" presStyleLbl="alignNode1" presStyleIdx="5" presStyleCnt="7"/>
      <dgm:spPr/>
    </dgm:pt>
    <dgm:pt modelId="{167B7BDA-EA75-4F7A-A00E-F8A59108EA8A}" type="pres">
      <dgm:prSet presAssocID="{175B8512-5763-471E-8DD9-293B8ECA054A}" presName="horz1" presStyleCnt="0"/>
      <dgm:spPr/>
    </dgm:pt>
    <dgm:pt modelId="{C75ABF3F-EEE6-4B06-A363-C05784F07D80}" type="pres">
      <dgm:prSet presAssocID="{175B8512-5763-471E-8DD9-293B8ECA054A}" presName="tx1" presStyleLbl="revTx" presStyleIdx="5" presStyleCnt="7"/>
      <dgm:spPr/>
    </dgm:pt>
    <dgm:pt modelId="{7096074E-8E84-4336-89A0-18D6EF15073A}" type="pres">
      <dgm:prSet presAssocID="{175B8512-5763-471E-8DD9-293B8ECA054A}" presName="vert1" presStyleCnt="0"/>
      <dgm:spPr/>
    </dgm:pt>
    <dgm:pt modelId="{2919191D-57DD-4DC7-8478-B7596F034225}" type="pres">
      <dgm:prSet presAssocID="{E87868CF-78B0-41DF-BB1D-A570C769FD1C}" presName="thickLine" presStyleLbl="alignNode1" presStyleIdx="6" presStyleCnt="7"/>
      <dgm:spPr/>
    </dgm:pt>
    <dgm:pt modelId="{3CBBC49B-2907-4EF4-B223-97C1CEF22659}" type="pres">
      <dgm:prSet presAssocID="{E87868CF-78B0-41DF-BB1D-A570C769FD1C}" presName="horz1" presStyleCnt="0"/>
      <dgm:spPr/>
    </dgm:pt>
    <dgm:pt modelId="{7C8317D1-96E6-4968-9D89-BB6982A4E34F}" type="pres">
      <dgm:prSet presAssocID="{E87868CF-78B0-41DF-BB1D-A570C769FD1C}" presName="tx1" presStyleLbl="revTx" presStyleIdx="6" presStyleCnt="7"/>
      <dgm:spPr/>
    </dgm:pt>
    <dgm:pt modelId="{65BCFF00-4FC0-49A6-9420-44B9BFA25478}" type="pres">
      <dgm:prSet presAssocID="{E87868CF-78B0-41DF-BB1D-A570C769FD1C}" presName="vert1" presStyleCnt="0"/>
      <dgm:spPr/>
    </dgm:pt>
  </dgm:ptLst>
  <dgm:cxnLst>
    <dgm:cxn modelId="{D626300E-A9FD-4A6E-9A2A-39826F830D38}" srcId="{71DA0303-3AE7-4212-A524-C4342B1572F9}" destId="{4FA50D4D-7F76-4D33-AFCB-6DEF6FCFA318}" srcOrd="3" destOrd="0" parTransId="{AF10F185-C8CC-400C-AC92-15827FC36DFA}" sibTransId="{F90AA825-5CAC-4889-91A1-F288CCCA98CE}"/>
    <dgm:cxn modelId="{6005B915-1E20-4C58-9CB1-D210F7AEE290}" type="presOf" srcId="{869A766D-84D3-44C5-9267-DE81ADC2B2AA}" destId="{B2BC777F-7EFD-452C-9198-71FA2A0A23B3}" srcOrd="0" destOrd="0" presId="urn:microsoft.com/office/officeart/2008/layout/LinedList"/>
    <dgm:cxn modelId="{E42C3C21-E166-4934-BEE2-121D5D7BC3FD}" type="presOf" srcId="{175B8512-5763-471E-8DD9-293B8ECA054A}" destId="{C75ABF3F-EEE6-4B06-A363-C05784F07D80}" srcOrd="0" destOrd="0" presId="urn:microsoft.com/office/officeart/2008/layout/LinedList"/>
    <dgm:cxn modelId="{A06BA827-004C-45F5-AFF1-20F48F6664B4}" srcId="{71DA0303-3AE7-4212-A524-C4342B1572F9}" destId="{175B8512-5763-471E-8DD9-293B8ECA054A}" srcOrd="5" destOrd="0" parTransId="{37E939FB-F4FF-4EA7-9270-98A489B83167}" sibTransId="{4AA328CA-9094-4304-ACEC-CE112AEB000C}"/>
    <dgm:cxn modelId="{DEB1E142-63B6-4C10-A800-6E0C6985B1EB}" srcId="{71DA0303-3AE7-4212-A524-C4342B1572F9}" destId="{8D93D2C8-5A0B-4092-BE04-E92CA1294053}" srcOrd="2" destOrd="0" parTransId="{15BB07E1-F14E-4F0D-A1AF-89BAF002F9B1}" sibTransId="{7E91D07F-F81F-464D-A05D-B4CB4DE8CC9B}"/>
    <dgm:cxn modelId="{F219866B-D541-40A5-9C98-A19149BA7905}" srcId="{71DA0303-3AE7-4212-A524-C4342B1572F9}" destId="{D85D03B0-8223-461E-AE60-5D423D892895}" srcOrd="0" destOrd="0" parTransId="{5EAE372B-3694-4A6A-8C79-A40BF1F3C443}" sibTransId="{DC415CA3-ACB2-4053-A746-2C696AA5CED7}"/>
    <dgm:cxn modelId="{1747066C-6772-4F39-83D5-56B4ACABEB48}" type="presOf" srcId="{78B5DBF0-0BB9-439E-AAA5-846C039ADAEA}" destId="{5D8C042F-CBBC-4AA7-AB07-55E5DAE2ECC7}" srcOrd="0" destOrd="0" presId="urn:microsoft.com/office/officeart/2008/layout/LinedList"/>
    <dgm:cxn modelId="{AB627D76-EF64-4366-A5FD-95C47B3FDC4D}" type="presOf" srcId="{8D93D2C8-5A0B-4092-BE04-E92CA1294053}" destId="{2619A32A-F2EF-46C6-8761-1B3E8B1ADAE8}" srcOrd="0" destOrd="0" presId="urn:microsoft.com/office/officeart/2008/layout/LinedList"/>
    <dgm:cxn modelId="{D70B488B-835E-4FF9-B743-5A423D2B5429}" type="presOf" srcId="{D85D03B0-8223-461E-AE60-5D423D892895}" destId="{A695D74B-482C-4B4D-8588-6546915B6594}" srcOrd="0" destOrd="0" presId="urn:microsoft.com/office/officeart/2008/layout/LinedList"/>
    <dgm:cxn modelId="{A28F289C-DD8B-468C-81C9-8EF4F4183AEF}" type="presOf" srcId="{4FA50D4D-7F76-4D33-AFCB-6DEF6FCFA318}" destId="{7055A6F1-6F76-447A-B9CB-93196FBA6FD4}" srcOrd="0" destOrd="0" presId="urn:microsoft.com/office/officeart/2008/layout/LinedList"/>
    <dgm:cxn modelId="{F58EE5CD-6963-40CE-8880-6613DBE33734}" srcId="{71DA0303-3AE7-4212-A524-C4342B1572F9}" destId="{78B5DBF0-0BB9-439E-AAA5-846C039ADAEA}" srcOrd="4" destOrd="0" parTransId="{083D4C1F-4FD7-44AF-9ECB-608CA8615E53}" sibTransId="{5C4CCA1C-AE3D-4381-B506-B5F3ADC451B8}"/>
    <dgm:cxn modelId="{E41B97D3-8220-4AC2-A784-37F778194835}" srcId="{71DA0303-3AE7-4212-A524-C4342B1572F9}" destId="{E87868CF-78B0-41DF-BB1D-A570C769FD1C}" srcOrd="6" destOrd="0" parTransId="{504B1385-1F57-437F-A964-387AC65D4207}" sibTransId="{C56BF901-56D3-4046-AA4A-37A9B8FF0F3A}"/>
    <dgm:cxn modelId="{07C169D5-0709-4514-8EF6-85E303CB43CE}" type="presOf" srcId="{E87868CF-78B0-41DF-BB1D-A570C769FD1C}" destId="{7C8317D1-96E6-4968-9D89-BB6982A4E34F}" srcOrd="0" destOrd="0" presId="urn:microsoft.com/office/officeart/2008/layout/LinedList"/>
    <dgm:cxn modelId="{3D4E1FDE-9D28-4C17-A4CC-D1340B39C2C7}" type="presOf" srcId="{71DA0303-3AE7-4212-A524-C4342B1572F9}" destId="{F930D4CA-30F5-449F-8CFA-0227085555D1}" srcOrd="0" destOrd="0" presId="urn:microsoft.com/office/officeart/2008/layout/LinedList"/>
    <dgm:cxn modelId="{E7B1D5E7-A31A-442B-B0CC-867EE9A48D70}" srcId="{71DA0303-3AE7-4212-A524-C4342B1572F9}" destId="{869A766D-84D3-44C5-9267-DE81ADC2B2AA}" srcOrd="1" destOrd="0" parTransId="{F94B6174-BB32-4F87-A3F7-0A8E7063CA42}" sibTransId="{2FCA058E-240F-4990-BE8C-E92B94ABF0E7}"/>
    <dgm:cxn modelId="{29C74E6D-D1EF-447B-AFFE-31CA4DE8E122}" type="presParOf" srcId="{F930D4CA-30F5-449F-8CFA-0227085555D1}" destId="{9AF72AB1-EEE2-42C6-892C-D2587997FA0E}" srcOrd="0" destOrd="0" presId="urn:microsoft.com/office/officeart/2008/layout/LinedList"/>
    <dgm:cxn modelId="{B28AC35F-6A44-4D9F-AB72-51D16957A96B}" type="presParOf" srcId="{F930D4CA-30F5-449F-8CFA-0227085555D1}" destId="{43182973-EEB6-49A7-B54D-E849553CFC1C}" srcOrd="1" destOrd="0" presId="urn:microsoft.com/office/officeart/2008/layout/LinedList"/>
    <dgm:cxn modelId="{3894119D-5B85-43D6-A650-5EC910B0C3E8}" type="presParOf" srcId="{43182973-EEB6-49A7-B54D-E849553CFC1C}" destId="{A695D74B-482C-4B4D-8588-6546915B6594}" srcOrd="0" destOrd="0" presId="urn:microsoft.com/office/officeart/2008/layout/LinedList"/>
    <dgm:cxn modelId="{26982CEE-B05B-4F9F-9634-C68C65E22891}" type="presParOf" srcId="{43182973-EEB6-49A7-B54D-E849553CFC1C}" destId="{4BDAE6DD-6352-4A1D-9B9D-7B1A36BF5D12}" srcOrd="1" destOrd="0" presId="urn:microsoft.com/office/officeart/2008/layout/LinedList"/>
    <dgm:cxn modelId="{FE5611FC-865A-4D1F-8BAD-2941CED7DF1E}" type="presParOf" srcId="{F930D4CA-30F5-449F-8CFA-0227085555D1}" destId="{D966093D-70D1-4F5D-A247-395BEBE50F51}" srcOrd="2" destOrd="0" presId="urn:microsoft.com/office/officeart/2008/layout/LinedList"/>
    <dgm:cxn modelId="{8D64E555-F756-4B5B-A81B-504B4048A421}" type="presParOf" srcId="{F930D4CA-30F5-449F-8CFA-0227085555D1}" destId="{C5706894-7A0F-4DFB-9F17-08F7C3427DD8}" srcOrd="3" destOrd="0" presId="urn:microsoft.com/office/officeart/2008/layout/LinedList"/>
    <dgm:cxn modelId="{F689988C-C73F-484B-9873-B176D86A4641}" type="presParOf" srcId="{C5706894-7A0F-4DFB-9F17-08F7C3427DD8}" destId="{B2BC777F-7EFD-452C-9198-71FA2A0A23B3}" srcOrd="0" destOrd="0" presId="urn:microsoft.com/office/officeart/2008/layout/LinedList"/>
    <dgm:cxn modelId="{5FABECB7-7BD9-4CE9-8936-298412558AF8}" type="presParOf" srcId="{C5706894-7A0F-4DFB-9F17-08F7C3427DD8}" destId="{B88F0F48-29FA-4310-B2AD-7589DC689EA2}" srcOrd="1" destOrd="0" presId="urn:microsoft.com/office/officeart/2008/layout/LinedList"/>
    <dgm:cxn modelId="{67D5BCA7-7625-4839-9291-29EC670E4F0B}" type="presParOf" srcId="{F930D4CA-30F5-449F-8CFA-0227085555D1}" destId="{7CFCBA74-18F9-41FA-AE7E-535EA37403E9}" srcOrd="4" destOrd="0" presId="urn:microsoft.com/office/officeart/2008/layout/LinedList"/>
    <dgm:cxn modelId="{BD0168E9-F31F-4C6A-A2FB-032BEF4DDADB}" type="presParOf" srcId="{F930D4CA-30F5-449F-8CFA-0227085555D1}" destId="{53551A63-9550-4E15-A62F-D31B2FD95F27}" srcOrd="5" destOrd="0" presId="urn:microsoft.com/office/officeart/2008/layout/LinedList"/>
    <dgm:cxn modelId="{0685F530-D992-40C8-94E4-B397532380B4}" type="presParOf" srcId="{53551A63-9550-4E15-A62F-D31B2FD95F27}" destId="{2619A32A-F2EF-46C6-8761-1B3E8B1ADAE8}" srcOrd="0" destOrd="0" presId="urn:microsoft.com/office/officeart/2008/layout/LinedList"/>
    <dgm:cxn modelId="{5DB463DC-6AC3-4F71-9E7C-52B99E59D3D8}" type="presParOf" srcId="{53551A63-9550-4E15-A62F-D31B2FD95F27}" destId="{967A50F2-4B15-4ABA-91FB-D62A30B74020}" srcOrd="1" destOrd="0" presId="urn:microsoft.com/office/officeart/2008/layout/LinedList"/>
    <dgm:cxn modelId="{9DEF60A9-6ECC-42C9-A182-E05F61671665}" type="presParOf" srcId="{F930D4CA-30F5-449F-8CFA-0227085555D1}" destId="{76E26F24-735E-4194-931B-BFE1D63ECD65}" srcOrd="6" destOrd="0" presId="urn:microsoft.com/office/officeart/2008/layout/LinedList"/>
    <dgm:cxn modelId="{943E5A80-9047-46D4-82A5-D60F473A8D59}" type="presParOf" srcId="{F930D4CA-30F5-449F-8CFA-0227085555D1}" destId="{435B1BE0-F8EE-426F-B732-DBB02B9B76FB}" srcOrd="7" destOrd="0" presId="urn:microsoft.com/office/officeart/2008/layout/LinedList"/>
    <dgm:cxn modelId="{C24DFC71-143E-40EC-8B33-2838F21B6E1D}" type="presParOf" srcId="{435B1BE0-F8EE-426F-B732-DBB02B9B76FB}" destId="{7055A6F1-6F76-447A-B9CB-93196FBA6FD4}" srcOrd="0" destOrd="0" presId="urn:microsoft.com/office/officeart/2008/layout/LinedList"/>
    <dgm:cxn modelId="{A1D25A8E-F2A0-4756-A737-D52701A74AC8}" type="presParOf" srcId="{435B1BE0-F8EE-426F-B732-DBB02B9B76FB}" destId="{7826FB62-BBFC-4D3B-8AD1-3B7810AB9FED}" srcOrd="1" destOrd="0" presId="urn:microsoft.com/office/officeart/2008/layout/LinedList"/>
    <dgm:cxn modelId="{F07981E8-F96B-4A9C-B848-F19E9A405DE1}" type="presParOf" srcId="{F930D4CA-30F5-449F-8CFA-0227085555D1}" destId="{48721385-7CE0-4F9E-8E3A-B605117625CD}" srcOrd="8" destOrd="0" presId="urn:microsoft.com/office/officeart/2008/layout/LinedList"/>
    <dgm:cxn modelId="{07642BAF-D02B-4C9A-B7EF-AAFA98064AFC}" type="presParOf" srcId="{F930D4CA-30F5-449F-8CFA-0227085555D1}" destId="{65B0C702-2A34-4E90-8DCB-0591B0DCD3FD}" srcOrd="9" destOrd="0" presId="urn:microsoft.com/office/officeart/2008/layout/LinedList"/>
    <dgm:cxn modelId="{87206406-F430-4689-92B2-79DB8A05750A}" type="presParOf" srcId="{65B0C702-2A34-4E90-8DCB-0591B0DCD3FD}" destId="{5D8C042F-CBBC-4AA7-AB07-55E5DAE2ECC7}" srcOrd="0" destOrd="0" presId="urn:microsoft.com/office/officeart/2008/layout/LinedList"/>
    <dgm:cxn modelId="{4D46F7DF-90B2-4FDA-98F2-21C5BCDAA483}" type="presParOf" srcId="{65B0C702-2A34-4E90-8DCB-0591B0DCD3FD}" destId="{D466C63C-D5BA-4CAB-84C6-8F7734F28596}" srcOrd="1" destOrd="0" presId="urn:microsoft.com/office/officeart/2008/layout/LinedList"/>
    <dgm:cxn modelId="{72D7508C-2D54-45AB-A911-5297042F5C0E}" type="presParOf" srcId="{F930D4CA-30F5-449F-8CFA-0227085555D1}" destId="{7204EAE6-005D-4364-81E6-839AE572B5FC}" srcOrd="10" destOrd="0" presId="urn:microsoft.com/office/officeart/2008/layout/LinedList"/>
    <dgm:cxn modelId="{4F374F46-057D-4BC2-99E0-8DF1E4D37E6E}" type="presParOf" srcId="{F930D4CA-30F5-449F-8CFA-0227085555D1}" destId="{167B7BDA-EA75-4F7A-A00E-F8A59108EA8A}" srcOrd="11" destOrd="0" presId="urn:microsoft.com/office/officeart/2008/layout/LinedList"/>
    <dgm:cxn modelId="{4ABBB330-A434-4518-A5E2-C29EDCC3ED90}" type="presParOf" srcId="{167B7BDA-EA75-4F7A-A00E-F8A59108EA8A}" destId="{C75ABF3F-EEE6-4B06-A363-C05784F07D80}" srcOrd="0" destOrd="0" presId="urn:microsoft.com/office/officeart/2008/layout/LinedList"/>
    <dgm:cxn modelId="{A44439D5-7A18-4F84-A712-3FF3641DE528}" type="presParOf" srcId="{167B7BDA-EA75-4F7A-A00E-F8A59108EA8A}" destId="{7096074E-8E84-4336-89A0-18D6EF15073A}" srcOrd="1" destOrd="0" presId="urn:microsoft.com/office/officeart/2008/layout/LinedList"/>
    <dgm:cxn modelId="{B2AC4459-20D4-439C-9E3A-416AEE5F1DF7}" type="presParOf" srcId="{F930D4CA-30F5-449F-8CFA-0227085555D1}" destId="{2919191D-57DD-4DC7-8478-B7596F034225}" srcOrd="12" destOrd="0" presId="urn:microsoft.com/office/officeart/2008/layout/LinedList"/>
    <dgm:cxn modelId="{F6456037-22FA-4817-9A60-C72087317A24}" type="presParOf" srcId="{F930D4CA-30F5-449F-8CFA-0227085555D1}" destId="{3CBBC49B-2907-4EF4-B223-97C1CEF22659}" srcOrd="13" destOrd="0" presId="urn:microsoft.com/office/officeart/2008/layout/LinedList"/>
    <dgm:cxn modelId="{C844B444-73E5-4048-ADCE-FD2D0830B1E8}" type="presParOf" srcId="{3CBBC49B-2907-4EF4-B223-97C1CEF22659}" destId="{7C8317D1-96E6-4968-9D89-BB6982A4E34F}" srcOrd="0" destOrd="0" presId="urn:microsoft.com/office/officeart/2008/layout/LinedList"/>
    <dgm:cxn modelId="{D5C3AA58-7148-4B50-B4E2-279C88781388}" type="presParOf" srcId="{3CBBC49B-2907-4EF4-B223-97C1CEF22659}" destId="{65BCFF00-4FC0-49A6-9420-44B9BFA254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1D9C9-B8A2-4825-BEEB-D3187D21E93B}">
      <dsp:nvSpPr>
        <dsp:cNvPr id="0" name=""/>
        <dsp:cNvSpPr/>
      </dsp:nvSpPr>
      <dsp:spPr>
        <a:xfrm>
          <a:off x="0" y="405"/>
          <a:ext cx="681334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8119DEA-E0F5-497F-976F-FAD29D04DC0D}">
      <dsp:nvSpPr>
        <dsp:cNvPr id="0" name=""/>
        <dsp:cNvSpPr/>
      </dsp:nvSpPr>
      <dsp:spPr>
        <a:xfrm>
          <a:off x="0" y="405"/>
          <a:ext cx="6813343" cy="663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Sales have remained below pre-pandemic levels.</a:t>
          </a:r>
          <a:endParaRPr lang="en-US" sz="1700" kern="1200" dirty="0"/>
        </a:p>
      </dsp:txBody>
      <dsp:txXfrm>
        <a:off x="0" y="405"/>
        <a:ext cx="6813343" cy="663971"/>
      </dsp:txXfrm>
    </dsp:sp>
    <dsp:sp modelId="{153F1CA9-F5F0-423C-88F6-DD1D3A70D538}">
      <dsp:nvSpPr>
        <dsp:cNvPr id="0" name=""/>
        <dsp:cNvSpPr/>
      </dsp:nvSpPr>
      <dsp:spPr>
        <a:xfrm>
          <a:off x="0" y="664376"/>
          <a:ext cx="681334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DFE83D-C87B-4FA4-846C-44E52D73483C}">
      <dsp:nvSpPr>
        <dsp:cNvPr id="0" name=""/>
        <dsp:cNvSpPr/>
      </dsp:nvSpPr>
      <dsp:spPr>
        <a:xfrm>
          <a:off x="0" y="664376"/>
          <a:ext cx="6813343" cy="663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External factors have significantly reduced customer numbers.</a:t>
          </a:r>
          <a:endParaRPr lang="en-US" sz="1700" kern="1200" dirty="0"/>
        </a:p>
      </dsp:txBody>
      <dsp:txXfrm>
        <a:off x="0" y="664376"/>
        <a:ext cx="6813343" cy="663971"/>
      </dsp:txXfrm>
    </dsp:sp>
    <dsp:sp modelId="{15402081-4676-4E3C-9CBD-E247B575932C}">
      <dsp:nvSpPr>
        <dsp:cNvPr id="0" name=""/>
        <dsp:cNvSpPr/>
      </dsp:nvSpPr>
      <dsp:spPr>
        <a:xfrm>
          <a:off x="0" y="1328348"/>
          <a:ext cx="681334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106E774-5C5E-4C7D-9FDC-02243105B722}">
      <dsp:nvSpPr>
        <dsp:cNvPr id="0" name=""/>
        <dsp:cNvSpPr/>
      </dsp:nvSpPr>
      <dsp:spPr>
        <a:xfrm>
          <a:off x="0" y="1328348"/>
          <a:ext cx="6813343" cy="663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 Internal operational limitations restrict business growth.</a:t>
          </a:r>
          <a:endParaRPr lang="en-US" sz="1700" kern="1200" dirty="0"/>
        </a:p>
      </dsp:txBody>
      <dsp:txXfrm>
        <a:off x="0" y="1328348"/>
        <a:ext cx="6813343" cy="663971"/>
      </dsp:txXfrm>
    </dsp:sp>
    <dsp:sp modelId="{FECC7574-1096-4CB4-8590-D7C7315194F9}">
      <dsp:nvSpPr>
        <dsp:cNvPr id="0" name=""/>
        <dsp:cNvSpPr/>
      </dsp:nvSpPr>
      <dsp:spPr>
        <a:xfrm>
          <a:off x="0" y="1992319"/>
          <a:ext cx="681334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8F003B9-261D-48FC-B24A-F03A003841D6}">
      <dsp:nvSpPr>
        <dsp:cNvPr id="0" name=""/>
        <dsp:cNvSpPr/>
      </dsp:nvSpPr>
      <dsp:spPr>
        <a:xfrm>
          <a:off x="0" y="1992319"/>
          <a:ext cx="6813343" cy="663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 Technology offers the greatest opportunity for improvement.</a:t>
          </a:r>
          <a:endParaRPr lang="en-US" sz="1700" kern="1200"/>
        </a:p>
      </dsp:txBody>
      <dsp:txXfrm>
        <a:off x="0" y="1992319"/>
        <a:ext cx="6813343" cy="663971"/>
      </dsp:txXfrm>
    </dsp:sp>
    <dsp:sp modelId="{AA53C7EF-1396-4858-A72E-71718F0BC8E7}">
      <dsp:nvSpPr>
        <dsp:cNvPr id="0" name=""/>
        <dsp:cNvSpPr/>
      </dsp:nvSpPr>
      <dsp:spPr>
        <a:xfrm>
          <a:off x="0" y="2656291"/>
          <a:ext cx="681334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8CD039-97A5-4312-8A73-206CF41D7AE4}">
      <dsp:nvSpPr>
        <dsp:cNvPr id="0" name=""/>
        <dsp:cNvSpPr/>
      </dsp:nvSpPr>
      <dsp:spPr>
        <a:xfrm>
          <a:off x="0" y="2656291"/>
          <a:ext cx="6813343" cy="663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 Delivery and online ordering could increase sales and customer convenience.</a:t>
          </a:r>
          <a:endParaRPr lang="en-US" sz="1700" kern="1200"/>
        </a:p>
      </dsp:txBody>
      <dsp:txXfrm>
        <a:off x="0" y="2656291"/>
        <a:ext cx="6813343" cy="6639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13B4E-D7B9-45DC-AD98-207CE85033D7}">
      <dsp:nvSpPr>
        <dsp:cNvPr id="0" name=""/>
        <dsp:cNvSpPr/>
      </dsp:nvSpPr>
      <dsp:spPr>
        <a:xfrm>
          <a:off x="0" y="6599"/>
          <a:ext cx="6919669" cy="11977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use of the 5W2H, PESTEL, and Fishbone analysis tools indicates that Basil's Bakery is experiencing a range of both internal and external challenges. </a:t>
          </a:r>
          <a:endParaRPr lang="en-US" sz="1700" kern="1200"/>
        </a:p>
      </dsp:txBody>
      <dsp:txXfrm>
        <a:off x="58469" y="65068"/>
        <a:ext cx="6802731" cy="1080812"/>
      </dsp:txXfrm>
    </dsp:sp>
    <dsp:sp modelId="{79AA5E5C-5761-4769-BBC3-2062C682DD6D}">
      <dsp:nvSpPr>
        <dsp:cNvPr id="0" name=""/>
        <dsp:cNvSpPr/>
      </dsp:nvSpPr>
      <dsp:spPr>
        <a:xfrm>
          <a:off x="0" y="1253310"/>
          <a:ext cx="6919669" cy="119775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While the business has limited influence over economic factors, implementing digital solutions, increasing operational efficiency, and enhancing marketing strategies can improve its competitive position and contribute to long-term sustainability </a:t>
          </a:r>
          <a:endParaRPr lang="en-US" sz="1700" kern="1200" dirty="0"/>
        </a:p>
      </dsp:txBody>
      <dsp:txXfrm>
        <a:off x="58469" y="1311779"/>
        <a:ext cx="6802731" cy="1080812"/>
      </dsp:txXfrm>
    </dsp:sp>
    <dsp:sp modelId="{130D6E0D-516D-4963-BD02-DFC76E4815C0}">
      <dsp:nvSpPr>
        <dsp:cNvPr id="0" name=""/>
        <dsp:cNvSpPr/>
      </dsp:nvSpPr>
      <dsp:spPr>
        <a:xfrm>
          <a:off x="0" y="2500020"/>
          <a:ext cx="6919669" cy="119775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(Johnson, Scholes and Whittington, 2020).</a:t>
          </a:r>
          <a:endParaRPr lang="en-US" sz="1700" kern="1200"/>
        </a:p>
      </dsp:txBody>
      <dsp:txXfrm>
        <a:off x="58469" y="2558489"/>
        <a:ext cx="6802731" cy="1080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2AB1-EEE2-42C6-892C-D2587997FA0E}">
      <dsp:nvSpPr>
        <dsp:cNvPr id="0" name=""/>
        <dsp:cNvSpPr/>
      </dsp:nvSpPr>
      <dsp:spPr>
        <a:xfrm>
          <a:off x="0" y="431"/>
          <a:ext cx="738750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695D74B-482C-4B4D-8588-6546915B6594}">
      <dsp:nvSpPr>
        <dsp:cNvPr id="0" name=""/>
        <dsp:cNvSpPr/>
      </dsp:nvSpPr>
      <dsp:spPr>
        <a:xfrm>
          <a:off x="0" y="431"/>
          <a:ext cx="7387501" cy="50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Bryson, J.M. (2021) </a:t>
          </a:r>
          <a:r>
            <a:rPr lang="en-GB" sz="1400" i="1" kern="1200"/>
            <a:t>Strategic Planning for Public and Nonprofit Organizations.</a:t>
          </a:r>
          <a:r>
            <a:rPr lang="en-GB" sz="1400" kern="1200"/>
            <a:t> 6th edn. Hoboken: Wiley.</a:t>
          </a:r>
          <a:endParaRPr lang="en-US" sz="1400" kern="1200"/>
        </a:p>
      </dsp:txBody>
      <dsp:txXfrm>
        <a:off x="0" y="431"/>
        <a:ext cx="7387501" cy="504287"/>
      </dsp:txXfrm>
    </dsp:sp>
    <dsp:sp modelId="{D966093D-70D1-4F5D-A247-395BEBE50F51}">
      <dsp:nvSpPr>
        <dsp:cNvPr id="0" name=""/>
        <dsp:cNvSpPr/>
      </dsp:nvSpPr>
      <dsp:spPr>
        <a:xfrm>
          <a:off x="0" y="504719"/>
          <a:ext cx="738750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2BC777F-7EFD-452C-9198-71FA2A0A23B3}">
      <dsp:nvSpPr>
        <dsp:cNvPr id="0" name=""/>
        <dsp:cNvSpPr/>
      </dsp:nvSpPr>
      <dsp:spPr>
        <a:xfrm>
          <a:off x="0" y="504719"/>
          <a:ext cx="7387501" cy="50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CIPD (2024) </a:t>
          </a:r>
          <a:r>
            <a:rPr lang="en-GB" sz="1400" i="1" kern="1200"/>
            <a:t>People Profession Insights.</a:t>
          </a:r>
          <a:r>
            <a:rPr lang="en-GB" sz="1400" kern="1200"/>
            <a:t> London: Chartered Institute of Personnel and Development.</a:t>
          </a:r>
          <a:endParaRPr lang="en-US" sz="1400" kern="1200"/>
        </a:p>
      </dsp:txBody>
      <dsp:txXfrm>
        <a:off x="0" y="504719"/>
        <a:ext cx="7387501" cy="504287"/>
      </dsp:txXfrm>
    </dsp:sp>
    <dsp:sp modelId="{7CFCBA74-18F9-41FA-AE7E-535EA37403E9}">
      <dsp:nvSpPr>
        <dsp:cNvPr id="0" name=""/>
        <dsp:cNvSpPr/>
      </dsp:nvSpPr>
      <dsp:spPr>
        <a:xfrm>
          <a:off x="0" y="1009007"/>
          <a:ext cx="738750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619A32A-F2EF-46C6-8761-1B3E8B1ADAE8}">
      <dsp:nvSpPr>
        <dsp:cNvPr id="0" name=""/>
        <dsp:cNvSpPr/>
      </dsp:nvSpPr>
      <dsp:spPr>
        <a:xfrm>
          <a:off x="0" y="1009007"/>
          <a:ext cx="7387501" cy="50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Cottrell, S. (2023) </a:t>
          </a:r>
          <a:r>
            <a:rPr lang="en-GB" sz="1400" i="1" kern="1200" dirty="0"/>
            <a:t>Critical Thinking Skills.</a:t>
          </a:r>
          <a:r>
            <a:rPr lang="en-GB" sz="1400" kern="1200" dirty="0"/>
            <a:t> 4th </a:t>
          </a:r>
          <a:r>
            <a:rPr lang="en-GB" sz="1400" kern="1200" dirty="0" err="1"/>
            <a:t>edn</a:t>
          </a:r>
          <a:r>
            <a:rPr lang="en-GB" sz="1400" kern="1200" dirty="0"/>
            <a:t>. London: Bloomsbury.</a:t>
          </a:r>
          <a:endParaRPr lang="en-US" sz="1400" kern="1200" dirty="0"/>
        </a:p>
      </dsp:txBody>
      <dsp:txXfrm>
        <a:off x="0" y="1009007"/>
        <a:ext cx="7387501" cy="504287"/>
      </dsp:txXfrm>
    </dsp:sp>
    <dsp:sp modelId="{76E26F24-735E-4194-931B-BFE1D63ECD65}">
      <dsp:nvSpPr>
        <dsp:cNvPr id="0" name=""/>
        <dsp:cNvSpPr/>
      </dsp:nvSpPr>
      <dsp:spPr>
        <a:xfrm>
          <a:off x="0" y="1513295"/>
          <a:ext cx="738750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055A6F1-6F76-447A-B9CB-93196FBA6FD4}">
      <dsp:nvSpPr>
        <dsp:cNvPr id="0" name=""/>
        <dsp:cNvSpPr/>
      </dsp:nvSpPr>
      <dsp:spPr>
        <a:xfrm>
          <a:off x="0" y="1513295"/>
          <a:ext cx="7387501" cy="50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Ishikawa, K. (1986) </a:t>
          </a:r>
          <a:r>
            <a:rPr lang="en-GB" sz="1400" i="1" kern="1200"/>
            <a:t>Guide to Quality Control.</a:t>
          </a:r>
          <a:r>
            <a:rPr lang="en-GB" sz="1400" kern="1200"/>
            <a:t> Tokyo: Asian Productivity Organization.</a:t>
          </a:r>
          <a:endParaRPr lang="en-US" sz="1400" kern="1200"/>
        </a:p>
      </dsp:txBody>
      <dsp:txXfrm>
        <a:off x="0" y="1513295"/>
        <a:ext cx="7387501" cy="504287"/>
      </dsp:txXfrm>
    </dsp:sp>
    <dsp:sp modelId="{48721385-7CE0-4F9E-8E3A-B605117625CD}">
      <dsp:nvSpPr>
        <dsp:cNvPr id="0" name=""/>
        <dsp:cNvSpPr/>
      </dsp:nvSpPr>
      <dsp:spPr>
        <a:xfrm>
          <a:off x="0" y="2017582"/>
          <a:ext cx="738750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8C042F-CBBC-4AA7-AB07-55E5DAE2ECC7}">
      <dsp:nvSpPr>
        <dsp:cNvPr id="0" name=""/>
        <dsp:cNvSpPr/>
      </dsp:nvSpPr>
      <dsp:spPr>
        <a:xfrm>
          <a:off x="0" y="2017582"/>
          <a:ext cx="7387501" cy="50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Johnson, G., Scholes, K. and Whittington, R. (2020) </a:t>
          </a:r>
          <a:r>
            <a:rPr lang="en-GB" sz="1400" i="1" kern="1200"/>
            <a:t>Exploring Strategy.</a:t>
          </a:r>
          <a:r>
            <a:rPr lang="en-GB" sz="1400" kern="1200"/>
            <a:t> 12th edn. Harlow: Pearson.</a:t>
          </a:r>
          <a:endParaRPr lang="en-US" sz="1400" kern="1200"/>
        </a:p>
      </dsp:txBody>
      <dsp:txXfrm>
        <a:off x="0" y="2017582"/>
        <a:ext cx="7387501" cy="504287"/>
      </dsp:txXfrm>
    </dsp:sp>
    <dsp:sp modelId="{7204EAE6-005D-4364-81E6-839AE572B5FC}">
      <dsp:nvSpPr>
        <dsp:cNvPr id="0" name=""/>
        <dsp:cNvSpPr/>
      </dsp:nvSpPr>
      <dsp:spPr>
        <a:xfrm>
          <a:off x="0" y="2521870"/>
          <a:ext cx="738750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75ABF3F-EEE6-4B06-A363-C05784F07D80}">
      <dsp:nvSpPr>
        <dsp:cNvPr id="0" name=""/>
        <dsp:cNvSpPr/>
      </dsp:nvSpPr>
      <dsp:spPr>
        <a:xfrm>
          <a:off x="0" y="2521870"/>
          <a:ext cx="7387501" cy="50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Kotler, P., Keller, K.L. and Chernev, A. (2022) </a:t>
          </a:r>
          <a:r>
            <a:rPr lang="en-GB" sz="1400" i="1" kern="1200"/>
            <a:t>Marketing Management.</a:t>
          </a:r>
          <a:r>
            <a:rPr lang="en-GB" sz="1400" kern="1200"/>
            <a:t> 16th edn. Harlow: Pearson.</a:t>
          </a:r>
          <a:endParaRPr lang="en-US" sz="1400" kern="1200"/>
        </a:p>
      </dsp:txBody>
      <dsp:txXfrm>
        <a:off x="0" y="2521870"/>
        <a:ext cx="7387501" cy="504287"/>
      </dsp:txXfrm>
    </dsp:sp>
    <dsp:sp modelId="{2919191D-57DD-4DC7-8478-B7596F034225}">
      <dsp:nvSpPr>
        <dsp:cNvPr id="0" name=""/>
        <dsp:cNvSpPr/>
      </dsp:nvSpPr>
      <dsp:spPr>
        <a:xfrm>
          <a:off x="0" y="3026158"/>
          <a:ext cx="7387501"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8317D1-96E6-4968-9D89-BB6982A4E34F}">
      <dsp:nvSpPr>
        <dsp:cNvPr id="0" name=""/>
        <dsp:cNvSpPr/>
      </dsp:nvSpPr>
      <dsp:spPr>
        <a:xfrm>
          <a:off x="0" y="3026158"/>
          <a:ext cx="7387501" cy="504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Mind Tools (2024) </a:t>
          </a:r>
          <a:r>
            <a:rPr lang="en-GB" sz="1400" i="1" kern="1200"/>
            <a:t>PESTLE Analysis</a:t>
          </a:r>
          <a:r>
            <a:rPr lang="en-GB" sz="1400" kern="1200"/>
            <a:t>. Available at: </a:t>
          </a:r>
          <a:r>
            <a:rPr lang="en-GB" sz="1400" kern="1200">
              <a:hlinkClick xmlns:r="http://schemas.openxmlformats.org/officeDocument/2006/relationships" r:id="rId1"/>
            </a:rPr>
            <a:t>https://www.mindtools.com</a:t>
          </a:r>
          <a:r>
            <a:rPr lang="en-GB" sz="1400" kern="1200"/>
            <a:t> (Accessed: 7 July 2026).</a:t>
          </a:r>
          <a:endParaRPr lang="en-US" sz="1400" kern="1200"/>
        </a:p>
      </dsp:txBody>
      <dsp:txXfrm>
        <a:off x="0" y="3026158"/>
        <a:ext cx="7387501" cy="5042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2E455A-2AC2-45F0-B985-3DFA8EC61049}"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78F61-59B6-46C7-92FA-1D9999FF2AA3}" type="slidenum">
              <a:rPr lang="en-GB" smtClean="0"/>
              <a:t>‹#›</a:t>
            </a:fld>
            <a:endParaRPr lang="en-GB"/>
          </a:p>
        </p:txBody>
      </p:sp>
    </p:spTree>
    <p:extLst>
      <p:ext uri="{BB962C8B-B14F-4D97-AF65-F5344CB8AC3E}">
        <p14:creationId xmlns:p14="http://schemas.microsoft.com/office/powerpoint/2010/main" val="310475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presentation examines the challenges facing Basil’s Bakery. I will first introduce the business and explain the main problem, then apply the 5W2H model, PESTEL analysis, and a Fishbone diagram to identify the root causes of declining sales. Finally, I will summarise the key findings and provide recommendations for improving the bakery’s future prospects.</a:t>
            </a:r>
          </a:p>
        </p:txBody>
      </p:sp>
      <p:sp>
        <p:nvSpPr>
          <p:cNvPr id="4" name="Slide Number Placeholder 3"/>
          <p:cNvSpPr>
            <a:spLocks noGrp="1"/>
          </p:cNvSpPr>
          <p:nvPr>
            <p:ph type="sldNum" sz="quarter" idx="5"/>
          </p:nvPr>
        </p:nvSpPr>
        <p:spPr/>
        <p:txBody>
          <a:bodyPr/>
          <a:lstStyle/>
          <a:p>
            <a:fld id="{15978F61-59B6-46C7-92FA-1D9999FF2AA3}" type="slidenum">
              <a:rPr lang="en-GB" smtClean="0"/>
              <a:t>2</a:t>
            </a:fld>
            <a:endParaRPr lang="en-GB"/>
          </a:p>
        </p:txBody>
      </p:sp>
    </p:spTree>
    <p:extLst>
      <p:ext uri="{BB962C8B-B14F-4D97-AF65-F5344CB8AC3E}">
        <p14:creationId xmlns:p14="http://schemas.microsoft.com/office/powerpoint/2010/main" val="988640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conclusion, Basil's Bakery has a strong reputation and high-quality products but must adapt to a changing business environment. External factors such as inflation and changing consumer behaviour cannot be controlled, but Basil can improve customer convenience through digital technology, delivery services and better marketing. Applying business analysis models has identified practical solutions that could help the bakery increase sales and remain competitive.</a:t>
            </a:r>
          </a:p>
          <a:p>
            <a:endParaRPr lang="en-GB" dirty="0"/>
          </a:p>
        </p:txBody>
      </p:sp>
      <p:sp>
        <p:nvSpPr>
          <p:cNvPr id="4" name="Slide Number Placeholder 3"/>
          <p:cNvSpPr>
            <a:spLocks noGrp="1"/>
          </p:cNvSpPr>
          <p:nvPr>
            <p:ph type="sldNum" sz="quarter" idx="5"/>
          </p:nvPr>
        </p:nvSpPr>
        <p:spPr/>
        <p:txBody>
          <a:bodyPr/>
          <a:lstStyle/>
          <a:p>
            <a:fld id="{15978F61-59B6-46C7-92FA-1D9999FF2AA3}" type="slidenum">
              <a:rPr lang="en-GB" smtClean="0"/>
              <a:t>10</a:t>
            </a:fld>
            <a:endParaRPr lang="en-GB"/>
          </a:p>
        </p:txBody>
      </p:sp>
    </p:spTree>
    <p:extLst>
      <p:ext uri="{BB962C8B-B14F-4D97-AF65-F5344CB8AC3E}">
        <p14:creationId xmlns:p14="http://schemas.microsoft.com/office/powerpoint/2010/main" val="26466780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D4DE1-8552-F21E-96D6-207E8734A2C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79548CB-15B7-7076-546C-4768C2EE67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0FDF552-23C0-B15F-DC1B-51E00A090AEE}"/>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8EA63B9B-38A3-8ABF-1B16-CE804BFA4C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D1778F-8E27-DF87-2F41-8A9474357A98}"/>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264702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6883A-2635-AAFF-9DB9-47C3A927EA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5C1E5E-6B28-21EE-3398-DAABF4D1A3A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72AAC5-606E-36D4-0065-DEAEE11BADCE}"/>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CE42A0DB-1534-CAA7-3D03-EA7075731C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DD513A-D6F0-5760-7246-0C2260EF45F3}"/>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007205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3CACC-58CD-DA51-E144-4B2279B7912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60099F-D964-E0A6-7160-72F058A965F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ADA22D0-F1EA-43B6-A27A-A55486C77D6A}"/>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BFB4E219-35FA-FDE8-D45D-BB4250F4C5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C07609-0371-AC06-383A-37A4EA09A201}"/>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236388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86A5B-8F20-6E41-1279-E3CFE26CADB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1085D41-5148-2FFC-FEEE-E783534B63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0460884-F684-6BFA-FBC3-A0A739BFCE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D70780D-C30F-2591-EEC0-989CB1472284}"/>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6" name="Footer Placeholder 5">
            <a:extLst>
              <a:ext uri="{FF2B5EF4-FFF2-40B4-BE49-F238E27FC236}">
                <a16:creationId xmlns:a16="http://schemas.microsoft.com/office/drawing/2014/main" id="{A8AA4577-3991-91B8-DDB4-D219794461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85B63C-0D56-2388-1D32-ECE84051D651}"/>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354360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B0AEC-8151-951F-9334-3BABA7143A0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1936338-3CC1-8FE4-1C87-103AD83AE7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6D3593-CDE3-5DF7-349D-D3BE998BE3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92F5DA2-6B74-1B15-B671-7A01315667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7CE2746-35D5-6796-7066-6F449B95D0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32EA1C6-3AB9-82D3-FBB1-4A987C5C82AE}"/>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8" name="Footer Placeholder 7">
            <a:extLst>
              <a:ext uri="{FF2B5EF4-FFF2-40B4-BE49-F238E27FC236}">
                <a16:creationId xmlns:a16="http://schemas.microsoft.com/office/drawing/2014/main" id="{BFFF5D81-A5F7-5229-0EE4-9C98D2C889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C1032A-3B22-4B7B-8EC6-B7EB76265CC9}"/>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2555285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8A3C2-6EE3-A30C-1EC6-C1001CF116A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44F2C91-B215-AAE4-260E-EA7097576A64}"/>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4" name="Footer Placeholder 3">
            <a:extLst>
              <a:ext uri="{FF2B5EF4-FFF2-40B4-BE49-F238E27FC236}">
                <a16:creationId xmlns:a16="http://schemas.microsoft.com/office/drawing/2014/main" id="{A1DE1755-B83E-5AB4-72BE-650683568E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272A31-7E1C-7927-55B9-160F4F336B92}"/>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046942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3943BD-EBD8-1980-EAC0-B43CD177A97D}"/>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3" name="Footer Placeholder 2">
            <a:extLst>
              <a:ext uri="{FF2B5EF4-FFF2-40B4-BE49-F238E27FC236}">
                <a16:creationId xmlns:a16="http://schemas.microsoft.com/office/drawing/2014/main" id="{9E67759D-6C3B-E5F8-8C00-FD65FA1426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689A8C9-5C38-95D2-44B4-341173BA43B8}"/>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1499925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82DCC-5A10-CEC3-408D-132B8136079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92BC188-E415-14BC-668D-780538B937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DA5659B-A999-B154-E7BB-CAFA9DB20E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87FBFF-870F-0D32-6F6D-6C82025A4CC1}"/>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6" name="Footer Placeholder 5">
            <a:extLst>
              <a:ext uri="{FF2B5EF4-FFF2-40B4-BE49-F238E27FC236}">
                <a16:creationId xmlns:a16="http://schemas.microsoft.com/office/drawing/2014/main" id="{A0E2B364-53A4-EC84-D80C-CA6CDBBEAE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658ABE-3E14-6617-30EC-AF9B665FBA87}"/>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4167243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B2C6A-EF2A-4EAC-1DE3-034BC94D6B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02881BE-6316-B80B-0A75-B17120E424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9A06F-2D7A-C88B-897B-C9C51E76CC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7A6E8F-EF57-EDD9-8C2F-0DDA5D74719E}"/>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6" name="Footer Placeholder 5">
            <a:extLst>
              <a:ext uri="{FF2B5EF4-FFF2-40B4-BE49-F238E27FC236}">
                <a16:creationId xmlns:a16="http://schemas.microsoft.com/office/drawing/2014/main" id="{C834107B-7C8F-2450-5234-0712250E5B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3CC6B5-0293-1939-7082-95623A9E7ACB}"/>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338068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71593-2BBF-565E-2FCB-33221572D77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7C2C74B-B3B2-234C-275F-14C6EC512F7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1FE1BF5-0CCA-E91C-987F-67A1F43E0EDF}"/>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B36BC38D-F9F1-7B61-2758-008B8556C2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8F3F13-F818-DBCE-3C73-9913F41249D5}"/>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4194870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2AC778-FE50-BA0B-8D56-A2766322602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2B15C1A-D00D-FD68-821B-0FA9AF1C412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2BEA5CB-9B59-565F-F1B1-4EFC88B99779}"/>
              </a:ext>
            </a:extLst>
          </p:cNvPr>
          <p:cNvSpPr>
            <a:spLocks noGrp="1"/>
          </p:cNvSpPr>
          <p:nvPr>
            <p:ph type="dt" sz="half" idx="10"/>
          </p:nvPr>
        </p:nvSpPr>
        <p:spPr/>
        <p:txBody>
          <a:body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DF3B8FA3-0804-55D0-2DC1-E4BA803F3C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07F4F-DACB-817A-E14D-2A99A1A7FF5A}"/>
              </a:ext>
            </a:extLst>
          </p:cNvPr>
          <p:cNvSpPr>
            <a:spLocks noGrp="1"/>
          </p:cNvSpPr>
          <p:nvPr>
            <p:ph type="sldNum" sz="quarter" idx="12"/>
          </p:nvPr>
        </p:nvSpPr>
        <p:spPr/>
        <p:txBody>
          <a:bodyPr/>
          <a:lstStyle/>
          <a:p>
            <a:fld id="{885BE6EA-CCAF-49FB-B08A-B55648D3BCC0}" type="slidenum">
              <a:rPr lang="en-GB" smtClean="0"/>
              <a:t>‹#›</a:t>
            </a:fld>
            <a:endParaRPr lang="en-GB"/>
          </a:p>
        </p:txBody>
      </p:sp>
    </p:spTree>
    <p:extLst>
      <p:ext uri="{BB962C8B-B14F-4D97-AF65-F5344CB8AC3E}">
        <p14:creationId xmlns:p14="http://schemas.microsoft.com/office/powerpoint/2010/main" val="3360386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08778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5423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106A57-B199-036C-C502-25A6797A53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C268D9D-1AEF-5694-C200-60A99C824B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95D029A-0C95-31E7-27B9-6C7273DF28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D35058-B3ED-4D9D-8A44-7AF5DB5D8106}" type="datetimeFigureOut">
              <a:rPr lang="en-GB" smtClean="0"/>
              <a:t>13/07/2026</a:t>
            </a:fld>
            <a:endParaRPr lang="en-GB"/>
          </a:p>
        </p:txBody>
      </p:sp>
      <p:sp>
        <p:nvSpPr>
          <p:cNvPr id="5" name="Footer Placeholder 4">
            <a:extLst>
              <a:ext uri="{FF2B5EF4-FFF2-40B4-BE49-F238E27FC236}">
                <a16:creationId xmlns:a16="http://schemas.microsoft.com/office/drawing/2014/main" id="{3F725B67-0D21-2A58-CF18-410D58390A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91C3924-2E50-9B9D-CF8F-5A87965839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85BE6EA-CCAF-49FB-B08A-B55648D3BCC0}" type="slidenum">
              <a:rPr lang="en-GB" smtClean="0"/>
              <a:t>‹#›</a:t>
            </a:fld>
            <a:endParaRPr lang="en-GB"/>
          </a:p>
        </p:txBody>
      </p:sp>
    </p:spTree>
    <p:extLst>
      <p:ext uri="{BB962C8B-B14F-4D97-AF65-F5344CB8AC3E}">
        <p14:creationId xmlns:p14="http://schemas.microsoft.com/office/powerpoint/2010/main" val="761990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1717958"/>
      </p:ext>
    </p:extLst>
  </p:cSld>
  <p:clrMap bg1="lt1" tx1="dk1" bg2="lt2" tx2="dk2" accent1="accent1" accent2="accent2" accent3="accent3" accent4="accent4" accent5="accent5" accent6="accent6" hlink="hlink" folHlink="folHlink"/>
  <p:sldLayoutIdLst>
    <p:sldLayoutId id="2147483661"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hyperlink" Target="https://creativecommons.org/licenses/by-nc-sa/3.0/" TargetMode="External"/><Relationship Id="rId3" Type="http://schemas.openxmlformats.org/officeDocument/2006/relationships/image" Target="../media/image10.png"/><Relationship Id="rId7" Type="http://schemas.openxmlformats.org/officeDocument/2006/relationships/image" Target="../media/image13.png"/><Relationship Id="rId12" Type="http://schemas.openxmlformats.org/officeDocument/2006/relationships/hyperlink" Target="https://flatworldknowledge.lardbucket.org/books/an-introduction-to-business-v2.0/s13-marketing-providing-value-to-c.html" TargetMode="Externa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7.png"/><Relationship Id="rId11" Type="http://schemas.openxmlformats.org/officeDocument/2006/relationships/image" Target="../media/image16.jpg"/><Relationship Id="rId5" Type="http://schemas.openxmlformats.org/officeDocument/2006/relationships/image" Target="../media/image12.png"/><Relationship Id="rId10" Type="http://schemas.openxmlformats.org/officeDocument/2006/relationships/image" Target="../media/image15.png"/><Relationship Id="rId4" Type="http://schemas.openxmlformats.org/officeDocument/2006/relationships/image" Target="../media/image11.pn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4.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0B5BC-DFFE-DDA7-3FF0-507222B4713B}"/>
              </a:ext>
            </a:extLst>
          </p:cNvPr>
          <p:cNvSpPr>
            <a:spLocks noGrp="1"/>
          </p:cNvSpPr>
          <p:nvPr>
            <p:ph type="ctrTitle"/>
          </p:nvPr>
        </p:nvSpPr>
        <p:spPr>
          <a:xfrm>
            <a:off x="640079" y="325369"/>
            <a:ext cx="6239185" cy="1552207"/>
          </a:xfrm>
        </p:spPr>
        <p:txBody>
          <a:bodyPr vert="horz" lIns="91440" tIns="45720" rIns="91440" bIns="45720" rtlCol="0" anchor="b">
            <a:normAutofit/>
          </a:bodyPr>
          <a:lstStyle/>
          <a:p>
            <a:pPr algn="l"/>
            <a:r>
              <a:rPr lang="en-US" sz="3200" b="1" dirty="0"/>
              <a:t>Basil’s Bakery: Problem Solving and Decision-Making Analysis</a:t>
            </a:r>
          </a:p>
        </p:txBody>
      </p:sp>
      <p:sp>
        <p:nvSpPr>
          <p:cNvPr id="4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79622D2-D756-4E56-9265-DA11A75A1363}"/>
              </a:ext>
            </a:extLst>
          </p:cNvPr>
          <p:cNvSpPr>
            <a:spLocks noGrp="1"/>
          </p:cNvSpPr>
          <p:nvPr>
            <p:ph type="subTitle" idx="1"/>
          </p:nvPr>
        </p:nvSpPr>
        <p:spPr>
          <a:xfrm>
            <a:off x="640079" y="3024326"/>
            <a:ext cx="7015363" cy="2900986"/>
          </a:xfrm>
        </p:spPr>
        <p:txBody>
          <a:bodyPr vert="horz" lIns="91440" tIns="45720" rIns="91440" bIns="45720" rtlCol="0">
            <a:normAutofit/>
          </a:bodyPr>
          <a:lstStyle/>
          <a:p>
            <a:pPr indent="-228600" algn="l">
              <a:buFont typeface="Arial" panose="020B0604020202020204" pitchFamily="34" charset="0"/>
              <a:buChar char="•"/>
            </a:pPr>
            <a:r>
              <a:rPr lang="en-US" dirty="0"/>
              <a:t>LCLM4004 – Problem Solving and Decision Making</a:t>
            </a:r>
          </a:p>
          <a:p>
            <a:pPr indent="-228600" algn="l">
              <a:buFont typeface="Arial" panose="020B0604020202020204" pitchFamily="34" charset="0"/>
              <a:buChar char="•"/>
            </a:pPr>
            <a:r>
              <a:rPr lang="en-US" dirty="0"/>
              <a:t>Student Name: Syed Ahmed</a:t>
            </a:r>
          </a:p>
          <a:p>
            <a:pPr indent="-228600" algn="l">
              <a:buFont typeface="Arial" panose="020B0604020202020204" pitchFamily="34" charset="0"/>
              <a:buChar char="•"/>
            </a:pPr>
            <a:r>
              <a:rPr lang="en-US" dirty="0"/>
              <a:t>Student ID: 2525497</a:t>
            </a:r>
          </a:p>
          <a:p>
            <a:pPr indent="-228600" algn="l">
              <a:buFont typeface="Arial" panose="020B0604020202020204" pitchFamily="34" charset="0"/>
              <a:buChar char="•"/>
            </a:pPr>
            <a:r>
              <a:rPr lang="en-US" dirty="0"/>
              <a:t>Lecturer: Nerys </a:t>
            </a:r>
            <a:r>
              <a:rPr lang="en-US" dirty="0" err="1"/>
              <a:t>Dosseh</a:t>
            </a:r>
            <a:endParaRPr lang="en-US" dirty="0"/>
          </a:p>
          <a:p>
            <a:pPr indent="-228600" algn="l">
              <a:buFont typeface="Arial" panose="020B0604020202020204" pitchFamily="34" charset="0"/>
              <a:buChar char="•"/>
            </a:pPr>
            <a:endParaRPr lang="en-US" dirty="0"/>
          </a:p>
        </p:txBody>
      </p:sp>
      <p:pic>
        <p:nvPicPr>
          <p:cNvPr id="5" name="Picture 4" descr="Woman in bakery">
            <a:extLst>
              <a:ext uri="{FF2B5EF4-FFF2-40B4-BE49-F238E27FC236}">
                <a16:creationId xmlns:a16="http://schemas.microsoft.com/office/drawing/2014/main" id="{1634E734-F5B6-74F6-E371-B3DB56B80269}"/>
              </a:ext>
            </a:extLst>
          </p:cNvPr>
          <p:cNvPicPr>
            <a:picLocks noChangeAspect="1"/>
          </p:cNvPicPr>
          <p:nvPr/>
        </p:nvPicPr>
        <p:blipFill>
          <a:blip r:embed="rId2">
            <a:extLst>
              <a:ext uri="{28A0092B-C50C-407E-A947-70E740481C1C}">
                <a14:useLocalDpi xmlns:a14="http://schemas.microsoft.com/office/drawing/2010/main" val="0"/>
              </a:ext>
            </a:extLst>
          </a:blip>
          <a:srcRect l="22972" r="10075" b="-1"/>
          <a:stretch>
            <a:fillRect/>
          </a:stretch>
        </p:blipFill>
        <p:spPr>
          <a:xfrm>
            <a:off x="7823399" y="10"/>
            <a:ext cx="436707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73729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187FA-2301-6444-942D-C31F32CC4521}"/>
              </a:ext>
            </a:extLst>
          </p:cNvPr>
          <p:cNvSpPr>
            <a:spLocks noGrp="1"/>
          </p:cNvSpPr>
          <p:nvPr>
            <p:ph type="title"/>
          </p:nvPr>
        </p:nvSpPr>
        <p:spPr>
          <a:xfrm>
            <a:off x="640080" y="551739"/>
            <a:ext cx="5771353" cy="1597192"/>
          </a:xfrm>
        </p:spPr>
        <p:txBody>
          <a:bodyPr anchor="b">
            <a:normAutofit/>
          </a:bodyPr>
          <a:lstStyle/>
          <a:p>
            <a:r>
              <a:rPr lang="en-GB" sz="4200" b="1" dirty="0"/>
              <a:t>Presentation Structure</a:t>
            </a:r>
            <a:br>
              <a:rPr lang="en-GB" sz="4200" b="1" dirty="0"/>
            </a:br>
            <a:endParaRPr lang="en-GB" sz="4200" dirty="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4408AF-BF46-5123-2D2D-C5EF90D2496D}"/>
              </a:ext>
            </a:extLst>
          </p:cNvPr>
          <p:cNvSpPr>
            <a:spLocks noGrp="1"/>
          </p:cNvSpPr>
          <p:nvPr>
            <p:ph idx="1"/>
          </p:nvPr>
        </p:nvSpPr>
        <p:spPr>
          <a:xfrm>
            <a:off x="640080" y="2700670"/>
            <a:ext cx="6547529" cy="3492897"/>
          </a:xfrm>
        </p:spPr>
        <p:txBody>
          <a:bodyPr>
            <a:normAutofit/>
          </a:bodyPr>
          <a:lstStyle/>
          <a:p>
            <a:r>
              <a:rPr lang="en-GB" sz="2400" dirty="0"/>
              <a:t>Introduction and case study overview</a:t>
            </a:r>
          </a:p>
          <a:p>
            <a:r>
              <a:rPr lang="en-GB" sz="2400" dirty="0"/>
              <a:t>Nature and scope of the problem</a:t>
            </a:r>
          </a:p>
          <a:p>
            <a:r>
              <a:rPr lang="en-GB" sz="2400" dirty="0"/>
              <a:t>5W2H analysis</a:t>
            </a:r>
          </a:p>
          <a:p>
            <a:r>
              <a:rPr lang="en-GB" sz="2400" dirty="0"/>
              <a:t>PESTEL analysis</a:t>
            </a:r>
          </a:p>
          <a:p>
            <a:r>
              <a:rPr lang="en-GB" sz="2400" dirty="0"/>
              <a:t>Fishbone (Cause-and-Effect) diagram</a:t>
            </a:r>
          </a:p>
          <a:p>
            <a:r>
              <a:rPr lang="en-GB" sz="2400" dirty="0"/>
              <a:t>Key findings and conclusion</a:t>
            </a:r>
          </a:p>
          <a:p>
            <a:r>
              <a:rPr lang="en-GB" sz="2400" dirty="0"/>
              <a:t>References</a:t>
            </a:r>
          </a:p>
          <a:p>
            <a:endParaRPr lang="en-GB" sz="2400" dirty="0"/>
          </a:p>
        </p:txBody>
      </p:sp>
      <p:pic>
        <p:nvPicPr>
          <p:cNvPr id="6" name="Picture 5" descr="Boxes and roller conveyor">
            <a:extLst>
              <a:ext uri="{FF2B5EF4-FFF2-40B4-BE49-F238E27FC236}">
                <a16:creationId xmlns:a16="http://schemas.microsoft.com/office/drawing/2014/main" id="{67AD8023-6B49-6035-0A7F-459F61C1DD89}"/>
              </a:ext>
            </a:extLst>
          </p:cNvPr>
          <p:cNvPicPr>
            <a:picLocks noChangeAspect="1"/>
          </p:cNvPicPr>
          <p:nvPr/>
        </p:nvPicPr>
        <p:blipFill>
          <a:blip r:embed="rId3">
            <a:extLst>
              <a:ext uri="{28A0092B-C50C-407E-A947-70E740481C1C}">
                <a14:useLocalDpi xmlns:a14="http://schemas.microsoft.com/office/drawing/2010/main" val="0"/>
              </a:ext>
            </a:extLst>
          </a:blip>
          <a:srcRect l="8341" r="16432"/>
          <a:stretch>
            <a:fillRect/>
          </a:stretch>
        </p:blipFill>
        <p:spPr>
          <a:xfrm>
            <a:off x="7708605" y="10"/>
            <a:ext cx="448187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81734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home/claude/pestel/bakery_photo.png"/>
          <p:cNvPicPr>
            <a:picLocks noChangeAspect="1"/>
          </p:cNvPicPr>
          <p:nvPr/>
        </p:nvPicPr>
        <p:blipFill>
          <a:blip r:embed="rId3"/>
          <a:srcRect/>
          <a:stretch/>
        </p:blipFill>
        <p:spPr>
          <a:xfrm>
            <a:off x="8065008" y="0"/>
            <a:ext cx="4123944" cy="6858000"/>
          </a:xfrm>
          <a:prstGeom prst="rect">
            <a:avLst/>
          </a:prstGeom>
        </p:spPr>
      </p:pic>
      <p:sp>
        <p:nvSpPr>
          <p:cNvPr id="3" name="Text 0"/>
          <p:cNvSpPr/>
          <p:nvPr/>
        </p:nvSpPr>
        <p:spPr>
          <a:xfrm>
            <a:off x="502920" y="320040"/>
            <a:ext cx="7452360" cy="594360"/>
          </a:xfrm>
          <a:prstGeom prst="rect">
            <a:avLst/>
          </a:prstGeom>
          <a:noFill/>
          <a:ln/>
        </p:spPr>
        <p:txBody>
          <a:bodyPr wrap="square" lIns="0" tIns="0" rIns="0" bIns="0" rtlCol="0" anchor="ctr"/>
          <a:lstStyle/>
          <a:p>
            <a:pPr marL="0" indent="0">
              <a:buNone/>
            </a:pPr>
            <a:r>
              <a:rPr lang="en-US" sz="3000" b="1" dirty="0">
                <a:solidFill>
                  <a:srgbClr val="222222"/>
                </a:solidFill>
                <a:latin typeface="Arial" pitchFamily="34" charset="0"/>
                <a:ea typeface="Arial" pitchFamily="34" charset="-122"/>
                <a:cs typeface="Arial" pitchFamily="34" charset="-120"/>
              </a:rPr>
              <a:t>Introduction</a:t>
            </a:r>
            <a:endParaRPr lang="en-US" sz="3000" dirty="0"/>
          </a:p>
        </p:txBody>
      </p:sp>
      <p:sp>
        <p:nvSpPr>
          <p:cNvPr id="4" name="Shape 1"/>
          <p:cNvSpPr/>
          <p:nvPr/>
        </p:nvSpPr>
        <p:spPr>
          <a:xfrm>
            <a:off x="502920" y="1051560"/>
            <a:ext cx="310896" cy="310896"/>
          </a:xfrm>
          <a:prstGeom prst="ellipse">
            <a:avLst/>
          </a:prstGeom>
          <a:solidFill>
            <a:srgbClr val="27374D"/>
          </a:solidFill>
          <a:ln/>
        </p:spPr>
        <p:txBody>
          <a:bodyPr/>
          <a:lstStyle/>
          <a:p>
            <a:endParaRPr lang="en-GB"/>
          </a:p>
        </p:txBody>
      </p:sp>
      <p:pic>
        <p:nvPicPr>
          <p:cNvPr id="5" name="Image 1" descr="/home/claude/pestel/i_store.png"/>
          <p:cNvPicPr>
            <a:picLocks noChangeAspect="1"/>
          </p:cNvPicPr>
          <p:nvPr/>
        </p:nvPicPr>
        <p:blipFill>
          <a:blip r:embed="rId4"/>
          <a:stretch>
            <a:fillRect/>
          </a:stretch>
        </p:blipFill>
        <p:spPr>
          <a:xfrm>
            <a:off x="566928" y="1115568"/>
            <a:ext cx="182880" cy="182880"/>
          </a:xfrm>
          <a:prstGeom prst="rect">
            <a:avLst/>
          </a:prstGeom>
        </p:spPr>
      </p:pic>
      <p:sp>
        <p:nvSpPr>
          <p:cNvPr id="6" name="Text 2"/>
          <p:cNvSpPr/>
          <p:nvPr/>
        </p:nvSpPr>
        <p:spPr>
          <a:xfrm>
            <a:off x="923544" y="1033272"/>
            <a:ext cx="6995160" cy="347472"/>
          </a:xfrm>
          <a:prstGeom prst="rect">
            <a:avLst/>
          </a:prstGeom>
          <a:noFill/>
          <a:ln/>
        </p:spPr>
        <p:txBody>
          <a:bodyPr wrap="square" lIns="0" tIns="0" rIns="0" bIns="0" rtlCol="0" anchor="ctr"/>
          <a:lstStyle/>
          <a:p>
            <a:pPr marL="0" indent="0">
              <a:buNone/>
            </a:pPr>
            <a:r>
              <a:rPr lang="en-US" sz="1550" b="1" dirty="0">
                <a:solidFill>
                  <a:srgbClr val="27374D"/>
                </a:solidFill>
                <a:latin typeface="Arial" pitchFamily="34" charset="0"/>
                <a:ea typeface="Arial" pitchFamily="34" charset="-122"/>
                <a:cs typeface="Arial" pitchFamily="34" charset="-120"/>
              </a:rPr>
              <a:t>The Business</a:t>
            </a:r>
            <a:endParaRPr lang="en-US" sz="1550" dirty="0"/>
          </a:p>
        </p:txBody>
      </p:sp>
      <p:sp>
        <p:nvSpPr>
          <p:cNvPr id="7" name="Text 3"/>
          <p:cNvSpPr/>
          <p:nvPr/>
        </p:nvSpPr>
        <p:spPr>
          <a:xfrm>
            <a:off x="502920" y="1508760"/>
            <a:ext cx="7452360" cy="548640"/>
          </a:xfrm>
          <a:prstGeom prst="rect">
            <a:avLst/>
          </a:prstGeom>
          <a:noFill/>
          <a:ln/>
        </p:spPr>
        <p:txBody>
          <a:bodyPr wrap="square" lIns="0" tIns="0" rIns="0" bIns="0" rtlCol="0" anchor="ctr"/>
          <a:lstStyle/>
          <a:p>
            <a:pPr marL="0" indent="0">
              <a:lnSpc>
                <a:spcPct val="115000"/>
              </a:lnSpc>
              <a:buNone/>
            </a:pPr>
            <a:r>
              <a:rPr lang="en-US" sz="1250" dirty="0">
                <a:solidFill>
                  <a:srgbClr val="222222"/>
                </a:solidFill>
                <a:latin typeface="Arial" pitchFamily="34" charset="0"/>
                <a:ea typeface="Arial" pitchFamily="34" charset="-122"/>
                <a:cs typeface="Arial" pitchFamily="34" charset="-120"/>
              </a:rPr>
              <a:t>Basil's Bakery is an independent artisan bakery located in a retail park in Coventry, selling cakes, pastries, and breads.</a:t>
            </a:r>
            <a:endParaRPr lang="en-US" sz="1250" dirty="0"/>
          </a:p>
        </p:txBody>
      </p:sp>
      <p:sp>
        <p:nvSpPr>
          <p:cNvPr id="8" name="Shape 4"/>
          <p:cNvSpPr/>
          <p:nvPr/>
        </p:nvSpPr>
        <p:spPr>
          <a:xfrm>
            <a:off x="502920" y="2130552"/>
            <a:ext cx="2331720" cy="1143000"/>
          </a:xfrm>
          <a:prstGeom prst="roundRect">
            <a:avLst>
              <a:gd name="adj" fmla="val 5600"/>
            </a:avLst>
          </a:prstGeom>
          <a:solidFill>
            <a:srgbClr val="FAFAFA"/>
          </a:solidFill>
          <a:ln w="15875">
            <a:solidFill>
              <a:srgbClr val="39536B"/>
            </a:solidFill>
            <a:prstDash val="solid"/>
          </a:ln>
          <a:effectLst>
            <a:outerShdw blurRad="63500" dist="25400" dir="5400000" algn="bl" rotWithShape="0">
              <a:srgbClr val="000000">
                <a:alpha val="15000"/>
              </a:srgbClr>
            </a:outerShdw>
          </a:effectLst>
        </p:spPr>
        <p:txBody>
          <a:bodyPr/>
          <a:lstStyle/>
          <a:p>
            <a:endParaRPr lang="en-GB"/>
          </a:p>
        </p:txBody>
      </p:sp>
      <p:sp>
        <p:nvSpPr>
          <p:cNvPr id="9" name="Shape 5"/>
          <p:cNvSpPr/>
          <p:nvPr/>
        </p:nvSpPr>
        <p:spPr>
          <a:xfrm>
            <a:off x="1485900" y="2249424"/>
            <a:ext cx="365760" cy="365760"/>
          </a:xfrm>
          <a:prstGeom prst="ellipse">
            <a:avLst/>
          </a:prstGeom>
          <a:solidFill>
            <a:srgbClr val="39536B"/>
          </a:solidFill>
          <a:ln/>
        </p:spPr>
        <p:txBody>
          <a:bodyPr/>
          <a:lstStyle/>
          <a:p>
            <a:endParaRPr lang="en-GB"/>
          </a:p>
        </p:txBody>
      </p:sp>
      <p:pic>
        <p:nvPicPr>
          <p:cNvPr id="10" name="Image 2" descr="/home/claude/pestel/i_leaf.png"/>
          <p:cNvPicPr>
            <a:picLocks noChangeAspect="1"/>
          </p:cNvPicPr>
          <p:nvPr/>
        </p:nvPicPr>
        <p:blipFill>
          <a:blip r:embed="rId5"/>
          <a:stretch>
            <a:fillRect/>
          </a:stretch>
        </p:blipFill>
        <p:spPr>
          <a:xfrm>
            <a:off x="1577340" y="2322576"/>
            <a:ext cx="182880" cy="182880"/>
          </a:xfrm>
          <a:prstGeom prst="rect">
            <a:avLst/>
          </a:prstGeom>
        </p:spPr>
      </p:pic>
      <p:sp>
        <p:nvSpPr>
          <p:cNvPr id="11" name="Text 6"/>
          <p:cNvSpPr/>
          <p:nvPr/>
        </p:nvSpPr>
        <p:spPr>
          <a:xfrm>
            <a:off x="594360" y="2660904"/>
            <a:ext cx="2148840" cy="548640"/>
          </a:xfrm>
          <a:prstGeom prst="rect">
            <a:avLst/>
          </a:prstGeom>
          <a:noFill/>
          <a:ln/>
        </p:spPr>
        <p:txBody>
          <a:bodyPr wrap="square" lIns="0" tIns="0" rIns="0" bIns="0" rtlCol="0" anchor="t"/>
          <a:lstStyle/>
          <a:p>
            <a:pPr marL="0" indent="0" algn="ctr">
              <a:lnSpc>
                <a:spcPct val="108000"/>
              </a:lnSpc>
              <a:buNone/>
            </a:pPr>
            <a:r>
              <a:rPr lang="en-US" sz="1000" dirty="0">
                <a:solidFill>
                  <a:srgbClr val="222222"/>
                </a:solidFill>
                <a:latin typeface="Arial" pitchFamily="34" charset="0"/>
                <a:ea typeface="Arial" pitchFamily="34" charset="-122"/>
                <a:cs typeface="Arial" pitchFamily="34" charset="-120"/>
              </a:rPr>
              <a:t>Uses high-quality organic ingredients</a:t>
            </a:r>
            <a:endParaRPr lang="en-US" sz="1000" dirty="0"/>
          </a:p>
        </p:txBody>
      </p:sp>
      <p:sp>
        <p:nvSpPr>
          <p:cNvPr id="12" name="Shape 7"/>
          <p:cNvSpPr/>
          <p:nvPr/>
        </p:nvSpPr>
        <p:spPr>
          <a:xfrm>
            <a:off x="3063240" y="2130552"/>
            <a:ext cx="2331720" cy="1143000"/>
          </a:xfrm>
          <a:prstGeom prst="roundRect">
            <a:avLst>
              <a:gd name="adj" fmla="val 5600"/>
            </a:avLst>
          </a:prstGeom>
          <a:solidFill>
            <a:srgbClr val="FAFAFA"/>
          </a:solidFill>
          <a:ln w="15875">
            <a:solidFill>
              <a:srgbClr val="B5652D"/>
            </a:solidFill>
            <a:prstDash val="solid"/>
          </a:ln>
          <a:effectLst>
            <a:outerShdw blurRad="63500" dist="25400" dir="5400000" algn="bl" rotWithShape="0">
              <a:srgbClr val="000000">
                <a:alpha val="15000"/>
              </a:srgbClr>
            </a:outerShdw>
          </a:effectLst>
        </p:spPr>
        <p:txBody>
          <a:bodyPr/>
          <a:lstStyle/>
          <a:p>
            <a:endParaRPr lang="en-GB" dirty="0"/>
          </a:p>
        </p:txBody>
      </p:sp>
      <p:sp>
        <p:nvSpPr>
          <p:cNvPr id="13" name="Shape 8"/>
          <p:cNvSpPr/>
          <p:nvPr/>
        </p:nvSpPr>
        <p:spPr>
          <a:xfrm>
            <a:off x="4046220" y="2249424"/>
            <a:ext cx="365760" cy="365760"/>
          </a:xfrm>
          <a:prstGeom prst="ellipse">
            <a:avLst/>
          </a:prstGeom>
          <a:solidFill>
            <a:srgbClr val="B5652D"/>
          </a:solidFill>
          <a:ln/>
        </p:spPr>
        <p:txBody>
          <a:bodyPr/>
          <a:lstStyle/>
          <a:p>
            <a:endParaRPr lang="en-GB"/>
          </a:p>
        </p:txBody>
      </p:sp>
      <p:pic>
        <p:nvPicPr>
          <p:cNvPr id="14" name="Image 3" descr="/home/claude/pestel/i_bread.png"/>
          <p:cNvPicPr>
            <a:picLocks noChangeAspect="1"/>
          </p:cNvPicPr>
          <p:nvPr/>
        </p:nvPicPr>
        <p:blipFill>
          <a:blip r:embed="rId6"/>
          <a:stretch>
            <a:fillRect/>
          </a:stretch>
        </p:blipFill>
        <p:spPr>
          <a:xfrm>
            <a:off x="4137660" y="2322576"/>
            <a:ext cx="182880" cy="182880"/>
          </a:xfrm>
          <a:prstGeom prst="rect">
            <a:avLst/>
          </a:prstGeom>
        </p:spPr>
      </p:pic>
      <p:sp>
        <p:nvSpPr>
          <p:cNvPr id="15" name="Text 9"/>
          <p:cNvSpPr/>
          <p:nvPr/>
        </p:nvSpPr>
        <p:spPr>
          <a:xfrm>
            <a:off x="3154680" y="2660904"/>
            <a:ext cx="2148840" cy="548640"/>
          </a:xfrm>
          <a:prstGeom prst="rect">
            <a:avLst/>
          </a:prstGeom>
          <a:noFill/>
          <a:ln/>
        </p:spPr>
        <p:txBody>
          <a:bodyPr wrap="square" lIns="0" tIns="0" rIns="0" bIns="0" rtlCol="0" anchor="t"/>
          <a:lstStyle/>
          <a:p>
            <a:pPr marL="0" indent="0" algn="ctr">
              <a:lnSpc>
                <a:spcPct val="108000"/>
              </a:lnSpc>
              <a:buNone/>
            </a:pPr>
            <a:r>
              <a:rPr lang="en-US" sz="1000" dirty="0">
                <a:solidFill>
                  <a:srgbClr val="222222"/>
                </a:solidFill>
                <a:latin typeface="Arial" pitchFamily="34" charset="0"/>
                <a:ea typeface="Arial" pitchFamily="34" charset="-122"/>
                <a:cs typeface="Arial" pitchFamily="34" charset="-120"/>
              </a:rPr>
              <a:t>Sells cakes, pastries, and breads</a:t>
            </a:r>
            <a:endParaRPr lang="en-US" sz="1000" dirty="0"/>
          </a:p>
        </p:txBody>
      </p:sp>
      <p:sp>
        <p:nvSpPr>
          <p:cNvPr id="16" name="Shape 10"/>
          <p:cNvSpPr/>
          <p:nvPr/>
        </p:nvSpPr>
        <p:spPr>
          <a:xfrm>
            <a:off x="5623560" y="2130552"/>
            <a:ext cx="2331720" cy="1143000"/>
          </a:xfrm>
          <a:prstGeom prst="roundRect">
            <a:avLst>
              <a:gd name="adj" fmla="val 5600"/>
            </a:avLst>
          </a:prstGeom>
          <a:solidFill>
            <a:srgbClr val="FAFAFA"/>
          </a:solidFill>
          <a:ln w="15875">
            <a:solidFill>
              <a:srgbClr val="6E3B57"/>
            </a:solidFill>
            <a:prstDash val="solid"/>
          </a:ln>
          <a:effectLst>
            <a:outerShdw blurRad="63500" dist="25400" dir="5400000" algn="bl" rotWithShape="0">
              <a:srgbClr val="000000">
                <a:alpha val="15000"/>
              </a:srgbClr>
            </a:outerShdw>
          </a:effectLst>
        </p:spPr>
        <p:txBody>
          <a:bodyPr/>
          <a:lstStyle/>
          <a:p>
            <a:endParaRPr lang="en-GB"/>
          </a:p>
        </p:txBody>
      </p:sp>
      <p:sp>
        <p:nvSpPr>
          <p:cNvPr id="17" name="Shape 11"/>
          <p:cNvSpPr/>
          <p:nvPr/>
        </p:nvSpPr>
        <p:spPr>
          <a:xfrm>
            <a:off x="6606540" y="2249424"/>
            <a:ext cx="365760" cy="365760"/>
          </a:xfrm>
          <a:prstGeom prst="ellipse">
            <a:avLst/>
          </a:prstGeom>
          <a:solidFill>
            <a:srgbClr val="6E3B57"/>
          </a:solidFill>
          <a:ln/>
        </p:spPr>
        <p:txBody>
          <a:bodyPr/>
          <a:lstStyle/>
          <a:p>
            <a:endParaRPr lang="en-GB"/>
          </a:p>
        </p:txBody>
      </p:sp>
      <p:pic>
        <p:nvPicPr>
          <p:cNvPr id="18" name="Image 4" descr="/home/claude/pestel/i_users2.png"/>
          <p:cNvPicPr>
            <a:picLocks noChangeAspect="1"/>
          </p:cNvPicPr>
          <p:nvPr/>
        </p:nvPicPr>
        <p:blipFill>
          <a:blip r:embed="rId7"/>
          <a:stretch>
            <a:fillRect/>
          </a:stretch>
        </p:blipFill>
        <p:spPr>
          <a:xfrm>
            <a:off x="6697980" y="2322576"/>
            <a:ext cx="182880" cy="182880"/>
          </a:xfrm>
          <a:prstGeom prst="rect">
            <a:avLst/>
          </a:prstGeom>
        </p:spPr>
      </p:pic>
      <p:sp>
        <p:nvSpPr>
          <p:cNvPr id="19" name="Text 12"/>
          <p:cNvSpPr/>
          <p:nvPr/>
        </p:nvSpPr>
        <p:spPr>
          <a:xfrm>
            <a:off x="5715000" y="2660904"/>
            <a:ext cx="2148840" cy="548640"/>
          </a:xfrm>
          <a:prstGeom prst="rect">
            <a:avLst/>
          </a:prstGeom>
          <a:noFill/>
          <a:ln/>
        </p:spPr>
        <p:txBody>
          <a:bodyPr wrap="square" lIns="0" tIns="0" rIns="0" bIns="0" rtlCol="0" anchor="t"/>
          <a:lstStyle/>
          <a:p>
            <a:pPr marL="0" indent="0" algn="ctr">
              <a:lnSpc>
                <a:spcPct val="108000"/>
              </a:lnSpc>
              <a:buNone/>
            </a:pPr>
            <a:r>
              <a:rPr lang="en-US" sz="1000" dirty="0">
                <a:solidFill>
                  <a:srgbClr val="222222"/>
                </a:solidFill>
                <a:latin typeface="Arial" pitchFamily="34" charset="0"/>
                <a:ea typeface="Arial" pitchFamily="34" charset="-122"/>
                <a:cs typeface="Arial" pitchFamily="34" charset="-120"/>
              </a:rPr>
              <a:t>Serves shoppers, retail workers, office staff, and warehouse employees</a:t>
            </a:r>
            <a:endParaRPr lang="en-US" sz="1000" dirty="0"/>
          </a:p>
        </p:txBody>
      </p:sp>
      <p:sp>
        <p:nvSpPr>
          <p:cNvPr id="20" name="Shape 13"/>
          <p:cNvSpPr/>
          <p:nvPr/>
        </p:nvSpPr>
        <p:spPr>
          <a:xfrm>
            <a:off x="4091940" y="3346704"/>
            <a:ext cx="274320" cy="201168"/>
          </a:xfrm>
          <a:prstGeom prst="downArrow">
            <a:avLst/>
          </a:prstGeom>
          <a:solidFill>
            <a:srgbClr val="E8762E"/>
          </a:solidFill>
          <a:ln/>
        </p:spPr>
        <p:txBody>
          <a:bodyPr/>
          <a:lstStyle/>
          <a:p>
            <a:endParaRPr lang="en-GB"/>
          </a:p>
        </p:txBody>
      </p:sp>
      <p:sp>
        <p:nvSpPr>
          <p:cNvPr id="21" name="Shape 14"/>
          <p:cNvSpPr/>
          <p:nvPr/>
        </p:nvSpPr>
        <p:spPr>
          <a:xfrm>
            <a:off x="502920" y="3621024"/>
            <a:ext cx="7452360" cy="868680"/>
          </a:xfrm>
          <a:prstGeom prst="roundRect">
            <a:avLst>
              <a:gd name="adj" fmla="val 9474"/>
            </a:avLst>
          </a:prstGeom>
          <a:solidFill>
            <a:srgbClr val="E8762E"/>
          </a:solidFill>
          <a:ln/>
        </p:spPr>
        <p:txBody>
          <a:bodyPr/>
          <a:lstStyle/>
          <a:p>
            <a:endParaRPr lang="en-GB"/>
          </a:p>
        </p:txBody>
      </p:sp>
      <p:sp>
        <p:nvSpPr>
          <p:cNvPr id="22" name="Shape 15"/>
          <p:cNvSpPr/>
          <p:nvPr/>
        </p:nvSpPr>
        <p:spPr>
          <a:xfrm>
            <a:off x="667512" y="3785616"/>
            <a:ext cx="384048" cy="384048"/>
          </a:xfrm>
          <a:prstGeom prst="ellipse">
            <a:avLst/>
          </a:prstGeom>
          <a:solidFill>
            <a:srgbClr val="FFFFFF"/>
          </a:solidFill>
          <a:ln/>
        </p:spPr>
        <p:txBody>
          <a:bodyPr/>
          <a:lstStyle/>
          <a:p>
            <a:endParaRPr lang="en-GB"/>
          </a:p>
        </p:txBody>
      </p:sp>
      <p:pic>
        <p:nvPicPr>
          <p:cNvPr id="23" name="Image 5" descr="/home/claude/pestel/i_warn.png"/>
          <p:cNvPicPr>
            <a:picLocks noChangeAspect="1"/>
          </p:cNvPicPr>
          <p:nvPr/>
        </p:nvPicPr>
        <p:blipFill>
          <a:blip r:embed="rId8"/>
          <a:stretch>
            <a:fillRect/>
          </a:stretch>
        </p:blipFill>
        <p:spPr>
          <a:xfrm>
            <a:off x="749808" y="3867912"/>
            <a:ext cx="219456" cy="219456"/>
          </a:xfrm>
          <a:prstGeom prst="rect">
            <a:avLst/>
          </a:prstGeom>
        </p:spPr>
      </p:pic>
      <p:sp>
        <p:nvSpPr>
          <p:cNvPr id="24" name="Text 16"/>
          <p:cNvSpPr/>
          <p:nvPr/>
        </p:nvSpPr>
        <p:spPr>
          <a:xfrm>
            <a:off x="1161288" y="3730752"/>
            <a:ext cx="6629400" cy="274320"/>
          </a:xfrm>
          <a:prstGeom prst="rect">
            <a:avLst/>
          </a:prstGeom>
          <a:noFill/>
          <a:ln/>
        </p:spPr>
        <p:txBody>
          <a:bodyPr wrap="square" lIns="0" tIns="0" rIns="0" bIns="0" rtlCol="0" anchor="ctr"/>
          <a:lstStyle/>
          <a:p>
            <a:pPr marL="0" indent="0">
              <a:buNone/>
            </a:pPr>
            <a:r>
              <a:rPr lang="en-US" sz="1350" b="1" dirty="0">
                <a:solidFill>
                  <a:srgbClr val="FFFFFF"/>
                </a:solidFill>
                <a:latin typeface="Arial" pitchFamily="34" charset="0"/>
                <a:ea typeface="Arial" pitchFamily="34" charset="-122"/>
                <a:cs typeface="Arial" pitchFamily="34" charset="-120"/>
              </a:rPr>
              <a:t>Key Issue</a:t>
            </a:r>
            <a:endParaRPr lang="en-US" sz="1350" dirty="0"/>
          </a:p>
        </p:txBody>
      </p:sp>
      <p:sp>
        <p:nvSpPr>
          <p:cNvPr id="25" name="Text 17"/>
          <p:cNvSpPr/>
          <p:nvPr/>
        </p:nvSpPr>
        <p:spPr>
          <a:xfrm>
            <a:off x="1161288" y="4005072"/>
            <a:ext cx="6629400" cy="457200"/>
          </a:xfrm>
          <a:prstGeom prst="rect">
            <a:avLst/>
          </a:prstGeom>
          <a:noFill/>
          <a:ln/>
        </p:spPr>
        <p:txBody>
          <a:bodyPr wrap="square" lIns="0" tIns="0" rIns="0" bIns="0" rtlCol="0" anchor="ctr"/>
          <a:lstStyle/>
          <a:p>
            <a:pPr marL="0" indent="0">
              <a:lnSpc>
                <a:spcPct val="112000"/>
              </a:lnSpc>
              <a:buNone/>
            </a:pPr>
            <a:r>
              <a:rPr lang="en-US" sz="1150" dirty="0">
                <a:solidFill>
                  <a:srgbClr val="FFF3E9"/>
                </a:solidFill>
                <a:latin typeface="Arial" pitchFamily="34" charset="0"/>
                <a:ea typeface="Arial" pitchFamily="34" charset="-122"/>
                <a:cs typeface="Arial" pitchFamily="34" charset="-120"/>
              </a:rPr>
              <a:t>Sales have remained approximately 25% below 2019 levels since 2023, despite the end of COVID-19 restrictions.</a:t>
            </a:r>
            <a:endParaRPr lang="en-US" sz="1150" dirty="0"/>
          </a:p>
        </p:txBody>
      </p:sp>
      <p:sp>
        <p:nvSpPr>
          <p:cNvPr id="26" name="Shape 18"/>
          <p:cNvSpPr/>
          <p:nvPr/>
        </p:nvSpPr>
        <p:spPr>
          <a:xfrm>
            <a:off x="4091940" y="4562856"/>
            <a:ext cx="274320" cy="201168"/>
          </a:xfrm>
          <a:prstGeom prst="downArrow">
            <a:avLst/>
          </a:prstGeom>
          <a:solidFill>
            <a:srgbClr val="6E3B57"/>
          </a:solidFill>
          <a:ln/>
        </p:spPr>
        <p:txBody>
          <a:bodyPr/>
          <a:lstStyle/>
          <a:p>
            <a:endParaRPr lang="en-GB"/>
          </a:p>
        </p:txBody>
      </p:sp>
      <p:sp>
        <p:nvSpPr>
          <p:cNvPr id="27" name="Shape 19"/>
          <p:cNvSpPr/>
          <p:nvPr/>
        </p:nvSpPr>
        <p:spPr>
          <a:xfrm>
            <a:off x="502920" y="4837176"/>
            <a:ext cx="7452360" cy="868680"/>
          </a:xfrm>
          <a:prstGeom prst="roundRect">
            <a:avLst>
              <a:gd name="adj" fmla="val 9474"/>
            </a:avLst>
          </a:prstGeom>
          <a:solidFill>
            <a:srgbClr val="6E3B57"/>
          </a:solidFill>
          <a:ln/>
        </p:spPr>
        <p:txBody>
          <a:bodyPr/>
          <a:lstStyle/>
          <a:p>
            <a:endParaRPr lang="en-GB"/>
          </a:p>
        </p:txBody>
      </p:sp>
      <p:sp>
        <p:nvSpPr>
          <p:cNvPr id="28" name="Shape 20"/>
          <p:cNvSpPr/>
          <p:nvPr/>
        </p:nvSpPr>
        <p:spPr>
          <a:xfrm>
            <a:off x="667512" y="5001768"/>
            <a:ext cx="384048" cy="384048"/>
          </a:xfrm>
          <a:prstGeom prst="ellipse">
            <a:avLst/>
          </a:prstGeom>
          <a:solidFill>
            <a:srgbClr val="FFFFFF"/>
          </a:solidFill>
          <a:ln/>
        </p:spPr>
        <p:txBody>
          <a:bodyPr/>
          <a:lstStyle/>
          <a:p>
            <a:endParaRPr lang="en-GB"/>
          </a:p>
        </p:txBody>
      </p:sp>
      <p:pic>
        <p:nvPicPr>
          <p:cNvPr id="29" name="Image 6" descr="/home/claude/pestel/i_target.png"/>
          <p:cNvPicPr>
            <a:picLocks noChangeAspect="1"/>
          </p:cNvPicPr>
          <p:nvPr/>
        </p:nvPicPr>
        <p:blipFill>
          <a:blip r:embed="rId9"/>
          <a:stretch>
            <a:fillRect/>
          </a:stretch>
        </p:blipFill>
        <p:spPr>
          <a:xfrm>
            <a:off x="749808" y="5084064"/>
            <a:ext cx="219456" cy="219456"/>
          </a:xfrm>
          <a:prstGeom prst="rect">
            <a:avLst/>
          </a:prstGeom>
        </p:spPr>
      </p:pic>
      <p:sp>
        <p:nvSpPr>
          <p:cNvPr id="30" name="Text 21"/>
          <p:cNvSpPr/>
          <p:nvPr/>
        </p:nvSpPr>
        <p:spPr>
          <a:xfrm>
            <a:off x="1161288" y="4946904"/>
            <a:ext cx="6629400" cy="274320"/>
          </a:xfrm>
          <a:prstGeom prst="rect">
            <a:avLst/>
          </a:prstGeom>
          <a:noFill/>
          <a:ln/>
        </p:spPr>
        <p:txBody>
          <a:bodyPr wrap="square" lIns="0" tIns="0" rIns="0" bIns="0" rtlCol="0" anchor="ctr"/>
          <a:lstStyle/>
          <a:p>
            <a:pPr marL="0" indent="0">
              <a:buNone/>
            </a:pPr>
            <a:r>
              <a:rPr lang="en-US" sz="1350" b="1" dirty="0">
                <a:solidFill>
                  <a:srgbClr val="FFFFFF"/>
                </a:solidFill>
                <a:latin typeface="Arial" pitchFamily="34" charset="0"/>
                <a:ea typeface="Arial" pitchFamily="34" charset="-122"/>
                <a:cs typeface="Arial" pitchFamily="34" charset="-120"/>
              </a:rPr>
              <a:t>Purpose of the Presentation</a:t>
            </a:r>
            <a:endParaRPr lang="en-US" sz="1350" dirty="0"/>
          </a:p>
        </p:txBody>
      </p:sp>
      <p:sp>
        <p:nvSpPr>
          <p:cNvPr id="31" name="Text 22"/>
          <p:cNvSpPr/>
          <p:nvPr/>
        </p:nvSpPr>
        <p:spPr>
          <a:xfrm>
            <a:off x="1161288" y="5221224"/>
            <a:ext cx="6629400" cy="457200"/>
          </a:xfrm>
          <a:prstGeom prst="rect">
            <a:avLst/>
          </a:prstGeom>
          <a:noFill/>
          <a:ln/>
        </p:spPr>
        <p:txBody>
          <a:bodyPr wrap="square" lIns="0" tIns="0" rIns="0" bIns="0" rtlCol="0" anchor="ctr"/>
          <a:lstStyle/>
          <a:p>
            <a:pPr marL="0" indent="0">
              <a:lnSpc>
                <a:spcPct val="112000"/>
              </a:lnSpc>
              <a:buNone/>
            </a:pPr>
            <a:r>
              <a:rPr lang="en-US" sz="1150" dirty="0">
                <a:solidFill>
                  <a:srgbClr val="F1E4EC"/>
                </a:solidFill>
                <a:latin typeface="Arial" pitchFamily="34" charset="0"/>
                <a:ea typeface="Arial" pitchFamily="34" charset="-122"/>
                <a:cs typeface="Arial" pitchFamily="34" charset="-120"/>
              </a:rPr>
              <a:t>To identify the causes of stagnant sales and evaluate possible solutions using business analysis tools.</a:t>
            </a:r>
            <a:endParaRPr lang="en-US" sz="1150" dirty="0"/>
          </a:p>
        </p:txBody>
      </p:sp>
      <p:sp>
        <p:nvSpPr>
          <p:cNvPr id="32" name="Text 23"/>
          <p:cNvSpPr/>
          <p:nvPr/>
        </p:nvSpPr>
        <p:spPr>
          <a:xfrm>
            <a:off x="502920" y="5843016"/>
            <a:ext cx="7452360" cy="274320"/>
          </a:xfrm>
          <a:prstGeom prst="rect">
            <a:avLst/>
          </a:prstGeom>
          <a:noFill/>
          <a:ln/>
        </p:spPr>
        <p:txBody>
          <a:bodyPr wrap="square" lIns="0" tIns="0" rIns="0" bIns="0" rtlCol="0" anchor="ctr"/>
          <a:lstStyle/>
          <a:p>
            <a:pPr marL="0" indent="0">
              <a:buNone/>
            </a:pPr>
            <a:r>
              <a:rPr lang="en-US" sz="1050" i="1" dirty="0">
                <a:solidFill>
                  <a:srgbClr val="6B6B6B"/>
                </a:solidFill>
                <a:latin typeface="Arial" pitchFamily="34" charset="0"/>
                <a:ea typeface="Arial" pitchFamily="34" charset="-122"/>
                <a:cs typeface="Arial" pitchFamily="34" charset="-120"/>
              </a:rPr>
              <a:t>(Johnson, Scholes and Whittington, 2020)</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1"/>
          <p:cNvSpPr/>
          <p:nvPr/>
        </p:nvSpPr>
        <p:spPr>
          <a:xfrm>
            <a:off x="4572000" y="384048"/>
            <a:ext cx="7178040" cy="594360"/>
          </a:xfrm>
          <a:prstGeom prst="rect">
            <a:avLst/>
          </a:prstGeom>
          <a:noFill/>
          <a:ln/>
        </p:spPr>
        <p:txBody>
          <a:bodyPr wrap="square" lIns="0" tIns="0" rIns="0" bIns="0" rtlCol="0" anchor="ctr"/>
          <a:lstStyle/>
          <a:p>
            <a:pPr marL="0" indent="0">
              <a:buNone/>
            </a:pPr>
            <a:r>
              <a:rPr lang="en-US" sz="2700" b="1" dirty="0">
                <a:solidFill>
                  <a:srgbClr val="222222"/>
                </a:solidFill>
                <a:latin typeface="Arial" pitchFamily="34" charset="0"/>
                <a:ea typeface="Arial" pitchFamily="34" charset="-122"/>
                <a:cs typeface="Arial" pitchFamily="34" charset="-120"/>
              </a:rPr>
              <a:t>Nature and Scope of the Problem</a:t>
            </a:r>
            <a:endParaRPr lang="en-US" sz="2700" dirty="0"/>
          </a:p>
        </p:txBody>
      </p:sp>
      <p:sp>
        <p:nvSpPr>
          <p:cNvPr id="4" name="Shape 2"/>
          <p:cNvSpPr/>
          <p:nvPr/>
        </p:nvSpPr>
        <p:spPr>
          <a:xfrm>
            <a:off x="4572000" y="1078992"/>
            <a:ext cx="310896" cy="310896"/>
          </a:xfrm>
          <a:prstGeom prst="ellipse">
            <a:avLst/>
          </a:prstGeom>
          <a:solidFill>
            <a:srgbClr val="E8762E"/>
          </a:solidFill>
          <a:ln/>
        </p:spPr>
        <p:txBody>
          <a:bodyPr/>
          <a:lstStyle/>
          <a:p>
            <a:endParaRPr lang="en-GB"/>
          </a:p>
        </p:txBody>
      </p:sp>
      <p:pic>
        <p:nvPicPr>
          <p:cNvPr id="5" name="Image 0" descr="/home/claude/pestel/n_chartline.png"/>
          <p:cNvPicPr>
            <a:picLocks noChangeAspect="1"/>
          </p:cNvPicPr>
          <p:nvPr/>
        </p:nvPicPr>
        <p:blipFill>
          <a:blip r:embed="rId3"/>
          <a:stretch>
            <a:fillRect/>
          </a:stretch>
        </p:blipFill>
        <p:spPr>
          <a:xfrm>
            <a:off x="4636008" y="1143000"/>
            <a:ext cx="182880" cy="182880"/>
          </a:xfrm>
          <a:prstGeom prst="rect">
            <a:avLst/>
          </a:prstGeom>
        </p:spPr>
      </p:pic>
      <p:sp>
        <p:nvSpPr>
          <p:cNvPr id="6" name="Text 3"/>
          <p:cNvSpPr/>
          <p:nvPr/>
        </p:nvSpPr>
        <p:spPr>
          <a:xfrm>
            <a:off x="4992624" y="1060704"/>
            <a:ext cx="6720840" cy="347472"/>
          </a:xfrm>
          <a:prstGeom prst="rect">
            <a:avLst/>
          </a:prstGeom>
          <a:noFill/>
          <a:ln/>
        </p:spPr>
        <p:txBody>
          <a:bodyPr wrap="square" lIns="0" tIns="0" rIns="0" bIns="0" rtlCol="0" anchor="ctr"/>
          <a:lstStyle/>
          <a:p>
            <a:pPr marL="0" indent="0">
              <a:buNone/>
            </a:pPr>
            <a:r>
              <a:rPr lang="en-US" sz="1500" b="1" dirty="0">
                <a:solidFill>
                  <a:srgbClr val="E8762E"/>
                </a:solidFill>
                <a:latin typeface="Arial" pitchFamily="34" charset="0"/>
                <a:ea typeface="Arial" pitchFamily="34" charset="-122"/>
                <a:cs typeface="Arial" pitchFamily="34" charset="-120"/>
              </a:rPr>
              <a:t>Nature of the Problem — root causes</a:t>
            </a:r>
            <a:endParaRPr lang="en-US" sz="1500" dirty="0"/>
          </a:p>
        </p:txBody>
      </p:sp>
      <p:sp>
        <p:nvSpPr>
          <p:cNvPr id="7" name="Shape 4"/>
          <p:cNvSpPr/>
          <p:nvPr/>
        </p:nvSpPr>
        <p:spPr>
          <a:xfrm>
            <a:off x="4572000" y="1536192"/>
            <a:ext cx="1623060" cy="1234440"/>
          </a:xfrm>
          <a:prstGeom prst="roundRect">
            <a:avLst>
              <a:gd name="adj" fmla="val 5185"/>
            </a:avLst>
          </a:prstGeom>
          <a:solidFill>
            <a:srgbClr val="FAFAFA"/>
          </a:solidFill>
          <a:ln w="15875">
            <a:solidFill>
              <a:srgbClr val="27374D"/>
            </a:solidFill>
            <a:prstDash val="solid"/>
          </a:ln>
          <a:effectLst>
            <a:outerShdw blurRad="63500" dist="25400" dir="5400000" algn="bl" rotWithShape="0">
              <a:srgbClr val="000000">
                <a:alpha val="15000"/>
              </a:srgbClr>
            </a:outerShdw>
          </a:effectLst>
        </p:spPr>
        <p:txBody>
          <a:bodyPr/>
          <a:lstStyle/>
          <a:p>
            <a:endParaRPr lang="en-GB"/>
          </a:p>
        </p:txBody>
      </p:sp>
      <p:sp>
        <p:nvSpPr>
          <p:cNvPr id="8" name="Shape 5"/>
          <p:cNvSpPr/>
          <p:nvPr/>
        </p:nvSpPr>
        <p:spPr>
          <a:xfrm>
            <a:off x="5191506" y="1664208"/>
            <a:ext cx="384048" cy="384048"/>
          </a:xfrm>
          <a:prstGeom prst="ellipse">
            <a:avLst/>
          </a:prstGeom>
          <a:solidFill>
            <a:srgbClr val="27374D"/>
          </a:solidFill>
          <a:ln/>
        </p:spPr>
        <p:txBody>
          <a:bodyPr/>
          <a:lstStyle/>
          <a:p>
            <a:endParaRPr lang="en-GB"/>
          </a:p>
        </p:txBody>
      </p:sp>
      <p:pic>
        <p:nvPicPr>
          <p:cNvPr id="9" name="Image 1" descr="/home/claude/pestel/n_building.png"/>
          <p:cNvPicPr>
            <a:picLocks noChangeAspect="1"/>
          </p:cNvPicPr>
          <p:nvPr/>
        </p:nvPicPr>
        <p:blipFill>
          <a:blip r:embed="rId4"/>
          <a:stretch>
            <a:fillRect/>
          </a:stretch>
        </p:blipFill>
        <p:spPr>
          <a:xfrm>
            <a:off x="5282946" y="1741932"/>
            <a:ext cx="201168" cy="201168"/>
          </a:xfrm>
          <a:prstGeom prst="rect">
            <a:avLst/>
          </a:prstGeom>
        </p:spPr>
      </p:pic>
      <p:sp>
        <p:nvSpPr>
          <p:cNvPr id="10" name="Text 6"/>
          <p:cNvSpPr/>
          <p:nvPr/>
        </p:nvSpPr>
        <p:spPr>
          <a:xfrm>
            <a:off x="4663440" y="2103120"/>
            <a:ext cx="1440180" cy="594360"/>
          </a:xfrm>
          <a:prstGeom prst="rect">
            <a:avLst/>
          </a:prstGeom>
          <a:noFill/>
          <a:ln/>
        </p:spPr>
        <p:txBody>
          <a:bodyPr wrap="square" lIns="0" tIns="0" rIns="0" bIns="0" rtlCol="0" anchor="t"/>
          <a:lstStyle/>
          <a:p>
            <a:pPr marL="0" indent="0" algn="ctr">
              <a:lnSpc>
                <a:spcPct val="110000"/>
              </a:lnSpc>
              <a:buNone/>
            </a:pPr>
            <a:r>
              <a:rPr lang="en-US" sz="1050" dirty="0">
                <a:solidFill>
                  <a:srgbClr val="222222"/>
                </a:solidFill>
                <a:latin typeface="Arial" pitchFamily="34" charset="0"/>
                <a:ea typeface="Arial" pitchFamily="34" charset="-122"/>
                <a:cs typeface="Arial" pitchFamily="34" charset="-120"/>
              </a:rPr>
              <a:t>Retail park occupancy is falling.</a:t>
            </a:r>
            <a:endParaRPr lang="en-US" sz="1050" dirty="0"/>
          </a:p>
        </p:txBody>
      </p:sp>
      <p:sp>
        <p:nvSpPr>
          <p:cNvPr id="11" name="Shape 7"/>
          <p:cNvSpPr/>
          <p:nvPr/>
        </p:nvSpPr>
        <p:spPr>
          <a:xfrm>
            <a:off x="6423660" y="1536192"/>
            <a:ext cx="1623060" cy="1234440"/>
          </a:xfrm>
          <a:prstGeom prst="roundRect">
            <a:avLst>
              <a:gd name="adj" fmla="val 5185"/>
            </a:avLst>
          </a:prstGeom>
          <a:solidFill>
            <a:srgbClr val="FAFAFA"/>
          </a:solidFill>
          <a:ln w="15875">
            <a:solidFill>
              <a:srgbClr val="B5652D"/>
            </a:solidFill>
            <a:prstDash val="solid"/>
          </a:ln>
          <a:effectLst>
            <a:outerShdw blurRad="63500" dist="25400" dir="5400000" algn="bl" rotWithShape="0">
              <a:srgbClr val="000000">
                <a:alpha val="15000"/>
              </a:srgbClr>
            </a:outerShdw>
          </a:effectLst>
        </p:spPr>
        <p:txBody>
          <a:bodyPr/>
          <a:lstStyle/>
          <a:p>
            <a:endParaRPr lang="en-GB"/>
          </a:p>
        </p:txBody>
      </p:sp>
      <p:sp>
        <p:nvSpPr>
          <p:cNvPr id="12" name="Shape 8"/>
          <p:cNvSpPr/>
          <p:nvPr/>
        </p:nvSpPr>
        <p:spPr>
          <a:xfrm>
            <a:off x="7043166" y="1664208"/>
            <a:ext cx="384048" cy="384048"/>
          </a:xfrm>
          <a:prstGeom prst="ellipse">
            <a:avLst/>
          </a:prstGeom>
          <a:solidFill>
            <a:srgbClr val="B5652D"/>
          </a:solidFill>
          <a:ln/>
        </p:spPr>
        <p:txBody>
          <a:bodyPr/>
          <a:lstStyle/>
          <a:p>
            <a:endParaRPr lang="en-GB"/>
          </a:p>
        </p:txBody>
      </p:sp>
      <p:pic>
        <p:nvPicPr>
          <p:cNvPr id="13" name="Image 2" descr="/home/claude/pestel/n_home.png"/>
          <p:cNvPicPr>
            <a:picLocks noChangeAspect="1"/>
          </p:cNvPicPr>
          <p:nvPr/>
        </p:nvPicPr>
        <p:blipFill>
          <a:blip r:embed="rId5"/>
          <a:stretch>
            <a:fillRect/>
          </a:stretch>
        </p:blipFill>
        <p:spPr>
          <a:xfrm>
            <a:off x="7134606" y="1741932"/>
            <a:ext cx="201168" cy="201168"/>
          </a:xfrm>
          <a:prstGeom prst="rect">
            <a:avLst/>
          </a:prstGeom>
        </p:spPr>
      </p:pic>
      <p:sp>
        <p:nvSpPr>
          <p:cNvPr id="14" name="Text 9"/>
          <p:cNvSpPr/>
          <p:nvPr/>
        </p:nvSpPr>
        <p:spPr>
          <a:xfrm>
            <a:off x="6515100" y="2103120"/>
            <a:ext cx="1440180" cy="594360"/>
          </a:xfrm>
          <a:prstGeom prst="rect">
            <a:avLst/>
          </a:prstGeom>
          <a:noFill/>
          <a:ln/>
        </p:spPr>
        <p:txBody>
          <a:bodyPr wrap="square" lIns="0" tIns="0" rIns="0" bIns="0" rtlCol="0" anchor="t"/>
          <a:lstStyle/>
          <a:p>
            <a:pPr marL="0" indent="0" algn="ctr">
              <a:lnSpc>
                <a:spcPct val="110000"/>
              </a:lnSpc>
              <a:buNone/>
            </a:pPr>
            <a:r>
              <a:rPr lang="en-US" sz="1050" dirty="0">
                <a:solidFill>
                  <a:srgbClr val="222222"/>
                </a:solidFill>
                <a:latin typeface="Arial" pitchFamily="34" charset="0"/>
                <a:ea typeface="Arial" pitchFamily="34" charset="-122"/>
                <a:cs typeface="Arial" pitchFamily="34" charset="-120"/>
              </a:rPr>
              <a:t>Many office workers now work from home.</a:t>
            </a:r>
            <a:endParaRPr lang="en-US" sz="1050" dirty="0"/>
          </a:p>
        </p:txBody>
      </p:sp>
      <p:sp>
        <p:nvSpPr>
          <p:cNvPr id="15" name="Shape 10"/>
          <p:cNvSpPr/>
          <p:nvPr/>
        </p:nvSpPr>
        <p:spPr>
          <a:xfrm>
            <a:off x="8275320" y="1536192"/>
            <a:ext cx="1623060" cy="1234440"/>
          </a:xfrm>
          <a:prstGeom prst="roundRect">
            <a:avLst>
              <a:gd name="adj" fmla="val 5185"/>
            </a:avLst>
          </a:prstGeom>
          <a:solidFill>
            <a:srgbClr val="FAFAFA"/>
          </a:solidFill>
          <a:ln w="15875">
            <a:solidFill>
              <a:srgbClr val="39536B"/>
            </a:solidFill>
            <a:prstDash val="solid"/>
          </a:ln>
          <a:effectLst>
            <a:outerShdw blurRad="63500" dist="25400" dir="5400000" algn="bl" rotWithShape="0">
              <a:srgbClr val="000000">
                <a:alpha val="15000"/>
              </a:srgbClr>
            </a:outerShdw>
          </a:effectLst>
        </p:spPr>
        <p:txBody>
          <a:bodyPr/>
          <a:lstStyle/>
          <a:p>
            <a:endParaRPr lang="en-GB"/>
          </a:p>
        </p:txBody>
      </p:sp>
      <p:sp>
        <p:nvSpPr>
          <p:cNvPr id="16" name="Shape 11"/>
          <p:cNvSpPr/>
          <p:nvPr/>
        </p:nvSpPr>
        <p:spPr>
          <a:xfrm>
            <a:off x="8894826" y="1664208"/>
            <a:ext cx="384048" cy="384048"/>
          </a:xfrm>
          <a:prstGeom prst="ellipse">
            <a:avLst/>
          </a:prstGeom>
          <a:solidFill>
            <a:srgbClr val="39536B"/>
          </a:solidFill>
          <a:ln/>
        </p:spPr>
        <p:txBody>
          <a:bodyPr/>
          <a:lstStyle/>
          <a:p>
            <a:endParaRPr lang="en-GB"/>
          </a:p>
        </p:txBody>
      </p:sp>
      <p:pic>
        <p:nvPicPr>
          <p:cNvPr id="17" name="Image 3" descr="/home/claude/pestel/n_users.png"/>
          <p:cNvPicPr>
            <a:picLocks noChangeAspect="1"/>
          </p:cNvPicPr>
          <p:nvPr/>
        </p:nvPicPr>
        <p:blipFill>
          <a:blip r:embed="rId6"/>
          <a:stretch>
            <a:fillRect/>
          </a:stretch>
        </p:blipFill>
        <p:spPr>
          <a:xfrm>
            <a:off x="8986266" y="1741932"/>
            <a:ext cx="201168" cy="201168"/>
          </a:xfrm>
          <a:prstGeom prst="rect">
            <a:avLst/>
          </a:prstGeom>
        </p:spPr>
      </p:pic>
      <p:sp>
        <p:nvSpPr>
          <p:cNvPr id="18" name="Text 12"/>
          <p:cNvSpPr/>
          <p:nvPr/>
        </p:nvSpPr>
        <p:spPr>
          <a:xfrm>
            <a:off x="8366760" y="2103120"/>
            <a:ext cx="1440180" cy="594360"/>
          </a:xfrm>
          <a:prstGeom prst="rect">
            <a:avLst/>
          </a:prstGeom>
          <a:noFill/>
          <a:ln/>
        </p:spPr>
        <p:txBody>
          <a:bodyPr wrap="square" lIns="0" tIns="0" rIns="0" bIns="0" rtlCol="0" anchor="t"/>
          <a:lstStyle/>
          <a:p>
            <a:pPr marL="0" indent="0" algn="ctr">
              <a:lnSpc>
                <a:spcPct val="110000"/>
              </a:lnSpc>
              <a:buNone/>
            </a:pPr>
            <a:r>
              <a:rPr lang="en-US" sz="1050" dirty="0">
                <a:solidFill>
                  <a:srgbClr val="222222"/>
                </a:solidFill>
                <a:latin typeface="Arial" pitchFamily="34" charset="0"/>
                <a:ea typeface="Arial" pitchFamily="34" charset="-122"/>
                <a:cs typeface="Arial" pitchFamily="34" charset="-120"/>
              </a:rPr>
              <a:t>Customer footfall has declined.</a:t>
            </a:r>
            <a:endParaRPr lang="en-US" sz="1050" dirty="0"/>
          </a:p>
        </p:txBody>
      </p:sp>
      <p:sp>
        <p:nvSpPr>
          <p:cNvPr id="19" name="Shape 13"/>
          <p:cNvSpPr/>
          <p:nvPr/>
        </p:nvSpPr>
        <p:spPr>
          <a:xfrm>
            <a:off x="10126980" y="1536192"/>
            <a:ext cx="1623060" cy="1234440"/>
          </a:xfrm>
          <a:prstGeom prst="roundRect">
            <a:avLst>
              <a:gd name="adj" fmla="val 5185"/>
            </a:avLst>
          </a:prstGeom>
          <a:solidFill>
            <a:srgbClr val="FAFAFA"/>
          </a:solidFill>
          <a:ln w="15875">
            <a:solidFill>
              <a:srgbClr val="6E3B57"/>
            </a:solidFill>
            <a:prstDash val="solid"/>
          </a:ln>
          <a:effectLst>
            <a:outerShdw blurRad="63500" dist="25400" dir="5400000" algn="bl" rotWithShape="0">
              <a:srgbClr val="000000">
                <a:alpha val="15000"/>
              </a:srgbClr>
            </a:outerShdw>
          </a:effectLst>
        </p:spPr>
        <p:txBody>
          <a:bodyPr/>
          <a:lstStyle/>
          <a:p>
            <a:endParaRPr lang="en-GB"/>
          </a:p>
        </p:txBody>
      </p:sp>
      <p:sp>
        <p:nvSpPr>
          <p:cNvPr id="20" name="Shape 14"/>
          <p:cNvSpPr/>
          <p:nvPr/>
        </p:nvSpPr>
        <p:spPr>
          <a:xfrm>
            <a:off x="10746486" y="1664208"/>
            <a:ext cx="384048" cy="384048"/>
          </a:xfrm>
          <a:prstGeom prst="ellipse">
            <a:avLst/>
          </a:prstGeom>
          <a:solidFill>
            <a:srgbClr val="6E3B57"/>
          </a:solidFill>
          <a:ln/>
        </p:spPr>
        <p:txBody>
          <a:bodyPr/>
          <a:lstStyle/>
          <a:p>
            <a:endParaRPr lang="en-GB"/>
          </a:p>
        </p:txBody>
      </p:sp>
      <p:pic>
        <p:nvPicPr>
          <p:cNvPr id="21" name="Image 4" descr="/home/claude/pestel/n_money.png"/>
          <p:cNvPicPr>
            <a:picLocks noChangeAspect="1"/>
          </p:cNvPicPr>
          <p:nvPr/>
        </p:nvPicPr>
        <p:blipFill>
          <a:blip r:embed="rId7"/>
          <a:stretch>
            <a:fillRect/>
          </a:stretch>
        </p:blipFill>
        <p:spPr>
          <a:xfrm>
            <a:off x="10837926" y="1741932"/>
            <a:ext cx="201168" cy="201168"/>
          </a:xfrm>
          <a:prstGeom prst="rect">
            <a:avLst/>
          </a:prstGeom>
        </p:spPr>
      </p:pic>
      <p:sp>
        <p:nvSpPr>
          <p:cNvPr id="22" name="Text 15"/>
          <p:cNvSpPr/>
          <p:nvPr/>
        </p:nvSpPr>
        <p:spPr>
          <a:xfrm>
            <a:off x="10218420" y="2103120"/>
            <a:ext cx="1440180" cy="594360"/>
          </a:xfrm>
          <a:prstGeom prst="rect">
            <a:avLst/>
          </a:prstGeom>
          <a:noFill/>
          <a:ln/>
        </p:spPr>
        <p:txBody>
          <a:bodyPr wrap="square" lIns="0" tIns="0" rIns="0" bIns="0" rtlCol="0" anchor="t"/>
          <a:lstStyle/>
          <a:p>
            <a:pPr marL="0" indent="0" algn="ctr">
              <a:lnSpc>
                <a:spcPct val="110000"/>
              </a:lnSpc>
              <a:buNone/>
            </a:pPr>
            <a:r>
              <a:rPr lang="en-US" sz="1050" dirty="0">
                <a:solidFill>
                  <a:srgbClr val="222222"/>
                </a:solidFill>
                <a:latin typeface="Arial" pitchFamily="34" charset="0"/>
                <a:ea typeface="Arial" pitchFamily="34" charset="-122"/>
                <a:cs typeface="Arial" pitchFamily="34" charset="-120"/>
              </a:rPr>
              <a:t>Operating costs have increased significantly.</a:t>
            </a:r>
            <a:endParaRPr lang="en-US" sz="1050" dirty="0"/>
          </a:p>
        </p:txBody>
      </p:sp>
      <p:sp>
        <p:nvSpPr>
          <p:cNvPr id="23" name="Shape 16"/>
          <p:cNvSpPr/>
          <p:nvPr/>
        </p:nvSpPr>
        <p:spPr>
          <a:xfrm>
            <a:off x="8014716" y="2825496"/>
            <a:ext cx="292608" cy="219456"/>
          </a:xfrm>
          <a:prstGeom prst="downArrow">
            <a:avLst/>
          </a:prstGeom>
          <a:solidFill>
            <a:srgbClr val="E8762E"/>
          </a:solidFill>
          <a:ln/>
        </p:spPr>
        <p:txBody>
          <a:bodyPr/>
          <a:lstStyle/>
          <a:p>
            <a:endParaRPr lang="en-GB"/>
          </a:p>
        </p:txBody>
      </p:sp>
      <p:sp>
        <p:nvSpPr>
          <p:cNvPr id="24" name="Shape 17"/>
          <p:cNvSpPr/>
          <p:nvPr/>
        </p:nvSpPr>
        <p:spPr>
          <a:xfrm>
            <a:off x="4572000" y="3099816"/>
            <a:ext cx="7178040" cy="548640"/>
          </a:xfrm>
          <a:prstGeom prst="roundRect">
            <a:avLst>
              <a:gd name="adj" fmla="val 16667"/>
            </a:avLst>
          </a:prstGeom>
          <a:solidFill>
            <a:srgbClr val="E8762E"/>
          </a:solidFill>
          <a:ln/>
        </p:spPr>
        <p:txBody>
          <a:bodyPr/>
          <a:lstStyle/>
          <a:p>
            <a:endParaRPr lang="en-GB"/>
          </a:p>
        </p:txBody>
      </p:sp>
      <p:sp>
        <p:nvSpPr>
          <p:cNvPr id="25" name="Text 18"/>
          <p:cNvSpPr/>
          <p:nvPr/>
        </p:nvSpPr>
        <p:spPr>
          <a:xfrm>
            <a:off x="4754880" y="3099816"/>
            <a:ext cx="6812280" cy="54864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Result: sales have stagnated — approximately 25% below 2019 levels.</a:t>
            </a:r>
            <a:endParaRPr lang="en-US" sz="1300" dirty="0"/>
          </a:p>
        </p:txBody>
      </p:sp>
      <p:sp>
        <p:nvSpPr>
          <p:cNvPr id="26" name="Shape 19"/>
          <p:cNvSpPr/>
          <p:nvPr/>
        </p:nvSpPr>
        <p:spPr>
          <a:xfrm>
            <a:off x="4572000" y="3877056"/>
            <a:ext cx="310896" cy="310896"/>
          </a:xfrm>
          <a:prstGeom prst="ellipse">
            <a:avLst/>
          </a:prstGeom>
          <a:solidFill>
            <a:srgbClr val="6E3B57"/>
          </a:solidFill>
          <a:ln/>
        </p:spPr>
        <p:txBody>
          <a:bodyPr/>
          <a:lstStyle/>
          <a:p>
            <a:endParaRPr lang="en-GB"/>
          </a:p>
        </p:txBody>
      </p:sp>
      <p:pic>
        <p:nvPicPr>
          <p:cNvPr id="27" name="Image 5" descr="/home/claude/pestel/n_bullseye.png"/>
          <p:cNvPicPr>
            <a:picLocks noChangeAspect="1"/>
          </p:cNvPicPr>
          <p:nvPr/>
        </p:nvPicPr>
        <p:blipFill>
          <a:blip r:embed="rId8"/>
          <a:stretch>
            <a:fillRect/>
          </a:stretch>
        </p:blipFill>
        <p:spPr>
          <a:xfrm>
            <a:off x="4636008" y="3941064"/>
            <a:ext cx="182880" cy="182880"/>
          </a:xfrm>
          <a:prstGeom prst="rect">
            <a:avLst/>
          </a:prstGeom>
        </p:spPr>
      </p:pic>
      <p:sp>
        <p:nvSpPr>
          <p:cNvPr id="28" name="Text 20"/>
          <p:cNvSpPr/>
          <p:nvPr/>
        </p:nvSpPr>
        <p:spPr>
          <a:xfrm>
            <a:off x="4992624" y="3858768"/>
            <a:ext cx="6720840" cy="347472"/>
          </a:xfrm>
          <a:prstGeom prst="rect">
            <a:avLst/>
          </a:prstGeom>
          <a:noFill/>
          <a:ln/>
        </p:spPr>
        <p:txBody>
          <a:bodyPr wrap="square" lIns="0" tIns="0" rIns="0" bIns="0" rtlCol="0" anchor="ctr"/>
          <a:lstStyle/>
          <a:p>
            <a:pPr marL="0" indent="0">
              <a:buNone/>
            </a:pPr>
            <a:r>
              <a:rPr lang="en-US" sz="1500" b="1" dirty="0">
                <a:solidFill>
                  <a:srgbClr val="6E3B57"/>
                </a:solidFill>
                <a:latin typeface="Arial" pitchFamily="34" charset="0"/>
                <a:ea typeface="Arial" pitchFamily="34" charset="-122"/>
                <a:cs typeface="Arial" pitchFamily="34" charset="-120"/>
              </a:rPr>
              <a:t>Scope of the Problem — how far it reaches</a:t>
            </a:r>
            <a:endParaRPr lang="en-US" sz="1500" dirty="0"/>
          </a:p>
        </p:txBody>
      </p:sp>
      <p:sp>
        <p:nvSpPr>
          <p:cNvPr id="29" name="Shape 21"/>
          <p:cNvSpPr/>
          <p:nvPr/>
        </p:nvSpPr>
        <p:spPr>
          <a:xfrm>
            <a:off x="4572000" y="4334256"/>
            <a:ext cx="3451860" cy="1051560"/>
          </a:xfrm>
          <a:prstGeom prst="roundRect">
            <a:avLst>
              <a:gd name="adj" fmla="val 6087"/>
            </a:avLst>
          </a:prstGeom>
          <a:solidFill>
            <a:srgbClr val="FAFAFA"/>
          </a:solidFill>
          <a:ln w="15875">
            <a:solidFill>
              <a:srgbClr val="39536B"/>
            </a:solidFill>
            <a:prstDash val="solid"/>
          </a:ln>
          <a:effectLst>
            <a:outerShdw blurRad="63500" dist="25400" dir="5400000" algn="bl" rotWithShape="0">
              <a:srgbClr val="000000">
                <a:alpha val="15000"/>
              </a:srgbClr>
            </a:outerShdw>
          </a:effectLst>
        </p:spPr>
        <p:txBody>
          <a:bodyPr/>
          <a:lstStyle/>
          <a:p>
            <a:endParaRPr lang="en-GB"/>
          </a:p>
        </p:txBody>
      </p:sp>
      <p:sp>
        <p:nvSpPr>
          <p:cNvPr id="30" name="Shape 22"/>
          <p:cNvSpPr/>
          <p:nvPr/>
        </p:nvSpPr>
        <p:spPr>
          <a:xfrm>
            <a:off x="4736592" y="4498848"/>
            <a:ext cx="365760" cy="365760"/>
          </a:xfrm>
          <a:prstGeom prst="ellipse">
            <a:avLst/>
          </a:prstGeom>
          <a:solidFill>
            <a:srgbClr val="39536B"/>
          </a:solidFill>
          <a:ln/>
        </p:spPr>
        <p:txBody>
          <a:bodyPr/>
          <a:lstStyle/>
          <a:p>
            <a:endParaRPr lang="en-GB"/>
          </a:p>
        </p:txBody>
      </p:sp>
      <p:pic>
        <p:nvPicPr>
          <p:cNvPr id="31" name="Image 6" descr="/home/claude/pestel/n_globe.png"/>
          <p:cNvPicPr>
            <a:picLocks noChangeAspect="1"/>
          </p:cNvPicPr>
          <p:nvPr/>
        </p:nvPicPr>
        <p:blipFill>
          <a:blip r:embed="rId9"/>
          <a:stretch>
            <a:fillRect/>
          </a:stretch>
        </p:blipFill>
        <p:spPr>
          <a:xfrm>
            <a:off x="4837176" y="4599432"/>
            <a:ext cx="164592" cy="164592"/>
          </a:xfrm>
          <a:prstGeom prst="rect">
            <a:avLst/>
          </a:prstGeom>
        </p:spPr>
      </p:pic>
      <p:sp>
        <p:nvSpPr>
          <p:cNvPr id="32" name="Text 23"/>
          <p:cNvSpPr/>
          <p:nvPr/>
        </p:nvSpPr>
        <p:spPr>
          <a:xfrm>
            <a:off x="5193792" y="4480560"/>
            <a:ext cx="2720340" cy="329184"/>
          </a:xfrm>
          <a:prstGeom prst="rect">
            <a:avLst/>
          </a:prstGeom>
          <a:noFill/>
          <a:ln/>
        </p:spPr>
        <p:txBody>
          <a:bodyPr wrap="square" lIns="0" tIns="0" rIns="0" bIns="0" rtlCol="0" anchor="ctr"/>
          <a:lstStyle/>
          <a:p>
            <a:pPr marL="0" indent="0">
              <a:buNone/>
            </a:pPr>
            <a:r>
              <a:rPr lang="en-US" sz="1250" b="1" dirty="0">
                <a:solidFill>
                  <a:srgbClr val="39536B"/>
                </a:solidFill>
                <a:latin typeface="Arial" pitchFamily="34" charset="0"/>
                <a:ea typeface="Arial" pitchFamily="34" charset="-122"/>
                <a:cs typeface="Arial" pitchFamily="34" charset="-120"/>
              </a:rPr>
              <a:t>External</a:t>
            </a:r>
            <a:endParaRPr lang="en-US" sz="1250" dirty="0"/>
          </a:p>
        </p:txBody>
      </p:sp>
      <p:sp>
        <p:nvSpPr>
          <p:cNvPr id="33" name="Text 24"/>
          <p:cNvSpPr/>
          <p:nvPr/>
        </p:nvSpPr>
        <p:spPr>
          <a:xfrm>
            <a:off x="4773168" y="4864608"/>
            <a:ext cx="3049524" cy="429768"/>
          </a:xfrm>
          <a:prstGeom prst="rect">
            <a:avLst/>
          </a:prstGeom>
          <a:noFill/>
          <a:ln/>
        </p:spPr>
        <p:txBody>
          <a:bodyPr wrap="square" lIns="0" tIns="0" rIns="0" bIns="0" rtlCol="0" anchor="t"/>
          <a:lstStyle/>
          <a:p>
            <a:pPr marL="0" indent="0">
              <a:lnSpc>
                <a:spcPct val="110000"/>
              </a:lnSpc>
              <a:buNone/>
            </a:pPr>
            <a:r>
              <a:rPr lang="en-US" sz="1050" dirty="0">
                <a:solidFill>
                  <a:srgbClr val="222222"/>
                </a:solidFill>
                <a:latin typeface="Arial" pitchFamily="34" charset="0"/>
                <a:ea typeface="Arial" pitchFamily="34" charset="-122"/>
                <a:cs typeface="Arial" pitchFamily="34" charset="-120"/>
              </a:rPr>
              <a:t>Market and lifestyle shifts — falling occupancy and the rise of home working.</a:t>
            </a:r>
            <a:endParaRPr lang="en-US" sz="1050" dirty="0"/>
          </a:p>
        </p:txBody>
      </p:sp>
      <p:sp>
        <p:nvSpPr>
          <p:cNvPr id="34" name="Shape 25"/>
          <p:cNvSpPr/>
          <p:nvPr/>
        </p:nvSpPr>
        <p:spPr>
          <a:xfrm>
            <a:off x="8298180" y="4334256"/>
            <a:ext cx="3451860" cy="1051560"/>
          </a:xfrm>
          <a:prstGeom prst="roundRect">
            <a:avLst>
              <a:gd name="adj" fmla="val 6087"/>
            </a:avLst>
          </a:prstGeom>
          <a:solidFill>
            <a:srgbClr val="FAFAFA"/>
          </a:solidFill>
          <a:ln w="15875">
            <a:solidFill>
              <a:srgbClr val="B5652D"/>
            </a:solidFill>
            <a:prstDash val="solid"/>
          </a:ln>
          <a:effectLst>
            <a:outerShdw blurRad="63500" dist="25400" dir="5400000" algn="bl" rotWithShape="0">
              <a:srgbClr val="000000">
                <a:alpha val="15000"/>
              </a:srgbClr>
            </a:outerShdw>
          </a:effectLst>
        </p:spPr>
        <p:txBody>
          <a:bodyPr/>
          <a:lstStyle/>
          <a:p>
            <a:endParaRPr lang="en-GB"/>
          </a:p>
        </p:txBody>
      </p:sp>
      <p:sp>
        <p:nvSpPr>
          <p:cNvPr id="35" name="Shape 26"/>
          <p:cNvSpPr/>
          <p:nvPr/>
        </p:nvSpPr>
        <p:spPr>
          <a:xfrm>
            <a:off x="8462772" y="4498848"/>
            <a:ext cx="365760" cy="365760"/>
          </a:xfrm>
          <a:prstGeom prst="ellipse">
            <a:avLst/>
          </a:prstGeom>
          <a:solidFill>
            <a:srgbClr val="B5652D"/>
          </a:solidFill>
          <a:ln/>
        </p:spPr>
        <p:txBody>
          <a:bodyPr/>
          <a:lstStyle/>
          <a:p>
            <a:endParaRPr lang="en-GB"/>
          </a:p>
        </p:txBody>
      </p:sp>
      <p:pic>
        <p:nvPicPr>
          <p:cNvPr id="36" name="Image 7" descr="/home/claude/pestel/n_cogs.png"/>
          <p:cNvPicPr>
            <a:picLocks noChangeAspect="1"/>
          </p:cNvPicPr>
          <p:nvPr/>
        </p:nvPicPr>
        <p:blipFill>
          <a:blip r:embed="rId10"/>
          <a:stretch>
            <a:fillRect/>
          </a:stretch>
        </p:blipFill>
        <p:spPr>
          <a:xfrm>
            <a:off x="8563356" y="4599432"/>
            <a:ext cx="164592" cy="164592"/>
          </a:xfrm>
          <a:prstGeom prst="rect">
            <a:avLst/>
          </a:prstGeom>
        </p:spPr>
      </p:pic>
      <p:sp>
        <p:nvSpPr>
          <p:cNvPr id="37" name="Text 27"/>
          <p:cNvSpPr/>
          <p:nvPr/>
        </p:nvSpPr>
        <p:spPr>
          <a:xfrm>
            <a:off x="8919972" y="4480560"/>
            <a:ext cx="2720340" cy="329184"/>
          </a:xfrm>
          <a:prstGeom prst="rect">
            <a:avLst/>
          </a:prstGeom>
          <a:noFill/>
          <a:ln/>
        </p:spPr>
        <p:txBody>
          <a:bodyPr wrap="square" lIns="0" tIns="0" rIns="0" bIns="0" rtlCol="0" anchor="ctr"/>
          <a:lstStyle/>
          <a:p>
            <a:pPr marL="0" indent="0">
              <a:buNone/>
            </a:pPr>
            <a:r>
              <a:rPr lang="en-US" sz="1250" b="1" dirty="0">
                <a:solidFill>
                  <a:srgbClr val="B5652D"/>
                </a:solidFill>
                <a:latin typeface="Arial" pitchFamily="34" charset="0"/>
                <a:ea typeface="Arial" pitchFamily="34" charset="-122"/>
                <a:cs typeface="Arial" pitchFamily="34" charset="-120"/>
              </a:rPr>
              <a:t>Internal</a:t>
            </a:r>
            <a:endParaRPr lang="en-US" sz="1250" dirty="0"/>
          </a:p>
        </p:txBody>
      </p:sp>
      <p:sp>
        <p:nvSpPr>
          <p:cNvPr id="38" name="Text 28"/>
          <p:cNvSpPr/>
          <p:nvPr/>
        </p:nvSpPr>
        <p:spPr>
          <a:xfrm>
            <a:off x="8499348" y="4864608"/>
            <a:ext cx="3049524" cy="429768"/>
          </a:xfrm>
          <a:prstGeom prst="rect">
            <a:avLst/>
          </a:prstGeom>
          <a:noFill/>
          <a:ln/>
        </p:spPr>
        <p:txBody>
          <a:bodyPr wrap="square" lIns="0" tIns="0" rIns="0" bIns="0" rtlCol="0" anchor="t"/>
          <a:lstStyle/>
          <a:p>
            <a:pPr marL="0" indent="0">
              <a:lnSpc>
                <a:spcPct val="110000"/>
              </a:lnSpc>
              <a:buNone/>
            </a:pPr>
            <a:r>
              <a:rPr lang="en-US" sz="1050" dirty="0">
                <a:solidFill>
                  <a:srgbClr val="222222"/>
                </a:solidFill>
                <a:latin typeface="Arial" pitchFamily="34" charset="0"/>
                <a:ea typeface="Arial" pitchFamily="34" charset="-122"/>
                <a:cs typeface="Arial" pitchFamily="34" charset="-120"/>
              </a:rPr>
              <a:t>Operational limitations — rising costs and missing delivery / pre-order services.</a:t>
            </a:r>
            <a:endParaRPr lang="en-US" sz="1050" dirty="0"/>
          </a:p>
        </p:txBody>
      </p:sp>
      <p:sp>
        <p:nvSpPr>
          <p:cNvPr id="39" name="Shape 29"/>
          <p:cNvSpPr/>
          <p:nvPr/>
        </p:nvSpPr>
        <p:spPr>
          <a:xfrm>
            <a:off x="8014716" y="5440680"/>
            <a:ext cx="292608" cy="219456"/>
          </a:xfrm>
          <a:prstGeom prst="downArrow">
            <a:avLst/>
          </a:prstGeom>
          <a:solidFill>
            <a:srgbClr val="6E3B57"/>
          </a:solidFill>
          <a:ln/>
        </p:spPr>
        <p:txBody>
          <a:bodyPr/>
          <a:lstStyle/>
          <a:p>
            <a:endParaRPr lang="en-GB"/>
          </a:p>
        </p:txBody>
      </p:sp>
      <p:sp>
        <p:nvSpPr>
          <p:cNvPr id="40" name="Shape 30"/>
          <p:cNvSpPr/>
          <p:nvPr/>
        </p:nvSpPr>
        <p:spPr>
          <a:xfrm>
            <a:off x="4572000" y="5715000"/>
            <a:ext cx="7178040" cy="548640"/>
          </a:xfrm>
          <a:prstGeom prst="roundRect">
            <a:avLst>
              <a:gd name="adj" fmla="val 16667"/>
            </a:avLst>
          </a:prstGeom>
          <a:solidFill>
            <a:srgbClr val="6E3B57"/>
          </a:solidFill>
          <a:ln/>
        </p:spPr>
        <p:txBody>
          <a:bodyPr/>
          <a:lstStyle/>
          <a:p>
            <a:endParaRPr lang="en-GB"/>
          </a:p>
        </p:txBody>
      </p:sp>
      <p:sp>
        <p:nvSpPr>
          <p:cNvPr id="41" name="Text 31"/>
          <p:cNvSpPr/>
          <p:nvPr/>
        </p:nvSpPr>
        <p:spPr>
          <a:xfrm>
            <a:off x="4754880" y="5715000"/>
            <a:ext cx="6812280" cy="548640"/>
          </a:xfrm>
          <a:prstGeom prst="rect">
            <a:avLst/>
          </a:prstGeom>
          <a:noFill/>
          <a:ln/>
        </p:spPr>
        <p:txBody>
          <a:bodyPr wrap="square" lIns="0" tIns="0" rIns="0" bIns="0" rtlCol="0" anchor="ctr"/>
          <a:lstStyle/>
          <a:p>
            <a:pPr marL="0" indent="0" algn="ctr">
              <a:buNone/>
            </a:pPr>
            <a:r>
              <a:rPr lang="en-US" sz="1300" b="1" dirty="0">
                <a:solidFill>
                  <a:srgbClr val="FFFFFF"/>
                </a:solidFill>
                <a:latin typeface="Arial" pitchFamily="34" charset="0"/>
                <a:ea typeface="Arial" pitchFamily="34" charset="-122"/>
                <a:cs typeface="Arial" pitchFamily="34" charset="-120"/>
              </a:rPr>
              <a:t>Impact: reaches revenue, profitability, and the bakery's long-term viability.</a:t>
            </a:r>
            <a:endParaRPr lang="en-US" sz="1300" dirty="0"/>
          </a:p>
        </p:txBody>
      </p:sp>
      <p:sp>
        <p:nvSpPr>
          <p:cNvPr id="42" name="Text 32"/>
          <p:cNvSpPr/>
          <p:nvPr/>
        </p:nvSpPr>
        <p:spPr>
          <a:xfrm>
            <a:off x="4572000" y="6373368"/>
            <a:ext cx="7178040" cy="274320"/>
          </a:xfrm>
          <a:prstGeom prst="rect">
            <a:avLst/>
          </a:prstGeom>
          <a:noFill/>
          <a:ln/>
        </p:spPr>
        <p:txBody>
          <a:bodyPr wrap="square" lIns="0" tIns="0" rIns="0" bIns="0" rtlCol="0" anchor="ctr"/>
          <a:lstStyle/>
          <a:p>
            <a:pPr marL="0" indent="0">
              <a:buNone/>
            </a:pPr>
            <a:r>
              <a:rPr lang="en-US" sz="1100" i="1" dirty="0">
                <a:solidFill>
                  <a:srgbClr val="6B6B6B"/>
                </a:solidFill>
                <a:latin typeface="Arial" pitchFamily="34" charset="0"/>
                <a:ea typeface="Arial" pitchFamily="34" charset="-122"/>
                <a:cs typeface="Arial" pitchFamily="34" charset="-120"/>
              </a:rPr>
              <a:t>(Kotler et al., 2022)</a:t>
            </a:r>
            <a:endParaRPr lang="en-US" sz="1100" dirty="0"/>
          </a:p>
        </p:txBody>
      </p:sp>
      <p:pic>
        <p:nvPicPr>
          <p:cNvPr id="44" name="Picture 43">
            <a:extLst>
              <a:ext uri="{FF2B5EF4-FFF2-40B4-BE49-F238E27FC236}">
                <a16:creationId xmlns:a16="http://schemas.microsoft.com/office/drawing/2014/main" id="{CBF5B979-9BB5-6CF9-A6B5-FA0343628598}"/>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5644" y="875071"/>
            <a:ext cx="4413052" cy="5806637"/>
          </a:xfrm>
          <a:prstGeom prst="rect">
            <a:avLst/>
          </a:prstGeom>
        </p:spPr>
      </p:pic>
      <p:sp>
        <p:nvSpPr>
          <p:cNvPr id="45" name="TextBox 44">
            <a:extLst>
              <a:ext uri="{FF2B5EF4-FFF2-40B4-BE49-F238E27FC236}">
                <a16:creationId xmlns:a16="http://schemas.microsoft.com/office/drawing/2014/main" id="{85B18F95-9535-16DB-CCD4-CBADE576DD3C}"/>
              </a:ext>
            </a:extLst>
          </p:cNvPr>
          <p:cNvSpPr txBox="1"/>
          <p:nvPr/>
        </p:nvSpPr>
        <p:spPr>
          <a:xfrm>
            <a:off x="-598170" y="7298017"/>
            <a:ext cx="5133594" cy="230832"/>
          </a:xfrm>
          <a:prstGeom prst="rect">
            <a:avLst/>
          </a:prstGeom>
          <a:noFill/>
        </p:spPr>
        <p:txBody>
          <a:bodyPr wrap="square" rtlCol="0">
            <a:spAutoFit/>
          </a:bodyPr>
          <a:lstStyle/>
          <a:p>
            <a:r>
              <a:rPr lang="en-GB" sz="900">
                <a:hlinkClick r:id="rId12" tooltip="https://flatworldknowledge.lardbucket.org/books/an-introduction-to-business-v2.0/s13-marketing-providing-value-to-c.html"/>
              </a:rPr>
              <a:t>This Photo</a:t>
            </a:r>
            <a:r>
              <a:rPr lang="en-GB" sz="900"/>
              <a:t> by Unknown Author is licensed under </a:t>
            </a:r>
            <a:r>
              <a:rPr lang="en-GB" sz="900">
                <a:hlinkClick r:id="rId13" tooltip="https://creativecommons.org/licenses/by-nc-sa/3.0/"/>
              </a:rPr>
              <a:t>CC BY-SA-NC</a:t>
            </a:r>
            <a:endParaRPr lang="en-GB" sz="9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88952" cy="1965960"/>
          </a:xfrm>
          <a:custGeom>
            <a:avLst/>
            <a:gdLst/>
            <a:ahLst/>
            <a:cxnLst/>
            <a:rect l="l" t="t" r="r" b="b"/>
            <a:pathLst>
              <a:path w="12188952" h="1965960">
                <a:moveTo>
                  <a:pt x="0" y="0"/>
                </a:moveTo>
                <a:lnTo>
                  <a:pt x="12188952" y="0"/>
                </a:lnTo>
                <a:lnTo>
                  <a:pt x="12188952" y="1691640"/>
                </a:lnTo>
                <a:cubicBezTo>
                  <a:pt x="10360609" y="2103120"/>
                  <a:pt x="7922819" y="2103120"/>
                  <a:pt x="6094476" y="1920240"/>
                </a:cubicBezTo>
                <a:cubicBezTo>
                  <a:pt x="4266133" y="1783080"/>
                  <a:pt x="1828343" y="1554480"/>
                  <a:pt x="0" y="1691640"/>
                </a:cubicBezTo>
                <a:close/>
              </a:path>
            </a:pathLst>
          </a:custGeom>
          <a:solidFill>
            <a:srgbClr val="E8762E"/>
          </a:solidFill>
          <a:ln/>
        </p:spPr>
        <p:txBody>
          <a:bodyPr/>
          <a:lstStyle/>
          <a:p>
            <a:endParaRPr lang="en-GB"/>
          </a:p>
        </p:txBody>
      </p:sp>
      <p:sp>
        <p:nvSpPr>
          <p:cNvPr id="3" name="Text 1"/>
          <p:cNvSpPr/>
          <p:nvPr/>
        </p:nvSpPr>
        <p:spPr>
          <a:xfrm>
            <a:off x="502920" y="411480"/>
            <a:ext cx="8229600" cy="77724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5W2H Analysis</a:t>
            </a: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 2"/>
          <p:cNvSpPr/>
          <p:nvPr/>
        </p:nvSpPr>
        <p:spPr>
          <a:xfrm>
            <a:off x="502920" y="1143000"/>
            <a:ext cx="8229600" cy="41148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dirty="0">
                <a:ln>
                  <a:noFill/>
                </a:ln>
                <a:solidFill>
                  <a:srgbClr val="FCE3CF"/>
                </a:solidFill>
                <a:effectLst/>
                <a:uLnTx/>
                <a:uFillTx/>
                <a:latin typeface="Arial" pitchFamily="34" charset="0"/>
                <a:ea typeface="Arial" pitchFamily="34" charset="-122"/>
                <a:cs typeface="Arial" pitchFamily="34" charset="-120"/>
              </a:rPr>
              <a:t>Diagnosing the decline at Basil's Bakery</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hape 3"/>
          <p:cNvSpPr/>
          <p:nvPr/>
        </p:nvSpPr>
        <p:spPr>
          <a:xfrm>
            <a:off x="443484" y="2377440"/>
            <a:ext cx="2606040" cy="1554480"/>
          </a:xfrm>
          <a:prstGeom prst="roundRect">
            <a:avLst>
              <a:gd name="adj" fmla="val 5294"/>
            </a:avLst>
          </a:prstGeom>
          <a:solidFill>
            <a:srgbClr val="FFF8F3"/>
          </a:solidFill>
          <a:ln w="19050">
            <a:solidFill>
              <a:srgbClr val="F2A154"/>
            </a:solidFill>
            <a:prstDash val="solid"/>
          </a:ln>
          <a:effectLst>
            <a:outerShdw blurRad="88900" dist="25400" dir="5400000" algn="bl" rotWithShape="0">
              <a:srgbClr val="000000">
                <a:alpha val="18000"/>
              </a:srgbClr>
            </a:outerShdw>
          </a:effectLst>
        </p:spPr>
        <p:txBody>
          <a:bodyPr/>
          <a:lstStyle/>
          <a:p>
            <a:endParaRPr lang="en-GB"/>
          </a:p>
        </p:txBody>
      </p:sp>
      <p:sp>
        <p:nvSpPr>
          <p:cNvPr id="6" name="Shape 4"/>
          <p:cNvSpPr/>
          <p:nvPr/>
        </p:nvSpPr>
        <p:spPr>
          <a:xfrm>
            <a:off x="1495044" y="2125980"/>
            <a:ext cx="502920" cy="502920"/>
          </a:xfrm>
          <a:prstGeom prst="ellipse">
            <a:avLst/>
          </a:prstGeom>
          <a:solidFill>
            <a:srgbClr val="F2A154"/>
          </a:solidFill>
          <a:ln w="25400">
            <a:solidFill>
              <a:srgbClr val="FFFFFF"/>
            </a:solidFill>
            <a:prstDash val="solid"/>
          </a:ln>
        </p:spPr>
        <p:txBody>
          <a:bodyPr/>
          <a:lstStyle/>
          <a:p>
            <a:endParaRPr lang="en-GB"/>
          </a:p>
        </p:txBody>
      </p:sp>
      <p:sp>
        <p:nvSpPr>
          <p:cNvPr id="7" name="Text 5"/>
          <p:cNvSpPr/>
          <p:nvPr/>
        </p:nvSpPr>
        <p:spPr>
          <a:xfrm>
            <a:off x="1495044" y="2125980"/>
            <a:ext cx="502920"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1</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 6"/>
          <p:cNvSpPr/>
          <p:nvPr/>
        </p:nvSpPr>
        <p:spPr>
          <a:xfrm>
            <a:off x="580644" y="2670048"/>
            <a:ext cx="2331720" cy="3657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F2A154"/>
                </a:solidFill>
                <a:effectLst/>
                <a:uLnTx/>
                <a:uFillTx/>
                <a:latin typeface="Arial" pitchFamily="34" charset="0"/>
                <a:ea typeface="Arial" pitchFamily="34" charset="-122"/>
                <a:cs typeface="Arial" pitchFamily="34" charset="-120"/>
              </a:rPr>
              <a:t>What?</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Text 7"/>
          <p:cNvSpPr/>
          <p:nvPr/>
        </p:nvSpPr>
        <p:spPr>
          <a:xfrm>
            <a:off x="608076" y="3035808"/>
            <a:ext cx="2276856" cy="777240"/>
          </a:xfrm>
          <a:prstGeom prst="rect">
            <a:avLst/>
          </a:prstGeom>
          <a:noFill/>
          <a:ln/>
        </p:spPr>
        <p:txBody>
          <a:bodyPr wrap="square" lIns="0" tIns="0" rIns="0" bIns="0"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Sales have stagnated.</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Shape 8"/>
          <p:cNvSpPr/>
          <p:nvPr/>
        </p:nvSpPr>
        <p:spPr>
          <a:xfrm>
            <a:off x="3076956" y="3035808"/>
            <a:ext cx="237744" cy="237744"/>
          </a:xfrm>
          <a:prstGeom prst="chevron">
            <a:avLst/>
          </a:prstGeom>
          <a:solidFill>
            <a:srgbClr val="EE8C42"/>
          </a:solidFill>
          <a:ln/>
        </p:spPr>
        <p:txBody>
          <a:bodyPr/>
          <a:lstStyle/>
          <a:p>
            <a:endParaRPr lang="en-GB"/>
          </a:p>
        </p:txBody>
      </p:sp>
      <p:sp>
        <p:nvSpPr>
          <p:cNvPr id="11" name="Shape 9"/>
          <p:cNvSpPr/>
          <p:nvPr/>
        </p:nvSpPr>
        <p:spPr>
          <a:xfrm>
            <a:off x="3342132" y="2377440"/>
            <a:ext cx="2606040" cy="1554480"/>
          </a:xfrm>
          <a:prstGeom prst="roundRect">
            <a:avLst>
              <a:gd name="adj" fmla="val 5294"/>
            </a:avLst>
          </a:prstGeom>
          <a:solidFill>
            <a:srgbClr val="FFF8F3"/>
          </a:solidFill>
          <a:ln w="19050">
            <a:solidFill>
              <a:srgbClr val="EE8C42"/>
            </a:solidFill>
            <a:prstDash val="solid"/>
          </a:ln>
          <a:effectLst>
            <a:outerShdw blurRad="88900" dist="25400" dir="5400000" algn="bl" rotWithShape="0">
              <a:srgbClr val="000000">
                <a:alpha val="18000"/>
              </a:srgbClr>
            </a:outerShdw>
          </a:effectLst>
        </p:spPr>
        <p:txBody>
          <a:bodyPr/>
          <a:lstStyle/>
          <a:p>
            <a:endParaRPr lang="en-GB"/>
          </a:p>
        </p:txBody>
      </p:sp>
      <p:sp>
        <p:nvSpPr>
          <p:cNvPr id="12" name="Shape 10"/>
          <p:cNvSpPr/>
          <p:nvPr/>
        </p:nvSpPr>
        <p:spPr>
          <a:xfrm>
            <a:off x="4393692" y="2125980"/>
            <a:ext cx="502920" cy="502920"/>
          </a:xfrm>
          <a:prstGeom prst="ellipse">
            <a:avLst/>
          </a:prstGeom>
          <a:solidFill>
            <a:srgbClr val="EE8C42"/>
          </a:solidFill>
          <a:ln w="25400">
            <a:solidFill>
              <a:srgbClr val="FFFFFF"/>
            </a:solidFill>
            <a:prstDash val="solid"/>
          </a:ln>
        </p:spPr>
        <p:txBody>
          <a:bodyPr/>
          <a:lstStyle/>
          <a:p>
            <a:endParaRPr lang="en-GB"/>
          </a:p>
        </p:txBody>
      </p:sp>
      <p:sp>
        <p:nvSpPr>
          <p:cNvPr id="13" name="Text 11"/>
          <p:cNvSpPr/>
          <p:nvPr/>
        </p:nvSpPr>
        <p:spPr>
          <a:xfrm>
            <a:off x="4393692" y="2125980"/>
            <a:ext cx="502920"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2</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 12"/>
          <p:cNvSpPr/>
          <p:nvPr/>
        </p:nvSpPr>
        <p:spPr>
          <a:xfrm>
            <a:off x="3479292" y="2670048"/>
            <a:ext cx="2331720" cy="3657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EE8C42"/>
                </a:solidFill>
                <a:effectLst/>
                <a:uLnTx/>
                <a:uFillTx/>
                <a:latin typeface="Arial" pitchFamily="34" charset="0"/>
                <a:ea typeface="Arial" pitchFamily="34" charset="-122"/>
                <a:cs typeface="Arial" pitchFamily="34" charset="-120"/>
              </a:rPr>
              <a:t>Why?</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3506724" y="3035808"/>
            <a:ext cx="2276856" cy="777240"/>
          </a:xfrm>
          <a:prstGeom prst="rect">
            <a:avLst/>
          </a:prstGeom>
          <a:noFill/>
          <a:ln/>
        </p:spPr>
        <p:txBody>
          <a:bodyPr wrap="square" lIns="0" tIns="0" rIns="0" bIns="0"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Lower footfall, changing work patterns, and rising costs.</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Shape 14"/>
          <p:cNvSpPr/>
          <p:nvPr/>
        </p:nvSpPr>
        <p:spPr>
          <a:xfrm>
            <a:off x="5975604" y="3035808"/>
            <a:ext cx="237744" cy="237744"/>
          </a:xfrm>
          <a:prstGeom prst="chevron">
            <a:avLst/>
          </a:prstGeom>
          <a:solidFill>
            <a:srgbClr val="E97530"/>
          </a:solidFill>
          <a:ln/>
        </p:spPr>
        <p:txBody>
          <a:bodyPr/>
          <a:lstStyle/>
          <a:p>
            <a:endParaRPr lang="en-GB"/>
          </a:p>
        </p:txBody>
      </p:sp>
      <p:sp>
        <p:nvSpPr>
          <p:cNvPr id="17" name="Shape 15"/>
          <p:cNvSpPr/>
          <p:nvPr/>
        </p:nvSpPr>
        <p:spPr>
          <a:xfrm>
            <a:off x="6240780" y="2377440"/>
            <a:ext cx="2606040" cy="1554480"/>
          </a:xfrm>
          <a:prstGeom prst="roundRect">
            <a:avLst>
              <a:gd name="adj" fmla="val 5294"/>
            </a:avLst>
          </a:prstGeom>
          <a:solidFill>
            <a:srgbClr val="FFF8F3"/>
          </a:solidFill>
          <a:ln w="19050">
            <a:solidFill>
              <a:srgbClr val="E97530"/>
            </a:solidFill>
            <a:prstDash val="solid"/>
          </a:ln>
          <a:effectLst>
            <a:outerShdw blurRad="88900" dist="25400" dir="5400000" algn="bl" rotWithShape="0">
              <a:srgbClr val="000000">
                <a:alpha val="18000"/>
              </a:srgbClr>
            </a:outerShdw>
          </a:effectLst>
        </p:spPr>
        <p:txBody>
          <a:bodyPr/>
          <a:lstStyle/>
          <a:p>
            <a:endParaRPr lang="en-GB"/>
          </a:p>
        </p:txBody>
      </p:sp>
      <p:sp>
        <p:nvSpPr>
          <p:cNvPr id="18" name="Shape 16"/>
          <p:cNvSpPr/>
          <p:nvPr/>
        </p:nvSpPr>
        <p:spPr>
          <a:xfrm>
            <a:off x="7292340" y="2125980"/>
            <a:ext cx="502920" cy="502920"/>
          </a:xfrm>
          <a:prstGeom prst="ellipse">
            <a:avLst/>
          </a:prstGeom>
          <a:solidFill>
            <a:srgbClr val="E97530"/>
          </a:solidFill>
          <a:ln w="25400">
            <a:solidFill>
              <a:srgbClr val="FFFFFF"/>
            </a:solidFill>
            <a:prstDash val="solid"/>
          </a:ln>
        </p:spPr>
        <p:txBody>
          <a:bodyPr/>
          <a:lstStyle/>
          <a:p>
            <a:endParaRPr lang="en-GB"/>
          </a:p>
        </p:txBody>
      </p:sp>
      <p:sp>
        <p:nvSpPr>
          <p:cNvPr id="19" name="Text 17"/>
          <p:cNvSpPr/>
          <p:nvPr/>
        </p:nvSpPr>
        <p:spPr>
          <a:xfrm>
            <a:off x="7292340" y="2125980"/>
            <a:ext cx="502920"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3</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6377940" y="2670048"/>
            <a:ext cx="2331720" cy="3657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E97530"/>
                </a:solidFill>
                <a:effectLst/>
                <a:uLnTx/>
                <a:uFillTx/>
                <a:latin typeface="Arial" pitchFamily="34" charset="0"/>
                <a:ea typeface="Arial" pitchFamily="34" charset="-122"/>
                <a:cs typeface="Arial" pitchFamily="34" charset="-120"/>
              </a:rPr>
              <a:t>Who?</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9"/>
          <p:cNvSpPr/>
          <p:nvPr/>
        </p:nvSpPr>
        <p:spPr>
          <a:xfrm>
            <a:off x="6405372" y="3035808"/>
            <a:ext cx="2276856" cy="777240"/>
          </a:xfrm>
          <a:prstGeom prst="rect">
            <a:avLst/>
          </a:prstGeom>
          <a:noFill/>
          <a:ln/>
        </p:spPr>
        <p:txBody>
          <a:bodyPr wrap="square" lIns="0" tIns="0" rIns="0" bIns="0"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Basil, employees, and customers.</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20"/>
          <p:cNvSpPr/>
          <p:nvPr/>
        </p:nvSpPr>
        <p:spPr>
          <a:xfrm>
            <a:off x="8874252" y="3035808"/>
            <a:ext cx="237744" cy="237744"/>
          </a:xfrm>
          <a:prstGeom prst="chevron">
            <a:avLst/>
          </a:prstGeom>
          <a:solidFill>
            <a:srgbClr val="D85F2A"/>
          </a:solidFill>
          <a:ln/>
        </p:spPr>
        <p:txBody>
          <a:bodyPr/>
          <a:lstStyle/>
          <a:p>
            <a:endParaRPr lang="en-GB"/>
          </a:p>
        </p:txBody>
      </p:sp>
      <p:sp>
        <p:nvSpPr>
          <p:cNvPr id="23" name="Shape 21"/>
          <p:cNvSpPr/>
          <p:nvPr/>
        </p:nvSpPr>
        <p:spPr>
          <a:xfrm>
            <a:off x="9139428" y="2377440"/>
            <a:ext cx="2606040" cy="1554480"/>
          </a:xfrm>
          <a:prstGeom prst="roundRect">
            <a:avLst>
              <a:gd name="adj" fmla="val 5294"/>
            </a:avLst>
          </a:prstGeom>
          <a:solidFill>
            <a:srgbClr val="FFF8F3"/>
          </a:solidFill>
          <a:ln w="19050">
            <a:solidFill>
              <a:srgbClr val="D85F2A"/>
            </a:solidFill>
            <a:prstDash val="solid"/>
          </a:ln>
          <a:effectLst>
            <a:outerShdw blurRad="88900" dist="25400" dir="5400000" algn="bl" rotWithShape="0">
              <a:srgbClr val="000000">
                <a:alpha val="18000"/>
              </a:srgbClr>
            </a:outerShdw>
          </a:effectLst>
        </p:spPr>
        <p:txBody>
          <a:bodyPr/>
          <a:lstStyle/>
          <a:p>
            <a:endParaRPr lang="en-GB"/>
          </a:p>
        </p:txBody>
      </p:sp>
      <p:sp>
        <p:nvSpPr>
          <p:cNvPr id="24" name="Shape 22"/>
          <p:cNvSpPr/>
          <p:nvPr/>
        </p:nvSpPr>
        <p:spPr>
          <a:xfrm>
            <a:off x="10190988" y="2125980"/>
            <a:ext cx="502920" cy="502920"/>
          </a:xfrm>
          <a:prstGeom prst="ellipse">
            <a:avLst/>
          </a:prstGeom>
          <a:solidFill>
            <a:srgbClr val="D85F2A"/>
          </a:solidFill>
          <a:ln w="25400">
            <a:solidFill>
              <a:srgbClr val="FFFFFF"/>
            </a:solidFill>
            <a:prstDash val="solid"/>
          </a:ln>
        </p:spPr>
        <p:txBody>
          <a:bodyPr/>
          <a:lstStyle/>
          <a:p>
            <a:endParaRPr lang="en-GB"/>
          </a:p>
        </p:txBody>
      </p:sp>
      <p:sp>
        <p:nvSpPr>
          <p:cNvPr id="25" name="Text 23"/>
          <p:cNvSpPr/>
          <p:nvPr/>
        </p:nvSpPr>
        <p:spPr>
          <a:xfrm>
            <a:off x="10190988" y="2125980"/>
            <a:ext cx="502920"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4</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24"/>
          <p:cNvSpPr/>
          <p:nvPr/>
        </p:nvSpPr>
        <p:spPr>
          <a:xfrm>
            <a:off x="9276588" y="2670048"/>
            <a:ext cx="2331720" cy="3657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D85F2A"/>
                </a:solidFill>
                <a:effectLst/>
                <a:uLnTx/>
                <a:uFillTx/>
                <a:latin typeface="Arial" pitchFamily="34" charset="0"/>
                <a:ea typeface="Arial" pitchFamily="34" charset="-122"/>
                <a:cs typeface="Arial" pitchFamily="34" charset="-120"/>
              </a:rPr>
              <a:t>Where?</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Text 25"/>
          <p:cNvSpPr/>
          <p:nvPr/>
        </p:nvSpPr>
        <p:spPr>
          <a:xfrm>
            <a:off x="9304020" y="3035808"/>
            <a:ext cx="2276856" cy="777240"/>
          </a:xfrm>
          <a:prstGeom prst="rect">
            <a:avLst/>
          </a:prstGeom>
          <a:noFill/>
          <a:ln/>
        </p:spPr>
        <p:txBody>
          <a:bodyPr wrap="square" lIns="0" tIns="0" rIns="0" bIns="0"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Retail park in Coventry.</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Shape 26"/>
          <p:cNvSpPr/>
          <p:nvPr/>
        </p:nvSpPr>
        <p:spPr>
          <a:xfrm>
            <a:off x="1892808" y="4343400"/>
            <a:ext cx="2606040" cy="1554480"/>
          </a:xfrm>
          <a:prstGeom prst="roundRect">
            <a:avLst>
              <a:gd name="adj" fmla="val 5294"/>
            </a:avLst>
          </a:prstGeom>
          <a:solidFill>
            <a:srgbClr val="FFF8F3"/>
          </a:solidFill>
          <a:ln w="19050">
            <a:solidFill>
              <a:srgbClr val="C24A28"/>
            </a:solidFill>
            <a:prstDash val="solid"/>
          </a:ln>
          <a:effectLst>
            <a:outerShdw blurRad="88900" dist="25400" dir="5400000" algn="bl" rotWithShape="0">
              <a:srgbClr val="000000">
                <a:alpha val="18000"/>
              </a:srgbClr>
            </a:outerShdw>
          </a:effectLst>
        </p:spPr>
        <p:txBody>
          <a:bodyPr/>
          <a:lstStyle/>
          <a:p>
            <a:endParaRPr lang="en-GB"/>
          </a:p>
        </p:txBody>
      </p:sp>
      <p:sp>
        <p:nvSpPr>
          <p:cNvPr id="29" name="Shape 27"/>
          <p:cNvSpPr/>
          <p:nvPr/>
        </p:nvSpPr>
        <p:spPr>
          <a:xfrm>
            <a:off x="2944368" y="4091940"/>
            <a:ext cx="502920" cy="502920"/>
          </a:xfrm>
          <a:prstGeom prst="ellipse">
            <a:avLst/>
          </a:prstGeom>
          <a:solidFill>
            <a:srgbClr val="C24A28"/>
          </a:solidFill>
          <a:ln w="25400">
            <a:solidFill>
              <a:srgbClr val="FFFFFF"/>
            </a:solidFill>
            <a:prstDash val="solid"/>
          </a:ln>
        </p:spPr>
        <p:txBody>
          <a:bodyPr/>
          <a:lstStyle/>
          <a:p>
            <a:endParaRPr lang="en-GB"/>
          </a:p>
        </p:txBody>
      </p:sp>
      <p:sp>
        <p:nvSpPr>
          <p:cNvPr id="30" name="Text 28"/>
          <p:cNvSpPr/>
          <p:nvPr/>
        </p:nvSpPr>
        <p:spPr>
          <a:xfrm>
            <a:off x="2944368" y="4091940"/>
            <a:ext cx="502920"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5</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Text 29"/>
          <p:cNvSpPr/>
          <p:nvPr/>
        </p:nvSpPr>
        <p:spPr>
          <a:xfrm>
            <a:off x="2029968" y="4636008"/>
            <a:ext cx="2331720" cy="3657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C24A28"/>
                </a:solidFill>
                <a:effectLst/>
                <a:uLnTx/>
                <a:uFillTx/>
                <a:latin typeface="Arial" pitchFamily="34" charset="0"/>
                <a:ea typeface="Arial" pitchFamily="34" charset="-122"/>
                <a:cs typeface="Arial" pitchFamily="34" charset="-120"/>
              </a:rPr>
              <a:t>When?</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Text 30"/>
          <p:cNvSpPr/>
          <p:nvPr/>
        </p:nvSpPr>
        <p:spPr>
          <a:xfrm>
            <a:off x="2057400" y="5001768"/>
            <a:ext cx="2276856" cy="777240"/>
          </a:xfrm>
          <a:prstGeom prst="rect">
            <a:avLst/>
          </a:prstGeom>
          <a:noFill/>
          <a:ln/>
        </p:spPr>
        <p:txBody>
          <a:bodyPr wrap="square" lIns="0" tIns="0" rIns="0" bIns="0"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Since 2023.</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3" name="Shape 31"/>
          <p:cNvSpPr/>
          <p:nvPr/>
        </p:nvSpPr>
        <p:spPr>
          <a:xfrm>
            <a:off x="4526280" y="5001768"/>
            <a:ext cx="237744" cy="237744"/>
          </a:xfrm>
          <a:prstGeom prst="chevron">
            <a:avLst/>
          </a:prstGeom>
          <a:solidFill>
            <a:srgbClr val="A83826"/>
          </a:solidFill>
          <a:ln/>
        </p:spPr>
        <p:txBody>
          <a:bodyPr/>
          <a:lstStyle/>
          <a:p>
            <a:endParaRPr lang="en-GB"/>
          </a:p>
        </p:txBody>
      </p:sp>
      <p:sp>
        <p:nvSpPr>
          <p:cNvPr id="34" name="Shape 32"/>
          <p:cNvSpPr/>
          <p:nvPr/>
        </p:nvSpPr>
        <p:spPr>
          <a:xfrm>
            <a:off x="4791456" y="4343400"/>
            <a:ext cx="2606040" cy="1554480"/>
          </a:xfrm>
          <a:prstGeom prst="roundRect">
            <a:avLst>
              <a:gd name="adj" fmla="val 5294"/>
            </a:avLst>
          </a:prstGeom>
          <a:solidFill>
            <a:srgbClr val="FFF8F3"/>
          </a:solidFill>
          <a:ln w="19050">
            <a:solidFill>
              <a:srgbClr val="A83826"/>
            </a:solidFill>
            <a:prstDash val="solid"/>
          </a:ln>
          <a:effectLst>
            <a:outerShdw blurRad="88900" dist="25400" dir="5400000" algn="bl" rotWithShape="0">
              <a:srgbClr val="000000">
                <a:alpha val="18000"/>
              </a:srgbClr>
            </a:outerShdw>
          </a:effectLst>
        </p:spPr>
        <p:txBody>
          <a:bodyPr/>
          <a:lstStyle/>
          <a:p>
            <a:endParaRPr lang="en-GB"/>
          </a:p>
        </p:txBody>
      </p:sp>
      <p:sp>
        <p:nvSpPr>
          <p:cNvPr id="35" name="Shape 33"/>
          <p:cNvSpPr/>
          <p:nvPr/>
        </p:nvSpPr>
        <p:spPr>
          <a:xfrm>
            <a:off x="5843016" y="4091940"/>
            <a:ext cx="502920" cy="502920"/>
          </a:xfrm>
          <a:prstGeom prst="ellipse">
            <a:avLst/>
          </a:prstGeom>
          <a:solidFill>
            <a:srgbClr val="A83826"/>
          </a:solidFill>
          <a:ln w="25400">
            <a:solidFill>
              <a:srgbClr val="FFFFFF"/>
            </a:solidFill>
            <a:prstDash val="solid"/>
          </a:ln>
        </p:spPr>
        <p:txBody>
          <a:bodyPr/>
          <a:lstStyle/>
          <a:p>
            <a:endParaRPr lang="en-GB"/>
          </a:p>
        </p:txBody>
      </p:sp>
      <p:sp>
        <p:nvSpPr>
          <p:cNvPr id="36" name="Text 34"/>
          <p:cNvSpPr/>
          <p:nvPr/>
        </p:nvSpPr>
        <p:spPr>
          <a:xfrm>
            <a:off x="5843016" y="4091940"/>
            <a:ext cx="502920"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6</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Text 35"/>
          <p:cNvSpPr/>
          <p:nvPr/>
        </p:nvSpPr>
        <p:spPr>
          <a:xfrm>
            <a:off x="4928616" y="4636008"/>
            <a:ext cx="2331720" cy="3657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A83826"/>
                </a:solidFill>
                <a:effectLst/>
                <a:uLnTx/>
                <a:uFillTx/>
                <a:latin typeface="Arial" pitchFamily="34" charset="0"/>
                <a:ea typeface="Arial" pitchFamily="34" charset="-122"/>
                <a:cs typeface="Arial" pitchFamily="34" charset="-120"/>
              </a:rPr>
              <a:t>How?</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8" name="Text 36"/>
          <p:cNvSpPr/>
          <p:nvPr/>
        </p:nvSpPr>
        <p:spPr>
          <a:xfrm>
            <a:off x="4956048" y="5001768"/>
            <a:ext cx="2276856" cy="777240"/>
          </a:xfrm>
          <a:prstGeom prst="rect">
            <a:avLst/>
          </a:prstGeom>
          <a:noFill/>
          <a:ln/>
        </p:spPr>
        <p:txBody>
          <a:bodyPr wrap="square" lIns="0" tIns="0" rIns="0" bIns="0"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Through reduced customer visits and limited service options.</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9" name="Shape 37"/>
          <p:cNvSpPr/>
          <p:nvPr/>
        </p:nvSpPr>
        <p:spPr>
          <a:xfrm>
            <a:off x="7424928" y="5001768"/>
            <a:ext cx="237744" cy="237744"/>
          </a:xfrm>
          <a:prstGeom prst="chevron">
            <a:avLst/>
          </a:prstGeom>
          <a:solidFill>
            <a:srgbClr val="8B2C24"/>
          </a:solidFill>
          <a:ln/>
        </p:spPr>
        <p:txBody>
          <a:bodyPr/>
          <a:lstStyle/>
          <a:p>
            <a:endParaRPr lang="en-GB"/>
          </a:p>
        </p:txBody>
      </p:sp>
      <p:sp>
        <p:nvSpPr>
          <p:cNvPr id="40" name="Shape 38"/>
          <p:cNvSpPr/>
          <p:nvPr/>
        </p:nvSpPr>
        <p:spPr>
          <a:xfrm>
            <a:off x="7690104" y="4343400"/>
            <a:ext cx="2606040" cy="1554480"/>
          </a:xfrm>
          <a:prstGeom prst="roundRect">
            <a:avLst>
              <a:gd name="adj" fmla="val 5294"/>
            </a:avLst>
          </a:prstGeom>
          <a:solidFill>
            <a:srgbClr val="FFF8F3"/>
          </a:solidFill>
          <a:ln w="19050">
            <a:solidFill>
              <a:srgbClr val="8B2C24"/>
            </a:solidFill>
            <a:prstDash val="solid"/>
          </a:ln>
          <a:effectLst>
            <a:outerShdw blurRad="88900" dist="25400" dir="5400000" algn="bl" rotWithShape="0">
              <a:srgbClr val="000000">
                <a:alpha val="18000"/>
              </a:srgbClr>
            </a:outerShdw>
          </a:effectLst>
        </p:spPr>
        <p:txBody>
          <a:bodyPr/>
          <a:lstStyle/>
          <a:p>
            <a:endParaRPr lang="en-GB"/>
          </a:p>
        </p:txBody>
      </p:sp>
      <p:sp>
        <p:nvSpPr>
          <p:cNvPr id="41" name="Shape 39"/>
          <p:cNvSpPr/>
          <p:nvPr/>
        </p:nvSpPr>
        <p:spPr>
          <a:xfrm>
            <a:off x="8741664" y="4091940"/>
            <a:ext cx="502920" cy="502920"/>
          </a:xfrm>
          <a:prstGeom prst="ellipse">
            <a:avLst/>
          </a:prstGeom>
          <a:solidFill>
            <a:srgbClr val="8B2C24"/>
          </a:solidFill>
          <a:ln w="25400">
            <a:solidFill>
              <a:srgbClr val="FFFFFF"/>
            </a:solidFill>
            <a:prstDash val="solid"/>
          </a:ln>
        </p:spPr>
        <p:txBody>
          <a:bodyPr/>
          <a:lstStyle/>
          <a:p>
            <a:endParaRPr lang="en-GB"/>
          </a:p>
        </p:txBody>
      </p:sp>
      <p:sp>
        <p:nvSpPr>
          <p:cNvPr id="42" name="Text 40"/>
          <p:cNvSpPr/>
          <p:nvPr/>
        </p:nvSpPr>
        <p:spPr>
          <a:xfrm>
            <a:off x="8741664" y="4091940"/>
            <a:ext cx="502920"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7</a:t>
            </a: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3" name="Text 41"/>
          <p:cNvSpPr/>
          <p:nvPr/>
        </p:nvSpPr>
        <p:spPr>
          <a:xfrm>
            <a:off x="7827264" y="4636008"/>
            <a:ext cx="2331720" cy="36576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8B2C24"/>
                </a:solidFill>
                <a:effectLst/>
                <a:uLnTx/>
                <a:uFillTx/>
                <a:latin typeface="Arial" pitchFamily="34" charset="0"/>
                <a:ea typeface="Arial" pitchFamily="34" charset="-122"/>
                <a:cs typeface="Arial" pitchFamily="34" charset="-120"/>
              </a:rPr>
              <a:t>How much?</a:t>
            </a:r>
            <a:endPar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4" name="Text 42"/>
          <p:cNvSpPr/>
          <p:nvPr/>
        </p:nvSpPr>
        <p:spPr>
          <a:xfrm>
            <a:off x="7854696" y="5001768"/>
            <a:ext cx="2276856" cy="777240"/>
          </a:xfrm>
          <a:prstGeom prst="rect">
            <a:avLst/>
          </a:prstGeom>
          <a:noFill/>
          <a:ln/>
        </p:spPr>
        <p:txBody>
          <a:bodyPr wrap="square" lIns="0" tIns="0" rIns="0" bIns="0" rtlCol="0" anchor="t"/>
          <a:lstStyle/>
          <a:p>
            <a:pPr marL="0" marR="0" lvl="0" indent="0" algn="ctr" defTabSz="914400" rtl="0" eaLnBrk="1" fontAlgn="auto" latinLnBrk="0" hangingPunct="1">
              <a:lnSpc>
                <a:spcPct val="110000"/>
              </a:lnSpc>
              <a:spcBef>
                <a:spcPts val="0"/>
              </a:spcBef>
              <a:spcAft>
                <a:spcPts val="0"/>
              </a:spcAft>
              <a:buClrTx/>
              <a:buSzTx/>
              <a:buFontTx/>
              <a:buNone/>
              <a:tabLst/>
              <a:defRPr/>
            </a:pPr>
            <a:r>
              <a:rPr kumimoji="0" lang="en-US" sz="10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Approximately 25% below 2019 sales levels.</a:t>
            </a:r>
            <a:endParaRPr kumimoji="0" lang="en-US" sz="10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5" name="Shape 43"/>
          <p:cNvSpPr/>
          <p:nvPr/>
        </p:nvSpPr>
        <p:spPr>
          <a:xfrm>
            <a:off x="10442448" y="3931920"/>
            <a:ext cx="9144" cy="137160"/>
          </a:xfrm>
          <a:prstGeom prst="line">
            <a:avLst/>
          </a:prstGeom>
          <a:noFill/>
          <a:ln w="22225">
            <a:solidFill>
              <a:srgbClr val="8B2C24"/>
            </a:solidFill>
            <a:prstDash val="solid"/>
            <a:tailEnd type="none"/>
          </a:ln>
        </p:spPr>
        <p:txBody>
          <a:bodyPr/>
          <a:lstStyle/>
          <a:p>
            <a:endParaRPr lang="en-GB"/>
          </a:p>
        </p:txBody>
      </p:sp>
      <p:sp>
        <p:nvSpPr>
          <p:cNvPr id="46" name="Shape 44"/>
          <p:cNvSpPr/>
          <p:nvPr/>
        </p:nvSpPr>
        <p:spPr>
          <a:xfrm rot="5400000">
            <a:off x="6681978" y="3959352"/>
            <a:ext cx="274320" cy="384048"/>
          </a:xfrm>
          <a:prstGeom prst="rightArrow">
            <a:avLst/>
          </a:prstGeom>
          <a:solidFill>
            <a:srgbClr val="C24A28"/>
          </a:solidFill>
          <a:ln/>
        </p:spPr>
        <p:txBody>
          <a:bodyPr/>
          <a:lstStyle/>
          <a:p>
            <a:endParaRPr lang="en-GB"/>
          </a:p>
        </p:txBody>
      </p:sp>
      <p:sp>
        <p:nvSpPr>
          <p:cNvPr id="47" name="Text 45"/>
          <p:cNvSpPr/>
          <p:nvPr/>
        </p:nvSpPr>
        <p:spPr>
          <a:xfrm>
            <a:off x="502920" y="6062472"/>
            <a:ext cx="5486400" cy="274320"/>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1" u="none" strike="noStrike" kern="1200" cap="none" spc="0" normalizeH="0" baseline="0" noProof="0" dirty="0">
                <a:ln>
                  <a:noFill/>
                </a:ln>
                <a:solidFill>
                  <a:srgbClr val="7A7A7A"/>
                </a:solidFill>
                <a:effectLst/>
                <a:uLnTx/>
                <a:uFillTx/>
                <a:latin typeface="Arial" pitchFamily="34" charset="0"/>
                <a:ea typeface="Arial" pitchFamily="34" charset="-122"/>
                <a:cs typeface="Arial" pitchFamily="34" charset="-120"/>
              </a:rPr>
              <a:t>(Cottrell, 2023)</a:t>
            </a: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199" y="256032"/>
            <a:ext cx="11017045" cy="5029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PESTEL Analysis</a:t>
            </a:r>
            <a:endPar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 1"/>
          <p:cNvSpPr/>
          <p:nvPr/>
        </p:nvSpPr>
        <p:spPr>
          <a:xfrm>
            <a:off x="457200" y="731520"/>
            <a:ext cx="8229600" cy="365760"/>
          </a:xfrm>
          <a:prstGeom prst="rect">
            <a:avLst/>
          </a:prstGeom>
          <a:noFill/>
          <a:ln/>
        </p:spPr>
        <p:txBody>
          <a:bodyPr wrap="square" lIns="0" tIns="0" rIns="0" bIns="0" rtlCol="0" anchor="ctr"/>
          <a:lstStyle/>
          <a:p>
            <a:pPr marL="0" marR="0" lvl="0" indent="0" defTabSz="914400" rtl="0" eaLnBrk="1" fontAlgn="auto" latinLnBrk="0" hangingPunct="1">
              <a:lnSpc>
                <a:spcPct val="100000"/>
              </a:lnSpc>
              <a:spcBef>
                <a:spcPts val="0"/>
              </a:spcBef>
              <a:spcAft>
                <a:spcPts val="0"/>
              </a:spcAft>
              <a:buClrTx/>
              <a:buSzTx/>
              <a:buFontTx/>
              <a:buNone/>
              <a:tabLst/>
              <a:defRPr/>
            </a:pPr>
            <a:r>
              <a:rPr kumimoji="0" lang="en-US" sz="1500" b="1" i="0" u="none" strike="noStrike" kern="1200" cap="none" spc="0" normalizeH="0" baseline="0" noProof="0" dirty="0">
                <a:ln>
                  <a:noFill/>
                </a:ln>
                <a:solidFill>
                  <a:srgbClr val="6B6B6B"/>
                </a:solidFill>
                <a:effectLst/>
                <a:uLnTx/>
                <a:uFillTx/>
                <a:latin typeface="Arial" pitchFamily="34" charset="0"/>
                <a:ea typeface="Arial" pitchFamily="34" charset="-122"/>
                <a:cs typeface="Arial" pitchFamily="34" charset="-120"/>
              </a:rPr>
              <a:t>External Factors Affecting Basil's Bakery</a:t>
            </a:r>
            <a:endParaRPr kumimoji="0" lang="en-US" sz="15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hape 2"/>
          <p:cNvSpPr/>
          <p:nvPr/>
        </p:nvSpPr>
        <p:spPr>
          <a:xfrm>
            <a:off x="4361688" y="2034540"/>
            <a:ext cx="681228" cy="1828800"/>
          </a:xfrm>
          <a:prstGeom prst="line">
            <a:avLst/>
          </a:prstGeom>
          <a:noFill/>
          <a:ln w="19050">
            <a:solidFill>
              <a:srgbClr val="B9B9B9"/>
            </a:solidFill>
            <a:prstDash val="solid"/>
          </a:ln>
        </p:spPr>
        <p:txBody>
          <a:bodyPr/>
          <a:lstStyle/>
          <a:p>
            <a:endParaRPr lang="en-GB"/>
          </a:p>
        </p:txBody>
      </p:sp>
      <p:sp>
        <p:nvSpPr>
          <p:cNvPr id="5" name="Shape 3"/>
          <p:cNvSpPr/>
          <p:nvPr/>
        </p:nvSpPr>
        <p:spPr>
          <a:xfrm flipH="1">
            <a:off x="7146036" y="2034540"/>
            <a:ext cx="681228" cy="1828800"/>
          </a:xfrm>
          <a:prstGeom prst="line">
            <a:avLst/>
          </a:prstGeom>
          <a:noFill/>
          <a:ln w="19050">
            <a:solidFill>
              <a:srgbClr val="B9B9B9"/>
            </a:solidFill>
            <a:prstDash val="solid"/>
          </a:ln>
        </p:spPr>
        <p:txBody>
          <a:bodyPr/>
          <a:lstStyle/>
          <a:p>
            <a:endParaRPr lang="en-GB"/>
          </a:p>
        </p:txBody>
      </p:sp>
      <p:sp>
        <p:nvSpPr>
          <p:cNvPr id="6" name="Shape 4"/>
          <p:cNvSpPr/>
          <p:nvPr/>
        </p:nvSpPr>
        <p:spPr>
          <a:xfrm>
            <a:off x="4361688" y="3771900"/>
            <a:ext cx="681228" cy="91440"/>
          </a:xfrm>
          <a:prstGeom prst="line">
            <a:avLst/>
          </a:prstGeom>
          <a:noFill/>
          <a:ln w="19050">
            <a:solidFill>
              <a:srgbClr val="B9B9B9"/>
            </a:solidFill>
            <a:prstDash val="solid"/>
          </a:ln>
        </p:spPr>
        <p:txBody>
          <a:bodyPr/>
          <a:lstStyle/>
          <a:p>
            <a:endParaRPr lang="en-GB"/>
          </a:p>
        </p:txBody>
      </p:sp>
      <p:sp>
        <p:nvSpPr>
          <p:cNvPr id="7" name="Shape 5"/>
          <p:cNvSpPr/>
          <p:nvPr/>
        </p:nvSpPr>
        <p:spPr>
          <a:xfrm flipH="1">
            <a:off x="7146036" y="3771900"/>
            <a:ext cx="681228" cy="91440"/>
          </a:xfrm>
          <a:prstGeom prst="line">
            <a:avLst/>
          </a:prstGeom>
          <a:noFill/>
          <a:ln w="19050">
            <a:solidFill>
              <a:srgbClr val="B9B9B9"/>
            </a:solidFill>
            <a:prstDash val="solid"/>
          </a:ln>
        </p:spPr>
        <p:txBody>
          <a:bodyPr/>
          <a:lstStyle/>
          <a:p>
            <a:endParaRPr lang="en-GB"/>
          </a:p>
        </p:txBody>
      </p:sp>
      <p:sp>
        <p:nvSpPr>
          <p:cNvPr id="8" name="Shape 6"/>
          <p:cNvSpPr/>
          <p:nvPr/>
        </p:nvSpPr>
        <p:spPr>
          <a:xfrm flipV="1">
            <a:off x="4361688" y="3863340"/>
            <a:ext cx="681228" cy="1645920"/>
          </a:xfrm>
          <a:prstGeom prst="line">
            <a:avLst/>
          </a:prstGeom>
          <a:noFill/>
          <a:ln w="19050">
            <a:solidFill>
              <a:srgbClr val="B9B9B9"/>
            </a:solidFill>
            <a:prstDash val="solid"/>
          </a:ln>
        </p:spPr>
        <p:txBody>
          <a:bodyPr/>
          <a:lstStyle/>
          <a:p>
            <a:endParaRPr lang="en-GB"/>
          </a:p>
        </p:txBody>
      </p:sp>
      <p:sp>
        <p:nvSpPr>
          <p:cNvPr id="9" name="Shape 7"/>
          <p:cNvSpPr/>
          <p:nvPr/>
        </p:nvSpPr>
        <p:spPr>
          <a:xfrm flipH="1" flipV="1">
            <a:off x="7146036" y="3863340"/>
            <a:ext cx="681228" cy="1645920"/>
          </a:xfrm>
          <a:prstGeom prst="line">
            <a:avLst/>
          </a:prstGeom>
          <a:noFill/>
          <a:ln w="19050">
            <a:solidFill>
              <a:srgbClr val="B9B9B9"/>
            </a:solidFill>
            <a:prstDash val="solid"/>
          </a:ln>
        </p:spPr>
        <p:txBody>
          <a:bodyPr/>
          <a:lstStyle/>
          <a:p>
            <a:endParaRPr lang="en-GB"/>
          </a:p>
        </p:txBody>
      </p:sp>
      <p:sp>
        <p:nvSpPr>
          <p:cNvPr id="10" name="Shape 8"/>
          <p:cNvSpPr/>
          <p:nvPr/>
        </p:nvSpPr>
        <p:spPr>
          <a:xfrm>
            <a:off x="5042916" y="2811780"/>
            <a:ext cx="2103120" cy="2103120"/>
          </a:xfrm>
          <a:prstGeom prst="ellipse">
            <a:avLst/>
          </a:prstGeom>
          <a:solidFill>
            <a:srgbClr val="241626"/>
          </a:solidFill>
          <a:ln/>
          <a:effectLst>
            <a:outerShdw blurRad="101600" dist="38100" dir="5400000" algn="bl" rotWithShape="0">
              <a:srgbClr val="000000">
                <a:alpha val="25000"/>
              </a:srgbClr>
            </a:outerShdw>
          </a:effectLst>
        </p:spPr>
        <p:txBody>
          <a:bodyPr/>
          <a:lstStyle/>
          <a:p>
            <a:endParaRPr lang="en-GB"/>
          </a:p>
        </p:txBody>
      </p:sp>
      <p:sp>
        <p:nvSpPr>
          <p:cNvPr id="11" name="Text 9"/>
          <p:cNvSpPr/>
          <p:nvPr/>
        </p:nvSpPr>
        <p:spPr>
          <a:xfrm>
            <a:off x="5042916" y="2811780"/>
            <a:ext cx="2103120" cy="210312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PESTEL
</a:t>
            </a:r>
            <a:r>
              <a:rPr kumimoji="0" lang="en-US" sz="2400" b="0" i="0" u="none" strike="noStrike" kern="1200" cap="none" spc="0" normalizeH="0" baseline="0" noProof="0" dirty="0">
                <a:ln>
                  <a:noFill/>
                </a:ln>
                <a:solidFill>
                  <a:srgbClr val="E7DCE2"/>
                </a:solidFill>
                <a:effectLst/>
                <a:uLnTx/>
                <a:uFillTx/>
                <a:latin typeface="Arial" pitchFamily="34" charset="0"/>
                <a:ea typeface="Arial" pitchFamily="34" charset="-122"/>
                <a:cs typeface="Arial" pitchFamily="34" charset="-120"/>
              </a:rPr>
              <a:t>Basil's Bakery</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Shape 10"/>
          <p:cNvSpPr/>
          <p:nvPr/>
        </p:nvSpPr>
        <p:spPr>
          <a:xfrm>
            <a:off x="384048" y="1234440"/>
            <a:ext cx="3977640" cy="1600200"/>
          </a:xfrm>
          <a:prstGeom prst="roundRect">
            <a:avLst>
              <a:gd name="adj" fmla="val 4571"/>
            </a:avLst>
          </a:prstGeom>
          <a:solidFill>
            <a:srgbClr val="FFFFFF"/>
          </a:solidFill>
          <a:ln w="19050">
            <a:solidFill>
              <a:srgbClr val="1F2D3D"/>
            </a:solidFill>
            <a:prstDash val="solid"/>
          </a:ln>
          <a:effectLst>
            <a:outerShdw blurRad="76200" dist="25400" dir="5400000" algn="bl" rotWithShape="0">
              <a:srgbClr val="000000">
                <a:alpha val="15000"/>
              </a:srgbClr>
            </a:outerShdw>
          </a:effectLst>
        </p:spPr>
        <p:txBody>
          <a:bodyPr/>
          <a:lstStyle/>
          <a:p>
            <a:endParaRPr lang="en-GB"/>
          </a:p>
        </p:txBody>
      </p:sp>
      <p:sp>
        <p:nvSpPr>
          <p:cNvPr id="13" name="Shape 11"/>
          <p:cNvSpPr/>
          <p:nvPr/>
        </p:nvSpPr>
        <p:spPr>
          <a:xfrm>
            <a:off x="548640" y="1399032"/>
            <a:ext cx="457200" cy="457200"/>
          </a:xfrm>
          <a:prstGeom prst="ellipse">
            <a:avLst/>
          </a:prstGeom>
          <a:solidFill>
            <a:srgbClr val="1F2D3D"/>
          </a:solidFill>
          <a:ln/>
        </p:spPr>
        <p:txBody>
          <a:bodyPr/>
          <a:lstStyle/>
          <a:p>
            <a:endParaRPr lang="en-GB"/>
          </a:p>
        </p:txBody>
      </p:sp>
      <p:sp>
        <p:nvSpPr>
          <p:cNvPr id="14" name="Text 12"/>
          <p:cNvSpPr/>
          <p:nvPr/>
        </p:nvSpPr>
        <p:spPr>
          <a:xfrm>
            <a:off x="548640" y="1399032"/>
            <a:ext cx="457200" cy="4572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P</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Text 13"/>
          <p:cNvSpPr/>
          <p:nvPr/>
        </p:nvSpPr>
        <p:spPr>
          <a:xfrm>
            <a:off x="1133856" y="1380744"/>
            <a:ext cx="3063240" cy="29260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1F2D3D"/>
                </a:solidFill>
                <a:effectLst/>
                <a:uLnTx/>
                <a:uFillTx/>
                <a:latin typeface="Arial" pitchFamily="34" charset="0"/>
                <a:ea typeface="Arial" pitchFamily="34" charset="-122"/>
                <a:cs typeface="Arial" pitchFamily="34" charset="-120"/>
              </a:rPr>
              <a:t>Political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Text 14"/>
          <p:cNvSpPr/>
          <p:nvPr/>
        </p:nvSpPr>
        <p:spPr>
          <a:xfrm>
            <a:off x="585216" y="1892808"/>
            <a:ext cx="3575304" cy="822960"/>
          </a:xfrm>
          <a:prstGeom prst="rect">
            <a:avLst/>
          </a:prstGeom>
          <a:noFill/>
          <a:ln/>
        </p:spPr>
        <p:txBody>
          <a:bodyPr wrap="square" lIns="0" tIns="0" rIns="0" bIns="0" rtlCol="0" anchor="t"/>
          <a:lstStyle/>
          <a:p>
            <a:pPr marL="0" marR="0" lvl="0" indent="0" algn="l" defTabSz="914400" rtl="0" eaLnBrk="1" fontAlgn="auto" latinLnBrk="0" hangingPunct="1">
              <a:lnSpc>
                <a:spcPct val="112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Higher business rates and government policies increase operating costs for small businesses.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7" name="Shape 15"/>
          <p:cNvSpPr/>
          <p:nvPr/>
        </p:nvSpPr>
        <p:spPr>
          <a:xfrm>
            <a:off x="384048" y="2971800"/>
            <a:ext cx="3977640" cy="1600200"/>
          </a:xfrm>
          <a:prstGeom prst="roundRect">
            <a:avLst>
              <a:gd name="adj" fmla="val 4571"/>
            </a:avLst>
          </a:prstGeom>
          <a:solidFill>
            <a:srgbClr val="FFFFFF"/>
          </a:solidFill>
          <a:ln w="19050">
            <a:solidFill>
              <a:srgbClr val="B5652D"/>
            </a:solidFill>
            <a:prstDash val="solid"/>
          </a:ln>
          <a:effectLst>
            <a:outerShdw blurRad="76200" dist="25400" dir="5400000" algn="bl" rotWithShape="0">
              <a:srgbClr val="000000">
                <a:alpha val="15000"/>
              </a:srgbClr>
            </a:outerShdw>
          </a:effectLst>
        </p:spPr>
        <p:txBody>
          <a:bodyPr/>
          <a:lstStyle/>
          <a:p>
            <a:endParaRPr lang="en-GB"/>
          </a:p>
        </p:txBody>
      </p:sp>
      <p:sp>
        <p:nvSpPr>
          <p:cNvPr id="18" name="Shape 16"/>
          <p:cNvSpPr/>
          <p:nvPr/>
        </p:nvSpPr>
        <p:spPr>
          <a:xfrm>
            <a:off x="548640" y="3136392"/>
            <a:ext cx="457200" cy="457200"/>
          </a:xfrm>
          <a:prstGeom prst="ellipse">
            <a:avLst/>
          </a:prstGeom>
          <a:solidFill>
            <a:srgbClr val="B5652D"/>
          </a:solidFill>
          <a:ln/>
        </p:spPr>
        <p:txBody>
          <a:bodyPr/>
          <a:lstStyle/>
          <a:p>
            <a:endParaRPr lang="en-GB"/>
          </a:p>
        </p:txBody>
      </p:sp>
      <p:sp>
        <p:nvSpPr>
          <p:cNvPr id="19" name="Text 17"/>
          <p:cNvSpPr/>
          <p:nvPr/>
        </p:nvSpPr>
        <p:spPr>
          <a:xfrm>
            <a:off x="548640" y="3136392"/>
            <a:ext cx="457200" cy="4572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0" name="Text 18"/>
          <p:cNvSpPr/>
          <p:nvPr/>
        </p:nvSpPr>
        <p:spPr>
          <a:xfrm>
            <a:off x="1133856" y="3118104"/>
            <a:ext cx="3063240" cy="29260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B5652D"/>
                </a:solidFill>
                <a:effectLst/>
                <a:uLnTx/>
                <a:uFillTx/>
                <a:latin typeface="Arial" pitchFamily="34" charset="0"/>
                <a:ea typeface="Arial" pitchFamily="34" charset="-122"/>
                <a:cs typeface="Arial" pitchFamily="34" charset="-120"/>
              </a:rPr>
              <a:t>Economic</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Text 19"/>
          <p:cNvSpPr/>
          <p:nvPr/>
        </p:nvSpPr>
        <p:spPr>
          <a:xfrm>
            <a:off x="585216" y="3630168"/>
            <a:ext cx="3575304" cy="822960"/>
          </a:xfrm>
          <a:prstGeom prst="rect">
            <a:avLst/>
          </a:prstGeom>
          <a:noFill/>
          <a:ln/>
        </p:spPr>
        <p:txBody>
          <a:bodyPr wrap="square" lIns="0" tIns="0" rIns="0" bIns="0" rtlCol="0" anchor="t"/>
          <a:lstStyle/>
          <a:p>
            <a:pPr marL="0" marR="0" lvl="0" indent="0" algn="l" defTabSz="914400" rtl="0" eaLnBrk="1" fontAlgn="auto" latinLnBrk="0" hangingPunct="1">
              <a:lnSpc>
                <a:spcPct val="112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Inflation, rising energy bills and increasing prices of organic ingredients reduce profit margins and customer spending.</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Shape 20"/>
          <p:cNvSpPr/>
          <p:nvPr/>
        </p:nvSpPr>
        <p:spPr>
          <a:xfrm>
            <a:off x="384048" y="4709160"/>
            <a:ext cx="3977640" cy="1600200"/>
          </a:xfrm>
          <a:prstGeom prst="roundRect">
            <a:avLst>
              <a:gd name="adj" fmla="val 4571"/>
            </a:avLst>
          </a:prstGeom>
          <a:solidFill>
            <a:srgbClr val="FFFFFF"/>
          </a:solidFill>
          <a:ln w="19050">
            <a:solidFill>
              <a:srgbClr val="3E6E63"/>
            </a:solidFill>
            <a:prstDash val="solid"/>
          </a:ln>
          <a:effectLst>
            <a:outerShdw blurRad="76200" dist="25400" dir="5400000" algn="bl" rotWithShape="0">
              <a:srgbClr val="000000">
                <a:alpha val="15000"/>
              </a:srgbClr>
            </a:outerShdw>
          </a:effectLst>
        </p:spPr>
        <p:txBody>
          <a:bodyPr/>
          <a:lstStyle/>
          <a:p>
            <a:endParaRPr lang="en-GB"/>
          </a:p>
        </p:txBody>
      </p:sp>
      <p:sp>
        <p:nvSpPr>
          <p:cNvPr id="23" name="Shape 21"/>
          <p:cNvSpPr/>
          <p:nvPr/>
        </p:nvSpPr>
        <p:spPr>
          <a:xfrm>
            <a:off x="548640" y="4873752"/>
            <a:ext cx="457200" cy="457200"/>
          </a:xfrm>
          <a:prstGeom prst="ellipse">
            <a:avLst/>
          </a:prstGeom>
          <a:solidFill>
            <a:srgbClr val="3E6E63"/>
          </a:solidFill>
          <a:ln/>
        </p:spPr>
        <p:txBody>
          <a:bodyPr/>
          <a:lstStyle/>
          <a:p>
            <a:endParaRPr lang="en-GB"/>
          </a:p>
        </p:txBody>
      </p:sp>
      <p:sp>
        <p:nvSpPr>
          <p:cNvPr id="24" name="Text 22"/>
          <p:cNvSpPr/>
          <p:nvPr/>
        </p:nvSpPr>
        <p:spPr>
          <a:xfrm>
            <a:off x="548640" y="4873752"/>
            <a:ext cx="457200" cy="4572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S</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5" name="Text 23"/>
          <p:cNvSpPr/>
          <p:nvPr/>
        </p:nvSpPr>
        <p:spPr>
          <a:xfrm>
            <a:off x="1133856" y="4855464"/>
            <a:ext cx="3063240" cy="29260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3E6E63"/>
                </a:solidFill>
                <a:effectLst/>
                <a:uLnTx/>
                <a:uFillTx/>
                <a:latin typeface="Arial" pitchFamily="34" charset="0"/>
                <a:ea typeface="Arial" pitchFamily="34" charset="-122"/>
                <a:cs typeface="Arial" pitchFamily="34" charset="-120"/>
              </a:rPr>
              <a:t>Social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6" name="Text 24"/>
          <p:cNvSpPr/>
          <p:nvPr/>
        </p:nvSpPr>
        <p:spPr>
          <a:xfrm>
            <a:off x="585216" y="5367528"/>
            <a:ext cx="3575304" cy="822960"/>
          </a:xfrm>
          <a:prstGeom prst="rect">
            <a:avLst/>
          </a:prstGeom>
          <a:noFill/>
          <a:ln/>
        </p:spPr>
        <p:txBody>
          <a:bodyPr wrap="square" lIns="0" tIns="0" rIns="0" bIns="0" rtlCol="0" anchor="t"/>
          <a:lstStyle/>
          <a:p>
            <a:pPr marL="0" marR="0" lvl="0" indent="0" algn="l" defTabSz="914400" rtl="0" eaLnBrk="1" fontAlgn="auto" latinLnBrk="0" hangingPunct="1">
              <a:lnSpc>
                <a:spcPct val="112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Hybrid working, online shopping and changing lifestyles have reduced customer footfall in the retail park.</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Shape 25"/>
          <p:cNvSpPr/>
          <p:nvPr/>
        </p:nvSpPr>
        <p:spPr>
          <a:xfrm>
            <a:off x="7827264" y="1234440"/>
            <a:ext cx="3977640" cy="1600200"/>
          </a:xfrm>
          <a:prstGeom prst="roundRect">
            <a:avLst>
              <a:gd name="adj" fmla="val 4571"/>
            </a:avLst>
          </a:prstGeom>
          <a:solidFill>
            <a:srgbClr val="FFFFFF"/>
          </a:solidFill>
          <a:ln w="19050">
            <a:solidFill>
              <a:srgbClr val="39536B"/>
            </a:solidFill>
            <a:prstDash val="solid"/>
          </a:ln>
          <a:effectLst>
            <a:outerShdw blurRad="76200" dist="25400" dir="5400000" algn="bl" rotWithShape="0">
              <a:srgbClr val="000000">
                <a:alpha val="15000"/>
              </a:srgbClr>
            </a:outerShdw>
          </a:effectLst>
        </p:spPr>
        <p:txBody>
          <a:bodyPr/>
          <a:lstStyle/>
          <a:p>
            <a:endParaRPr lang="en-GB"/>
          </a:p>
        </p:txBody>
      </p:sp>
      <p:sp>
        <p:nvSpPr>
          <p:cNvPr id="28" name="Shape 26"/>
          <p:cNvSpPr/>
          <p:nvPr/>
        </p:nvSpPr>
        <p:spPr>
          <a:xfrm>
            <a:off x="7991856" y="1399032"/>
            <a:ext cx="457200" cy="457200"/>
          </a:xfrm>
          <a:prstGeom prst="ellipse">
            <a:avLst/>
          </a:prstGeom>
          <a:solidFill>
            <a:srgbClr val="39536B"/>
          </a:solidFill>
          <a:ln/>
        </p:spPr>
        <p:txBody>
          <a:bodyPr/>
          <a:lstStyle/>
          <a:p>
            <a:endParaRPr lang="en-GB"/>
          </a:p>
        </p:txBody>
      </p:sp>
      <p:sp>
        <p:nvSpPr>
          <p:cNvPr id="29" name="Text 27"/>
          <p:cNvSpPr/>
          <p:nvPr/>
        </p:nvSpPr>
        <p:spPr>
          <a:xfrm>
            <a:off x="7991856" y="1399032"/>
            <a:ext cx="457200" cy="4572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T</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0" name="Text 28"/>
          <p:cNvSpPr/>
          <p:nvPr/>
        </p:nvSpPr>
        <p:spPr>
          <a:xfrm>
            <a:off x="8577072" y="1380744"/>
            <a:ext cx="3063240" cy="29260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39536B"/>
                </a:solidFill>
                <a:effectLst/>
                <a:uLnTx/>
                <a:uFillTx/>
                <a:latin typeface="Arial" pitchFamily="34" charset="0"/>
                <a:ea typeface="Arial" pitchFamily="34" charset="-122"/>
                <a:cs typeface="Arial" pitchFamily="34" charset="-120"/>
              </a:rPr>
              <a:t>Technological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1" name="Text 29"/>
          <p:cNvSpPr/>
          <p:nvPr/>
        </p:nvSpPr>
        <p:spPr>
          <a:xfrm>
            <a:off x="8028432" y="1892808"/>
            <a:ext cx="3575304" cy="822960"/>
          </a:xfrm>
          <a:prstGeom prst="rect">
            <a:avLst/>
          </a:prstGeom>
          <a:noFill/>
          <a:ln/>
        </p:spPr>
        <p:txBody>
          <a:bodyPr wrap="square" lIns="0" tIns="0" rIns="0" bIns="0" rtlCol="0" anchor="t"/>
          <a:lstStyle/>
          <a:p>
            <a:pPr marL="0" marR="0" lvl="0" indent="0" algn="l" defTabSz="914400" rtl="0" eaLnBrk="1" fontAlgn="auto" latinLnBrk="0" hangingPunct="1">
              <a:lnSpc>
                <a:spcPct val="112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No online ordering or delivery service limits customer convenience and competitiveness.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Shape 30"/>
          <p:cNvSpPr/>
          <p:nvPr/>
        </p:nvSpPr>
        <p:spPr>
          <a:xfrm>
            <a:off x="7827264" y="2971800"/>
            <a:ext cx="3977640" cy="1600200"/>
          </a:xfrm>
          <a:prstGeom prst="roundRect">
            <a:avLst>
              <a:gd name="adj" fmla="val 4571"/>
            </a:avLst>
          </a:prstGeom>
          <a:solidFill>
            <a:srgbClr val="FFFFFF"/>
          </a:solidFill>
          <a:ln w="19050">
            <a:solidFill>
              <a:srgbClr val="6E3B57"/>
            </a:solidFill>
            <a:prstDash val="solid"/>
          </a:ln>
          <a:effectLst>
            <a:outerShdw blurRad="76200" dist="25400" dir="5400000" algn="bl" rotWithShape="0">
              <a:srgbClr val="000000">
                <a:alpha val="15000"/>
              </a:srgbClr>
            </a:outerShdw>
          </a:effectLst>
        </p:spPr>
        <p:txBody>
          <a:bodyPr/>
          <a:lstStyle/>
          <a:p>
            <a:endParaRPr lang="en-GB"/>
          </a:p>
        </p:txBody>
      </p:sp>
      <p:sp>
        <p:nvSpPr>
          <p:cNvPr id="33" name="Shape 31"/>
          <p:cNvSpPr/>
          <p:nvPr/>
        </p:nvSpPr>
        <p:spPr>
          <a:xfrm>
            <a:off x="7991856" y="3136392"/>
            <a:ext cx="457200" cy="457200"/>
          </a:xfrm>
          <a:prstGeom prst="ellipse">
            <a:avLst/>
          </a:prstGeom>
          <a:solidFill>
            <a:srgbClr val="6E3B57"/>
          </a:solidFill>
          <a:ln/>
        </p:spPr>
        <p:txBody>
          <a:bodyPr/>
          <a:lstStyle/>
          <a:p>
            <a:endParaRPr lang="en-GB"/>
          </a:p>
        </p:txBody>
      </p:sp>
      <p:sp>
        <p:nvSpPr>
          <p:cNvPr id="34" name="Text 32"/>
          <p:cNvSpPr/>
          <p:nvPr/>
        </p:nvSpPr>
        <p:spPr>
          <a:xfrm>
            <a:off x="7991856" y="3136392"/>
            <a:ext cx="457200" cy="4572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L</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5" name="Text 33"/>
          <p:cNvSpPr/>
          <p:nvPr/>
        </p:nvSpPr>
        <p:spPr>
          <a:xfrm>
            <a:off x="8577072" y="3118104"/>
            <a:ext cx="3063240" cy="29260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6E3B57"/>
                </a:solidFill>
                <a:effectLst/>
                <a:uLnTx/>
                <a:uFillTx/>
                <a:latin typeface="Arial" pitchFamily="34" charset="0"/>
                <a:ea typeface="Arial" pitchFamily="34" charset="-122"/>
                <a:cs typeface="Arial" pitchFamily="34" charset="-120"/>
              </a:rPr>
              <a:t>Legal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6" name="Text 34"/>
          <p:cNvSpPr/>
          <p:nvPr/>
        </p:nvSpPr>
        <p:spPr>
          <a:xfrm>
            <a:off x="8028432" y="3630168"/>
            <a:ext cx="3575304" cy="822960"/>
          </a:xfrm>
          <a:prstGeom prst="rect">
            <a:avLst/>
          </a:prstGeom>
          <a:noFill/>
          <a:ln/>
        </p:spPr>
        <p:txBody>
          <a:bodyPr wrap="square" lIns="0" tIns="0" rIns="0" bIns="0" rtlCol="0" anchor="t"/>
          <a:lstStyle/>
          <a:p>
            <a:pPr marL="0" marR="0" lvl="0" indent="0" algn="l" defTabSz="914400" rtl="0" eaLnBrk="1" fontAlgn="auto" latinLnBrk="0" hangingPunct="1">
              <a:lnSpc>
                <a:spcPct val="112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Food hygiene regulations, employment law and health and safety legislation increase compliance responsibilities.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7" name="Shape 35"/>
          <p:cNvSpPr/>
          <p:nvPr/>
        </p:nvSpPr>
        <p:spPr>
          <a:xfrm>
            <a:off x="7827264" y="4709160"/>
            <a:ext cx="3977640" cy="1600200"/>
          </a:xfrm>
          <a:prstGeom prst="roundRect">
            <a:avLst>
              <a:gd name="adj" fmla="val 4571"/>
            </a:avLst>
          </a:prstGeom>
          <a:solidFill>
            <a:srgbClr val="FFFFFF"/>
          </a:solidFill>
          <a:ln w="19050">
            <a:solidFill>
              <a:srgbClr val="3E6B4A"/>
            </a:solidFill>
            <a:prstDash val="solid"/>
          </a:ln>
          <a:effectLst>
            <a:outerShdw blurRad="76200" dist="25400" dir="5400000" algn="bl" rotWithShape="0">
              <a:srgbClr val="000000">
                <a:alpha val="15000"/>
              </a:srgbClr>
            </a:outerShdw>
          </a:effectLst>
        </p:spPr>
        <p:txBody>
          <a:bodyPr/>
          <a:lstStyle/>
          <a:p>
            <a:endParaRPr lang="en-GB"/>
          </a:p>
        </p:txBody>
      </p:sp>
      <p:sp>
        <p:nvSpPr>
          <p:cNvPr id="38" name="Shape 36"/>
          <p:cNvSpPr/>
          <p:nvPr/>
        </p:nvSpPr>
        <p:spPr>
          <a:xfrm>
            <a:off x="7991856" y="4873752"/>
            <a:ext cx="457200" cy="457200"/>
          </a:xfrm>
          <a:prstGeom prst="ellipse">
            <a:avLst/>
          </a:prstGeom>
          <a:solidFill>
            <a:srgbClr val="3E6B4A"/>
          </a:solidFill>
          <a:ln/>
        </p:spPr>
        <p:txBody>
          <a:bodyPr/>
          <a:lstStyle/>
          <a:p>
            <a:endParaRPr lang="en-GB"/>
          </a:p>
        </p:txBody>
      </p:sp>
      <p:sp>
        <p:nvSpPr>
          <p:cNvPr id="39" name="Text 37"/>
          <p:cNvSpPr/>
          <p:nvPr/>
        </p:nvSpPr>
        <p:spPr>
          <a:xfrm>
            <a:off x="7991856" y="4873752"/>
            <a:ext cx="457200" cy="457200"/>
          </a:xfrm>
          <a:prstGeom prst="rect">
            <a:avLst/>
          </a:prstGeom>
          <a:noFill/>
          <a:ln/>
        </p:spPr>
        <p:txBody>
          <a:bodyPr wrap="square"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FFFFFF"/>
                </a:solidFill>
                <a:effectLst/>
                <a:uLnTx/>
                <a:uFillTx/>
                <a:latin typeface="Arial" pitchFamily="34" charset="0"/>
                <a:ea typeface="Arial" pitchFamily="34" charset="-122"/>
                <a:cs typeface="Arial" pitchFamily="34" charset="-120"/>
              </a:rPr>
              <a:t>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0" name="Text 38"/>
          <p:cNvSpPr/>
          <p:nvPr/>
        </p:nvSpPr>
        <p:spPr>
          <a:xfrm>
            <a:off x="8577072" y="4855464"/>
            <a:ext cx="3063240" cy="29260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3E6B4A"/>
                </a:solidFill>
                <a:effectLst/>
                <a:uLnTx/>
                <a:uFillTx/>
                <a:latin typeface="Arial" pitchFamily="34" charset="0"/>
                <a:ea typeface="Arial" pitchFamily="34" charset="-122"/>
                <a:cs typeface="Arial" pitchFamily="34" charset="-120"/>
              </a:rPr>
              <a:t>Environmental</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1" name="Text 39"/>
          <p:cNvSpPr/>
          <p:nvPr/>
        </p:nvSpPr>
        <p:spPr>
          <a:xfrm>
            <a:off x="8028432" y="5367528"/>
            <a:ext cx="3575304" cy="822960"/>
          </a:xfrm>
          <a:prstGeom prst="rect">
            <a:avLst/>
          </a:prstGeom>
          <a:noFill/>
          <a:ln/>
        </p:spPr>
        <p:txBody>
          <a:bodyPr wrap="square" lIns="0" tIns="0" rIns="0" bIns="0" rtlCol="0" anchor="t"/>
          <a:lstStyle/>
          <a:p>
            <a:pPr marL="0" marR="0" lvl="0" indent="0" algn="l" defTabSz="914400" rtl="0" eaLnBrk="1" fontAlgn="auto" latinLnBrk="0" hangingPunct="1">
              <a:lnSpc>
                <a:spcPct val="112000"/>
              </a:lnSpc>
              <a:spcBef>
                <a:spcPts val="0"/>
              </a:spcBef>
              <a:spcAft>
                <a:spcPts val="0"/>
              </a:spcAft>
              <a:buClrTx/>
              <a:buSzTx/>
              <a:buFontTx/>
              <a:buNone/>
              <a:tabLst/>
              <a:defRPr/>
            </a:pPr>
            <a:r>
              <a:rPr kumimoji="0" lang="en-US" sz="1150" b="0" i="0" u="none" strike="noStrike" kern="1200" cap="none" spc="0" normalizeH="0" baseline="0" noProof="0" dirty="0">
                <a:ln>
                  <a:noFill/>
                </a:ln>
                <a:solidFill>
                  <a:srgbClr val="2A2A2A"/>
                </a:solidFill>
                <a:effectLst/>
                <a:uLnTx/>
                <a:uFillTx/>
                <a:latin typeface="Arial" pitchFamily="34" charset="0"/>
                <a:ea typeface="Arial" pitchFamily="34" charset="-122"/>
                <a:cs typeface="Arial" pitchFamily="34" charset="-120"/>
              </a:rPr>
              <a:t>Organic ingredients are vulnerable to poor harvests and climate change, causing unpredictable supply and higher costs.</a:t>
            </a:r>
            <a:endParaRPr kumimoji="0" lang="en-US" sz="115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2" name="Text 40"/>
          <p:cNvSpPr/>
          <p:nvPr/>
        </p:nvSpPr>
        <p:spPr>
          <a:xfrm>
            <a:off x="457200" y="6547104"/>
            <a:ext cx="11274552" cy="292608"/>
          </a:xfrm>
          <a:prstGeom prst="rect">
            <a:avLst/>
          </a:prstGeom>
          <a:noFill/>
          <a:ln/>
        </p:spPr>
        <p:txBody>
          <a:bodyPr wrap="square" lIns="0" tIns="0" rIns="0" bIns="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1" u="none" strike="noStrike" kern="1200" cap="none" spc="0" normalizeH="0" baseline="0" noProof="0" dirty="0">
                <a:ln>
                  <a:noFill/>
                </a:ln>
                <a:solidFill>
                  <a:srgbClr val="7A7A7A"/>
                </a:solidFill>
                <a:effectLst/>
                <a:uLnTx/>
                <a:uFillTx/>
                <a:latin typeface="Arial" pitchFamily="34" charset="0"/>
                <a:ea typeface="Arial" pitchFamily="34" charset="-122"/>
                <a:cs typeface="Arial" pitchFamily="34" charset="-120"/>
              </a:rPr>
              <a:t>These external factors are largely beyond Basil's control but significantly influence business performance. (Johnson, Scholes and Whittington, 2020; Kotler et al., 2022; CIPD, 2024)</a:t>
            </a: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1" name="Rectangle 10">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6" name="Content Placeholder 5">
            <a:extLst>
              <a:ext uri="{FF2B5EF4-FFF2-40B4-BE49-F238E27FC236}">
                <a16:creationId xmlns:a16="http://schemas.microsoft.com/office/drawing/2014/main" id="{23B9AEA9-D068-C145-7707-4F18C3AC9E76}"/>
              </a:ext>
            </a:extLst>
          </p:cNvPr>
          <p:cNvPicPr>
            <a:picLocks noGrp="1" noChangeAspect="1"/>
          </p:cNvPicPr>
          <p:nvPr>
            <p:ph idx="1"/>
          </p:nvPr>
        </p:nvPicPr>
        <p:blipFill>
          <a:blip r:embed="rId2"/>
          <a:stretch>
            <a:fillRect/>
          </a:stretch>
        </p:blipFill>
        <p:spPr>
          <a:xfrm>
            <a:off x="-399" y="7058"/>
            <a:ext cx="12192000" cy="6843883"/>
          </a:xfrm>
          <a:prstGeom prst="rect">
            <a:avLst/>
          </a:prstGeom>
        </p:spPr>
      </p:pic>
    </p:spTree>
    <p:extLst>
      <p:ext uri="{BB962C8B-B14F-4D97-AF65-F5344CB8AC3E}">
        <p14:creationId xmlns:p14="http://schemas.microsoft.com/office/powerpoint/2010/main" val="3482535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rot="-1200000">
            <a:off x="10561320" y="6419088"/>
            <a:ext cx="548640" cy="164592"/>
          </a:xfrm>
          <a:prstGeom prst="roundRect">
            <a:avLst>
              <a:gd name="adj" fmla="val 277778"/>
            </a:avLst>
          </a:prstGeom>
          <a:solidFill>
            <a:srgbClr val="1C8FD9"/>
          </a:solidFill>
          <a:ln/>
        </p:spPr>
        <p:txBody>
          <a:bodyPr/>
          <a:lstStyle/>
          <a:p>
            <a:endParaRPr lang="en-GB"/>
          </a:p>
        </p:txBody>
      </p:sp>
      <p:sp>
        <p:nvSpPr>
          <p:cNvPr id="4" name="Shape 2"/>
          <p:cNvSpPr/>
          <p:nvPr/>
        </p:nvSpPr>
        <p:spPr>
          <a:xfrm rot="-2400000">
            <a:off x="11109960" y="5989320"/>
            <a:ext cx="640080" cy="164592"/>
          </a:xfrm>
          <a:prstGeom prst="roundRect">
            <a:avLst>
              <a:gd name="adj" fmla="val 277778"/>
            </a:avLst>
          </a:prstGeom>
          <a:solidFill>
            <a:srgbClr val="1C8FD9"/>
          </a:solidFill>
          <a:ln/>
        </p:spPr>
        <p:txBody>
          <a:bodyPr/>
          <a:lstStyle/>
          <a:p>
            <a:endParaRPr lang="en-GB"/>
          </a:p>
        </p:txBody>
      </p:sp>
      <p:sp>
        <p:nvSpPr>
          <p:cNvPr id="5" name="Shape 3"/>
          <p:cNvSpPr/>
          <p:nvPr/>
        </p:nvSpPr>
        <p:spPr>
          <a:xfrm rot="-3300000">
            <a:off x="11567160" y="5394960"/>
            <a:ext cx="685800" cy="164592"/>
          </a:xfrm>
          <a:prstGeom prst="roundRect">
            <a:avLst>
              <a:gd name="adj" fmla="val 277778"/>
            </a:avLst>
          </a:prstGeom>
          <a:solidFill>
            <a:srgbClr val="1C8FD9"/>
          </a:solidFill>
          <a:ln/>
        </p:spPr>
        <p:txBody>
          <a:bodyPr/>
          <a:lstStyle/>
          <a:p>
            <a:endParaRPr lang="en-GB"/>
          </a:p>
        </p:txBody>
      </p:sp>
      <p:sp>
        <p:nvSpPr>
          <p:cNvPr id="6" name="Shape 4"/>
          <p:cNvSpPr/>
          <p:nvPr/>
        </p:nvSpPr>
        <p:spPr>
          <a:xfrm rot="-4200000">
            <a:off x="11841480" y="4663440"/>
            <a:ext cx="457200" cy="164592"/>
          </a:xfrm>
          <a:prstGeom prst="roundRect">
            <a:avLst>
              <a:gd name="adj" fmla="val 277778"/>
            </a:avLst>
          </a:prstGeom>
          <a:solidFill>
            <a:srgbClr val="1C8FD9"/>
          </a:solidFill>
          <a:ln/>
        </p:spPr>
        <p:txBody>
          <a:bodyPr/>
          <a:lstStyle/>
          <a:p>
            <a:endParaRPr lang="en-GB"/>
          </a:p>
        </p:txBody>
      </p:sp>
      <p:sp>
        <p:nvSpPr>
          <p:cNvPr id="7" name="Text 5"/>
          <p:cNvSpPr/>
          <p:nvPr/>
        </p:nvSpPr>
        <p:spPr>
          <a:xfrm>
            <a:off x="4572000" y="502920"/>
            <a:ext cx="6949440" cy="640080"/>
          </a:xfrm>
          <a:prstGeom prst="rect">
            <a:avLst/>
          </a:prstGeom>
          <a:noFill/>
          <a:ln/>
        </p:spPr>
        <p:txBody>
          <a:bodyPr wrap="square" lIns="0" tIns="0" rIns="0" bIns="0" rtlCol="0" anchor="ctr"/>
          <a:lstStyle/>
          <a:p>
            <a:pPr marL="0" indent="0">
              <a:buNone/>
            </a:pPr>
            <a:r>
              <a:rPr lang="en-US" sz="3000" b="1" dirty="0">
                <a:solidFill>
                  <a:srgbClr val="222222"/>
                </a:solidFill>
                <a:latin typeface="Arial" pitchFamily="34" charset="0"/>
                <a:ea typeface="Arial" pitchFamily="34" charset="-122"/>
                <a:cs typeface="Arial" pitchFamily="34" charset="-120"/>
              </a:rPr>
              <a:t>Recommendations</a:t>
            </a:r>
            <a:endParaRPr lang="en-US" sz="3000" dirty="0"/>
          </a:p>
        </p:txBody>
      </p:sp>
      <p:sp>
        <p:nvSpPr>
          <p:cNvPr id="8" name="Text 6"/>
          <p:cNvSpPr/>
          <p:nvPr/>
        </p:nvSpPr>
        <p:spPr>
          <a:xfrm>
            <a:off x="4572000" y="1078992"/>
            <a:ext cx="6949440" cy="365760"/>
          </a:xfrm>
          <a:prstGeom prst="rect">
            <a:avLst/>
          </a:prstGeom>
          <a:noFill/>
          <a:ln/>
        </p:spPr>
        <p:txBody>
          <a:bodyPr wrap="square" lIns="0" tIns="0" rIns="0" bIns="0" rtlCol="0" anchor="ctr"/>
          <a:lstStyle/>
          <a:p>
            <a:pPr marL="0" indent="0">
              <a:buNone/>
            </a:pPr>
            <a:r>
              <a:rPr lang="en-US" sz="1350" b="1" i="1" dirty="0">
                <a:solidFill>
                  <a:srgbClr val="6B6B6B"/>
                </a:solidFill>
                <a:latin typeface="Arial" pitchFamily="34" charset="0"/>
                <a:ea typeface="Arial" pitchFamily="34" charset="-122"/>
                <a:cs typeface="Arial" pitchFamily="34" charset="-120"/>
              </a:rPr>
              <a:t>Strategic responses to the PESTEL, 5W2H and Fishbone findings</a:t>
            </a:r>
            <a:endParaRPr lang="en-US" sz="1350" b="1" dirty="0"/>
          </a:p>
        </p:txBody>
      </p:sp>
      <p:sp>
        <p:nvSpPr>
          <p:cNvPr id="9" name="Shape 7"/>
          <p:cNvSpPr/>
          <p:nvPr/>
        </p:nvSpPr>
        <p:spPr>
          <a:xfrm>
            <a:off x="4572000" y="1764792"/>
            <a:ext cx="502920" cy="502920"/>
          </a:xfrm>
          <a:prstGeom prst="ellipse">
            <a:avLst/>
          </a:prstGeom>
          <a:solidFill>
            <a:srgbClr val="F2A154"/>
          </a:solidFill>
          <a:ln/>
        </p:spPr>
        <p:txBody>
          <a:bodyPr/>
          <a:lstStyle/>
          <a:p>
            <a:endParaRPr lang="en-GB"/>
          </a:p>
        </p:txBody>
      </p:sp>
      <p:pic>
        <p:nvPicPr>
          <p:cNvPr id="10" name="Image 0" descr="/home/claude/pestel/icon_cart.png"/>
          <p:cNvPicPr>
            <a:picLocks noChangeAspect="1"/>
          </p:cNvPicPr>
          <p:nvPr/>
        </p:nvPicPr>
        <p:blipFill>
          <a:blip r:embed="rId3"/>
          <a:stretch>
            <a:fillRect/>
          </a:stretch>
        </p:blipFill>
        <p:spPr>
          <a:xfrm>
            <a:off x="4672584" y="1865376"/>
            <a:ext cx="301752" cy="301752"/>
          </a:xfrm>
          <a:prstGeom prst="rect">
            <a:avLst/>
          </a:prstGeom>
        </p:spPr>
      </p:pic>
      <p:sp>
        <p:nvSpPr>
          <p:cNvPr id="11" name="Text 8"/>
          <p:cNvSpPr/>
          <p:nvPr/>
        </p:nvSpPr>
        <p:spPr>
          <a:xfrm>
            <a:off x="5257800" y="1691640"/>
            <a:ext cx="6355080" cy="960120"/>
          </a:xfrm>
          <a:prstGeom prst="rect">
            <a:avLst/>
          </a:prstGeom>
          <a:noFill/>
          <a:ln/>
        </p:spPr>
        <p:txBody>
          <a:bodyPr wrap="square" lIns="0" tIns="0" rIns="0" bIns="0" rtlCol="0" anchor="t"/>
          <a:lstStyle/>
          <a:p>
            <a:pPr marL="0" indent="0">
              <a:lnSpc>
                <a:spcPct val="118000"/>
              </a:lnSpc>
              <a:buNone/>
            </a:pPr>
            <a:r>
              <a:rPr lang="en-US" sz="1300" b="1" dirty="0">
                <a:solidFill>
                  <a:srgbClr val="222222"/>
                </a:solidFill>
                <a:latin typeface="Arial" pitchFamily="34" charset="0"/>
                <a:ea typeface="Arial" pitchFamily="34" charset="-122"/>
                <a:cs typeface="Arial" pitchFamily="34" charset="-120"/>
              </a:rPr>
              <a:t>Introduce online ordering.  </a:t>
            </a:r>
            <a:r>
              <a:rPr lang="en-US" sz="1300" dirty="0">
                <a:solidFill>
                  <a:srgbClr val="222222"/>
                </a:solidFill>
                <a:latin typeface="Arial" pitchFamily="34" charset="0"/>
                <a:ea typeface="Arial" pitchFamily="34" charset="-122"/>
                <a:cs typeface="Arial" pitchFamily="34" charset="-120"/>
              </a:rPr>
              <a:t>Addresses the technological gap identified in the PESTEL analysis and directly targets the stagnating sales raised in the 5W2H analysis by giving customers a convenient channel that does not depend on retail park footfall.</a:t>
            </a:r>
            <a:endParaRPr lang="en-US" sz="1300" dirty="0"/>
          </a:p>
        </p:txBody>
      </p:sp>
      <p:sp>
        <p:nvSpPr>
          <p:cNvPr id="12" name="Shape 9"/>
          <p:cNvSpPr/>
          <p:nvPr/>
        </p:nvSpPr>
        <p:spPr>
          <a:xfrm>
            <a:off x="4572000" y="2788920"/>
            <a:ext cx="502920" cy="502920"/>
          </a:xfrm>
          <a:prstGeom prst="ellipse">
            <a:avLst/>
          </a:prstGeom>
          <a:solidFill>
            <a:srgbClr val="E97530"/>
          </a:solidFill>
          <a:ln/>
        </p:spPr>
        <p:txBody>
          <a:bodyPr/>
          <a:lstStyle/>
          <a:p>
            <a:endParaRPr lang="en-GB"/>
          </a:p>
        </p:txBody>
      </p:sp>
      <p:pic>
        <p:nvPicPr>
          <p:cNvPr id="13" name="Image 1" descr="/home/claude/pestel/icon_truck.png"/>
          <p:cNvPicPr>
            <a:picLocks noChangeAspect="1"/>
          </p:cNvPicPr>
          <p:nvPr/>
        </p:nvPicPr>
        <p:blipFill>
          <a:blip r:embed="rId4"/>
          <a:stretch>
            <a:fillRect/>
          </a:stretch>
        </p:blipFill>
        <p:spPr>
          <a:xfrm>
            <a:off x="4672584" y="2889504"/>
            <a:ext cx="301752" cy="301752"/>
          </a:xfrm>
          <a:prstGeom prst="rect">
            <a:avLst/>
          </a:prstGeom>
        </p:spPr>
      </p:pic>
      <p:sp>
        <p:nvSpPr>
          <p:cNvPr id="14" name="Text 10"/>
          <p:cNvSpPr/>
          <p:nvPr/>
        </p:nvSpPr>
        <p:spPr>
          <a:xfrm>
            <a:off x="5257800" y="2715768"/>
            <a:ext cx="6355080" cy="960120"/>
          </a:xfrm>
          <a:prstGeom prst="rect">
            <a:avLst/>
          </a:prstGeom>
          <a:noFill/>
          <a:ln/>
        </p:spPr>
        <p:txBody>
          <a:bodyPr wrap="square" lIns="0" tIns="0" rIns="0" bIns="0" rtlCol="0" anchor="t"/>
          <a:lstStyle/>
          <a:p>
            <a:pPr marL="0" indent="0">
              <a:lnSpc>
                <a:spcPct val="118000"/>
              </a:lnSpc>
              <a:buNone/>
            </a:pPr>
            <a:r>
              <a:rPr lang="en-US" sz="1300" b="1" dirty="0">
                <a:solidFill>
                  <a:srgbClr val="222222"/>
                </a:solidFill>
                <a:latin typeface="Arial" pitchFamily="34" charset="0"/>
                <a:ea typeface="Arial" pitchFamily="34" charset="-122"/>
                <a:cs typeface="Arial" pitchFamily="34" charset="-120"/>
              </a:rPr>
              <a:t>Partner with local delivery services.  </a:t>
            </a:r>
            <a:r>
              <a:rPr lang="en-US" sz="1300" dirty="0">
                <a:solidFill>
                  <a:srgbClr val="222222"/>
                </a:solidFill>
                <a:latin typeface="Arial" pitchFamily="34" charset="0"/>
                <a:ea typeface="Arial" pitchFamily="34" charset="-122"/>
                <a:cs typeface="Arial" pitchFamily="34" charset="-120"/>
              </a:rPr>
              <a:t>Offsets the fall in passing trade caused by hybrid working and changing shopping habits, extending Basil's Bakery reach beyond customers who visit in person.</a:t>
            </a:r>
            <a:endParaRPr lang="en-US" sz="1300" dirty="0"/>
          </a:p>
        </p:txBody>
      </p:sp>
      <p:sp>
        <p:nvSpPr>
          <p:cNvPr id="15" name="Shape 11"/>
          <p:cNvSpPr/>
          <p:nvPr/>
        </p:nvSpPr>
        <p:spPr>
          <a:xfrm>
            <a:off x="4572000" y="3813048"/>
            <a:ext cx="502920" cy="502920"/>
          </a:xfrm>
          <a:prstGeom prst="ellipse">
            <a:avLst/>
          </a:prstGeom>
          <a:solidFill>
            <a:srgbClr val="C24A28"/>
          </a:solidFill>
          <a:ln/>
        </p:spPr>
        <p:txBody>
          <a:bodyPr/>
          <a:lstStyle/>
          <a:p>
            <a:endParaRPr lang="en-GB"/>
          </a:p>
        </p:txBody>
      </p:sp>
      <p:pic>
        <p:nvPicPr>
          <p:cNvPr id="16" name="Image 2" descr="/home/claude/pestel/icon_gift.png"/>
          <p:cNvPicPr>
            <a:picLocks noChangeAspect="1"/>
          </p:cNvPicPr>
          <p:nvPr/>
        </p:nvPicPr>
        <p:blipFill>
          <a:blip r:embed="rId5"/>
          <a:stretch>
            <a:fillRect/>
          </a:stretch>
        </p:blipFill>
        <p:spPr>
          <a:xfrm>
            <a:off x="4672584" y="3913632"/>
            <a:ext cx="301752" cy="301752"/>
          </a:xfrm>
          <a:prstGeom prst="rect">
            <a:avLst/>
          </a:prstGeom>
        </p:spPr>
      </p:pic>
      <p:sp>
        <p:nvSpPr>
          <p:cNvPr id="17" name="Text 12"/>
          <p:cNvSpPr/>
          <p:nvPr/>
        </p:nvSpPr>
        <p:spPr>
          <a:xfrm>
            <a:off x="5257800" y="3739896"/>
            <a:ext cx="6355080" cy="960120"/>
          </a:xfrm>
          <a:prstGeom prst="rect">
            <a:avLst/>
          </a:prstGeom>
          <a:noFill/>
          <a:ln/>
        </p:spPr>
        <p:txBody>
          <a:bodyPr wrap="square" lIns="0" tIns="0" rIns="0" bIns="0" rtlCol="0" anchor="t"/>
          <a:lstStyle/>
          <a:p>
            <a:pPr marL="0" indent="0">
              <a:lnSpc>
                <a:spcPct val="118000"/>
              </a:lnSpc>
              <a:buNone/>
            </a:pPr>
            <a:r>
              <a:rPr lang="en-US" sz="1300" b="1" dirty="0">
                <a:solidFill>
                  <a:srgbClr val="222222"/>
                </a:solidFill>
                <a:latin typeface="Arial" pitchFamily="34" charset="0"/>
                <a:ea typeface="Arial" pitchFamily="34" charset="-122"/>
                <a:cs typeface="Arial" pitchFamily="34" charset="-120"/>
              </a:rPr>
              <a:t>Launch a loyalty rewards scheme.  </a:t>
            </a:r>
            <a:r>
              <a:rPr lang="en-US" sz="1300" dirty="0">
                <a:solidFill>
                  <a:srgbClr val="222222"/>
                </a:solidFill>
                <a:latin typeface="Arial" pitchFamily="34" charset="0"/>
                <a:ea typeface="Arial" pitchFamily="34" charset="-122"/>
                <a:cs typeface="Arial" pitchFamily="34" charset="-120"/>
              </a:rPr>
              <a:t>Encourages repeat visits and rebuilds spend per customer, helping to close the roughly 25% shortfall against 2019 sales levels.</a:t>
            </a:r>
            <a:endParaRPr lang="en-US" sz="1300" dirty="0"/>
          </a:p>
        </p:txBody>
      </p:sp>
      <p:sp>
        <p:nvSpPr>
          <p:cNvPr id="18" name="Shape 13"/>
          <p:cNvSpPr/>
          <p:nvPr/>
        </p:nvSpPr>
        <p:spPr>
          <a:xfrm>
            <a:off x="4572000" y="4837176"/>
            <a:ext cx="502920" cy="502920"/>
          </a:xfrm>
          <a:prstGeom prst="ellipse">
            <a:avLst/>
          </a:prstGeom>
          <a:solidFill>
            <a:srgbClr val="8B2C24"/>
          </a:solidFill>
          <a:ln/>
        </p:spPr>
        <p:txBody>
          <a:bodyPr/>
          <a:lstStyle/>
          <a:p>
            <a:endParaRPr lang="en-GB"/>
          </a:p>
        </p:txBody>
      </p:sp>
      <p:pic>
        <p:nvPicPr>
          <p:cNvPr id="19" name="Image 3" descr="/home/claude/pestel/icon_hashtag.png"/>
          <p:cNvPicPr>
            <a:picLocks noChangeAspect="1"/>
          </p:cNvPicPr>
          <p:nvPr/>
        </p:nvPicPr>
        <p:blipFill>
          <a:blip r:embed="rId6"/>
          <a:stretch>
            <a:fillRect/>
          </a:stretch>
        </p:blipFill>
        <p:spPr>
          <a:xfrm>
            <a:off x="4672584" y="4937760"/>
            <a:ext cx="301752" cy="301752"/>
          </a:xfrm>
          <a:prstGeom prst="rect">
            <a:avLst/>
          </a:prstGeom>
        </p:spPr>
      </p:pic>
      <p:sp>
        <p:nvSpPr>
          <p:cNvPr id="20" name="Text 14"/>
          <p:cNvSpPr/>
          <p:nvPr/>
        </p:nvSpPr>
        <p:spPr>
          <a:xfrm>
            <a:off x="5257800" y="4764024"/>
            <a:ext cx="6355080" cy="960120"/>
          </a:xfrm>
          <a:prstGeom prst="rect">
            <a:avLst/>
          </a:prstGeom>
          <a:noFill/>
          <a:ln/>
        </p:spPr>
        <p:txBody>
          <a:bodyPr wrap="square" lIns="0" tIns="0" rIns="0" bIns="0" rtlCol="0" anchor="t"/>
          <a:lstStyle/>
          <a:p>
            <a:pPr marL="0" indent="0">
              <a:lnSpc>
                <a:spcPct val="118000"/>
              </a:lnSpc>
              <a:buNone/>
            </a:pPr>
            <a:r>
              <a:rPr lang="en-US" sz="1300" b="1" dirty="0">
                <a:solidFill>
                  <a:srgbClr val="222222"/>
                </a:solidFill>
                <a:latin typeface="Arial" pitchFamily="34" charset="0"/>
                <a:ea typeface="Arial" pitchFamily="34" charset="-122"/>
                <a:cs typeface="Arial" pitchFamily="34" charset="-120"/>
              </a:rPr>
              <a:t>Improve social media marketing.  </a:t>
            </a:r>
            <a:r>
              <a:rPr lang="en-US" sz="1300" dirty="0">
                <a:solidFill>
                  <a:srgbClr val="222222"/>
                </a:solidFill>
                <a:latin typeface="Arial" pitchFamily="34" charset="0"/>
                <a:ea typeface="Arial" pitchFamily="34" charset="-122"/>
                <a:cs typeface="Arial" pitchFamily="34" charset="-120"/>
              </a:rPr>
              <a:t>Raises local visibility at low cost, helping to counter reduced footfall and rising promotional costs without adding to overheads.</a:t>
            </a:r>
            <a:endParaRPr lang="en-US" sz="1300" dirty="0"/>
          </a:p>
        </p:txBody>
      </p:sp>
      <p:sp>
        <p:nvSpPr>
          <p:cNvPr id="21" name="Text 15"/>
          <p:cNvSpPr/>
          <p:nvPr/>
        </p:nvSpPr>
        <p:spPr>
          <a:xfrm>
            <a:off x="4572000" y="5833872"/>
            <a:ext cx="7040880" cy="365760"/>
          </a:xfrm>
          <a:prstGeom prst="rect">
            <a:avLst/>
          </a:prstGeom>
          <a:noFill/>
          <a:ln/>
        </p:spPr>
        <p:txBody>
          <a:bodyPr wrap="square" lIns="0" tIns="0" rIns="0" bIns="0" rtlCol="0" anchor="ctr"/>
          <a:lstStyle/>
          <a:p>
            <a:pPr marL="0" indent="0">
              <a:buNone/>
            </a:pPr>
            <a:r>
              <a:rPr lang="en-US" sz="1100" i="1" dirty="0">
                <a:solidFill>
                  <a:srgbClr val="6B6B6B"/>
                </a:solidFill>
                <a:latin typeface="Arial" pitchFamily="34" charset="0"/>
                <a:ea typeface="Arial" pitchFamily="34" charset="-122"/>
                <a:cs typeface="Arial" pitchFamily="34" charset="-120"/>
              </a:rPr>
              <a:t>(Ishikawa, 1986; Johnson, Scholes and Whittington, 2020; Kotler et al., 2022; Cottrell, 2023; CIPD, 2024)</a:t>
            </a:r>
            <a:endParaRPr lang="en-US" sz="1100" dirty="0"/>
          </a:p>
        </p:txBody>
      </p:sp>
      <p:pic>
        <p:nvPicPr>
          <p:cNvPr id="23" name="Picture 22" descr="Breads on display">
            <a:extLst>
              <a:ext uri="{FF2B5EF4-FFF2-40B4-BE49-F238E27FC236}">
                <a16:creationId xmlns:a16="http://schemas.microsoft.com/office/drawing/2014/main" id="{A9E52BE1-C6AD-577B-343F-5656587CC6D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395657" y="0"/>
            <a:ext cx="5521568" cy="6858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E54F2-C718-1C44-3BFD-C47DEDB0D75B}"/>
              </a:ext>
            </a:extLst>
          </p:cNvPr>
          <p:cNvSpPr>
            <a:spLocks noGrp="1"/>
          </p:cNvSpPr>
          <p:nvPr>
            <p:ph type="title"/>
          </p:nvPr>
        </p:nvSpPr>
        <p:spPr>
          <a:xfrm>
            <a:off x="640080" y="325369"/>
            <a:ext cx="4368602" cy="1956841"/>
          </a:xfrm>
        </p:spPr>
        <p:txBody>
          <a:bodyPr anchor="b">
            <a:normAutofit/>
          </a:bodyPr>
          <a:lstStyle/>
          <a:p>
            <a:r>
              <a:rPr lang="en-GB" sz="5400"/>
              <a:t>Key Findings </a:t>
            </a:r>
          </a:p>
        </p:txBody>
      </p:sp>
      <p:sp>
        <p:nvSpPr>
          <p:cNvPr id="2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2A0625D9-93DB-36C4-723C-15204ADDBCB1}"/>
              </a:ext>
            </a:extLst>
          </p:cNvPr>
          <p:cNvPicPr>
            <a:picLocks noChangeAspect="1"/>
          </p:cNvPicPr>
          <p:nvPr/>
        </p:nvPicPr>
        <p:blipFill>
          <a:blip r:embed="rId2"/>
          <a:srcRect l="7940" r="25106" b="-1"/>
          <a:stretch>
            <a:fillRect/>
          </a:stretch>
        </p:blipFill>
        <p:spPr>
          <a:xfrm>
            <a:off x="7821875" y="10"/>
            <a:ext cx="436860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4D1C4CC5-A4D0-2741-FF0B-8F54221FB829}"/>
              </a:ext>
            </a:extLst>
          </p:cNvPr>
          <p:cNvGraphicFramePr>
            <a:graphicFrameLocks noGrp="1"/>
          </p:cNvGraphicFramePr>
          <p:nvPr>
            <p:ph idx="1"/>
            <p:extLst>
              <p:ext uri="{D42A27DB-BD31-4B8C-83A1-F6EECF244321}">
                <p14:modId xmlns:p14="http://schemas.microsoft.com/office/powerpoint/2010/main" val="432048077"/>
              </p:ext>
            </p:extLst>
          </p:nvPr>
        </p:nvGraphicFramePr>
        <p:xfrm>
          <a:off x="640079" y="2872899"/>
          <a:ext cx="6813343" cy="33206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1121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9FF7AF-7E24-404E-B556-9E13E64B13E3}"/>
              </a:ext>
            </a:extLst>
          </p:cNvPr>
          <p:cNvSpPr>
            <a:spLocks noGrp="1"/>
          </p:cNvSpPr>
          <p:nvPr>
            <p:ph type="title"/>
          </p:nvPr>
        </p:nvSpPr>
        <p:spPr>
          <a:xfrm>
            <a:off x="640080" y="325369"/>
            <a:ext cx="5218460" cy="1936255"/>
          </a:xfrm>
        </p:spPr>
        <p:txBody>
          <a:bodyPr anchor="b">
            <a:normAutofit/>
          </a:bodyPr>
          <a:lstStyle/>
          <a:p>
            <a:r>
              <a:rPr lang="en-GB" sz="5400" b="1" dirty="0"/>
              <a:t>Conclusion</a:t>
            </a:r>
            <a:br>
              <a:rPr lang="en-GB" sz="5400" b="1" dirty="0"/>
            </a:br>
            <a:endParaRPr lang="en-GB" sz="5400" dirty="0"/>
          </a:p>
        </p:txBody>
      </p:sp>
      <p:sp>
        <p:nvSpPr>
          <p:cNvPr id="6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 name="Picture 57">
            <a:extLst>
              <a:ext uri="{FF2B5EF4-FFF2-40B4-BE49-F238E27FC236}">
                <a16:creationId xmlns:a16="http://schemas.microsoft.com/office/drawing/2014/main" id="{3C711F96-D55F-3755-55E0-2F2F2E8941C7}"/>
              </a:ext>
            </a:extLst>
          </p:cNvPr>
          <p:cNvPicPr>
            <a:picLocks noChangeAspect="1"/>
          </p:cNvPicPr>
          <p:nvPr/>
        </p:nvPicPr>
        <p:blipFill>
          <a:blip r:embed="rId3"/>
          <a:srcRect l="17901" r="15146" b="-1"/>
          <a:stretch>
            <a:fillRect/>
          </a:stretch>
        </p:blipFill>
        <p:spPr>
          <a:xfrm>
            <a:off x="7946888" y="10"/>
            <a:ext cx="424358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9" name="Content Placeholder 2">
            <a:extLst>
              <a:ext uri="{FF2B5EF4-FFF2-40B4-BE49-F238E27FC236}">
                <a16:creationId xmlns:a16="http://schemas.microsoft.com/office/drawing/2014/main" id="{6B1F9893-155E-9262-5553-26D060901532}"/>
              </a:ext>
            </a:extLst>
          </p:cNvPr>
          <p:cNvGraphicFramePr>
            <a:graphicFrameLocks noGrp="1"/>
          </p:cNvGraphicFramePr>
          <p:nvPr>
            <p:ph idx="1"/>
            <p:extLst>
              <p:ext uri="{D42A27DB-BD31-4B8C-83A1-F6EECF244321}">
                <p14:modId xmlns:p14="http://schemas.microsoft.com/office/powerpoint/2010/main" val="1010477432"/>
              </p:ext>
            </p:extLst>
          </p:nvPr>
        </p:nvGraphicFramePr>
        <p:xfrm>
          <a:off x="640080" y="2828260"/>
          <a:ext cx="6919669" cy="37043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9912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F917B-871D-BBF8-0792-99D2EA056EF4}"/>
              </a:ext>
            </a:extLst>
          </p:cNvPr>
          <p:cNvSpPr>
            <a:spLocks noGrp="1"/>
          </p:cNvSpPr>
          <p:nvPr>
            <p:ph type="title"/>
          </p:nvPr>
        </p:nvSpPr>
        <p:spPr>
          <a:xfrm>
            <a:off x="640080" y="325369"/>
            <a:ext cx="4368602" cy="1956841"/>
          </a:xfrm>
        </p:spPr>
        <p:txBody>
          <a:bodyPr anchor="b">
            <a:normAutofit/>
          </a:bodyPr>
          <a:lstStyle/>
          <a:p>
            <a:r>
              <a:rPr lang="en-GB" sz="5400"/>
              <a:t>Reference List</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8F9F4BA-AF00-A2C2-6C10-D0C0155ACE88}"/>
              </a:ext>
            </a:extLst>
          </p:cNvPr>
          <p:cNvPicPr>
            <a:picLocks noChangeAspect="1"/>
          </p:cNvPicPr>
          <p:nvPr/>
        </p:nvPicPr>
        <p:blipFill>
          <a:blip r:embed="rId2"/>
          <a:srcRect l="16524" r="16523" b="-1"/>
          <a:stretch>
            <a:fillRect/>
          </a:stretch>
        </p:blipFill>
        <p:spPr>
          <a:xfrm>
            <a:off x="8250865" y="10"/>
            <a:ext cx="3939612"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aphicFrame>
        <p:nvGraphicFramePr>
          <p:cNvPr id="5" name="Content Placeholder 2">
            <a:extLst>
              <a:ext uri="{FF2B5EF4-FFF2-40B4-BE49-F238E27FC236}">
                <a16:creationId xmlns:a16="http://schemas.microsoft.com/office/drawing/2014/main" id="{113EC90F-3A80-BC45-EA4C-D525B7E29EEA}"/>
              </a:ext>
            </a:extLst>
          </p:cNvPr>
          <p:cNvGraphicFramePr>
            <a:graphicFrameLocks noGrp="1"/>
          </p:cNvGraphicFramePr>
          <p:nvPr>
            <p:ph idx="1"/>
            <p:extLst>
              <p:ext uri="{D42A27DB-BD31-4B8C-83A1-F6EECF244321}">
                <p14:modId xmlns:p14="http://schemas.microsoft.com/office/powerpoint/2010/main" val="4196887662"/>
              </p:ext>
            </p:extLst>
          </p:nvPr>
        </p:nvGraphicFramePr>
        <p:xfrm>
          <a:off x="640080" y="2891187"/>
          <a:ext cx="7387501" cy="3530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0421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47BFD571-6752-69C3-CEEE-823B9F1F88F5}"/>
              </a:ext>
            </a:extLst>
          </p:cNvPr>
          <p:cNvPicPr>
            <a:picLocks noChangeAspect="1"/>
          </p:cNvPicPr>
          <p:nvPr/>
        </p:nvPicPr>
        <p:blipFill>
          <a:blip r:embed="rId2">
            <a:duotone>
              <a:prstClr val="black"/>
              <a:schemeClr val="tx2">
                <a:tint val="45000"/>
                <a:satMod val="400000"/>
              </a:schemeClr>
            </a:duotone>
            <a:alphaModFix amt="2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4E9F4D9-A8A1-AEDE-6B09-71E18BDED507}"/>
              </a:ext>
            </a:extLst>
          </p:cNvPr>
          <p:cNvSpPr>
            <a:spLocks noGrp="1"/>
          </p:cNvSpPr>
          <p:nvPr>
            <p:ph type="title"/>
          </p:nvPr>
        </p:nvSpPr>
        <p:spPr>
          <a:xfrm>
            <a:off x="838200" y="365125"/>
            <a:ext cx="10515600" cy="1325563"/>
          </a:xfrm>
        </p:spPr>
        <p:txBody>
          <a:bodyPr>
            <a:normAutofit/>
          </a:bodyPr>
          <a:lstStyle/>
          <a:p>
            <a:r>
              <a:rPr lang="en-GB" b="1"/>
              <a:t>Thank You</a:t>
            </a:r>
            <a:br>
              <a:rPr lang="en-GB" b="1"/>
            </a:br>
            <a:endParaRPr lang="en-GB"/>
          </a:p>
        </p:txBody>
      </p:sp>
      <p:sp>
        <p:nvSpPr>
          <p:cNvPr id="3" name="Content Placeholder 2">
            <a:extLst>
              <a:ext uri="{FF2B5EF4-FFF2-40B4-BE49-F238E27FC236}">
                <a16:creationId xmlns:a16="http://schemas.microsoft.com/office/drawing/2014/main" id="{6B6EDB3A-A0A7-0203-80DC-686E496AE0BA}"/>
              </a:ext>
            </a:extLst>
          </p:cNvPr>
          <p:cNvSpPr>
            <a:spLocks noGrp="1"/>
          </p:cNvSpPr>
          <p:nvPr>
            <p:ph idx="1"/>
          </p:nvPr>
        </p:nvSpPr>
        <p:spPr>
          <a:xfrm>
            <a:off x="838200" y="1825625"/>
            <a:ext cx="10515600" cy="4351338"/>
          </a:xfrm>
        </p:spPr>
        <p:txBody>
          <a:bodyPr>
            <a:normAutofit/>
          </a:bodyPr>
          <a:lstStyle/>
          <a:p>
            <a:r>
              <a:rPr lang="en-GB" b="1"/>
              <a:t>Any Questions?</a:t>
            </a:r>
            <a:endParaRPr lang="en-GB"/>
          </a:p>
          <a:p>
            <a:endParaRPr lang="en-GB"/>
          </a:p>
        </p:txBody>
      </p:sp>
    </p:spTree>
    <p:extLst>
      <p:ext uri="{BB962C8B-B14F-4D97-AF65-F5344CB8AC3E}">
        <p14:creationId xmlns:p14="http://schemas.microsoft.com/office/powerpoint/2010/main" val="219065538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270</TotalTime>
  <Words>1086</Words>
  <Application>Microsoft Office PowerPoint</Application>
  <PresentationFormat>Widescreen</PresentationFormat>
  <Paragraphs>121</Paragraphs>
  <Slides>12</Slides>
  <Notes>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12</vt:i4>
      </vt:variant>
    </vt:vector>
  </HeadingPairs>
  <TitlesOfParts>
    <vt:vector size="18" baseType="lpstr">
      <vt:lpstr>Aptos</vt:lpstr>
      <vt:lpstr>Aptos Display</vt:lpstr>
      <vt:lpstr>Arial</vt:lpstr>
      <vt:lpstr>Calibri</vt:lpstr>
      <vt:lpstr>Office Theme</vt:lpstr>
      <vt:lpstr>1_Office Theme</vt:lpstr>
      <vt:lpstr>Basil’s Bakery: Problem Solving and Decision-Making Analysis</vt:lpstr>
      <vt:lpstr>Presentation Structure </vt:lpstr>
      <vt:lpstr>PowerPoint Presentation</vt:lpstr>
      <vt:lpstr>PowerPoint Presentation</vt:lpstr>
      <vt:lpstr>PowerPoint Presentation</vt:lpstr>
      <vt:lpstr>PowerPoint Presentation</vt:lpstr>
      <vt:lpstr>PowerPoint Presentation</vt:lpstr>
      <vt:lpstr>PowerPoint Presentation</vt:lpstr>
      <vt:lpstr>Key Findings </vt:lpstr>
      <vt:lpstr>Conclusion </vt:lpstr>
      <vt:lpstr>Reference List</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Danish Mobeen (2532057)</dc:creator>
  <cp:lastModifiedBy>Syed Wasim Ahmed (2525497)</cp:lastModifiedBy>
  <cp:revision>11</cp:revision>
  <dcterms:created xsi:type="dcterms:W3CDTF">2026-07-07T14:38:28Z</dcterms:created>
  <dcterms:modified xsi:type="dcterms:W3CDTF">2026-07-13T09:44:12Z</dcterms:modified>
</cp:coreProperties>
</file>