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2" roundtripDataSignature="AMtx7mjj9a8r453VhaeHryYF9YDxgzas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B7FEDD0-F435-4805-9159-28B535CAE47F}">
  <a:tblStyle styleId="{BB7FEDD0-F435-4805-9159-28B535CAE47F}" styleName="Table_0">
    <a:wholeTbl>
      <a:tcTxStyle b="off" i="off">
        <a:font>
          <a:latin typeface="Calibri"/>
          <a:ea typeface="Calibri"/>
          <a:cs typeface="Calibri"/>
        </a:font>
        <a:schemeClr val="lt1"/>
      </a:tcTxStyle>
      <a:tcStyle>
        <a:tcBdr>
          <a:left>
            <a:ln cap="flat" cmpd="sng" w="9525">
              <a:solidFill>
                <a:srgbClr val="CDC3C3"/>
              </a:solidFill>
              <a:prstDash val="solid"/>
              <a:round/>
              <a:headEnd len="sm" w="sm" type="none"/>
              <a:tailEnd len="sm" w="sm" type="none"/>
            </a:ln>
          </a:left>
          <a:right>
            <a:ln cap="flat" cmpd="sng" w="9525">
              <a:solidFill>
                <a:srgbClr val="CDC3C3"/>
              </a:solidFill>
              <a:prstDash val="solid"/>
              <a:round/>
              <a:headEnd len="sm" w="sm" type="none"/>
              <a:tailEnd len="sm" w="sm" type="none"/>
            </a:ln>
          </a:right>
          <a:top>
            <a:ln cap="flat" cmpd="sng" w="9525">
              <a:solidFill>
                <a:srgbClr val="CDC3C3"/>
              </a:solidFill>
              <a:prstDash val="solid"/>
              <a:round/>
              <a:headEnd len="sm" w="sm" type="none"/>
              <a:tailEnd len="sm" w="sm" type="none"/>
            </a:ln>
          </a:top>
          <a:bottom>
            <a:ln cap="flat" cmpd="sng" w="9525">
              <a:solidFill>
                <a:srgbClr val="CDC3C3"/>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tcStyle>
        <a:fill>
          <a:solidFill>
            <a:schemeClr val="lt1">
              <a:alpha val="20000"/>
            </a:schemeClr>
          </a:solidFill>
        </a:fill>
      </a:tcStyle>
    </a:band1H>
    <a:band2H>
      <a:tcTxStyle/>
    </a:band2H>
    <a:band1V>
      <a:tcTxStyle/>
      <a:tcStyle>
        <a:fill>
          <a:solidFill>
            <a:schemeClr val="lt1">
              <a:alpha val="20000"/>
            </a:schemeClr>
          </a:solidFill>
        </a:fill>
      </a:tcStyle>
    </a:band1V>
    <a:band2V>
      <a:tcTxStyle/>
    </a:band2V>
    <a:lastCol>
      <a:tcTxStyle b="on" i="off"/>
      <a:tcStyle>
        <a:tcBdr>
          <a:left>
            <a:ln cap="flat" cmpd="sng" w="9525">
              <a:solidFill>
                <a:schemeClr val="lt1"/>
              </a:solidFill>
              <a:prstDash val="solid"/>
              <a:round/>
              <a:headEnd len="sm" w="sm" type="none"/>
              <a:tailEnd len="sm" w="sm" type="none"/>
            </a:ln>
          </a:left>
        </a:tcBdr>
      </a:tcStyle>
    </a:lastCol>
    <a:firstCol>
      <a:tcTxStyle b="on" i="off"/>
      <a:tcStyle>
        <a:tcBdr>
          <a:right>
            <a:ln cap="flat" cmpd="sng" w="9525">
              <a:solidFill>
                <a:schemeClr val="lt1"/>
              </a:solidFill>
              <a:prstDash val="solid"/>
              <a:round/>
              <a:headEnd len="sm" w="sm" type="none"/>
              <a:tailEnd len="sm" w="sm" type="none"/>
            </a:ln>
          </a:right>
        </a:tcBdr>
      </a:tcStyle>
    </a:firstCol>
    <a:lastRow>
      <a:tcTxStyle b="on" i="off"/>
      <a:tcStyle>
        <a:tcBdr>
          <a:top>
            <a:ln cap="flat" cmpd="sng" w="9525">
              <a:solidFill>
                <a:schemeClr val="lt1"/>
              </a:solidFill>
              <a:prstDash val="solid"/>
              <a:round/>
              <a:headEnd len="sm" w="sm" type="none"/>
              <a:tailEnd len="sm" w="sm" type="none"/>
            </a:ln>
          </a:top>
        </a:tcBdr>
        <a:fill>
          <a:solidFill>
            <a:srgbClr val="FFFFFF">
              <a:alpha val="0"/>
            </a:srgbClr>
          </a:solidFill>
        </a:fill>
      </a:tcStyle>
    </a:lastRow>
    <a:seCell>
      <a:tcTxStyle/>
      <a:tcStyle>
        <a:tcBdr>
          <a:left>
            <a:ln cap="flat" cmpd="sng" w="9525">
              <a:solidFill>
                <a:srgbClr val="000000">
                  <a:alpha val="0"/>
                </a:srgbClr>
              </a:solidFill>
              <a:prstDash val="solid"/>
              <a:round/>
              <a:headEnd len="sm" w="sm" type="none"/>
              <a:tailEnd len="sm" w="sm" type="none"/>
            </a:ln>
          </a:left>
          <a:top>
            <a:ln cap="flat" cmpd="sng" w="9525">
              <a:solidFill>
                <a:srgbClr val="000000">
                  <a:alpha val="0"/>
                </a:srgbClr>
              </a:solidFill>
              <a:prstDash val="solid"/>
              <a:round/>
              <a:headEnd len="sm" w="sm" type="none"/>
              <a:tailEnd len="sm" w="sm" type="none"/>
            </a:ln>
          </a:top>
        </a:tcBdr>
      </a:tcStyle>
    </a:seCell>
    <a:swCell>
      <a:tcTxStyle/>
      <a:tcStyle>
        <a:tcBdr>
          <a:right>
            <a:ln cap="flat" cmpd="sng" w="9525">
              <a:solidFill>
                <a:srgbClr val="000000">
                  <a:alpha val="0"/>
                </a:srgbClr>
              </a:solidFill>
              <a:prstDash val="solid"/>
              <a:round/>
              <a:headEnd len="sm" w="sm" type="none"/>
              <a:tailEnd len="sm" w="sm" type="none"/>
            </a:ln>
          </a:right>
          <a:top>
            <a:ln cap="flat" cmpd="sng" w="9525">
              <a:solidFill>
                <a:srgbClr val="000000">
                  <a:alpha val="0"/>
                </a:srgbClr>
              </a:solidFill>
              <a:prstDash val="solid"/>
              <a:round/>
              <a:headEnd len="sm" w="sm" type="none"/>
              <a:tailEnd len="sm" w="sm" type="none"/>
            </a:ln>
          </a:top>
        </a:tcBdr>
      </a:tcStyle>
    </a:swCell>
    <a:firstRow>
      <a:tcTxStyle b="on" i="off"/>
      <a:tcStyle>
        <a:tcBdr>
          <a:bottom>
            <a:ln cap="flat" cmpd="sng" w="9525">
              <a:solidFill>
                <a:schemeClr val="lt1"/>
              </a:solidFill>
              <a:prstDash val="solid"/>
              <a:round/>
              <a:headEnd len="sm" w="sm" type="none"/>
              <a:tailEnd len="sm" w="sm" type="none"/>
            </a:ln>
          </a:bottom>
        </a:tcBdr>
        <a:fill>
          <a:solidFill>
            <a:srgbClr val="FFFFFF">
              <a:alpha val="0"/>
            </a:srgbClr>
          </a:solidFill>
        </a:fill>
      </a:tcStyle>
    </a:firstRow>
    <a:neCell>
      <a:tcTxStyle/>
      <a:tcStyle>
        <a:tcBdr>
          <a:bottom>
            <a:ln cap="flat" cmpd="sng" w="9525">
              <a:solidFill>
                <a:srgbClr val="000000">
                  <a:alpha val="0"/>
                </a:srgbClr>
              </a:solidFill>
              <a:prstDash val="solid"/>
              <a:round/>
              <a:headEnd len="sm" w="sm" type="none"/>
              <a:tailEnd len="sm" w="sm" type="none"/>
            </a:ln>
          </a:bottom>
        </a:tcBdr>
      </a:tc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42" Type="http://customschemas.google.com/relationships/presentationmetadata" Target="metadata"/><Relationship Id="rId41" Type="http://schemas.openxmlformats.org/officeDocument/2006/relationships/slide" Target="slides/slide36.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Good afternoon to you all. In this presentation we review Google’s current state of AI, automation, and workforce transformation management and its connections to strategic human capital management outcomes as reported in some of Google’s recent reporting. It includes key opportunity areas and key challenges. Deep root cause analysis and evidence-based recommendations. The paper concludes with implications for the future of work and an integrated HRM strategy for the organization.</a:t>
            </a:r>
            <a:endParaRPr/>
          </a:p>
        </p:txBody>
      </p:sp>
      <p:sp>
        <p:nvSpPr>
          <p:cNvPr id="111" name="Google Shape;111;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AI expansion is a huge part of that. Despite its current size, Google hires almost 12,000 people in one year to reach 198,933 by June 2026. Now, 46.9 percent of the workforce is engineering, with a clear focus on AI talent. The firm said much of the capital spending, planned between 195 billion and 205 billion dollars in 2026, will be for AI infrastructure and new models.</a:t>
            </a:r>
            <a:endParaRPr b="0"/>
          </a:p>
          <a:p>
            <a:pPr indent="0" lvl="0" marL="0" rtl="0" algn="l">
              <a:spcBef>
                <a:spcPts val="0"/>
              </a:spcBef>
              <a:spcAft>
                <a:spcPts val="0"/>
              </a:spcAft>
              <a:buNone/>
            </a:pPr>
            <a:br>
              <a:rPr lang="en-IN"/>
            </a:br>
            <a:endParaRPr/>
          </a:p>
        </p:txBody>
      </p:sp>
      <p:sp>
        <p:nvSpPr>
          <p:cNvPr id="119" name="Google Shape;11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To make sense of Google's strategy, we will make use of three essential frameworks. The company is adopting a socio-technical systems theory that considers the integration of the Gemini tools with their human jobs to be designed in an optimized manner together. The increased demand for AI specialists, now comprising 46.9% of Alphabet's engineering staff, is at least partly due to skill-biased technological change. Last but not least, psychological contract theory helps us to understand what expectations employees might have regarding reskilling and support as Google’s AI go-getters continue to evolve.</a:t>
            </a:r>
            <a:endParaRPr b="0"/>
          </a:p>
          <a:p>
            <a:pPr indent="0" lvl="0" marL="0" rtl="0" algn="l">
              <a:spcBef>
                <a:spcPts val="0"/>
              </a:spcBef>
              <a:spcAft>
                <a:spcPts val="0"/>
              </a:spcAft>
              <a:buNone/>
            </a:pPr>
            <a:br>
              <a:rPr lang="en-IN"/>
            </a:br>
            <a:endParaRPr/>
          </a:p>
        </p:txBody>
      </p:sp>
      <p:sp>
        <p:nvSpPr>
          <p:cNvPr id="127" name="Google Shape;12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Let’s discuss the current policy from Google and how the transcript of their AI Principles has changed in the past year to three distinct pillars of bold innovation, responsible development and collaborative progress. There is a multi-level governance framework such as the Responsibility and Safety Council and the Frontier Safety Framework that supports these principles. The 2026 Responsible AI Progress Report details that these principles are an integral part of the complete AI process from research to post-launch monitoring and ongoing improvements.</a:t>
            </a:r>
            <a:endParaRPr/>
          </a:p>
        </p:txBody>
      </p:sp>
      <p:sp>
        <p:nvSpPr>
          <p:cNvPr id="143" name="Google Shape;1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I have examined Google’s concrete workforce transformation efforts. Our analysis also indicates that engineers and knowledge workers can easily and quickly adapt to new tools like Cider, which is why the company has purposefully updated its long-standing Grow learning platform to AI fluency, establishing the internal “AI Savvy Google” hub and working with DeepMind on the training of Gemini. Google is making continuous reskilling part of the everyday workflow with the help of Google Skills and the AI Boost Bootcamp, which means that the daily use of AI does not need to be a skill limited to specialists.</a:t>
            </a:r>
            <a:endParaRPr/>
          </a:p>
        </p:txBody>
      </p:sp>
      <p:sp>
        <p:nvSpPr>
          <p:cNvPr id="157" name="Google Shape;15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Let's take a look at Google's AI-powered talent processes. The company uses Gemini to speed up the matching of candidates for its large applicant pool, adding AI fluency to new interview formats in our analysis. There is now a formal process for the use of AI within performance systems under GRAD, with connections to development outcomes and organizational priorities.</a:t>
            </a:r>
            <a:endParaRPr/>
          </a:p>
        </p:txBody>
      </p:sp>
      <p:sp>
        <p:nvSpPr>
          <p:cNvPr id="170" name="Google Shape;17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we explore Google’s employee experience and change approaches. As AiWardrobe notes in its analysis of the program, the company encourages the formation of peer communities and has tied AI fluency to performance reviews, and experiential learning and continued education are major keys to helping Googlers adjust. These practices are designed to help achieve engagement in an era of workforce change.</a:t>
            </a:r>
            <a:endParaRPr/>
          </a:p>
        </p:txBody>
      </p:sp>
      <p:sp>
        <p:nvSpPr>
          <p:cNvPr id="187" name="Google Shape;18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3" name="Google Shape;20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section, we bring attention to the productivity and creativity benefits generative AI can provide at Google. AI generates most new code; agents speed up time-consuming migrations, the company says. The analysis has revealed that these tools can free up the engineers to work on higher value tasks and create speed and innovation throughout the organization.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04" name="Google Shape;20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9" name="Google Shape;219;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In this section we will look at what new roles and skill premiums Google is creating. The firm is continuing to grow AI engineering and hybrid job roles, and our data shows that there is a powerful payoff for having in-house AI specialists, emphasizing the value of these quick upskills.</a:t>
            </a:r>
            <a:endParaRPr/>
          </a:p>
        </p:txBody>
      </p:sp>
      <p:sp>
        <p:nvSpPr>
          <p:cNvPr id="220" name="Google Shape;220;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b="0" i="0" lang="en-IN" sz="1200" u="none" strike="noStrike">
                <a:solidFill>
                  <a:schemeClr val="dk1"/>
                </a:solidFill>
                <a:latin typeface="Arial"/>
                <a:ea typeface="Arial"/>
                <a:cs typeface="Arial"/>
                <a:sym typeface="Arial"/>
              </a:rPr>
              <a:t>This slide looks at Google's move into AI-powered internal talent marketplaces and decision support. By leveraging both of these technologies, known as Gemini and matching systems, the company is finding talent quicker and making more seamless internal moves. Our analysis indicates that these tools can enhance mobility, diminish friction in external hiring and can inform workforce decisions.</a:t>
            </a:r>
            <a:endParaRPr/>
          </a:p>
        </p:txBody>
      </p:sp>
      <p:sp>
        <p:nvSpPr>
          <p:cNvPr id="237" name="Google Shape;23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3" name="Google Shape;253;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last opportunity section, we consider competitive advantage through rapid upskilling &amp; human-AI collaboration. Google ensures that its engineers and teams collaborate with AI on a massive scale through a combination of intensive internal training and agentic capabilities. Through intensive internal training and agentic capabilities, Google ensures its engineers and teams are collaborating closely with AI at scale. We believe that this kind of twin strategy helps us speed up delivery, and at the same time, we build capability in the workforce.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54" name="Google Shape;254;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7" name="Google Shape;28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challenge section, we'll be looking at ‘role displacement,' ‘skills polarization,' and ‘redesign friction' at Google. The company has been continuing to shift investments into AI, and this has resulted in selective workforce cuts and a mismatch of skills. What we found is these changes create a true “design friction” and raise security and adaptation issues that span across teams.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88" name="Google Shape;288;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1" name="Google Shape;311;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Here in this slide, we turn our thoughts to the ethics risks, bias, transparency, and trust issues at Google. The company has had some high-profile controversy and principle revisions that have challenged the faith of all stakeholders. While much work remains to be done in terms of responsible AI, our analysis reveals that real issues exist around consistency, openness, and a lack of public trust.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12" name="Google Shape;312;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4" name="Google Shape;324;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In this section, we analyze change resistance and well-being pressures at Google as well as psychological-contract breaches. The rapid AI transformation is redefining traditional perspectives on security and culture, and the research shows rising morale and burnout challenges. This sort of conflict is an actual kind that the organization needs to be tackling.</a:t>
            </a:r>
            <a:endParaRPr b="0"/>
          </a:p>
          <a:p>
            <a:pPr indent="0" lvl="0" marL="0" rtl="0" algn="l">
              <a:spcBef>
                <a:spcPts val="0"/>
              </a:spcBef>
              <a:spcAft>
                <a:spcPts val="0"/>
              </a:spcAft>
              <a:buNone/>
            </a:pPr>
            <a:br>
              <a:rPr lang="en-IN"/>
            </a:br>
            <a:endParaRPr/>
          </a:p>
        </p:txBody>
      </p:sp>
      <p:sp>
        <p:nvSpPr>
          <p:cNvPr id="325" name="Google Shape;325;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1" name="Google Shape;341;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For these last challenges section, we look at implementation gaps, data limitations, and barriers to Google adoption. Limited structures and readiness across the tools underpin poor, steady progress, and our analyses indicate data and infrastructure barriers limit scaleWe need to fill the gaps so that AI transformation canto live up to its potential.</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42" name="Google Shape;342;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8" name="Google Shape;358;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is the first root cause factor; Policy and governance design gaps at Google. Although we find the company has formal AI Principles, and oversight bodies, the analysis reveals that these have not necessarily paralleled the pace of emerging models nor have they been as well established in daily operations or decision-making.</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59" name="Google Shape;359;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6" name="Google Shape;366;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Leadership behaviour and strategic prioritization are analyzed as root causes here. While Google's big investments in AI represent a clear direction, our research suggests that at times, the degree of investment in people and the degree of investment in systems through psychological-contract signals may not always move in step, which can create tension between ambition and workforce readiness.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67" name="Google Shape;367;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9" name="Google Shape;379;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third factor for root causes in this series is organizational structure and cross-functional silos, and this article is about Google's. The product-area model has provided focus, but we believe that the coherent use of AI tooling, the flow of knowledge, and integrated talent mobility between research and products is prevented by the company's product-area structure.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80" name="Google Shape;380;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3" name="Google Shape;39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section we focus on organizational culture and psychological safety as a causal factor. The restructuring and the soon-to-be expectations of AI have challenged Google's past successes of openness. Our analysis reveals that eroding the security perception and increased pressure to adopt can lead to less security required for honest dialogue and sustainable change.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394" name="Google Shape;39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2" name="Shape 412"/>
        <p:cNvGrpSpPr/>
        <p:nvPr/>
      </p:nvGrpSpPr>
      <p:grpSpPr>
        <a:xfrm>
          <a:off x="0" y="0"/>
          <a:ext cx="0" cy="0"/>
          <a:chOff x="0" y="0"/>
          <a:chExt cx="0" cy="0"/>
        </a:xfrm>
      </p:grpSpPr>
      <p:sp>
        <p:nvSpPr>
          <p:cNvPr id="413" name="Google Shape;413;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4" name="Google Shape;414;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IN" sz="1200" u="none" strike="noStrike">
                <a:solidFill>
                  <a:schemeClr val="dk1"/>
                </a:solidFill>
                <a:latin typeface="Arial"/>
                <a:ea typeface="Arial"/>
                <a:cs typeface="Arial"/>
                <a:sym typeface="Arial"/>
              </a:rPr>
              <a:t>This fifth root-cause factor looks at the maturity of the technology and data infrastructure at Google. The findings show that while we have attained strong AI capacity, the legacy pressures and the variation in tool readiness and capacity pressures continue to hinder HR professionals from working with AI across the organization in a consistent and scalable manner.</a:t>
            </a:r>
            <a:endParaRPr b="0"/>
          </a:p>
          <a:p>
            <a:pPr indent="0" lvl="0" marL="0" rtl="0" algn="l">
              <a:spcBef>
                <a:spcPts val="0"/>
              </a:spcBef>
              <a:spcAft>
                <a:spcPts val="0"/>
              </a:spcAft>
              <a:buNone/>
            </a:pPr>
            <a:br>
              <a:rPr lang="en-IN"/>
            </a:br>
            <a:endParaRPr/>
          </a:p>
        </p:txBody>
      </p:sp>
      <p:sp>
        <p:nvSpPr>
          <p:cNvPr id="415" name="Google Shape;415;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7" name="Shape 427"/>
        <p:cNvGrpSpPr/>
        <p:nvPr/>
      </p:nvGrpSpPr>
      <p:grpSpPr>
        <a:xfrm>
          <a:off x="0" y="0"/>
          <a:ext cx="0" cy="0"/>
          <a:chOff x="0" y="0"/>
          <a:chExt cx="0" cy="0"/>
        </a:xfrm>
      </p:grpSpPr>
      <p:sp>
        <p:nvSpPr>
          <p:cNvPr id="428" name="Google Shape;428;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9" name="Google Shape;429;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last root cause factor discusses external pressures and stakeholder expectations. Google is under a lot of pressure, competitively, regulation-wise, and from investors. As we analyze these forces, we believe they further reiterate the drive to look at AI and increase ambition as well as the pressure to have a people-centred workforce transformation in a transparent way.</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30" name="Google Shape;430;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5" name="Shape 435"/>
        <p:cNvGrpSpPr/>
        <p:nvPr/>
      </p:nvGrpSpPr>
      <p:grpSpPr>
        <a:xfrm>
          <a:off x="0" y="0"/>
          <a:ext cx="0" cy="0"/>
          <a:chOff x="0" y="0"/>
          <a:chExt cx="0" cy="0"/>
        </a:xfrm>
      </p:grpSpPr>
      <p:sp>
        <p:nvSpPr>
          <p:cNvPr id="436" name="Google Shape;436;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7" name="Google Shape;437;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On this first recommendations slide, we are working on the strengthening of AI governance and ethical frameworks. Google currently has formal principles and formal oversight bodies, but what we find is that they need to be much more deeply integrated into day-to-day decision-making and formal review expedited, which will help close gaps and regain stakeholder trust.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38" name="Google Shape;438;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5" name="Google Shape;455;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This slide suggests rethinking job redesign for effective human-AI teaming. While Google has already illustrated the impressive benefits of collaboration, the potential of deliberate changes in the redesign of roles, hybrid career paths, and careful measurement is expected to foster similar outcomes by reducing friction on displacement and enhancing gains in productivity and innovation that are already becoming apparent.</a:t>
            </a:r>
            <a:endParaRPr/>
          </a:p>
        </p:txBody>
      </p:sp>
      <p:sp>
        <p:nvSpPr>
          <p:cNvPr id="456" name="Google Shape;456;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 name="Shape 469"/>
        <p:cNvGrpSpPr/>
        <p:nvPr/>
      </p:nvGrpSpPr>
      <p:grpSpPr>
        <a:xfrm>
          <a:off x="0" y="0"/>
          <a:ext cx="0" cy="0"/>
          <a:chOff x="0" y="0"/>
          <a:chExt cx="0" cy="0"/>
        </a:xfrm>
      </p:grpSpPr>
      <p:sp>
        <p:nvSpPr>
          <p:cNvPr id="470" name="Google Shape;470;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1" name="Google Shape;471;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b="0" i="0" lang="en-IN" sz="1200" u="none" strike="noStrike">
                <a:solidFill>
                  <a:schemeClr val="dk1"/>
                </a:solidFill>
                <a:latin typeface="Arial"/>
                <a:ea typeface="Arial"/>
                <a:cs typeface="Arial"/>
                <a:sym typeface="Arial"/>
              </a:rPr>
              <a:t>This recommendation slide talks about reskilling and mobilizing internal candidates at scale. Google’s learning platforms are already strong. Our research suggests that deeper embedding of AI skills information in mobility processes and more opportunities for concrete pathways would decrease polarization and better ensure that internal talent is tapped.</a:t>
            </a:r>
            <a:endParaRPr/>
          </a:p>
        </p:txBody>
      </p:sp>
      <p:sp>
        <p:nvSpPr>
          <p:cNvPr id="472" name="Google Shape;472;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7" name="Google Shape;487;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slide talks about some suggestions that is change management should be reinforced and the psychological contractrepaired. We have seen how Google has quickly evolved, which challenges employees' trust and why transparent security commitment, manager enablement, and two-track tracking of well-being and adoption will prevent resistance and rebuild psychological safety.</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488" name="Google Shape;488;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8" name="Shape 498"/>
        <p:cNvGrpSpPr/>
        <p:nvPr/>
      </p:nvGrpSpPr>
      <p:grpSpPr>
        <a:xfrm>
          <a:off x="0" y="0"/>
          <a:ext cx="0" cy="0"/>
          <a:chOff x="0" y="0"/>
          <a:chExt cx="0" cy="0"/>
        </a:xfrm>
      </p:grpSpPr>
      <p:sp>
        <p:nvSpPr>
          <p:cNvPr id="499" name="Google Shape;499;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0" name="Google Shape;500;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We discuss measurement, accountability, and continuous improvement within the context of these final recommendations’ slides. Google can already create rich people and performance data; with balanced scorecards, clear ownership, and structured learning loops, insights can be translated into tangible, evidence-based continuous progress on the AI workforce agenda.</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01" name="Google Shape;501;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7" name="Google Shape;517;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slide we outline our direction for the next five to ten years regarding AI and automation at Google. The company is beginning to make rapid strides towards becoming agentic; our analysis shows that human–AI collaboration will increase, job mobility will take an algorithmic turn, and sustained trust and careful orchestration will unlock a long-term benefit.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18" name="Google Shape;518;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2" name="Shape 522"/>
        <p:cNvGrpSpPr/>
        <p:nvPr/>
      </p:nvGrpSpPr>
      <p:grpSpPr>
        <a:xfrm>
          <a:off x="0" y="0"/>
          <a:ext cx="0" cy="0"/>
          <a:chOff x="0" y="0"/>
          <a:chExt cx="0" cy="0"/>
        </a:xfrm>
      </p:grpSpPr>
      <p:sp>
        <p:nvSpPr>
          <p:cNvPr id="523" name="Google Shape;523;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4" name="Google Shape;524;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following explores the new role portfolio and necessary meta-skills. While our analysis indicates that these skills will help differentiate the thrivers from the non-thrivers in the human–AI collaboration era, this era will be defined by “orchestration” and “oversight” rather than “pure execution” as Google's future workforce will be.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25" name="Google Shape;525;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6" name="Shape 536"/>
        <p:cNvGrpSpPr/>
        <p:nvPr/>
      </p:nvGrpSpPr>
      <p:grpSpPr>
        <a:xfrm>
          <a:off x="0" y="0"/>
          <a:ext cx="0" cy="0"/>
          <a:chOff x="0" y="0"/>
          <a:chExt cx="0" cy="0"/>
        </a:xfrm>
      </p:grpSpPr>
      <p:sp>
        <p:nvSpPr>
          <p:cNvPr id="537" name="Google Shape;537;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8" name="Google Shape;538;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This is the slide on which we briefly recap the capability needs of the enterprise at Google around the future of work: Good technical performance will not be enough, we found that integrated governance, dynamic talent systems, and a culture of psychological safety will be decisive in whether the benefits of AI can become sustainable competitive advantages.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39" name="Google Shape;539;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2" name="Shape 552"/>
        <p:cNvGrpSpPr/>
        <p:nvPr/>
      </p:nvGrpSpPr>
      <p:grpSpPr>
        <a:xfrm>
          <a:off x="0" y="0"/>
          <a:ext cx="0" cy="0"/>
          <a:chOff x="0" y="0"/>
          <a:chExt cx="0" cy="0"/>
        </a:xfrm>
      </p:grpSpPr>
      <p:sp>
        <p:nvSpPr>
          <p:cNvPr id="553" name="Google Shape;553;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4" name="Google Shape;554;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In this paper we will provide a strategic preparedness and risk-mitigation roadmap. Google can turn its existing problems into positives through a staged strategy of governance changes, reshaping its workplaces and reinforcing the culture; therefore, my analysis reveals that this approach will mitigate and reduce displacement risks and trust while fostering long-term resilience in the organization.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55" name="Google Shape;555;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6" name="Google Shape;576;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IN" sz="1200">
                <a:solidFill>
                  <a:schemeClr val="dk1"/>
                </a:solidFill>
                <a:latin typeface="Arial"/>
                <a:ea typeface="Arial"/>
                <a:cs typeface="Arial"/>
                <a:sym typeface="Arial"/>
              </a:rPr>
              <a:t>The purpose of this synthesis slide is to provide an overview of an integrated HRM strategy for the workforce transformation at Google. The company has already laid the technical and learning groundwork; our analysis indicates that there is a great opportunity to wholeheartedly integrate governance, redesign, mobility, and wellbeing as an integrated, coherent whole, which will enable us to transform the ambitions for AI into a sustainable human capital advantage.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577" name="Google Shape;577;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1" name="Shape 591"/>
        <p:cNvGrpSpPr/>
        <p:nvPr/>
      </p:nvGrpSpPr>
      <p:grpSpPr>
        <a:xfrm>
          <a:off x="0" y="0"/>
          <a:ext cx="0" cy="0"/>
          <a:chOff x="0" y="0"/>
          <a:chExt cx="0" cy="0"/>
        </a:xfrm>
      </p:grpSpPr>
      <p:sp>
        <p:nvSpPr>
          <p:cNvPr id="592" name="Google Shape;592;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3" name="Google Shape;593;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sz="1200">
                <a:solidFill>
                  <a:schemeClr val="dk1"/>
                </a:solidFill>
                <a:latin typeface="Arial"/>
                <a:ea typeface="Arial"/>
                <a:cs typeface="Arial"/>
                <a:sym typeface="Arial"/>
              </a:rPr>
              <a:t>Finally, we pull together some of the reflections of the group on AI, automation, and workforce transformation at Google. While there are many opportunities, there are also real challenges, and our findings illustrate that only a conscious integration of HRM can transform technologically driven leadership into sustainable, responsible human capital leadership.</a:t>
            </a:r>
            <a:endParaRPr/>
          </a:p>
        </p:txBody>
      </p:sp>
      <p:sp>
        <p:nvSpPr>
          <p:cNvPr id="594" name="Google Shape;594;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9" name="Shape 599"/>
        <p:cNvGrpSpPr/>
        <p:nvPr/>
      </p:nvGrpSpPr>
      <p:grpSpPr>
        <a:xfrm>
          <a:off x="0" y="0"/>
          <a:ext cx="0" cy="0"/>
          <a:chOff x="0" y="0"/>
          <a:chExt cx="0" cy="0"/>
        </a:xfrm>
      </p:grpSpPr>
      <p:sp>
        <p:nvSpPr>
          <p:cNvPr id="600" name="Google Shape;600;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1" name="Google Shape;601;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5" name="Shape 605"/>
        <p:cNvGrpSpPr/>
        <p:nvPr/>
      </p:nvGrpSpPr>
      <p:grpSpPr>
        <a:xfrm>
          <a:off x="0" y="0"/>
          <a:ext cx="0" cy="0"/>
          <a:chOff x="0" y="0"/>
          <a:chExt cx="0" cy="0"/>
        </a:xfrm>
      </p:grpSpPr>
      <p:sp>
        <p:nvSpPr>
          <p:cNvPr id="606" name="Google Shape;606;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7" name="Google Shape;60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1" name="Shape 611"/>
        <p:cNvGrpSpPr/>
        <p:nvPr/>
      </p:nvGrpSpPr>
      <p:grpSpPr>
        <a:xfrm>
          <a:off x="0" y="0"/>
          <a:ext cx="0" cy="0"/>
          <a:chOff x="0" y="0"/>
          <a:chExt cx="0" cy="0"/>
        </a:xfrm>
      </p:grpSpPr>
      <p:sp>
        <p:nvSpPr>
          <p:cNvPr id="612" name="Google Shape;612;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13" name="Google Shape;613;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8" name="Shape 18"/>
        <p:cNvGrpSpPr/>
        <p:nvPr/>
      </p:nvGrpSpPr>
      <p:grpSpPr>
        <a:xfrm>
          <a:off x="0" y="0"/>
          <a:ext cx="0" cy="0"/>
          <a:chOff x="0" y="0"/>
          <a:chExt cx="0" cy="0"/>
        </a:xfrm>
      </p:grpSpPr>
      <p:sp>
        <p:nvSpPr>
          <p:cNvPr id="19" name="Google Shape;19;p38"/>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8"/>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38"/>
          <p:cNvSpPr txBox="1"/>
          <p:nvPr>
            <p:ph type="ctr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262626"/>
              </a:buClr>
              <a:buSzPts val="8000"/>
              <a:buFont typeface="Calibri"/>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38"/>
          <p:cNvSpPr txBox="1"/>
          <p:nvPr>
            <p:ph idx="1" type="subTitle"/>
          </p:nvPr>
        </p:nvSpPr>
        <p:spPr>
          <a:xfrm>
            <a:off x="1100051" y="4455621"/>
            <a:ext cx="10058400" cy="11430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p:txBody>
      </p:sp>
      <p:sp>
        <p:nvSpPr>
          <p:cNvPr id="23" name="Google Shape;23;p38"/>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8"/>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8"/>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cxnSp>
        <p:nvCxnSpPr>
          <p:cNvPr id="26" name="Google Shape;26;p38"/>
          <p:cNvCxnSpPr/>
          <p:nvPr/>
        </p:nvCxnSpPr>
        <p:spPr>
          <a:xfrm>
            <a:off x="1207658" y="4343400"/>
            <a:ext cx="9875520"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3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39"/>
          <p:cNvSpPr txBox="1"/>
          <p:nvPr>
            <p:ph idx="1" type="body"/>
          </p:nvPr>
        </p:nvSpPr>
        <p:spPr>
          <a:xfrm>
            <a:off x="1097280" y="1845734"/>
            <a:ext cx="1005840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0" name="Google Shape;30;p39"/>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39"/>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39"/>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3" name="Shape 33"/>
        <p:cNvGrpSpPr/>
        <p:nvPr/>
      </p:nvGrpSpPr>
      <p:grpSpPr>
        <a:xfrm>
          <a:off x="0" y="0"/>
          <a:ext cx="0" cy="0"/>
          <a:chOff x="0" y="0"/>
          <a:chExt cx="0" cy="0"/>
        </a:xfrm>
      </p:grpSpPr>
      <p:sp>
        <p:nvSpPr>
          <p:cNvPr id="34" name="Google Shape;34;p4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40"/>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0"/>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0"/>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38" name="Shape 38"/>
        <p:cNvGrpSpPr/>
        <p:nvPr/>
      </p:nvGrpSpPr>
      <p:grpSpPr>
        <a:xfrm>
          <a:off x="0" y="0"/>
          <a:ext cx="0" cy="0"/>
          <a:chOff x="0" y="0"/>
          <a:chExt cx="0" cy="0"/>
        </a:xfrm>
      </p:grpSpPr>
      <p:sp>
        <p:nvSpPr>
          <p:cNvPr id="39" name="Google Shape;39;p41"/>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41"/>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41"/>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41"/>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41"/>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solidFill>
          <a:schemeClr val="lt1"/>
        </a:solidFill>
      </p:bgPr>
    </p:bg>
    <p:spTree>
      <p:nvGrpSpPr>
        <p:cNvPr id="44" name="Shape 44"/>
        <p:cNvGrpSpPr/>
        <p:nvPr/>
      </p:nvGrpSpPr>
      <p:grpSpPr>
        <a:xfrm>
          <a:off x="0" y="0"/>
          <a:ext cx="0" cy="0"/>
          <a:chOff x="0" y="0"/>
          <a:chExt cx="0" cy="0"/>
        </a:xfrm>
      </p:grpSpPr>
      <p:sp>
        <p:nvSpPr>
          <p:cNvPr id="45" name="Google Shape;45;p42"/>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42"/>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42"/>
          <p:cNvSpPr txBox="1"/>
          <p:nvPr>
            <p:ph type="title"/>
          </p:nvPr>
        </p:nvSpPr>
        <p:spPr>
          <a:xfrm>
            <a:off x="1097280" y="758952"/>
            <a:ext cx="10058400" cy="356616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262626"/>
              </a:buClr>
              <a:buSzPts val="8000"/>
              <a:buFont typeface="Calibri"/>
              <a:buNone/>
              <a:defRPr b="0"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42"/>
          <p:cNvSpPr txBox="1"/>
          <p:nvPr>
            <p:ph idx="1" type="body"/>
          </p:nvPr>
        </p:nvSpPr>
        <p:spPr>
          <a:xfrm>
            <a:off x="1097280" y="4453128"/>
            <a:ext cx="10058400" cy="11430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indent="-228600" lvl="1" marL="914400" algn="l">
              <a:lnSpc>
                <a:spcPct val="90000"/>
              </a:lnSpc>
              <a:spcBef>
                <a:spcPts val="200"/>
              </a:spcBef>
              <a:spcAft>
                <a:spcPts val="0"/>
              </a:spcAft>
              <a:buSzPts val="1800"/>
              <a:buNone/>
              <a:defRPr sz="1800">
                <a:solidFill>
                  <a:srgbClr val="888888"/>
                </a:solidFill>
              </a:defRPr>
            </a:lvl2pPr>
            <a:lvl3pPr indent="-228600" lvl="2" marL="1371600" algn="l">
              <a:lnSpc>
                <a:spcPct val="90000"/>
              </a:lnSpc>
              <a:spcBef>
                <a:spcPts val="400"/>
              </a:spcBef>
              <a:spcAft>
                <a:spcPts val="0"/>
              </a:spcAft>
              <a:buSzPts val="1600"/>
              <a:buNone/>
              <a:defRPr sz="1600">
                <a:solidFill>
                  <a:srgbClr val="888888"/>
                </a:solidFill>
              </a:defRPr>
            </a:lvl3pPr>
            <a:lvl4pPr indent="-228600" lvl="3" marL="1828800" algn="l">
              <a:lnSpc>
                <a:spcPct val="90000"/>
              </a:lnSpc>
              <a:spcBef>
                <a:spcPts val="400"/>
              </a:spcBef>
              <a:spcAft>
                <a:spcPts val="0"/>
              </a:spcAft>
              <a:buSzPts val="1400"/>
              <a:buNone/>
              <a:defRPr sz="1400">
                <a:solidFill>
                  <a:srgbClr val="888888"/>
                </a:solidFill>
              </a:defRPr>
            </a:lvl4pPr>
            <a:lvl5pPr indent="-228600" lvl="4" marL="2286000" algn="l">
              <a:lnSpc>
                <a:spcPct val="90000"/>
              </a:lnSpc>
              <a:spcBef>
                <a:spcPts val="400"/>
              </a:spcBef>
              <a:spcAft>
                <a:spcPts val="0"/>
              </a:spcAft>
              <a:buSzPts val="1400"/>
              <a:buNone/>
              <a:defRPr sz="1400">
                <a:solidFill>
                  <a:srgbClr val="888888"/>
                </a:solidFill>
              </a:defRPr>
            </a:lvl5pPr>
            <a:lvl6pPr indent="-228600" lvl="5" marL="2743200" algn="l">
              <a:lnSpc>
                <a:spcPct val="90000"/>
              </a:lnSpc>
              <a:spcBef>
                <a:spcPts val="400"/>
              </a:spcBef>
              <a:spcAft>
                <a:spcPts val="0"/>
              </a:spcAft>
              <a:buSzPts val="1400"/>
              <a:buNone/>
              <a:defRPr sz="1400">
                <a:solidFill>
                  <a:srgbClr val="888888"/>
                </a:solidFill>
              </a:defRPr>
            </a:lvl6pPr>
            <a:lvl7pPr indent="-228600" lvl="6" marL="3200400" algn="l">
              <a:lnSpc>
                <a:spcPct val="90000"/>
              </a:lnSpc>
              <a:spcBef>
                <a:spcPts val="400"/>
              </a:spcBef>
              <a:spcAft>
                <a:spcPts val="0"/>
              </a:spcAft>
              <a:buSzPts val="1400"/>
              <a:buNone/>
              <a:defRPr sz="1400">
                <a:solidFill>
                  <a:srgbClr val="888888"/>
                </a:solidFill>
              </a:defRPr>
            </a:lvl7pPr>
            <a:lvl8pPr indent="-228600" lvl="7" marL="3657600" algn="l">
              <a:lnSpc>
                <a:spcPct val="90000"/>
              </a:lnSpc>
              <a:spcBef>
                <a:spcPts val="400"/>
              </a:spcBef>
              <a:spcAft>
                <a:spcPts val="0"/>
              </a:spcAft>
              <a:buSzPts val="1400"/>
              <a:buNone/>
              <a:defRPr sz="1400">
                <a:solidFill>
                  <a:srgbClr val="888888"/>
                </a:solidFill>
              </a:defRPr>
            </a:lvl8pPr>
            <a:lvl9pPr indent="-228600" lvl="8" marL="4114800" algn="l">
              <a:lnSpc>
                <a:spcPct val="90000"/>
              </a:lnSpc>
              <a:spcBef>
                <a:spcPts val="400"/>
              </a:spcBef>
              <a:spcAft>
                <a:spcPts val="400"/>
              </a:spcAft>
              <a:buSzPts val="1400"/>
              <a:buNone/>
              <a:defRPr sz="1400">
                <a:solidFill>
                  <a:srgbClr val="888888"/>
                </a:solidFill>
              </a:defRPr>
            </a:lvl9pPr>
          </a:lstStyle>
          <a:p/>
        </p:txBody>
      </p:sp>
      <p:sp>
        <p:nvSpPr>
          <p:cNvPr id="49" name="Google Shape;49;p42"/>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42"/>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2"/>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cxnSp>
        <p:nvCxnSpPr>
          <p:cNvPr id="52" name="Google Shape;52;p42"/>
          <p:cNvCxnSpPr/>
          <p:nvPr/>
        </p:nvCxnSpPr>
        <p:spPr>
          <a:xfrm>
            <a:off x="1207658" y="4343400"/>
            <a:ext cx="9875520" cy="0"/>
          </a:xfrm>
          <a:prstGeom prst="straightConnector1">
            <a:avLst/>
          </a:prstGeom>
          <a:noFill/>
          <a:ln cap="flat" cmpd="sng" w="9525">
            <a:solidFill>
              <a:srgbClr val="7F7F7F"/>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3" name="Shape 53"/>
        <p:cNvGrpSpPr/>
        <p:nvPr/>
      </p:nvGrpSpPr>
      <p:grpSpPr>
        <a:xfrm>
          <a:off x="0" y="0"/>
          <a:ext cx="0" cy="0"/>
          <a:chOff x="0" y="0"/>
          <a:chExt cx="0" cy="0"/>
        </a:xfrm>
      </p:grpSpPr>
      <p:sp>
        <p:nvSpPr>
          <p:cNvPr id="54" name="Google Shape;54;p4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43"/>
          <p:cNvSpPr txBox="1"/>
          <p:nvPr>
            <p:ph idx="1" type="body"/>
          </p:nvPr>
        </p:nvSpPr>
        <p:spPr>
          <a:xfrm>
            <a:off x="1097278" y="1845734"/>
            <a:ext cx="493776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6" name="Google Shape;56;p43"/>
          <p:cNvSpPr txBox="1"/>
          <p:nvPr>
            <p:ph idx="2" type="body"/>
          </p:nvPr>
        </p:nvSpPr>
        <p:spPr>
          <a:xfrm>
            <a:off x="6217920" y="1845735"/>
            <a:ext cx="4937760" cy="402336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7" name="Google Shape;57;p43"/>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43"/>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43"/>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0" name="Shape 60"/>
        <p:cNvGrpSpPr/>
        <p:nvPr/>
      </p:nvGrpSpPr>
      <p:grpSpPr>
        <a:xfrm>
          <a:off x="0" y="0"/>
          <a:ext cx="0" cy="0"/>
          <a:chOff x="0" y="0"/>
          <a:chExt cx="0" cy="0"/>
        </a:xfrm>
      </p:grpSpPr>
      <p:sp>
        <p:nvSpPr>
          <p:cNvPr id="61" name="Google Shape;61;p4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44"/>
          <p:cNvSpPr txBox="1"/>
          <p:nvPr>
            <p:ph idx="1" type="body"/>
          </p:nvPr>
        </p:nvSpPr>
        <p:spPr>
          <a:xfrm>
            <a:off x="1097280" y="1846052"/>
            <a:ext cx="4937760"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200"/>
              </a:spcBef>
              <a:spcAft>
                <a:spcPts val="0"/>
              </a:spcAft>
              <a:buSzPts val="2000"/>
              <a:buNone/>
              <a:defRPr b="0" sz="2000" cap="none">
                <a:solidFill>
                  <a:schemeClr val="dk2"/>
                </a:solidFill>
              </a:defRPr>
            </a:lvl1pPr>
            <a:lvl2pPr indent="-228600" lvl="1" marL="914400" algn="l">
              <a:lnSpc>
                <a:spcPct val="90000"/>
              </a:lnSpc>
              <a:spcBef>
                <a:spcPts val="200"/>
              </a:spcBef>
              <a:spcAft>
                <a:spcPts val="0"/>
              </a:spcAft>
              <a:buSzPts val="2000"/>
              <a:buNone/>
              <a:defRPr b="1" sz="2000"/>
            </a:lvl2pPr>
            <a:lvl3pPr indent="-228600" lvl="2" marL="1371600" algn="l">
              <a:lnSpc>
                <a:spcPct val="90000"/>
              </a:lnSpc>
              <a:spcBef>
                <a:spcPts val="400"/>
              </a:spcBef>
              <a:spcAft>
                <a:spcPts val="0"/>
              </a:spcAft>
              <a:buSzPts val="1800"/>
              <a:buNone/>
              <a:defRPr b="1" sz="1800"/>
            </a:lvl3pPr>
            <a:lvl4pPr indent="-228600" lvl="3" marL="1828800" algn="l">
              <a:lnSpc>
                <a:spcPct val="90000"/>
              </a:lnSpc>
              <a:spcBef>
                <a:spcPts val="400"/>
              </a:spcBef>
              <a:spcAft>
                <a:spcPts val="0"/>
              </a:spcAft>
              <a:buSzPts val="1600"/>
              <a:buNone/>
              <a:defRPr b="1" sz="1600"/>
            </a:lvl4pPr>
            <a:lvl5pPr indent="-228600" lvl="4" marL="2286000" algn="l">
              <a:lnSpc>
                <a:spcPct val="90000"/>
              </a:lnSpc>
              <a:spcBef>
                <a:spcPts val="400"/>
              </a:spcBef>
              <a:spcAft>
                <a:spcPts val="0"/>
              </a:spcAft>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3" name="Google Shape;63;p44"/>
          <p:cNvSpPr txBox="1"/>
          <p:nvPr>
            <p:ph idx="2" type="body"/>
          </p:nvPr>
        </p:nvSpPr>
        <p:spPr>
          <a:xfrm>
            <a:off x="1097280" y="2582334"/>
            <a:ext cx="4937760" cy="33782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4" name="Google Shape;64;p44"/>
          <p:cNvSpPr txBox="1"/>
          <p:nvPr>
            <p:ph idx="3" type="body"/>
          </p:nvPr>
        </p:nvSpPr>
        <p:spPr>
          <a:xfrm>
            <a:off x="6217920" y="1846052"/>
            <a:ext cx="4937760" cy="736282"/>
          </a:xfrm>
          <a:prstGeom prst="rect">
            <a:avLst/>
          </a:prstGeom>
          <a:noFill/>
          <a:ln>
            <a:noFill/>
          </a:ln>
        </p:spPr>
        <p:txBody>
          <a:bodyPr anchorCtr="0" anchor="ctr" bIns="45700" lIns="91425" spcFirstLastPara="1" rIns="91425" wrap="square" tIns="45700">
            <a:normAutofit/>
          </a:bodyPr>
          <a:lstStyle>
            <a:lvl1pPr indent="-228600" lvl="0" marL="457200" algn="l">
              <a:lnSpc>
                <a:spcPct val="90000"/>
              </a:lnSpc>
              <a:spcBef>
                <a:spcPts val="1200"/>
              </a:spcBef>
              <a:spcAft>
                <a:spcPts val="0"/>
              </a:spcAft>
              <a:buSzPts val="2000"/>
              <a:buNone/>
              <a:defRPr b="0" sz="2000" cap="none">
                <a:solidFill>
                  <a:schemeClr val="dk2"/>
                </a:solidFill>
              </a:defRPr>
            </a:lvl1pPr>
            <a:lvl2pPr indent="-228600" lvl="1" marL="914400" algn="l">
              <a:lnSpc>
                <a:spcPct val="90000"/>
              </a:lnSpc>
              <a:spcBef>
                <a:spcPts val="200"/>
              </a:spcBef>
              <a:spcAft>
                <a:spcPts val="0"/>
              </a:spcAft>
              <a:buSzPts val="2000"/>
              <a:buNone/>
              <a:defRPr b="1" sz="2000"/>
            </a:lvl2pPr>
            <a:lvl3pPr indent="-228600" lvl="2" marL="1371600" algn="l">
              <a:lnSpc>
                <a:spcPct val="90000"/>
              </a:lnSpc>
              <a:spcBef>
                <a:spcPts val="400"/>
              </a:spcBef>
              <a:spcAft>
                <a:spcPts val="0"/>
              </a:spcAft>
              <a:buSzPts val="1800"/>
              <a:buNone/>
              <a:defRPr b="1" sz="1800"/>
            </a:lvl3pPr>
            <a:lvl4pPr indent="-228600" lvl="3" marL="1828800" algn="l">
              <a:lnSpc>
                <a:spcPct val="90000"/>
              </a:lnSpc>
              <a:spcBef>
                <a:spcPts val="400"/>
              </a:spcBef>
              <a:spcAft>
                <a:spcPts val="0"/>
              </a:spcAft>
              <a:buSzPts val="1600"/>
              <a:buNone/>
              <a:defRPr b="1" sz="1600"/>
            </a:lvl4pPr>
            <a:lvl5pPr indent="-228600" lvl="4" marL="2286000" algn="l">
              <a:lnSpc>
                <a:spcPct val="90000"/>
              </a:lnSpc>
              <a:spcBef>
                <a:spcPts val="400"/>
              </a:spcBef>
              <a:spcAft>
                <a:spcPts val="0"/>
              </a:spcAft>
              <a:buSzPts val="1600"/>
              <a:buNone/>
              <a:defRPr b="1" sz="1600"/>
            </a:lvl5pPr>
            <a:lvl6pPr indent="-228600" lvl="5" marL="2743200" algn="l">
              <a:lnSpc>
                <a:spcPct val="90000"/>
              </a:lnSpc>
              <a:spcBef>
                <a:spcPts val="400"/>
              </a:spcBef>
              <a:spcAft>
                <a:spcPts val="0"/>
              </a:spcAft>
              <a:buSzPts val="1600"/>
              <a:buNone/>
              <a:defRPr b="1" sz="1600"/>
            </a:lvl6pPr>
            <a:lvl7pPr indent="-228600" lvl="6" marL="3200400" algn="l">
              <a:lnSpc>
                <a:spcPct val="90000"/>
              </a:lnSpc>
              <a:spcBef>
                <a:spcPts val="400"/>
              </a:spcBef>
              <a:spcAft>
                <a:spcPts val="0"/>
              </a:spcAft>
              <a:buSzPts val="1600"/>
              <a:buNone/>
              <a:defRPr b="1" sz="1600"/>
            </a:lvl7pPr>
            <a:lvl8pPr indent="-228600" lvl="7" marL="3657600" algn="l">
              <a:lnSpc>
                <a:spcPct val="90000"/>
              </a:lnSpc>
              <a:spcBef>
                <a:spcPts val="400"/>
              </a:spcBef>
              <a:spcAft>
                <a:spcPts val="0"/>
              </a:spcAft>
              <a:buSzPts val="1600"/>
              <a:buNone/>
              <a:defRPr b="1" sz="1600"/>
            </a:lvl8pPr>
            <a:lvl9pPr indent="-228600" lvl="8" marL="4114800" algn="l">
              <a:lnSpc>
                <a:spcPct val="90000"/>
              </a:lnSpc>
              <a:spcBef>
                <a:spcPts val="400"/>
              </a:spcBef>
              <a:spcAft>
                <a:spcPts val="400"/>
              </a:spcAft>
              <a:buSzPts val="1600"/>
              <a:buNone/>
              <a:defRPr b="1" sz="1600"/>
            </a:lvl9pPr>
          </a:lstStyle>
          <a:p/>
        </p:txBody>
      </p:sp>
      <p:sp>
        <p:nvSpPr>
          <p:cNvPr id="65" name="Google Shape;65;p44"/>
          <p:cNvSpPr txBox="1"/>
          <p:nvPr>
            <p:ph idx="4" type="body"/>
          </p:nvPr>
        </p:nvSpPr>
        <p:spPr>
          <a:xfrm>
            <a:off x="6217920" y="2582334"/>
            <a:ext cx="4937760" cy="33782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6" name="Google Shape;66;p44"/>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44"/>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44"/>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69" name="Shape 69"/>
        <p:cNvGrpSpPr/>
        <p:nvPr/>
      </p:nvGrpSpPr>
      <p:grpSpPr>
        <a:xfrm>
          <a:off x="0" y="0"/>
          <a:ext cx="0" cy="0"/>
          <a:chOff x="0" y="0"/>
          <a:chExt cx="0" cy="0"/>
        </a:xfrm>
      </p:grpSpPr>
      <p:sp>
        <p:nvSpPr>
          <p:cNvPr id="70" name="Google Shape;70;p45"/>
          <p:cNvSpPr/>
          <p:nvPr/>
        </p:nvSpPr>
        <p:spPr>
          <a:xfrm>
            <a:off x="16" y="0"/>
            <a:ext cx="4050791" cy="6858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45"/>
          <p:cNvSpPr/>
          <p:nvPr/>
        </p:nvSpPr>
        <p:spPr>
          <a:xfrm>
            <a:off x="4040071" y="0"/>
            <a:ext cx="64008" cy="6858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45"/>
          <p:cNvSpPr txBox="1"/>
          <p:nvPr>
            <p:ph type="title"/>
          </p:nvPr>
        </p:nvSpPr>
        <p:spPr>
          <a:xfrm>
            <a:off x="457200" y="594359"/>
            <a:ext cx="3200400" cy="228600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FFFFFF"/>
              </a:buClr>
              <a:buSzPts val="3600"/>
              <a:buFont typeface="Calibri"/>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45"/>
          <p:cNvSpPr txBox="1"/>
          <p:nvPr>
            <p:ph idx="1" type="body"/>
          </p:nvPr>
        </p:nvSpPr>
        <p:spPr>
          <a:xfrm>
            <a:off x="4800600" y="731520"/>
            <a:ext cx="6492240" cy="52578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74" name="Google Shape;74;p45"/>
          <p:cNvSpPr txBox="1"/>
          <p:nvPr>
            <p:ph idx="2" type="body"/>
          </p:nvPr>
        </p:nvSpPr>
        <p:spPr>
          <a:xfrm>
            <a:off x="457200" y="2926080"/>
            <a:ext cx="3200400" cy="3379124"/>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200"/>
              </a:spcBef>
              <a:spcAft>
                <a:spcPts val="0"/>
              </a:spcAft>
              <a:buSzPts val="1500"/>
              <a:buNone/>
              <a:defRPr sz="1500">
                <a:solidFill>
                  <a:srgbClr val="FFFFFF"/>
                </a:solidFill>
              </a:defRPr>
            </a:lvl1pPr>
            <a:lvl2pPr indent="-228600" lvl="1" marL="914400" algn="l">
              <a:lnSpc>
                <a:spcPct val="90000"/>
              </a:lnSpc>
              <a:spcBef>
                <a:spcPts val="200"/>
              </a:spcBef>
              <a:spcAft>
                <a:spcPts val="0"/>
              </a:spcAft>
              <a:buSzPts val="1200"/>
              <a:buNone/>
              <a:defRPr sz="1200"/>
            </a:lvl2pPr>
            <a:lvl3pPr indent="-228600" lvl="2" marL="1371600" algn="l">
              <a:lnSpc>
                <a:spcPct val="90000"/>
              </a:lnSpc>
              <a:spcBef>
                <a:spcPts val="400"/>
              </a:spcBef>
              <a:spcAft>
                <a:spcPts val="0"/>
              </a:spcAft>
              <a:buSzPts val="1000"/>
              <a:buNone/>
              <a:defRPr sz="1000"/>
            </a:lvl3pPr>
            <a:lvl4pPr indent="-228600" lvl="3" marL="1828800" algn="l">
              <a:lnSpc>
                <a:spcPct val="90000"/>
              </a:lnSpc>
              <a:spcBef>
                <a:spcPts val="400"/>
              </a:spcBef>
              <a:spcAft>
                <a:spcPts val="0"/>
              </a:spcAft>
              <a:buSzPts val="900"/>
              <a:buNone/>
              <a:defRPr sz="900"/>
            </a:lvl4pPr>
            <a:lvl5pPr indent="-228600" lvl="4" marL="2286000" algn="l">
              <a:lnSpc>
                <a:spcPct val="90000"/>
              </a:lnSpc>
              <a:spcBef>
                <a:spcPts val="400"/>
              </a:spcBef>
              <a:spcAft>
                <a:spcPts val="0"/>
              </a:spcAft>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75" name="Google Shape;75;p45"/>
          <p:cNvSpPr txBox="1"/>
          <p:nvPr>
            <p:ph idx="10" type="dt"/>
          </p:nvPr>
        </p:nvSpPr>
        <p:spPr>
          <a:xfrm>
            <a:off x="465512" y="6459785"/>
            <a:ext cx="26185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45"/>
          <p:cNvSpPr txBox="1"/>
          <p:nvPr>
            <p:ph idx="11" type="ftr"/>
          </p:nvPr>
        </p:nvSpPr>
        <p:spPr>
          <a:xfrm>
            <a:off x="4800600" y="6459785"/>
            <a:ext cx="4648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45"/>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050" u="none" cap="none" strike="noStrike">
                <a:solidFill>
                  <a:schemeClr val="dk2"/>
                </a:solidFill>
                <a:latin typeface="Calibri"/>
                <a:ea typeface="Calibri"/>
                <a:cs typeface="Calibri"/>
                <a:sym typeface="Calibri"/>
              </a:defRPr>
            </a:lvl1pPr>
            <a:lvl2pPr indent="0" lvl="1" marL="0" algn="r">
              <a:spcBef>
                <a:spcPts val="0"/>
              </a:spcBef>
              <a:buNone/>
              <a:defRPr b="0" i="0" sz="1050" u="none" cap="none" strike="noStrike">
                <a:solidFill>
                  <a:schemeClr val="dk2"/>
                </a:solidFill>
                <a:latin typeface="Calibri"/>
                <a:ea typeface="Calibri"/>
                <a:cs typeface="Calibri"/>
                <a:sym typeface="Calibri"/>
              </a:defRPr>
            </a:lvl2pPr>
            <a:lvl3pPr indent="0" lvl="2" marL="0" algn="r">
              <a:spcBef>
                <a:spcPts val="0"/>
              </a:spcBef>
              <a:buNone/>
              <a:defRPr b="0" i="0" sz="1050" u="none" cap="none" strike="noStrike">
                <a:solidFill>
                  <a:schemeClr val="dk2"/>
                </a:solidFill>
                <a:latin typeface="Calibri"/>
                <a:ea typeface="Calibri"/>
                <a:cs typeface="Calibri"/>
                <a:sym typeface="Calibri"/>
              </a:defRPr>
            </a:lvl3pPr>
            <a:lvl4pPr indent="0" lvl="3" marL="0" algn="r">
              <a:spcBef>
                <a:spcPts val="0"/>
              </a:spcBef>
              <a:buNone/>
              <a:defRPr b="0" i="0" sz="1050" u="none" cap="none" strike="noStrike">
                <a:solidFill>
                  <a:schemeClr val="dk2"/>
                </a:solidFill>
                <a:latin typeface="Calibri"/>
                <a:ea typeface="Calibri"/>
                <a:cs typeface="Calibri"/>
                <a:sym typeface="Calibri"/>
              </a:defRPr>
            </a:lvl4pPr>
            <a:lvl5pPr indent="0" lvl="4" marL="0" algn="r">
              <a:spcBef>
                <a:spcPts val="0"/>
              </a:spcBef>
              <a:buNone/>
              <a:defRPr b="0" i="0" sz="1050" u="none" cap="none" strike="noStrike">
                <a:solidFill>
                  <a:schemeClr val="dk2"/>
                </a:solidFill>
                <a:latin typeface="Calibri"/>
                <a:ea typeface="Calibri"/>
                <a:cs typeface="Calibri"/>
                <a:sym typeface="Calibri"/>
              </a:defRPr>
            </a:lvl5pPr>
            <a:lvl6pPr indent="0" lvl="5" marL="0" algn="r">
              <a:spcBef>
                <a:spcPts val="0"/>
              </a:spcBef>
              <a:buNone/>
              <a:defRPr b="0" i="0" sz="1050" u="none" cap="none" strike="noStrike">
                <a:solidFill>
                  <a:schemeClr val="dk2"/>
                </a:solidFill>
                <a:latin typeface="Calibri"/>
                <a:ea typeface="Calibri"/>
                <a:cs typeface="Calibri"/>
                <a:sym typeface="Calibri"/>
              </a:defRPr>
            </a:lvl6pPr>
            <a:lvl7pPr indent="0" lvl="6" marL="0" algn="r">
              <a:spcBef>
                <a:spcPts val="0"/>
              </a:spcBef>
              <a:buNone/>
              <a:defRPr b="0" i="0" sz="1050" u="none" cap="none" strike="noStrike">
                <a:solidFill>
                  <a:schemeClr val="dk2"/>
                </a:solidFill>
                <a:latin typeface="Calibri"/>
                <a:ea typeface="Calibri"/>
                <a:cs typeface="Calibri"/>
                <a:sym typeface="Calibri"/>
              </a:defRPr>
            </a:lvl7pPr>
            <a:lvl8pPr indent="0" lvl="7" marL="0" algn="r">
              <a:spcBef>
                <a:spcPts val="0"/>
              </a:spcBef>
              <a:buNone/>
              <a:defRPr b="0" i="0" sz="1050" u="none" cap="none" strike="noStrike">
                <a:solidFill>
                  <a:schemeClr val="dk2"/>
                </a:solidFill>
                <a:latin typeface="Calibri"/>
                <a:ea typeface="Calibri"/>
                <a:cs typeface="Calibri"/>
                <a:sym typeface="Calibri"/>
              </a:defRPr>
            </a:lvl8pPr>
            <a:lvl9pPr indent="0" lvl="8" marL="0" algn="r">
              <a:spcBef>
                <a:spcPts val="0"/>
              </a:spcBef>
              <a:buNone/>
              <a:defRPr b="0" i="0" sz="1050" u="none" cap="none" strike="noStrike">
                <a:solidFill>
                  <a:schemeClr val="dk2"/>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8" name="Shape 78"/>
        <p:cNvGrpSpPr/>
        <p:nvPr/>
      </p:nvGrpSpPr>
      <p:grpSpPr>
        <a:xfrm>
          <a:off x="0" y="0"/>
          <a:ext cx="0" cy="0"/>
          <a:chOff x="0" y="0"/>
          <a:chExt cx="0" cy="0"/>
        </a:xfrm>
      </p:grpSpPr>
      <p:sp>
        <p:nvSpPr>
          <p:cNvPr id="79" name="Google Shape;79;p46"/>
          <p:cNvSpPr/>
          <p:nvPr/>
        </p:nvSpPr>
        <p:spPr>
          <a:xfrm>
            <a:off x="0" y="4953000"/>
            <a:ext cx="12188825" cy="19050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46"/>
          <p:cNvSpPr/>
          <p:nvPr/>
        </p:nvSpPr>
        <p:spPr>
          <a:xfrm>
            <a:off x="15" y="491507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46"/>
          <p:cNvSpPr txBox="1"/>
          <p:nvPr>
            <p:ph type="title"/>
          </p:nvPr>
        </p:nvSpPr>
        <p:spPr>
          <a:xfrm>
            <a:off x="1097280" y="5074920"/>
            <a:ext cx="10113645" cy="822960"/>
          </a:xfrm>
          <a:prstGeom prst="rect">
            <a:avLst/>
          </a:prstGeom>
          <a:noFill/>
          <a:ln>
            <a:noFill/>
          </a:ln>
        </p:spPr>
        <p:txBody>
          <a:bodyPr anchorCtr="0" anchor="b" bIns="0" lIns="91425" spcFirstLastPara="1" rIns="91425" wrap="square" tIns="0">
            <a:noAutofit/>
          </a:bodyPr>
          <a:lstStyle>
            <a:lvl1pPr lvl="0" algn="l">
              <a:lnSpc>
                <a:spcPct val="85000"/>
              </a:lnSpc>
              <a:spcBef>
                <a:spcPts val="0"/>
              </a:spcBef>
              <a:spcAft>
                <a:spcPts val="0"/>
              </a:spcAft>
              <a:buClr>
                <a:srgbClr val="FFFFFF"/>
              </a:buClr>
              <a:buSzPts val="3600"/>
              <a:buFont typeface="Calibri"/>
              <a:buNone/>
              <a:defRPr b="0" sz="36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46"/>
          <p:cNvSpPr/>
          <p:nvPr>
            <p:ph idx="2" type="pic"/>
          </p:nvPr>
        </p:nvSpPr>
        <p:spPr>
          <a:xfrm>
            <a:off x="15" y="0"/>
            <a:ext cx="12191985" cy="4915076"/>
          </a:xfrm>
          <a:prstGeom prst="rect">
            <a:avLst/>
          </a:prstGeom>
          <a:solidFill>
            <a:srgbClr val="D7D0C0"/>
          </a:solidFill>
          <a:ln>
            <a:noFill/>
          </a:ln>
        </p:spPr>
      </p:sp>
      <p:sp>
        <p:nvSpPr>
          <p:cNvPr id="83" name="Google Shape;83;p46"/>
          <p:cNvSpPr txBox="1"/>
          <p:nvPr>
            <p:ph idx="1" type="body"/>
          </p:nvPr>
        </p:nvSpPr>
        <p:spPr>
          <a:xfrm>
            <a:off x="1097280" y="5907024"/>
            <a:ext cx="10113264" cy="594360"/>
          </a:xfrm>
          <a:prstGeom prst="rect">
            <a:avLst/>
          </a:prstGeom>
          <a:noFill/>
          <a:ln>
            <a:noFill/>
          </a:ln>
        </p:spPr>
        <p:txBody>
          <a:bodyPr anchorCtr="0" anchor="t" bIns="0" lIns="91425" spcFirstLastPara="1" rIns="91425" wrap="square" tIns="0">
            <a:normAutofit/>
          </a:bodyPr>
          <a:lstStyle>
            <a:lvl1pPr indent="-228600" lvl="0" marL="457200" algn="l">
              <a:lnSpc>
                <a:spcPct val="90000"/>
              </a:lnSpc>
              <a:spcBef>
                <a:spcPts val="0"/>
              </a:spcBef>
              <a:spcAft>
                <a:spcPts val="0"/>
              </a:spcAft>
              <a:buSzPts val="1500"/>
              <a:buNone/>
              <a:defRPr sz="1500">
                <a:solidFill>
                  <a:srgbClr val="FFFFFF"/>
                </a:solidFill>
              </a:defRPr>
            </a:lvl1pPr>
            <a:lvl2pPr indent="-228600" lvl="1" marL="914400" algn="l">
              <a:lnSpc>
                <a:spcPct val="90000"/>
              </a:lnSpc>
              <a:spcBef>
                <a:spcPts val="600"/>
              </a:spcBef>
              <a:spcAft>
                <a:spcPts val="0"/>
              </a:spcAft>
              <a:buSzPts val="1200"/>
              <a:buNone/>
              <a:defRPr sz="1200"/>
            </a:lvl2pPr>
            <a:lvl3pPr indent="-228600" lvl="2" marL="1371600" algn="l">
              <a:lnSpc>
                <a:spcPct val="90000"/>
              </a:lnSpc>
              <a:spcBef>
                <a:spcPts val="400"/>
              </a:spcBef>
              <a:spcAft>
                <a:spcPts val="0"/>
              </a:spcAft>
              <a:buSzPts val="1000"/>
              <a:buNone/>
              <a:defRPr sz="1000"/>
            </a:lvl3pPr>
            <a:lvl4pPr indent="-228600" lvl="3" marL="1828800" algn="l">
              <a:lnSpc>
                <a:spcPct val="90000"/>
              </a:lnSpc>
              <a:spcBef>
                <a:spcPts val="400"/>
              </a:spcBef>
              <a:spcAft>
                <a:spcPts val="0"/>
              </a:spcAft>
              <a:buSzPts val="900"/>
              <a:buNone/>
              <a:defRPr sz="900"/>
            </a:lvl4pPr>
            <a:lvl5pPr indent="-228600" lvl="4" marL="2286000" algn="l">
              <a:lnSpc>
                <a:spcPct val="90000"/>
              </a:lnSpc>
              <a:spcBef>
                <a:spcPts val="400"/>
              </a:spcBef>
              <a:spcAft>
                <a:spcPts val="0"/>
              </a:spcAft>
              <a:buSzPts val="900"/>
              <a:buNone/>
              <a:defRPr sz="900"/>
            </a:lvl5pPr>
            <a:lvl6pPr indent="-228600" lvl="5" marL="2743200" algn="l">
              <a:lnSpc>
                <a:spcPct val="90000"/>
              </a:lnSpc>
              <a:spcBef>
                <a:spcPts val="400"/>
              </a:spcBef>
              <a:spcAft>
                <a:spcPts val="0"/>
              </a:spcAft>
              <a:buSzPts val="900"/>
              <a:buNone/>
              <a:defRPr sz="900"/>
            </a:lvl6pPr>
            <a:lvl7pPr indent="-228600" lvl="6" marL="3200400" algn="l">
              <a:lnSpc>
                <a:spcPct val="90000"/>
              </a:lnSpc>
              <a:spcBef>
                <a:spcPts val="400"/>
              </a:spcBef>
              <a:spcAft>
                <a:spcPts val="0"/>
              </a:spcAft>
              <a:buSzPts val="900"/>
              <a:buNone/>
              <a:defRPr sz="900"/>
            </a:lvl7pPr>
            <a:lvl8pPr indent="-228600" lvl="7" marL="3657600" algn="l">
              <a:lnSpc>
                <a:spcPct val="90000"/>
              </a:lnSpc>
              <a:spcBef>
                <a:spcPts val="400"/>
              </a:spcBef>
              <a:spcAft>
                <a:spcPts val="0"/>
              </a:spcAft>
              <a:buSzPts val="900"/>
              <a:buNone/>
              <a:defRPr sz="900"/>
            </a:lvl8pPr>
            <a:lvl9pPr indent="-228600" lvl="8" marL="4114800" algn="l">
              <a:lnSpc>
                <a:spcPct val="90000"/>
              </a:lnSpc>
              <a:spcBef>
                <a:spcPts val="400"/>
              </a:spcBef>
              <a:spcAft>
                <a:spcPts val="400"/>
              </a:spcAft>
              <a:buSzPts val="900"/>
              <a:buNone/>
              <a:defRPr sz="900"/>
            </a:lvl9pPr>
          </a:lstStyle>
          <a:p/>
        </p:txBody>
      </p:sp>
      <p:sp>
        <p:nvSpPr>
          <p:cNvPr id="84" name="Google Shape;84;p46"/>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46"/>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46"/>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7" name="Shape 87"/>
        <p:cNvGrpSpPr/>
        <p:nvPr/>
      </p:nvGrpSpPr>
      <p:grpSpPr>
        <a:xfrm>
          <a:off x="0" y="0"/>
          <a:ext cx="0" cy="0"/>
          <a:chOff x="0" y="0"/>
          <a:chExt cx="0" cy="0"/>
        </a:xfrm>
      </p:grpSpPr>
      <p:sp>
        <p:nvSpPr>
          <p:cNvPr id="88" name="Google Shape;88;p4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47"/>
          <p:cNvSpPr txBox="1"/>
          <p:nvPr>
            <p:ph idx="1" type="body"/>
          </p:nvPr>
        </p:nvSpPr>
        <p:spPr>
          <a:xfrm rot="5400000">
            <a:off x="4114800" y="-1171786"/>
            <a:ext cx="4023360" cy="10058400"/>
          </a:xfrm>
          <a:prstGeom prst="rect">
            <a:avLst/>
          </a:prstGeom>
          <a:noFill/>
          <a:ln>
            <a:noFill/>
          </a:ln>
        </p:spPr>
        <p:txBody>
          <a:bodyPr anchorCtr="0" anchor="t" bIns="0" lIns="45700" spcFirstLastPara="1" rIns="45700" wrap="square" tIns="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90" name="Google Shape;90;p47"/>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47"/>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47"/>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93" name="Shape 93"/>
        <p:cNvGrpSpPr/>
        <p:nvPr/>
      </p:nvGrpSpPr>
      <p:grpSpPr>
        <a:xfrm>
          <a:off x="0" y="0"/>
          <a:ext cx="0" cy="0"/>
          <a:chOff x="0" y="0"/>
          <a:chExt cx="0" cy="0"/>
        </a:xfrm>
      </p:grpSpPr>
      <p:sp>
        <p:nvSpPr>
          <p:cNvPr id="94" name="Google Shape;94;p48"/>
          <p:cNvSpPr/>
          <p:nvPr/>
        </p:nvSpPr>
        <p:spPr>
          <a:xfrm>
            <a:off x="3175" y="6400800"/>
            <a:ext cx="12188825"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48"/>
          <p:cNvSpPr/>
          <p:nvPr/>
        </p:nvSpPr>
        <p:spPr>
          <a:xfrm>
            <a:off x="15" y="6334316"/>
            <a:ext cx="12188825" cy="6400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8"/>
          <p:cNvSpPr txBox="1"/>
          <p:nvPr>
            <p:ph type="title"/>
          </p:nvPr>
        </p:nvSpPr>
        <p:spPr>
          <a:xfrm rot="5400000">
            <a:off x="7159401" y="1977801"/>
            <a:ext cx="5759898" cy="2628900"/>
          </a:xfrm>
          <a:prstGeom prst="rect">
            <a:avLst/>
          </a:prstGeom>
          <a:noFill/>
          <a:ln>
            <a:noFill/>
          </a:ln>
        </p:spPr>
        <p:txBody>
          <a:bodyPr anchorCtr="0" anchor="b" bIns="45700" lIns="91425" spcFirstLastPara="1" rIns="91425" wrap="square" tIns="4570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7" name="Google Shape;97;p48"/>
          <p:cNvSpPr txBox="1"/>
          <p:nvPr>
            <p:ph idx="1" type="body"/>
          </p:nvPr>
        </p:nvSpPr>
        <p:spPr>
          <a:xfrm rot="5400000">
            <a:off x="1825401" y="-574899"/>
            <a:ext cx="5759898" cy="7734300"/>
          </a:xfrm>
          <a:prstGeom prst="rect">
            <a:avLst/>
          </a:prstGeom>
          <a:noFill/>
          <a:ln>
            <a:noFill/>
          </a:ln>
        </p:spPr>
        <p:txBody>
          <a:bodyPr anchorCtr="0" anchor="t" bIns="0" lIns="45700" spcFirstLastPara="1" rIns="45700" wrap="square" tIns="0">
            <a:normAutofit/>
          </a:bodyPr>
          <a:lstStyle>
            <a:lvl1pPr indent="-342900" lvl="0" marL="457200" algn="l">
              <a:lnSpc>
                <a:spcPct val="90000"/>
              </a:lnSpc>
              <a:spcBef>
                <a:spcPts val="1200"/>
              </a:spcBef>
              <a:spcAft>
                <a:spcPts val="0"/>
              </a:spcAft>
              <a:buSzPts val="1800"/>
              <a:buChar char=" "/>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98" name="Google Shape;98;p48"/>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48"/>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48"/>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37"/>
          <p:cNvSpPr/>
          <p:nvPr/>
        </p:nvSpPr>
        <p:spPr>
          <a:xfrm>
            <a:off x="1" y="6400800"/>
            <a:ext cx="12192000" cy="45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37"/>
          <p:cNvSpPr/>
          <p:nvPr/>
        </p:nvSpPr>
        <p:spPr>
          <a:xfrm>
            <a:off x="15" y="6334316"/>
            <a:ext cx="12191985" cy="66484"/>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3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lvl1pPr lvl="0" marR="0" rtl="0" algn="l">
              <a:lnSpc>
                <a:spcPct val="85000"/>
              </a:lnSpc>
              <a:spcBef>
                <a:spcPts val="0"/>
              </a:spcBef>
              <a:spcAft>
                <a:spcPts val="0"/>
              </a:spcAft>
              <a:buClr>
                <a:srgbClr val="3F3F3F"/>
              </a:buClr>
              <a:buSzPts val="4800"/>
              <a:buFont typeface="Calibri"/>
              <a:buNone/>
              <a:defRPr b="0" i="0" sz="4800" u="none" cap="none" strike="noStrik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37"/>
          <p:cNvSpPr txBox="1"/>
          <p:nvPr>
            <p:ph idx="1" type="body"/>
          </p:nvPr>
        </p:nvSpPr>
        <p:spPr>
          <a:xfrm>
            <a:off x="1097280" y="1845734"/>
            <a:ext cx="10058400" cy="4023360"/>
          </a:xfrm>
          <a:prstGeom prst="rect">
            <a:avLst/>
          </a:prstGeom>
          <a:noFill/>
          <a:ln>
            <a:noFill/>
          </a:ln>
        </p:spPr>
        <p:txBody>
          <a:bodyPr anchorCtr="0" anchor="t" bIns="45700" lIns="0" spcFirstLastPara="1" rIns="0" wrap="square" tIns="45700">
            <a:normAutofit/>
          </a:bodyPr>
          <a:lstStyle>
            <a:lvl1pPr indent="-355600" lvl="0" marL="457200" marR="0" rtl="0" algn="l">
              <a:lnSpc>
                <a:spcPct val="90000"/>
              </a:lnSpc>
              <a:spcBef>
                <a:spcPts val="1200"/>
              </a:spcBef>
              <a:spcAft>
                <a:spcPts val="0"/>
              </a:spcAft>
              <a:buClr>
                <a:schemeClr val="accent1"/>
              </a:buClr>
              <a:buSzPts val="2000"/>
              <a:buFont typeface="Calibri"/>
              <a:buChar char=" "/>
              <a:defRPr b="0" i="0" sz="2000" u="none" cap="none" strike="noStrike">
                <a:solidFill>
                  <a:srgbClr val="3F3F3F"/>
                </a:solidFill>
                <a:latin typeface="Calibri"/>
                <a:ea typeface="Calibri"/>
                <a:cs typeface="Calibri"/>
                <a:sym typeface="Calibri"/>
              </a:defRPr>
            </a:lvl1pPr>
            <a:lvl2pPr indent="-342900" lvl="1" marL="914400" marR="0" rtl="0" algn="l">
              <a:lnSpc>
                <a:spcPct val="90000"/>
              </a:lnSpc>
              <a:spcBef>
                <a:spcPts val="200"/>
              </a:spcBef>
              <a:spcAft>
                <a:spcPts val="0"/>
              </a:spcAft>
              <a:buClr>
                <a:schemeClr val="accent1"/>
              </a:buClr>
              <a:buSzPts val="1800"/>
              <a:buFont typeface="Calibri"/>
              <a:buChar char="◦"/>
              <a:defRPr b="0" i="0" sz="1800" u="none" cap="none" strike="noStrike">
                <a:solidFill>
                  <a:srgbClr val="3F3F3F"/>
                </a:solidFill>
                <a:latin typeface="Calibri"/>
                <a:ea typeface="Calibri"/>
                <a:cs typeface="Calibri"/>
                <a:sym typeface="Calibri"/>
              </a:defRPr>
            </a:lvl2pPr>
            <a:lvl3pPr indent="-317500" lvl="2" marL="1371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3pPr>
            <a:lvl4pPr indent="-317500" lvl="3" marL="18288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4pPr>
            <a:lvl5pPr indent="-317500" lvl="4" marL="22860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5pPr>
            <a:lvl6pPr indent="-317500" lvl="5" marL="27432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6pPr>
            <a:lvl7pPr indent="-317500" lvl="6" marL="32004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7pPr>
            <a:lvl8pPr indent="-317500" lvl="7" marL="3657600" marR="0" rtl="0" algn="l">
              <a:lnSpc>
                <a:spcPct val="90000"/>
              </a:lnSpc>
              <a:spcBef>
                <a:spcPts val="400"/>
              </a:spcBef>
              <a:spcAft>
                <a:spcPts val="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8pPr>
            <a:lvl9pPr indent="-317500" lvl="8" marL="4114800" marR="0" rtl="0" algn="l">
              <a:lnSpc>
                <a:spcPct val="90000"/>
              </a:lnSpc>
              <a:spcBef>
                <a:spcPts val="400"/>
              </a:spcBef>
              <a:spcAft>
                <a:spcPts val="400"/>
              </a:spcAft>
              <a:buClr>
                <a:schemeClr val="accent1"/>
              </a:buClr>
              <a:buSzPts val="1400"/>
              <a:buFont typeface="Calibri"/>
              <a:buChar char="◦"/>
              <a:defRPr b="0" i="0" sz="1400" u="none" cap="none" strike="noStrike">
                <a:solidFill>
                  <a:srgbClr val="3F3F3F"/>
                </a:solidFill>
                <a:latin typeface="Calibri"/>
                <a:ea typeface="Calibri"/>
                <a:cs typeface="Calibri"/>
                <a:sym typeface="Calibri"/>
              </a:defRPr>
            </a:lvl9pPr>
          </a:lstStyle>
          <a:p/>
        </p:txBody>
      </p:sp>
      <p:sp>
        <p:nvSpPr>
          <p:cNvPr id="14" name="Google Shape;14;p37"/>
          <p:cNvSpPr txBox="1"/>
          <p:nvPr>
            <p:ph idx="10" type="dt"/>
          </p:nvPr>
        </p:nvSpPr>
        <p:spPr>
          <a:xfrm>
            <a:off x="1097280" y="6459785"/>
            <a:ext cx="2472271"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FFFFFF"/>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5" name="Google Shape;15;p37"/>
          <p:cNvSpPr txBox="1"/>
          <p:nvPr>
            <p:ph idx="11" type="ftr"/>
          </p:nvPr>
        </p:nvSpPr>
        <p:spPr>
          <a:xfrm>
            <a:off x="3686185" y="6459785"/>
            <a:ext cx="4822804"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900" u="none" cap="none" strike="noStrike">
                <a:solidFill>
                  <a:srgbClr val="FFFFFF"/>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6" name="Google Shape;16;p37"/>
          <p:cNvSpPr txBox="1"/>
          <p:nvPr>
            <p:ph idx="12" type="sldNum"/>
          </p:nvPr>
        </p:nvSpPr>
        <p:spPr>
          <a:xfrm>
            <a:off x="9900458" y="6459785"/>
            <a:ext cx="1312025"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50" u="none" cap="none" strike="noStrike">
                <a:solidFill>
                  <a:srgbClr val="FFFFFF"/>
                </a:solidFill>
                <a:latin typeface="Calibri"/>
                <a:ea typeface="Calibri"/>
                <a:cs typeface="Calibri"/>
                <a:sym typeface="Calibri"/>
              </a:defRPr>
            </a:lvl1pPr>
            <a:lvl2pPr indent="0" lvl="1" marL="0" marR="0" rtl="0" algn="r">
              <a:spcBef>
                <a:spcPts val="0"/>
              </a:spcBef>
              <a:buNone/>
              <a:defRPr b="0" i="0" sz="1050" u="none" cap="none" strike="noStrike">
                <a:solidFill>
                  <a:srgbClr val="FFFFFF"/>
                </a:solidFill>
                <a:latin typeface="Calibri"/>
                <a:ea typeface="Calibri"/>
                <a:cs typeface="Calibri"/>
                <a:sym typeface="Calibri"/>
              </a:defRPr>
            </a:lvl2pPr>
            <a:lvl3pPr indent="0" lvl="2" marL="0" marR="0" rtl="0" algn="r">
              <a:spcBef>
                <a:spcPts val="0"/>
              </a:spcBef>
              <a:buNone/>
              <a:defRPr b="0" i="0" sz="1050" u="none" cap="none" strike="noStrike">
                <a:solidFill>
                  <a:srgbClr val="FFFFFF"/>
                </a:solidFill>
                <a:latin typeface="Calibri"/>
                <a:ea typeface="Calibri"/>
                <a:cs typeface="Calibri"/>
                <a:sym typeface="Calibri"/>
              </a:defRPr>
            </a:lvl3pPr>
            <a:lvl4pPr indent="0" lvl="3" marL="0" marR="0" rtl="0" algn="r">
              <a:spcBef>
                <a:spcPts val="0"/>
              </a:spcBef>
              <a:buNone/>
              <a:defRPr b="0" i="0" sz="1050" u="none" cap="none" strike="noStrike">
                <a:solidFill>
                  <a:srgbClr val="FFFFFF"/>
                </a:solidFill>
                <a:latin typeface="Calibri"/>
                <a:ea typeface="Calibri"/>
                <a:cs typeface="Calibri"/>
                <a:sym typeface="Calibri"/>
              </a:defRPr>
            </a:lvl4pPr>
            <a:lvl5pPr indent="0" lvl="4" marL="0" marR="0" rtl="0" algn="r">
              <a:spcBef>
                <a:spcPts val="0"/>
              </a:spcBef>
              <a:buNone/>
              <a:defRPr b="0" i="0" sz="1050" u="none" cap="none" strike="noStrike">
                <a:solidFill>
                  <a:srgbClr val="FFFFFF"/>
                </a:solidFill>
                <a:latin typeface="Calibri"/>
                <a:ea typeface="Calibri"/>
                <a:cs typeface="Calibri"/>
                <a:sym typeface="Calibri"/>
              </a:defRPr>
            </a:lvl5pPr>
            <a:lvl6pPr indent="0" lvl="5" marL="0" marR="0" rtl="0" algn="r">
              <a:spcBef>
                <a:spcPts val="0"/>
              </a:spcBef>
              <a:buNone/>
              <a:defRPr b="0" i="0" sz="1050" u="none" cap="none" strike="noStrike">
                <a:solidFill>
                  <a:srgbClr val="FFFFFF"/>
                </a:solidFill>
                <a:latin typeface="Calibri"/>
                <a:ea typeface="Calibri"/>
                <a:cs typeface="Calibri"/>
                <a:sym typeface="Calibri"/>
              </a:defRPr>
            </a:lvl6pPr>
            <a:lvl7pPr indent="0" lvl="6" marL="0" marR="0" rtl="0" algn="r">
              <a:spcBef>
                <a:spcPts val="0"/>
              </a:spcBef>
              <a:buNone/>
              <a:defRPr b="0" i="0" sz="1050" u="none" cap="none" strike="noStrike">
                <a:solidFill>
                  <a:srgbClr val="FFFFFF"/>
                </a:solidFill>
                <a:latin typeface="Calibri"/>
                <a:ea typeface="Calibri"/>
                <a:cs typeface="Calibri"/>
                <a:sym typeface="Calibri"/>
              </a:defRPr>
            </a:lvl7pPr>
            <a:lvl8pPr indent="0" lvl="7" marL="0" marR="0" rtl="0" algn="r">
              <a:spcBef>
                <a:spcPts val="0"/>
              </a:spcBef>
              <a:buNone/>
              <a:defRPr b="0" i="0" sz="1050" u="none" cap="none" strike="noStrike">
                <a:solidFill>
                  <a:srgbClr val="FFFFFF"/>
                </a:solidFill>
                <a:latin typeface="Calibri"/>
                <a:ea typeface="Calibri"/>
                <a:cs typeface="Calibri"/>
                <a:sym typeface="Calibri"/>
              </a:defRPr>
            </a:lvl8pPr>
            <a:lvl9pPr indent="0" lvl="8" marL="0" marR="0" rtl="0" algn="r">
              <a:spcBef>
                <a:spcPts val="0"/>
              </a:spcBef>
              <a:buNone/>
              <a:defRPr b="0" i="0" sz="1050" u="none" cap="none" strike="noStrike">
                <a:solidFill>
                  <a:srgbClr val="FFFFFF"/>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cxnSp>
        <p:nvCxnSpPr>
          <p:cNvPr id="17" name="Google Shape;17;p37"/>
          <p:cNvCxnSpPr/>
          <p:nvPr/>
        </p:nvCxnSpPr>
        <p:spPr>
          <a:xfrm>
            <a:off x="1193532" y="1737845"/>
            <a:ext cx="9966960" cy="0"/>
          </a:xfrm>
          <a:prstGeom prst="straightConnector1">
            <a:avLst/>
          </a:prstGeom>
          <a:noFill/>
          <a:ln cap="flat" cmpd="sng" w="9525">
            <a:solidFill>
              <a:srgbClr val="7F7F7F"/>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7.jpg"/></Relationships>
</file>

<file path=ppt/slides/_rels/slide34.xml.rels><?xml version="1.0" encoding="UTF-8" standalone="yes"?><Relationships xmlns="http://schemas.openxmlformats.org/package/2006/relationships"><Relationship Id="rId11" Type="http://schemas.openxmlformats.org/officeDocument/2006/relationships/hyperlink" Target="https://datacenters.economictimes.indiatimes.com/news/ai-compute-infrastructure/alphabet-raises-2026-capex-to-us205-billion-for-ai-infrastructure/132595345" TargetMode="External"/><Relationship Id="rId10" Type="http://schemas.openxmlformats.org/officeDocument/2006/relationships/hyperlink" Target="https://www.cnbc.com/2025/06/10/google-grow-learning-platform-ai.html" TargetMode="External"/><Relationship Id="rId13" Type="http://schemas.openxmlformats.org/officeDocument/2006/relationships/hyperlink" Target="https://about.google/" TargetMode="External"/><Relationship Id="rId12" Type="http://schemas.openxmlformats.org/officeDocument/2006/relationships/hyperlink" Target="https://ai.google/principles/" TargetMode="External"/><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hyperlink" Target="https://www.businessinsider.com/chart-shows-google-alphabet-head-count-growth-2026-7" TargetMode="External"/><Relationship Id="rId4" Type="http://schemas.openxmlformats.org/officeDocument/2006/relationships/hyperlink" Target="https://seekingalpha.com/news/4597916-google-workday-team-up-to-offer-ai-agents-for-hr-and-finance" TargetMode="External"/><Relationship Id="rId9" Type="http://schemas.openxmlformats.org/officeDocument/2006/relationships/hyperlink" Target="https://www.wired.com/story/google-responsible-ai-principles/" TargetMode="External"/><Relationship Id="rId15" Type="http://schemas.openxmlformats.org/officeDocument/2006/relationships/hyperlink" Target="https://gadgetsnow.indiatimes.com/tech-news/alphabet-sheds-200-billion-as-googles-gemini-3-5-pro-stalls/articleshow/132453867.cms" TargetMode="External"/><Relationship Id="rId14" Type="http://schemas.openxmlformats.org/officeDocument/2006/relationships/hyperlink" Target="https://www.webpronews.com/googles-headcount-surge-defies-layoff-headlines-as-ai-demands-more-talent/" TargetMode="External"/><Relationship Id="rId5" Type="http://schemas.openxmlformats.org/officeDocument/2006/relationships/hyperlink" Target="https://fortune.com/2024/07/26/google-cloud-hr-team-gemini-ai-talent-recruitment-process/" TargetMode="External"/><Relationship Id="rId6" Type="http://schemas.openxmlformats.org/officeDocument/2006/relationships/hyperlink" Target="https://papers.ssrn.com/sol3/papers.cfm?abstract_id=5706082" TargetMode="External"/><Relationship Id="rId7" Type="http://schemas.openxmlformats.org/officeDocument/2006/relationships/hyperlink" Target="https://www.cipd.org/en/knowledge/factsheets/psychological-factsheet/" TargetMode="External"/><Relationship Id="rId8" Type="http://schemas.openxmlformats.org/officeDocument/2006/relationships/hyperlink" Target="https://thenextweb.com/news/google-deepmind-morale-gemini-delay-talent" TargetMode="External"/></Relationships>
</file>

<file path=ppt/slides/_rels/slide35.xml.rels><?xml version="1.0" encoding="UTF-8" standalone="yes"?><Relationships xmlns="http://schemas.openxmlformats.org/package/2006/relationships"><Relationship Id="rId11" Type="http://schemas.openxmlformats.org/officeDocument/2006/relationships/hyperlink" Target="https://www.ceeol.com/search/article-detail?id=1327516" TargetMode="External"/><Relationship Id="rId10" Type="http://schemas.openxmlformats.org/officeDocument/2006/relationships/hyperlink" Target="https://www.nngroup.com/articles/ux-product-managers-overlap/" TargetMode="External"/><Relationship Id="rId13" Type="http://schemas.openxmlformats.org/officeDocument/2006/relationships/hyperlink" Target="https://www.businessinsider.com/google-employees-leaving-ai-openai-anthropic-big-tech-jobs-careers-2026-7" TargetMode="External"/><Relationship Id="rId12" Type="http://schemas.openxmlformats.org/officeDocument/2006/relationships/hyperlink" Target="https://www.peoplematters.in/news/ai-and-emerging-tech/google-increases-pressure-on-employees-to-adopt-ai-report-48596" TargetMode="External"/><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hyperlink" Target="https://hlth.com/insights/articles/from-ai-wary-to-ai-curious-to-ai-in-the-everyday-lessons-in-change-management-from-google-s-health-team-2025-11-13" TargetMode="External"/><Relationship Id="rId4" Type="http://schemas.openxmlformats.org/officeDocument/2006/relationships/hyperlink" Target="https://www.kqed.org/news/12091358/4500-google-employees-demand-job-security-amid-big-tech-layoffs" TargetMode="External"/><Relationship Id="rId9" Type="http://schemas.openxmlformats.org/officeDocument/2006/relationships/hyperlink" Target="https://www.computer.org/csdl/proceedings-article/icse-seip/2025/368500a618/29kKQkqjepO" TargetMode="External"/><Relationship Id="rId5" Type="http://schemas.openxmlformats.org/officeDocument/2006/relationships/hyperlink" Target="https://www.techspot.com/news/112152-google-ai-now-generates-75-new-code-up.html" TargetMode="External"/><Relationship Id="rId6" Type="http://schemas.openxmlformats.org/officeDocument/2006/relationships/hyperlink" Target="https://www.businessinsider.com/google-employee-ai-adoption-non-technical-software-engineer-performance-review-2026-2" TargetMode="External"/><Relationship Id="rId7" Type="http://schemas.openxmlformats.org/officeDocument/2006/relationships/hyperlink" Target="https://www.reuters.com/business/ai-investment-boom-puts-big-techs-free-cash-flow-under-pressure-2026-07-22/" TargetMode="External"/><Relationship Id="rId8" Type="http://schemas.openxmlformats.org/officeDocument/2006/relationships/hyperlink" Target="https://www.sciencedirect.com/science/article/pii/S0743731525000346"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
          <p:cNvSpPr txBox="1"/>
          <p:nvPr>
            <p:ph type="ctrTitle"/>
          </p:nvPr>
        </p:nvSpPr>
        <p:spPr>
          <a:xfrm>
            <a:off x="1097280" y="1965960"/>
            <a:ext cx="9909810" cy="2320905"/>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rgbClr val="262626"/>
              </a:buClr>
              <a:buSzPts val="2800"/>
              <a:buFont typeface="Times New Roman"/>
              <a:buNone/>
            </a:pPr>
            <a:r>
              <a:rPr b="1" lang="en-IN" sz="2800">
                <a:latin typeface="Times New Roman"/>
                <a:ea typeface="Times New Roman"/>
                <a:cs typeface="Times New Roman"/>
                <a:sym typeface="Times New Roman"/>
              </a:rPr>
              <a:t>Programme: Master of Business Administration</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Module: Human Capital Management</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Module Code: LCMB7023</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Assignment Title: Assessment component 2: Group presentation</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Student Name: Shivani Humbal</a:t>
            </a:r>
            <a:br>
              <a:rPr lang="en-IN" sz="2800">
                <a:latin typeface="Times New Roman"/>
                <a:ea typeface="Times New Roman"/>
                <a:cs typeface="Times New Roman"/>
                <a:sym typeface="Times New Roman"/>
              </a:rPr>
            </a:br>
            <a:r>
              <a:rPr b="1" lang="en-IN" sz="2800">
                <a:latin typeface="Times New Roman"/>
                <a:ea typeface="Times New Roman"/>
                <a:cs typeface="Times New Roman"/>
                <a:sym typeface="Times New Roman"/>
              </a:rPr>
              <a:t>Student ID: 2544428</a:t>
            </a:r>
            <a:endParaRPr sz="2800">
              <a:latin typeface="Times New Roman"/>
              <a:ea typeface="Times New Roman"/>
              <a:cs typeface="Times New Roman"/>
              <a:sym typeface="Times New Roman"/>
            </a:endParaRPr>
          </a:p>
        </p:txBody>
      </p:sp>
      <p:sp>
        <p:nvSpPr>
          <p:cNvPr id="106" name="Google Shape;106;p1"/>
          <p:cNvSpPr txBox="1"/>
          <p:nvPr>
            <p:ph idx="1" type="subTitle"/>
          </p:nvPr>
        </p:nvSpPr>
        <p:spPr>
          <a:xfrm>
            <a:off x="1100051" y="4455621"/>
            <a:ext cx="10058400" cy="114300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SzPts val="2400"/>
              <a:buNone/>
            </a:pPr>
            <a:r>
              <a:rPr b="1" i="1" lang="en-IN">
                <a:solidFill>
                  <a:schemeClr val="dk1"/>
                </a:solidFill>
                <a:latin typeface="Times New Roman"/>
                <a:ea typeface="Times New Roman"/>
                <a:cs typeface="Times New Roman"/>
                <a:sym typeface="Times New Roman"/>
              </a:rPr>
              <a:t>STRATEGIC HUMAN CAPITAL MANAGEMENT IN THE AI ERA: GOOGLE’S WORKFORCE TRANSFORMATION THROUGH AI AND AUTOMATION</a:t>
            </a:r>
            <a:endParaRPr b="1" i="1">
              <a:solidFill>
                <a:schemeClr val="dk1"/>
              </a:solidFill>
              <a:latin typeface="Times New Roman"/>
              <a:ea typeface="Times New Roman"/>
              <a:cs typeface="Times New Roman"/>
              <a:sym typeface="Times New Roman"/>
            </a:endParaRPr>
          </a:p>
        </p:txBody>
      </p:sp>
      <p:pic>
        <p:nvPicPr>
          <p:cNvPr descr="Google reacts angrily to report it will have to sell Chrome" id="107" name="Google Shape;107;p1"/>
          <p:cNvPicPr preferRelativeResize="0"/>
          <p:nvPr/>
        </p:nvPicPr>
        <p:blipFill rotWithShape="1">
          <a:blip r:embed="rId3">
            <a:alphaModFix/>
          </a:blip>
          <a:srcRect b="0" l="0" r="0" t="0"/>
          <a:stretch/>
        </p:blipFill>
        <p:spPr>
          <a:xfrm>
            <a:off x="8766810" y="161567"/>
            <a:ext cx="3108960" cy="1635637"/>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l">
              <a:lnSpc>
                <a:spcPct val="85000"/>
              </a:lnSpc>
              <a:spcBef>
                <a:spcPts val="0"/>
              </a:spcBef>
              <a:spcAft>
                <a:spcPts val="0"/>
              </a:spcAft>
              <a:buClr>
                <a:schemeClr val="dk1"/>
              </a:buClr>
              <a:buSzPts val="4800"/>
              <a:buFont typeface="Times New Roman"/>
              <a:buNone/>
            </a:pPr>
            <a:r>
              <a:rPr b="1" lang="en-IN">
                <a:solidFill>
                  <a:schemeClr val="dk1"/>
                </a:solidFill>
                <a:latin typeface="Times New Roman"/>
                <a:ea typeface="Times New Roman"/>
                <a:cs typeface="Times New Roman"/>
                <a:sym typeface="Times New Roman"/>
              </a:rPr>
              <a:t>Introduction</a:t>
            </a:r>
            <a:endParaRPr>
              <a:solidFill>
                <a:schemeClr val="dk1"/>
              </a:solidFill>
              <a:latin typeface="Times New Roman"/>
              <a:ea typeface="Times New Roman"/>
              <a:cs typeface="Times New Roman"/>
              <a:sym typeface="Times New Roman"/>
            </a:endParaRPr>
          </a:p>
        </p:txBody>
      </p:sp>
      <p:sp>
        <p:nvSpPr>
          <p:cNvPr id="114" name="Google Shape;114;p2"/>
          <p:cNvSpPr txBox="1"/>
          <p:nvPr>
            <p:ph idx="1" type="body"/>
          </p:nvPr>
        </p:nvSpPr>
        <p:spPr>
          <a:xfrm>
            <a:off x="1097280" y="1845734"/>
            <a:ext cx="4998720"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This presentation explores how Google can leverage AI, automation, and workforce transformation to achieve strategic HCM outcomes (Google, 2025).</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This report addresses opportunities, challenges, root causes, and evidence-based recommendations.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This presentation also covers implications for the future of work and an overall HR strategy.</a:t>
            </a:r>
            <a:endParaRPr/>
          </a:p>
        </p:txBody>
      </p:sp>
      <p:pic>
        <p:nvPicPr>
          <p:cNvPr descr="Google inaugurates its largest office in Bengaluru, ETRealty" id="115" name="Google Shape;115;p2"/>
          <p:cNvPicPr preferRelativeResize="0"/>
          <p:nvPr/>
        </p:nvPicPr>
        <p:blipFill rotWithShape="1">
          <a:blip r:embed="rId3">
            <a:alphaModFix/>
          </a:blip>
          <a:srcRect b="0" l="0" r="0" t="0"/>
          <a:stretch/>
        </p:blipFill>
        <p:spPr>
          <a:xfrm>
            <a:off x="6509385" y="1845734"/>
            <a:ext cx="4754880" cy="3566160"/>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Google’s Workforce and AI Strategic Context</a:t>
            </a:r>
            <a:endParaRPr sz="4400">
              <a:solidFill>
                <a:schemeClr val="dk1"/>
              </a:solidFill>
              <a:latin typeface="Times New Roman"/>
              <a:ea typeface="Times New Roman"/>
              <a:cs typeface="Times New Roman"/>
              <a:sym typeface="Times New Roman"/>
            </a:endParaRPr>
          </a:p>
        </p:txBody>
      </p:sp>
      <p:sp>
        <p:nvSpPr>
          <p:cNvPr id="122" name="Google Shape;122;p3"/>
          <p:cNvSpPr txBox="1"/>
          <p:nvPr>
            <p:ph idx="1" type="body"/>
          </p:nvPr>
        </p:nvSpPr>
        <p:spPr>
          <a:xfrm>
            <a:off x="1097280" y="1994324"/>
            <a:ext cx="4998720" cy="387477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Alphabet grew to 198,933 employees by June 26, 2026, nearly 12,000 of which came from the addition of AI growth (Altchek and Hoff, 2026).</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 workforce distribution is to be noted, as there are a large number of employees in engineering with a focus on AI skills.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2026 capital expenditure is $195-205 billion, with the majority allocated to AI infrastructure (ETDatacenters, 2026).</a:t>
            </a:r>
            <a:endParaRPr>
              <a:solidFill>
                <a:schemeClr val="dk1"/>
              </a:solidFill>
              <a:latin typeface="Times New Roman"/>
              <a:ea typeface="Times New Roman"/>
              <a:cs typeface="Times New Roman"/>
              <a:sym typeface="Times New Roman"/>
            </a:endParaRPr>
          </a:p>
        </p:txBody>
      </p:sp>
      <p:pic>
        <p:nvPicPr>
          <p:cNvPr id="123" name="Google Shape;123;p3"/>
          <p:cNvPicPr preferRelativeResize="0"/>
          <p:nvPr/>
        </p:nvPicPr>
        <p:blipFill rotWithShape="1">
          <a:blip r:embed="rId3">
            <a:alphaModFix/>
          </a:blip>
          <a:srcRect b="0" l="0" r="0" t="0"/>
          <a:stretch/>
        </p:blipFill>
        <p:spPr>
          <a:xfrm>
            <a:off x="6496367" y="1994324"/>
            <a:ext cx="4845685" cy="3416300"/>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Theoretical Frameworks Guiding the Analysis</a:t>
            </a:r>
            <a:endParaRPr sz="4400">
              <a:solidFill>
                <a:schemeClr val="dk1"/>
              </a:solidFill>
              <a:latin typeface="Times New Roman"/>
              <a:ea typeface="Times New Roman"/>
              <a:cs typeface="Times New Roman"/>
              <a:sym typeface="Times New Roman"/>
            </a:endParaRPr>
          </a:p>
        </p:txBody>
      </p:sp>
      <p:grpSp>
        <p:nvGrpSpPr>
          <p:cNvPr id="130" name="Google Shape;130;p4"/>
          <p:cNvGrpSpPr/>
          <p:nvPr/>
        </p:nvGrpSpPr>
        <p:grpSpPr>
          <a:xfrm>
            <a:off x="1097280" y="2049824"/>
            <a:ext cx="10058399" cy="3920401"/>
            <a:chOff x="0" y="64814"/>
            <a:chExt cx="10058399" cy="3920401"/>
          </a:xfrm>
        </p:grpSpPr>
        <p:sp>
          <p:nvSpPr>
            <p:cNvPr id="131" name="Google Shape;131;p4"/>
            <p:cNvSpPr/>
            <p:nvPr/>
          </p:nvSpPr>
          <p:spPr>
            <a:xfrm>
              <a:off x="0" y="507614"/>
              <a:ext cx="10058399" cy="756000"/>
            </a:xfrm>
            <a:prstGeom prst="rect">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4"/>
            <p:cNvSpPr/>
            <p:nvPr/>
          </p:nvSpPr>
          <p:spPr>
            <a:xfrm>
              <a:off x="502920" y="64814"/>
              <a:ext cx="7040880" cy="885600"/>
            </a:xfrm>
            <a:prstGeom prst="roundRect">
              <a:avLst>
                <a:gd fmla="val 16667"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4"/>
            <p:cNvSpPr txBox="1"/>
            <p:nvPr/>
          </p:nvSpPr>
          <p:spPr>
            <a:xfrm>
              <a:off x="546151" y="108045"/>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Google's strategy of integrating Gemini tools with human roles is encapsulated in the socio-technical systems theory, aiming to optimize technology design and workforce design (Limna and Kraiwanit, 2024).</a:t>
              </a:r>
              <a:endParaRPr/>
            </a:p>
          </p:txBody>
        </p:sp>
        <p:sp>
          <p:nvSpPr>
            <p:cNvPr id="134" name="Google Shape;134;p4"/>
            <p:cNvSpPr/>
            <p:nvPr/>
          </p:nvSpPr>
          <p:spPr>
            <a:xfrm>
              <a:off x="0" y="1868415"/>
              <a:ext cx="10058399" cy="756000"/>
            </a:xfrm>
            <a:prstGeom prst="rect">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4"/>
            <p:cNvSpPr/>
            <p:nvPr/>
          </p:nvSpPr>
          <p:spPr>
            <a:xfrm>
              <a:off x="502920" y="1425614"/>
              <a:ext cx="7040880" cy="885600"/>
            </a:xfrm>
            <a:prstGeom prst="roundRect">
              <a:avLst>
                <a:gd fmla="val 16667"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4"/>
            <p:cNvSpPr txBox="1"/>
            <p:nvPr/>
          </p:nvSpPr>
          <p:spPr>
            <a:xfrm>
              <a:off x="546151" y="1468845"/>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It is the skill-biased technological change that drives increased demand for AI experts, who constitute 46.9% of Alphabet's engineering employees.</a:t>
              </a:r>
              <a:endParaRPr/>
            </a:p>
          </p:txBody>
        </p:sp>
        <p:sp>
          <p:nvSpPr>
            <p:cNvPr id="137" name="Google Shape;137;p4"/>
            <p:cNvSpPr/>
            <p:nvPr/>
          </p:nvSpPr>
          <p:spPr>
            <a:xfrm>
              <a:off x="0" y="3229215"/>
              <a:ext cx="10058399" cy="756000"/>
            </a:xfrm>
            <a:prstGeom prst="rect">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4"/>
            <p:cNvSpPr/>
            <p:nvPr/>
          </p:nvSpPr>
          <p:spPr>
            <a:xfrm>
              <a:off x="502920" y="2786415"/>
              <a:ext cx="7040880" cy="885600"/>
            </a:xfrm>
            <a:prstGeom prst="roundRect">
              <a:avLst>
                <a:gd fmla="val 16667"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4"/>
            <p:cNvSpPr txBox="1"/>
            <p:nvPr/>
          </p:nvSpPr>
          <p:spPr>
            <a:xfrm>
              <a:off x="546151" y="2829646"/>
              <a:ext cx="6954418" cy="799138"/>
            </a:xfrm>
            <a:prstGeom prst="rect">
              <a:avLst/>
            </a:prstGeom>
            <a:noFill/>
            <a:ln>
              <a:noFill/>
            </a:ln>
          </p:spPr>
          <p:txBody>
            <a:bodyPr anchorCtr="0" anchor="ctr" bIns="0" lIns="266125" spcFirstLastPara="1" rIns="266125" wrap="square" tIns="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 concept of psychological contract theory comes into play when analyzing how employees perceive the expectations associated with reskilling in the context of Google's transformation, driven by AI.</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rgbClr val="3F3F3F"/>
              </a:buClr>
              <a:buSzPts val="4400"/>
              <a:buFont typeface="Times New Roman"/>
              <a:buNone/>
            </a:pPr>
            <a:r>
              <a:rPr b="1" lang="en-IN" sz="4400">
                <a:latin typeface="Times New Roman"/>
                <a:ea typeface="Times New Roman"/>
                <a:cs typeface="Times New Roman"/>
                <a:sym typeface="Times New Roman"/>
              </a:rPr>
              <a:t>Current Policies and Practices: Google’s AI Principles and Governance</a:t>
            </a:r>
            <a:endParaRPr sz="4400">
              <a:latin typeface="Times New Roman"/>
              <a:ea typeface="Times New Roman"/>
              <a:cs typeface="Times New Roman"/>
              <a:sym typeface="Times New Roman"/>
            </a:endParaRPr>
          </a:p>
        </p:txBody>
      </p:sp>
      <p:grpSp>
        <p:nvGrpSpPr>
          <p:cNvPr id="146" name="Google Shape;146;p5"/>
          <p:cNvGrpSpPr/>
          <p:nvPr/>
        </p:nvGrpSpPr>
        <p:grpSpPr>
          <a:xfrm>
            <a:off x="1097280" y="2139277"/>
            <a:ext cx="10058399" cy="3619574"/>
            <a:chOff x="0" y="310477"/>
            <a:chExt cx="10058399" cy="3619574"/>
          </a:xfrm>
        </p:grpSpPr>
        <p:sp>
          <p:nvSpPr>
            <p:cNvPr id="147" name="Google Shape;147;p5"/>
            <p:cNvSpPr/>
            <p:nvPr/>
          </p:nvSpPr>
          <p:spPr>
            <a:xfrm>
              <a:off x="0" y="310477"/>
              <a:ext cx="10058399" cy="3619574"/>
            </a:xfrm>
            <a:prstGeom prst="rightArrow">
              <a:avLst>
                <a:gd fmla="val 50000" name="adj1"/>
                <a:gd fmla="val 50000" name="adj2"/>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6628819"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txBox="1"/>
            <p:nvPr/>
          </p:nvSpPr>
          <p:spPr>
            <a:xfrm>
              <a:off x="6628819"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These principles are reflected in the 2026 Responsible AI Progress Report, which outlines how they are applied to the entire AI lifecycle, from research to post-launch monitoring (Google, 2019).</a:t>
              </a:r>
              <a:endParaRPr/>
            </a:p>
          </p:txBody>
        </p:sp>
        <p:sp>
          <p:nvSpPr>
            <p:cNvPr id="150" name="Google Shape;150;p5"/>
            <p:cNvSpPr/>
            <p:nvPr/>
          </p:nvSpPr>
          <p:spPr>
            <a:xfrm>
              <a:off x="3720331"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5"/>
            <p:cNvSpPr txBox="1"/>
            <p:nvPr/>
          </p:nvSpPr>
          <p:spPr>
            <a:xfrm>
              <a:off x="3720331"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Two governance layers are in place: Responsibility and Safety Council and Frontier Safety Framework.</a:t>
              </a:r>
              <a:endParaRPr/>
            </a:p>
          </p:txBody>
        </p:sp>
        <p:sp>
          <p:nvSpPr>
            <p:cNvPr id="152" name="Google Shape;152;p5"/>
            <p:cNvSpPr/>
            <p:nvPr/>
          </p:nvSpPr>
          <p:spPr>
            <a:xfrm>
              <a:off x="811842" y="1215371"/>
              <a:ext cx="2423740" cy="180978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5"/>
            <p:cNvSpPr txBox="1"/>
            <p:nvPr/>
          </p:nvSpPr>
          <p:spPr>
            <a:xfrm>
              <a:off x="811842" y="1215371"/>
              <a:ext cx="2423740" cy="1809787"/>
            </a:xfrm>
            <a:prstGeom prst="rect">
              <a:avLst/>
            </a:prstGeom>
            <a:noFill/>
            <a:ln>
              <a:noFill/>
            </a:ln>
          </p:spPr>
          <p:txBody>
            <a:bodyPr anchorCtr="0" anchor="ctr" bIns="162550" lIns="0" spcFirstLastPara="1" rIns="0" wrap="square" tIns="1625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Google's 2018 new AI principles are based on three main principles: bold innovation, responsible development, and collaborative progress.</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Workforce Transformation and Reskilling Programmes</a:t>
            </a:r>
            <a:endParaRPr sz="3600">
              <a:solidFill>
                <a:schemeClr val="dk1"/>
              </a:solidFill>
              <a:latin typeface="Times New Roman"/>
              <a:ea typeface="Times New Roman"/>
              <a:cs typeface="Times New Roman"/>
              <a:sym typeface="Times New Roman"/>
            </a:endParaRPr>
          </a:p>
        </p:txBody>
      </p:sp>
      <p:grpSp>
        <p:nvGrpSpPr>
          <p:cNvPr id="160" name="Google Shape;160;p6"/>
          <p:cNvGrpSpPr/>
          <p:nvPr/>
        </p:nvGrpSpPr>
        <p:grpSpPr>
          <a:xfrm>
            <a:off x="1097280" y="3131105"/>
            <a:ext cx="9944099" cy="1864518"/>
            <a:chOff x="0" y="982265"/>
            <a:chExt cx="9944099" cy="1864518"/>
          </a:xfrm>
        </p:grpSpPr>
        <p:sp>
          <p:nvSpPr>
            <p:cNvPr id="161" name="Google Shape;161;p6"/>
            <p:cNvSpPr/>
            <p:nvPr/>
          </p:nvSpPr>
          <p:spPr>
            <a:xfrm>
              <a:off x="0" y="982265"/>
              <a:ext cx="3107531" cy="1864518"/>
            </a:xfrm>
            <a:prstGeom prst="rect">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6"/>
            <p:cNvSpPr txBox="1"/>
            <p:nvPr/>
          </p:nvSpPr>
          <p:spPr>
            <a:xfrm>
              <a:off x="0"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In 2025, Google updated its internal learning platform, Grow, to focus on AI courses, toolkits, and Gemini training instead (Elias, 2025).</a:t>
              </a:r>
              <a:endParaRPr/>
            </a:p>
          </p:txBody>
        </p:sp>
        <p:sp>
          <p:nvSpPr>
            <p:cNvPr id="163" name="Google Shape;163;p6"/>
            <p:cNvSpPr/>
            <p:nvPr/>
          </p:nvSpPr>
          <p:spPr>
            <a:xfrm>
              <a:off x="3418284" y="982265"/>
              <a:ext cx="3107531" cy="1864518"/>
            </a:xfrm>
            <a:prstGeom prst="rect">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txBox="1"/>
            <p:nvPr/>
          </p:nvSpPr>
          <p:spPr>
            <a:xfrm>
              <a:off x="3418284"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Equipping engineers via the “AI Savvy Google” portal and “DeepMind, building with Gemini” courses, and Cider for internal tools, 50% of it is used weekly (Elias, 2025).</a:t>
              </a:r>
              <a:endParaRPr/>
            </a:p>
          </p:txBody>
        </p:sp>
        <p:sp>
          <p:nvSpPr>
            <p:cNvPr id="165" name="Google Shape;165;p6"/>
            <p:cNvSpPr/>
            <p:nvPr/>
          </p:nvSpPr>
          <p:spPr>
            <a:xfrm>
              <a:off x="6836568" y="982265"/>
              <a:ext cx="3107531" cy="1864518"/>
            </a:xfrm>
            <a:prstGeom prst="rect">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6"/>
            <p:cNvSpPr txBox="1"/>
            <p:nvPr/>
          </p:nvSpPr>
          <p:spPr>
            <a:xfrm>
              <a:off x="6836568" y="982265"/>
              <a:ext cx="3107531" cy="186451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Google Skills brings almost 3,000 labs and courses together, and AI Boost Bootcamp embodies human-AI collaboration at company scale.</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AI-Enabled Talent Acquisition, Onboarding and Performance Systems</a:t>
            </a:r>
            <a:endParaRPr sz="3600">
              <a:solidFill>
                <a:schemeClr val="dk1"/>
              </a:solidFill>
              <a:latin typeface="Times New Roman"/>
              <a:ea typeface="Times New Roman"/>
              <a:cs typeface="Times New Roman"/>
              <a:sym typeface="Times New Roman"/>
            </a:endParaRPr>
          </a:p>
        </p:txBody>
      </p:sp>
      <p:grpSp>
        <p:nvGrpSpPr>
          <p:cNvPr id="173" name="Google Shape;173;p7"/>
          <p:cNvGrpSpPr/>
          <p:nvPr/>
        </p:nvGrpSpPr>
        <p:grpSpPr>
          <a:xfrm>
            <a:off x="1196340" y="2228850"/>
            <a:ext cx="9959339" cy="3749040"/>
            <a:chOff x="0" y="0"/>
            <a:chExt cx="9959339" cy="3749040"/>
          </a:xfrm>
        </p:grpSpPr>
        <p:sp>
          <p:nvSpPr>
            <p:cNvPr id="174" name="Google Shape;174;p7"/>
            <p:cNvSpPr/>
            <p:nvPr/>
          </p:nvSpPr>
          <p:spPr>
            <a:xfrm>
              <a:off x="0" y="0"/>
              <a:ext cx="8465439" cy="1124712"/>
            </a:xfrm>
            <a:prstGeom prst="roundRect">
              <a:avLst>
                <a:gd fmla="val 1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7"/>
            <p:cNvSpPr txBox="1"/>
            <p:nvPr/>
          </p:nvSpPr>
          <p:spPr>
            <a:xfrm>
              <a:off x="32942" y="32942"/>
              <a:ext cx="7251786"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Google Cloud uses Gemini to break down millions of applicants who have applied to their positions, allowing them to complete and match a candidate with a role in minutes rather than hours (Burleigh, 2024).</a:t>
              </a:r>
              <a:endParaRPr b="0" i="0" sz="1600" u="none" cap="none" strike="noStrike">
                <a:solidFill>
                  <a:schemeClr val="lt1"/>
                </a:solidFill>
                <a:latin typeface="Times New Roman"/>
                <a:ea typeface="Times New Roman"/>
                <a:cs typeface="Times New Roman"/>
                <a:sym typeface="Times New Roman"/>
              </a:endParaRPr>
            </a:p>
          </p:txBody>
        </p:sp>
        <p:sp>
          <p:nvSpPr>
            <p:cNvPr id="176" name="Google Shape;176;p7"/>
            <p:cNvSpPr/>
            <p:nvPr/>
          </p:nvSpPr>
          <p:spPr>
            <a:xfrm>
              <a:off x="746950" y="1312164"/>
              <a:ext cx="8465439" cy="1124712"/>
            </a:xfrm>
            <a:prstGeom prst="roundRect">
              <a:avLst>
                <a:gd fmla="val 1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7"/>
            <p:cNvSpPr txBox="1"/>
            <p:nvPr/>
          </p:nvSpPr>
          <p:spPr>
            <a:xfrm>
              <a:off x="779892" y="1345106"/>
              <a:ext cx="6921541"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Approved Gemini AI assistants conduct software-engineering interviews, which interviewers evaluate for prompt engineering and AI fluency.</a:t>
              </a:r>
              <a:endParaRPr b="0" i="0" sz="1600" u="none" cap="none" strike="noStrike">
                <a:solidFill>
                  <a:schemeClr val="lt1"/>
                </a:solidFill>
                <a:latin typeface="Times New Roman"/>
                <a:ea typeface="Times New Roman"/>
                <a:cs typeface="Times New Roman"/>
                <a:sym typeface="Times New Roman"/>
              </a:endParaRPr>
            </a:p>
          </p:txBody>
        </p:sp>
        <p:sp>
          <p:nvSpPr>
            <p:cNvPr id="178" name="Google Shape;178;p7"/>
            <p:cNvSpPr/>
            <p:nvPr/>
          </p:nvSpPr>
          <p:spPr>
            <a:xfrm>
              <a:off x="1493900" y="2624328"/>
              <a:ext cx="8465439" cy="1124712"/>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7"/>
            <p:cNvSpPr txBox="1"/>
            <p:nvPr/>
          </p:nvSpPr>
          <p:spPr>
            <a:xfrm>
              <a:off x="1526842" y="2657270"/>
              <a:ext cx="6921541" cy="1058828"/>
            </a:xfrm>
            <a:prstGeom prst="rect">
              <a:avLst/>
            </a:prstGeom>
            <a:noFill/>
            <a:ln>
              <a:noFill/>
            </a:ln>
          </p:spPr>
          <p:txBody>
            <a:bodyPr anchorCtr="0" anchor="ctr" bIns="60950" lIns="60950" spcFirstLastPara="1" rIns="60950" wrap="square" tIns="6095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 clients' introduction of performance reviews for both their technical and non-technical workers creates a stronger emphasis on adopting AI.</a:t>
              </a:r>
              <a:endParaRPr b="0" i="0" sz="1600" u="none" cap="none" strike="noStrike">
                <a:solidFill>
                  <a:schemeClr val="lt1"/>
                </a:solidFill>
                <a:latin typeface="Times New Roman"/>
                <a:ea typeface="Times New Roman"/>
                <a:cs typeface="Times New Roman"/>
                <a:sym typeface="Times New Roman"/>
              </a:endParaRPr>
            </a:p>
          </p:txBody>
        </p:sp>
        <p:sp>
          <p:nvSpPr>
            <p:cNvPr id="180" name="Google Shape;180;p7"/>
            <p:cNvSpPr/>
            <p:nvPr/>
          </p:nvSpPr>
          <p:spPr>
            <a:xfrm>
              <a:off x="7734376" y="852906"/>
              <a:ext cx="731062" cy="731062"/>
            </a:xfrm>
            <a:prstGeom prst="downArrow">
              <a:avLst>
                <a:gd fmla="val 55000" name="adj1"/>
                <a:gd fmla="val 45000" name="adj2"/>
              </a:avLst>
            </a:prstGeom>
            <a:solidFill>
              <a:srgbClr val="DCCBCA">
                <a:alpha val="90196"/>
              </a:srgbClr>
            </a:solidFill>
            <a:ln cap="flat" cmpd="sng" w="15875">
              <a:solidFill>
                <a:srgbClr val="DCCBCA">
                  <a:alpha val="90196"/>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txBox="1"/>
            <p:nvPr/>
          </p:nvSpPr>
          <p:spPr>
            <a:xfrm>
              <a:off x="7898865" y="852906"/>
              <a:ext cx="402084" cy="550124"/>
            </a:xfrm>
            <a:prstGeom prst="rect">
              <a:avLst/>
            </a:prstGeom>
            <a:noFill/>
            <a:ln>
              <a:noFill/>
            </a:ln>
          </p:spPr>
          <p:txBody>
            <a:bodyPr anchorCtr="0" anchor="ctr" bIns="41900" lIns="41900" spcFirstLastPara="1" rIns="41900" wrap="square" tIns="41900">
              <a:noAutofit/>
            </a:bodyPr>
            <a:lstStyle/>
            <a:p>
              <a:pPr indent="0" lvl="0" marL="0" marR="0" rtl="0" algn="ctr">
                <a:lnSpc>
                  <a:spcPct val="90000"/>
                </a:lnSpc>
                <a:spcBef>
                  <a:spcPts val="0"/>
                </a:spcBef>
                <a:spcAft>
                  <a:spcPts val="0"/>
                </a:spcAft>
                <a:buClr>
                  <a:schemeClr val="dk1"/>
                </a:buClr>
                <a:buSzPts val="3300"/>
                <a:buFont typeface="Calibri"/>
                <a:buNone/>
              </a:pPr>
              <a:r>
                <a:t/>
              </a:r>
              <a:endParaRPr b="0" i="0" sz="3300" u="none" cap="none" strike="noStrike">
                <a:solidFill>
                  <a:schemeClr val="dk1"/>
                </a:solidFill>
                <a:latin typeface="Calibri"/>
                <a:ea typeface="Calibri"/>
                <a:cs typeface="Calibri"/>
                <a:sym typeface="Calibri"/>
              </a:endParaRPr>
            </a:p>
          </p:txBody>
        </p:sp>
        <p:sp>
          <p:nvSpPr>
            <p:cNvPr id="182" name="Google Shape;182;p7"/>
            <p:cNvSpPr/>
            <p:nvPr/>
          </p:nvSpPr>
          <p:spPr>
            <a:xfrm>
              <a:off x="8481326" y="2157572"/>
              <a:ext cx="731062" cy="731062"/>
            </a:xfrm>
            <a:prstGeom prst="downArrow">
              <a:avLst>
                <a:gd fmla="val 55000" name="adj1"/>
                <a:gd fmla="val 45000" name="adj2"/>
              </a:avLst>
            </a:prstGeom>
            <a:solidFill>
              <a:srgbClr val="DFDAD3">
                <a:alpha val="90196"/>
              </a:srgbClr>
            </a:solidFill>
            <a:ln cap="flat" cmpd="sng" w="15875">
              <a:solidFill>
                <a:srgbClr val="DFDAD3">
                  <a:alpha val="90196"/>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7"/>
            <p:cNvSpPr txBox="1"/>
            <p:nvPr/>
          </p:nvSpPr>
          <p:spPr>
            <a:xfrm>
              <a:off x="8645815" y="2157572"/>
              <a:ext cx="402084" cy="550124"/>
            </a:xfrm>
            <a:prstGeom prst="rect">
              <a:avLst/>
            </a:prstGeom>
            <a:noFill/>
            <a:ln>
              <a:noFill/>
            </a:ln>
          </p:spPr>
          <p:txBody>
            <a:bodyPr anchorCtr="0" anchor="ctr" bIns="41900" lIns="41900" spcFirstLastPara="1" rIns="41900" wrap="square" tIns="41900">
              <a:noAutofit/>
            </a:bodyPr>
            <a:lstStyle/>
            <a:p>
              <a:pPr indent="0" lvl="0" marL="0" marR="0" rtl="0" algn="ctr">
                <a:lnSpc>
                  <a:spcPct val="90000"/>
                </a:lnSpc>
                <a:spcBef>
                  <a:spcPts val="0"/>
                </a:spcBef>
                <a:spcAft>
                  <a:spcPts val="0"/>
                </a:spcAft>
                <a:buClr>
                  <a:schemeClr val="dk1"/>
                </a:buClr>
                <a:buSzPts val="3300"/>
                <a:buFont typeface="Calibri"/>
                <a:buNone/>
              </a:pPr>
              <a:r>
                <a:t/>
              </a:r>
              <a:endParaRPr b="0" i="0" sz="3300" u="none" cap="none" strike="noStrike">
                <a:solidFill>
                  <a:schemeClr val="dk1"/>
                </a:solidFill>
                <a:latin typeface="Calibri"/>
                <a:ea typeface="Calibri"/>
                <a:cs typeface="Calibri"/>
                <a:sym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Policies and Practices: Employee Experience and Change Management Approaches</a:t>
            </a:r>
            <a:endParaRPr sz="3600">
              <a:solidFill>
                <a:schemeClr val="dk1"/>
              </a:solidFill>
              <a:latin typeface="Times New Roman"/>
              <a:ea typeface="Times New Roman"/>
              <a:cs typeface="Times New Roman"/>
              <a:sym typeface="Times New Roman"/>
            </a:endParaRPr>
          </a:p>
        </p:txBody>
      </p:sp>
      <p:grpSp>
        <p:nvGrpSpPr>
          <p:cNvPr id="190" name="Google Shape;190;p8"/>
          <p:cNvGrpSpPr/>
          <p:nvPr/>
        </p:nvGrpSpPr>
        <p:grpSpPr>
          <a:xfrm>
            <a:off x="1106120" y="3099226"/>
            <a:ext cx="10040719" cy="1585376"/>
            <a:chOff x="8840" y="1270426"/>
            <a:chExt cx="10040719" cy="1585376"/>
          </a:xfrm>
        </p:grpSpPr>
        <p:sp>
          <p:nvSpPr>
            <p:cNvPr id="191" name="Google Shape;191;p8"/>
            <p:cNvSpPr/>
            <p:nvPr/>
          </p:nvSpPr>
          <p:spPr>
            <a:xfrm>
              <a:off x="8840" y="1270426"/>
              <a:ext cx="2642294" cy="1585376"/>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8"/>
            <p:cNvSpPr txBox="1"/>
            <p:nvPr/>
          </p:nvSpPr>
          <p:spPr>
            <a:xfrm>
              <a:off x="55274"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Google Health's genAI community (peer-driven) enjoyed a ~98% adoption within the program teams that went from being AI wary to possessing ‘genAI in everyday use’ (Howell, 2025).</a:t>
              </a:r>
              <a:endParaRPr/>
            </a:p>
          </p:txBody>
        </p:sp>
        <p:sp>
          <p:nvSpPr>
            <p:cNvPr id="193" name="Google Shape;193;p8"/>
            <p:cNvSpPr/>
            <p:nvPr/>
          </p:nvSpPr>
          <p:spPr>
            <a:xfrm>
              <a:off x="2915364" y="1735470"/>
              <a:ext cx="560166" cy="655289"/>
            </a:xfrm>
            <a:prstGeom prst="rightArrow">
              <a:avLst>
                <a:gd fmla="val 60000" name="adj1"/>
                <a:gd fmla="val 50000" name="adj2"/>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8"/>
            <p:cNvSpPr txBox="1"/>
            <p:nvPr/>
          </p:nvSpPr>
          <p:spPr>
            <a:xfrm>
              <a:off x="2915364" y="1866528"/>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195" name="Google Shape;195;p8"/>
            <p:cNvSpPr/>
            <p:nvPr/>
          </p:nvSpPr>
          <p:spPr>
            <a:xfrm>
              <a:off x="3708052" y="1270426"/>
              <a:ext cx="2642294" cy="1585376"/>
            </a:xfrm>
            <a:prstGeom prst="roundRect">
              <a:avLst>
                <a:gd fmla="val 10000" name="adj"/>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8"/>
            <p:cNvSpPr txBox="1"/>
            <p:nvPr/>
          </p:nvSpPr>
          <p:spPr>
            <a:xfrm>
              <a:off x="3754486"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Managers integrate AI expectations with job descriptions and with their in-person or video conference check-ins with their employees (technical and non-technical) through their GRAD review process.</a:t>
              </a:r>
              <a:endParaRPr/>
            </a:p>
          </p:txBody>
        </p:sp>
        <p:sp>
          <p:nvSpPr>
            <p:cNvPr id="197" name="Google Shape;197;p8"/>
            <p:cNvSpPr/>
            <p:nvPr/>
          </p:nvSpPr>
          <p:spPr>
            <a:xfrm>
              <a:off x="6614576" y="1735470"/>
              <a:ext cx="560166" cy="655289"/>
            </a:xfrm>
            <a:prstGeom prst="rightArrow">
              <a:avLst>
                <a:gd fmla="val 60000" name="adj1"/>
                <a:gd fmla="val 50000" name="adj2"/>
              </a:avLst>
            </a:prstGeom>
            <a:solidFill>
              <a:srgbClr val="90838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8"/>
            <p:cNvSpPr txBox="1"/>
            <p:nvPr/>
          </p:nvSpPr>
          <p:spPr>
            <a:xfrm>
              <a:off x="6614576" y="1866528"/>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199" name="Google Shape;199;p8"/>
            <p:cNvSpPr/>
            <p:nvPr/>
          </p:nvSpPr>
          <p:spPr>
            <a:xfrm>
              <a:off x="7407265" y="1270426"/>
              <a:ext cx="2642294" cy="1585376"/>
            </a:xfrm>
            <a:prstGeom prst="roundRect">
              <a:avLst>
                <a:gd fmla="val 10000" name="adj"/>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8"/>
            <p:cNvSpPr txBox="1"/>
            <p:nvPr/>
          </p:nvSpPr>
          <p:spPr>
            <a:xfrm>
              <a:off x="7453699" y="1316860"/>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Change and psychological safety are supported by continuous learning: through tips at town hall, hackathons, and Google Skills.</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Opportunities: Productivity and Innovation Gains from Generative AI</a:t>
            </a:r>
            <a:endParaRPr sz="4400">
              <a:solidFill>
                <a:schemeClr val="dk1"/>
              </a:solidFill>
              <a:latin typeface="Times New Roman"/>
              <a:ea typeface="Times New Roman"/>
              <a:cs typeface="Times New Roman"/>
              <a:sym typeface="Times New Roman"/>
            </a:endParaRPr>
          </a:p>
        </p:txBody>
      </p:sp>
      <p:grpSp>
        <p:nvGrpSpPr>
          <p:cNvPr id="207" name="Google Shape;207;p9"/>
          <p:cNvGrpSpPr/>
          <p:nvPr/>
        </p:nvGrpSpPr>
        <p:grpSpPr>
          <a:xfrm>
            <a:off x="1098458" y="2901037"/>
            <a:ext cx="10056043" cy="2313223"/>
            <a:chOff x="1178" y="980797"/>
            <a:chExt cx="10056043" cy="2313223"/>
          </a:xfrm>
        </p:grpSpPr>
        <p:sp>
          <p:nvSpPr>
            <p:cNvPr id="208" name="Google Shape;208;p9"/>
            <p:cNvSpPr/>
            <p:nvPr/>
          </p:nvSpPr>
          <p:spPr>
            <a:xfrm>
              <a:off x="1178" y="1280046"/>
              <a:ext cx="2961530" cy="1143150"/>
            </a:xfrm>
            <a:prstGeom prst="chevron">
              <a:avLst>
                <a:gd fmla="val 4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9"/>
            <p:cNvSpPr/>
            <p:nvPr/>
          </p:nvSpPr>
          <p:spPr>
            <a:xfrm>
              <a:off x="790920" y="1006278"/>
              <a:ext cx="2500848" cy="2262261"/>
            </a:xfrm>
            <a:prstGeom prst="roundRect">
              <a:avLst>
                <a:gd fmla="val 10000" name="adj"/>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9"/>
            <p:cNvSpPr txBox="1"/>
            <p:nvPr/>
          </p:nvSpPr>
          <p:spPr>
            <a:xfrm>
              <a:off x="857179" y="1072537"/>
              <a:ext cx="2368330" cy="2129743"/>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As per Jacobs (2026), AI now assists in the development of 75% of Google's new code, while engineers themselves write the remaining 25%.</a:t>
              </a:r>
              <a:endParaRPr/>
            </a:p>
          </p:txBody>
        </p:sp>
        <p:sp>
          <p:nvSpPr>
            <p:cNvPr id="211" name="Google Shape;211;p9"/>
            <p:cNvSpPr/>
            <p:nvPr/>
          </p:nvSpPr>
          <p:spPr>
            <a:xfrm>
              <a:off x="3383905" y="1280046"/>
              <a:ext cx="2961530" cy="1143150"/>
            </a:xfrm>
            <a:prstGeom prst="chevron">
              <a:avLst>
                <a:gd fmla="val 4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9"/>
            <p:cNvSpPr/>
            <p:nvPr/>
          </p:nvSpPr>
          <p:spPr>
            <a:xfrm>
              <a:off x="4173646" y="980797"/>
              <a:ext cx="2500848" cy="2313223"/>
            </a:xfrm>
            <a:prstGeom prst="roundRect">
              <a:avLst>
                <a:gd fmla="val 10000" name="adj"/>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9"/>
            <p:cNvSpPr txBox="1"/>
            <p:nvPr/>
          </p:nvSpPr>
          <p:spPr>
            <a:xfrm>
              <a:off x="4241398" y="1048549"/>
              <a:ext cx="2365344" cy="2177719"/>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AI agents boost code migrations to complete complex migrations six times faster while working side-by-side with engineers.</a:t>
              </a:r>
              <a:endParaRPr/>
            </a:p>
          </p:txBody>
        </p:sp>
        <p:sp>
          <p:nvSpPr>
            <p:cNvPr id="214" name="Google Shape;214;p9"/>
            <p:cNvSpPr/>
            <p:nvPr/>
          </p:nvSpPr>
          <p:spPr>
            <a:xfrm>
              <a:off x="6766631" y="1280046"/>
              <a:ext cx="2961530" cy="1143150"/>
            </a:xfrm>
            <a:prstGeom prst="chevron">
              <a:avLst>
                <a:gd fmla="val 4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9"/>
            <p:cNvSpPr/>
            <p:nvPr/>
          </p:nvSpPr>
          <p:spPr>
            <a:xfrm>
              <a:off x="7556373" y="1054491"/>
              <a:ext cx="2500848" cy="2165836"/>
            </a:xfrm>
            <a:prstGeom prst="roundRect">
              <a:avLst>
                <a:gd fmla="val 10000" name="adj"/>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9"/>
            <p:cNvSpPr txBox="1"/>
            <p:nvPr/>
          </p:nvSpPr>
          <p:spPr>
            <a:xfrm>
              <a:off x="7619808" y="1117926"/>
              <a:ext cx="2373978" cy="2038966"/>
            </a:xfrm>
            <a:prstGeom prst="rect">
              <a:avLst/>
            </a:prstGeom>
            <a:noFill/>
            <a:ln>
              <a:noFill/>
            </a:ln>
          </p:spPr>
          <p:txBody>
            <a:bodyPr anchorCtr="0" anchor="ctr" bIns="128000" lIns="128000" spcFirstLastPara="1" rIns="128000" wrap="square" tIns="128000">
              <a:noAutofit/>
            </a:bodyPr>
            <a:lstStyle/>
            <a:p>
              <a:pPr indent="0" lvl="0" marL="0" marR="0" rtl="0" algn="ctr">
                <a:lnSpc>
                  <a:spcPct val="90000"/>
                </a:lnSpc>
                <a:spcBef>
                  <a:spcPts val="0"/>
                </a:spcBef>
                <a:spcAft>
                  <a:spcPts val="0"/>
                </a:spcAft>
                <a:buClr>
                  <a:schemeClr val="dk1"/>
                </a:buClr>
                <a:buSzPts val="1800"/>
                <a:buFont typeface="Times New Roman"/>
                <a:buNone/>
              </a:pPr>
              <a:r>
                <a:rPr b="0" i="0" lang="en-IN" sz="1800" u="none" cap="none" strike="noStrike">
                  <a:solidFill>
                    <a:schemeClr val="dk1"/>
                  </a:solidFill>
                  <a:latin typeface="Times New Roman"/>
                  <a:ea typeface="Times New Roman"/>
                  <a:cs typeface="Times New Roman"/>
                  <a:sym typeface="Times New Roman"/>
                </a:rPr>
                <a:t>Tasks are completed faster when using internal tools and/or Gemini: ~21% (Paradis et al., 2025).</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1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Opportunities: Emergence of New Roles and Skill Premiums</a:t>
            </a:r>
            <a:endParaRPr sz="4400">
              <a:solidFill>
                <a:schemeClr val="dk1"/>
              </a:solidFill>
              <a:latin typeface="Times New Roman"/>
              <a:ea typeface="Times New Roman"/>
              <a:cs typeface="Times New Roman"/>
              <a:sym typeface="Times New Roman"/>
            </a:endParaRPr>
          </a:p>
        </p:txBody>
      </p:sp>
      <p:grpSp>
        <p:nvGrpSpPr>
          <p:cNvPr id="223" name="Google Shape;223;p10"/>
          <p:cNvGrpSpPr/>
          <p:nvPr/>
        </p:nvGrpSpPr>
        <p:grpSpPr>
          <a:xfrm>
            <a:off x="1104990" y="3209731"/>
            <a:ext cx="10042978" cy="1741556"/>
            <a:chOff x="7710" y="1026601"/>
            <a:chExt cx="10042978" cy="1741556"/>
          </a:xfrm>
        </p:grpSpPr>
        <p:sp>
          <p:nvSpPr>
            <p:cNvPr id="224" name="Google Shape;224;p10"/>
            <p:cNvSpPr/>
            <p:nvPr/>
          </p:nvSpPr>
          <p:spPr>
            <a:xfrm>
              <a:off x="2908505" y="1851660"/>
              <a:ext cx="636996" cy="91440"/>
            </a:xfrm>
            <a:custGeom>
              <a:rect b="b" l="l" r="r" t="t"/>
              <a:pathLst>
                <a:path extrusionOk="0" h="120000" w="120000">
                  <a:moveTo>
                    <a:pt x="0" y="60000"/>
                  </a:moveTo>
                  <a:lnTo>
                    <a:pt x="120000" y="60000"/>
                  </a:lnTo>
                </a:path>
              </a:pathLst>
            </a:custGeom>
            <a:noFill/>
            <a:ln cap="flat" cmpd="sng" w="12700">
              <a:solidFill>
                <a:schemeClr val="accent2"/>
              </a:solidFill>
              <a:prstDash val="solid"/>
              <a:round/>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0"/>
            <p:cNvSpPr txBox="1"/>
            <p:nvPr/>
          </p:nvSpPr>
          <p:spPr>
            <a:xfrm>
              <a:off x="3210314" y="1894042"/>
              <a:ext cx="33379" cy="6675"/>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226" name="Google Shape;226;p10"/>
            <p:cNvSpPr/>
            <p:nvPr/>
          </p:nvSpPr>
          <p:spPr>
            <a:xfrm>
              <a:off x="7710" y="1026601"/>
              <a:ext cx="2902594" cy="1741556"/>
            </a:xfrm>
            <a:prstGeom prst="rect">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0"/>
            <p:cNvSpPr txBox="1"/>
            <p:nvPr/>
          </p:nvSpPr>
          <p:spPr>
            <a:xfrm>
              <a:off x="7710"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workforce in Alphabet is now heavily dominated by engineering, with the company's total of employees rising to 46.9% in this segment, including a high percentage of AI experts and emerging hybrid positions (Greene, 2026).</a:t>
              </a:r>
              <a:endParaRPr b="0" i="0" sz="1400" u="none" cap="none" strike="noStrike">
                <a:solidFill>
                  <a:schemeClr val="lt1"/>
                </a:solidFill>
                <a:latin typeface="Times New Roman"/>
                <a:ea typeface="Times New Roman"/>
                <a:cs typeface="Times New Roman"/>
                <a:sym typeface="Times New Roman"/>
              </a:endParaRPr>
            </a:p>
          </p:txBody>
        </p:sp>
        <p:sp>
          <p:nvSpPr>
            <p:cNvPr id="228" name="Google Shape;228;p10"/>
            <p:cNvSpPr/>
            <p:nvPr/>
          </p:nvSpPr>
          <p:spPr>
            <a:xfrm>
              <a:off x="6478697" y="1851660"/>
              <a:ext cx="636996" cy="91440"/>
            </a:xfrm>
            <a:custGeom>
              <a:rect b="b" l="l" r="r" t="t"/>
              <a:pathLst>
                <a:path extrusionOk="0" h="120000" w="120000">
                  <a:moveTo>
                    <a:pt x="0" y="60000"/>
                  </a:moveTo>
                  <a:lnTo>
                    <a:pt x="120000" y="60000"/>
                  </a:lnTo>
                </a:path>
              </a:pathLst>
            </a:custGeom>
            <a:noFill/>
            <a:ln cap="flat" cmpd="sng" w="12700">
              <a:solidFill>
                <a:srgbClr val="A18C69"/>
              </a:solidFill>
              <a:prstDash val="solid"/>
              <a:round/>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0"/>
            <p:cNvSpPr txBox="1"/>
            <p:nvPr/>
          </p:nvSpPr>
          <p:spPr>
            <a:xfrm>
              <a:off x="6780505" y="1894042"/>
              <a:ext cx="33379" cy="6675"/>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230" name="Google Shape;230;p10"/>
            <p:cNvSpPr/>
            <p:nvPr/>
          </p:nvSpPr>
          <p:spPr>
            <a:xfrm>
              <a:off x="3577902" y="1026601"/>
              <a:ext cx="2902594" cy="1741556"/>
            </a:xfrm>
            <a:prstGeom prst="rect">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0"/>
            <p:cNvSpPr txBox="1"/>
            <p:nvPr/>
          </p:nvSpPr>
          <p:spPr>
            <a:xfrm>
              <a:off x="3577902"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Some of the new jobs being created are forward deployed engineers, AI agent engineers, and DeepMind research scientists.</a:t>
              </a:r>
              <a:endParaRPr b="0" i="0" sz="1400" u="none" cap="none" strike="noStrike">
                <a:solidFill>
                  <a:schemeClr val="lt1"/>
                </a:solidFill>
                <a:latin typeface="Times New Roman"/>
                <a:ea typeface="Times New Roman"/>
                <a:cs typeface="Times New Roman"/>
                <a:sym typeface="Times New Roman"/>
              </a:endParaRPr>
            </a:p>
          </p:txBody>
        </p:sp>
        <p:sp>
          <p:nvSpPr>
            <p:cNvPr id="232" name="Google Shape;232;p10"/>
            <p:cNvSpPr/>
            <p:nvPr/>
          </p:nvSpPr>
          <p:spPr>
            <a:xfrm>
              <a:off x="7148094" y="1026601"/>
              <a:ext cx="2902594" cy="1741556"/>
            </a:xfrm>
            <a:prstGeom prst="rect">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0"/>
            <p:cNvSpPr txBox="1"/>
            <p:nvPr/>
          </p:nvSpPr>
          <p:spPr>
            <a:xfrm>
              <a:off x="7148094" y="1026601"/>
              <a:ext cx="2902594" cy="1741556"/>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There is a clear differential in salary for AI skills, and roles related to AI or ML can often be paid 15–25% higher than general software engineering.</a:t>
              </a:r>
              <a:endParaRPr b="0" i="0" sz="1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Current Opportunities: AI-Powered Internal Talent Marketplaces and Decision Support</a:t>
            </a:r>
            <a:endParaRPr sz="4000">
              <a:solidFill>
                <a:schemeClr val="dk1"/>
              </a:solidFill>
              <a:latin typeface="Times New Roman"/>
              <a:ea typeface="Times New Roman"/>
              <a:cs typeface="Times New Roman"/>
              <a:sym typeface="Times New Roman"/>
            </a:endParaRPr>
          </a:p>
        </p:txBody>
      </p:sp>
      <p:grpSp>
        <p:nvGrpSpPr>
          <p:cNvPr id="240" name="Google Shape;240;p11"/>
          <p:cNvGrpSpPr/>
          <p:nvPr/>
        </p:nvGrpSpPr>
        <p:grpSpPr>
          <a:xfrm>
            <a:off x="4170690" y="1965960"/>
            <a:ext cx="3911579" cy="3943349"/>
            <a:chOff x="3073410" y="0"/>
            <a:chExt cx="3911579" cy="3943349"/>
          </a:xfrm>
        </p:grpSpPr>
        <p:sp>
          <p:nvSpPr>
            <p:cNvPr id="241" name="Google Shape;241;p11"/>
            <p:cNvSpPr/>
            <p:nvPr/>
          </p:nvSpPr>
          <p:spPr>
            <a:xfrm>
              <a:off x="3073410" y="0"/>
              <a:ext cx="3911579" cy="985837"/>
            </a:xfrm>
            <a:prstGeom prst="roundRect">
              <a:avLst>
                <a:gd fmla="val 10000" name="adj"/>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txBox="1"/>
            <p:nvPr/>
          </p:nvSpPr>
          <p:spPr>
            <a:xfrm>
              <a:off x="3102284" y="28874"/>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 some minutes, Gemini sifts through millions of applicant records to surface internal and external talent matches.</a:t>
              </a:r>
              <a:endParaRPr/>
            </a:p>
          </p:txBody>
        </p:sp>
        <p:sp>
          <p:nvSpPr>
            <p:cNvPr id="243" name="Google Shape;243;p11"/>
            <p:cNvSpPr/>
            <p:nvPr/>
          </p:nvSpPr>
          <p:spPr>
            <a:xfrm rot="5400000">
              <a:off x="4844355" y="1010483"/>
              <a:ext cx="369689" cy="443626"/>
            </a:xfrm>
            <a:prstGeom prst="rightArrow">
              <a:avLst>
                <a:gd fmla="val 60000" name="adj1"/>
                <a:gd fmla="val 50000" name="adj2"/>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1"/>
            <p:cNvSpPr txBox="1"/>
            <p:nvPr/>
          </p:nvSpPr>
          <p:spPr>
            <a:xfrm>
              <a:off x="4896112" y="1047452"/>
              <a:ext cx="266176" cy="25878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400"/>
                <a:buFont typeface="Calibri"/>
                <a:buNone/>
              </a:pPr>
              <a:r>
                <a:t/>
              </a:r>
              <a:endParaRPr b="0" i="0" sz="1400" u="none" cap="none" strike="noStrike">
                <a:solidFill>
                  <a:schemeClr val="lt1"/>
                </a:solidFill>
                <a:latin typeface="Calibri"/>
                <a:ea typeface="Calibri"/>
                <a:cs typeface="Calibri"/>
                <a:sym typeface="Calibri"/>
              </a:endParaRPr>
            </a:p>
          </p:txBody>
        </p:sp>
        <p:sp>
          <p:nvSpPr>
            <p:cNvPr id="245" name="Google Shape;245;p11"/>
            <p:cNvSpPr/>
            <p:nvPr/>
          </p:nvSpPr>
          <p:spPr>
            <a:xfrm>
              <a:off x="3073410" y="1478756"/>
              <a:ext cx="3911579" cy="985837"/>
            </a:xfrm>
            <a:prstGeom prst="roundRect">
              <a:avLst>
                <a:gd fmla="val 10000" name="adj"/>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txBox="1"/>
            <p:nvPr/>
          </p:nvSpPr>
          <p:spPr>
            <a:xfrm>
              <a:off x="3102284" y="1507630"/>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In-house placement through team matching and skill-based systems are fast after approval by the hiring committee.</a:t>
              </a:r>
              <a:endParaRPr/>
            </a:p>
          </p:txBody>
        </p:sp>
        <p:sp>
          <p:nvSpPr>
            <p:cNvPr id="247" name="Google Shape;247;p11"/>
            <p:cNvSpPr/>
            <p:nvPr/>
          </p:nvSpPr>
          <p:spPr>
            <a:xfrm rot="5400000">
              <a:off x="4844355" y="2489239"/>
              <a:ext cx="369689" cy="443626"/>
            </a:xfrm>
            <a:prstGeom prst="rightArrow">
              <a:avLst>
                <a:gd fmla="val 60000" name="adj1"/>
                <a:gd fmla="val 50000" name="adj2"/>
              </a:avLst>
            </a:prstGeom>
            <a:solidFill>
              <a:srgbClr val="90838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txBox="1"/>
            <p:nvPr/>
          </p:nvSpPr>
          <p:spPr>
            <a:xfrm>
              <a:off x="4896112" y="2526208"/>
              <a:ext cx="266176" cy="25878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400"/>
                <a:buFont typeface="Calibri"/>
                <a:buNone/>
              </a:pPr>
              <a:r>
                <a:t/>
              </a:r>
              <a:endParaRPr b="0" i="0" sz="1400" u="none" cap="none" strike="noStrike">
                <a:solidFill>
                  <a:schemeClr val="lt1"/>
                </a:solidFill>
                <a:latin typeface="Calibri"/>
                <a:ea typeface="Calibri"/>
                <a:cs typeface="Calibri"/>
                <a:sym typeface="Calibri"/>
              </a:endParaRPr>
            </a:p>
          </p:txBody>
        </p:sp>
        <p:sp>
          <p:nvSpPr>
            <p:cNvPr id="249" name="Google Shape;249;p11"/>
            <p:cNvSpPr/>
            <p:nvPr/>
          </p:nvSpPr>
          <p:spPr>
            <a:xfrm>
              <a:off x="3073410" y="2957512"/>
              <a:ext cx="3911579" cy="985837"/>
            </a:xfrm>
            <a:prstGeom prst="roundRect">
              <a:avLst>
                <a:gd fmla="val 10000" name="adj"/>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1"/>
            <p:cNvSpPr txBox="1"/>
            <p:nvPr/>
          </p:nvSpPr>
          <p:spPr>
            <a:xfrm>
              <a:off x="3102284" y="2986386"/>
              <a:ext cx="3853831" cy="928089"/>
            </a:xfrm>
            <a:prstGeom prst="rect">
              <a:avLst/>
            </a:prstGeom>
            <a:noFill/>
            <a:ln>
              <a:noFill/>
            </a:ln>
          </p:spPr>
          <p:txBody>
            <a:bodyPr anchorCtr="0" anchor="ctr" bIns="64750" lIns="64750" spcFirstLastPara="1" rIns="64750" wrap="square" tIns="64750">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Mobility, allocation, and career pathing are improved with AI decision support tools and Workday integrations (Bakolia, 2026).</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1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Opportunities: Competitive Advantage through Rapid Upskilling and Human-AI Collaboration</a:t>
            </a:r>
            <a:endParaRPr sz="3600">
              <a:solidFill>
                <a:schemeClr val="dk1"/>
              </a:solidFill>
              <a:latin typeface="Times New Roman"/>
              <a:ea typeface="Times New Roman"/>
              <a:cs typeface="Times New Roman"/>
              <a:sym typeface="Times New Roman"/>
            </a:endParaRPr>
          </a:p>
        </p:txBody>
      </p:sp>
      <p:grpSp>
        <p:nvGrpSpPr>
          <p:cNvPr id="257" name="Google Shape;257;p12"/>
          <p:cNvGrpSpPr/>
          <p:nvPr/>
        </p:nvGrpSpPr>
        <p:grpSpPr>
          <a:xfrm>
            <a:off x="1600200" y="2314346"/>
            <a:ext cx="9052560" cy="3235146"/>
            <a:chOff x="502920" y="416966"/>
            <a:chExt cx="9052560" cy="3235146"/>
          </a:xfrm>
        </p:grpSpPr>
        <p:sp>
          <p:nvSpPr>
            <p:cNvPr id="258" name="Google Shape;258;p12"/>
            <p:cNvSpPr/>
            <p:nvPr/>
          </p:nvSpPr>
          <p:spPr>
            <a:xfrm>
              <a:off x="502920" y="416966"/>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2"/>
            <p:cNvSpPr txBox="1"/>
            <p:nvPr/>
          </p:nvSpPr>
          <p:spPr>
            <a:xfrm>
              <a:off x="502920" y="416966"/>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Human-AI collaboration drives the creation of 75% of new code and achieves six-fold faster complex migrations.</a:t>
              </a:r>
              <a:endParaRPr b="0" i="0" sz="2000" u="none" cap="none" strike="noStrike">
                <a:solidFill>
                  <a:schemeClr val="dk1"/>
                </a:solidFill>
                <a:latin typeface="Times New Roman"/>
                <a:ea typeface="Times New Roman"/>
                <a:cs typeface="Times New Roman"/>
                <a:sym typeface="Times New Roman"/>
              </a:endParaRPr>
            </a:p>
          </p:txBody>
        </p:sp>
        <p:sp>
          <p:nvSpPr>
            <p:cNvPr id="260" name="Google Shape;260;p12"/>
            <p:cNvSpPr/>
            <p:nvPr/>
          </p:nvSpPr>
          <p:spPr>
            <a:xfrm>
              <a:off x="502920" y="123992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2"/>
            <p:cNvSpPr/>
            <p:nvPr/>
          </p:nvSpPr>
          <p:spPr>
            <a:xfrm>
              <a:off x="1780336" y="123992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2"/>
            <p:cNvSpPr/>
            <p:nvPr/>
          </p:nvSpPr>
          <p:spPr>
            <a:xfrm>
              <a:off x="3057753" y="123992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2"/>
            <p:cNvSpPr/>
            <p:nvPr/>
          </p:nvSpPr>
          <p:spPr>
            <a:xfrm>
              <a:off x="4335170" y="123992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2"/>
            <p:cNvSpPr/>
            <p:nvPr/>
          </p:nvSpPr>
          <p:spPr>
            <a:xfrm>
              <a:off x="5612587" y="1239926"/>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2"/>
            <p:cNvSpPr/>
            <p:nvPr/>
          </p:nvSpPr>
          <p:spPr>
            <a:xfrm>
              <a:off x="6890004" y="123992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2"/>
            <p:cNvSpPr/>
            <p:nvPr/>
          </p:nvSpPr>
          <p:spPr>
            <a:xfrm>
              <a:off x="8167420" y="123992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2"/>
            <p:cNvSpPr/>
            <p:nvPr/>
          </p:nvSpPr>
          <p:spPr>
            <a:xfrm>
              <a:off x="502920" y="1522475"/>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2"/>
            <p:cNvSpPr txBox="1"/>
            <p:nvPr/>
          </p:nvSpPr>
          <p:spPr>
            <a:xfrm>
              <a:off x="502920" y="1522475"/>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Fluency across the organization through rapid upskilling from Google Skills, AI Boost Bootcamp, and performance expectations</a:t>
              </a:r>
              <a:endParaRPr b="0" i="0" sz="2000" u="none" cap="none" strike="noStrike">
                <a:solidFill>
                  <a:schemeClr val="dk1"/>
                </a:solidFill>
                <a:latin typeface="Times New Roman"/>
                <a:ea typeface="Times New Roman"/>
                <a:cs typeface="Times New Roman"/>
                <a:sym typeface="Times New Roman"/>
              </a:endParaRPr>
            </a:p>
          </p:txBody>
        </p:sp>
        <p:sp>
          <p:nvSpPr>
            <p:cNvPr id="269" name="Google Shape;269;p12"/>
            <p:cNvSpPr/>
            <p:nvPr/>
          </p:nvSpPr>
          <p:spPr>
            <a:xfrm>
              <a:off x="502920" y="234543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2"/>
            <p:cNvSpPr/>
            <p:nvPr/>
          </p:nvSpPr>
          <p:spPr>
            <a:xfrm>
              <a:off x="1780336" y="234543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12"/>
            <p:cNvSpPr/>
            <p:nvPr/>
          </p:nvSpPr>
          <p:spPr>
            <a:xfrm>
              <a:off x="3057753" y="2345436"/>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2"/>
            <p:cNvSpPr/>
            <p:nvPr/>
          </p:nvSpPr>
          <p:spPr>
            <a:xfrm>
              <a:off x="4335170" y="2345436"/>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2"/>
            <p:cNvSpPr/>
            <p:nvPr/>
          </p:nvSpPr>
          <p:spPr>
            <a:xfrm>
              <a:off x="5612587" y="2345436"/>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2"/>
            <p:cNvSpPr/>
            <p:nvPr/>
          </p:nvSpPr>
          <p:spPr>
            <a:xfrm>
              <a:off x="6890004" y="2345436"/>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2"/>
            <p:cNvSpPr/>
            <p:nvPr/>
          </p:nvSpPr>
          <p:spPr>
            <a:xfrm>
              <a:off x="8167420" y="2345436"/>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2"/>
            <p:cNvSpPr/>
            <p:nvPr/>
          </p:nvSpPr>
          <p:spPr>
            <a:xfrm>
              <a:off x="502920" y="2627985"/>
              <a:ext cx="9052560" cy="8229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2"/>
            <p:cNvSpPr txBox="1"/>
            <p:nvPr/>
          </p:nvSpPr>
          <p:spPr>
            <a:xfrm>
              <a:off x="502920" y="2627985"/>
              <a:ext cx="9052560" cy="822960"/>
            </a:xfrm>
            <a:prstGeom prst="rect">
              <a:avLst/>
            </a:prstGeom>
            <a:noFill/>
            <a:ln>
              <a:noFill/>
            </a:ln>
          </p:spPr>
          <p:txBody>
            <a:bodyPr anchorCtr="0" anchor="b"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Times New Roman"/>
                <a:buNone/>
              </a:pPr>
              <a:r>
                <a:rPr b="0" i="0" lang="en-IN" sz="2000" u="none" cap="none" strike="noStrike">
                  <a:solidFill>
                    <a:schemeClr val="dk1"/>
                  </a:solidFill>
                  <a:latin typeface="Times New Roman"/>
                  <a:ea typeface="Times New Roman"/>
                  <a:cs typeface="Times New Roman"/>
                  <a:sym typeface="Times New Roman"/>
                </a:rPr>
                <a:t>Agentic workflows and ongoing learning result in a sustainable competitive advantage in the area of delivery speed and innovation (Hosseini and Seilani, 2025).</a:t>
              </a:r>
              <a:endParaRPr b="0" i="0" sz="2000" u="none" cap="none" strike="noStrike">
                <a:solidFill>
                  <a:schemeClr val="dk1"/>
                </a:solidFill>
                <a:latin typeface="Times New Roman"/>
                <a:ea typeface="Times New Roman"/>
                <a:cs typeface="Times New Roman"/>
                <a:sym typeface="Times New Roman"/>
              </a:endParaRPr>
            </a:p>
          </p:txBody>
        </p:sp>
        <p:sp>
          <p:nvSpPr>
            <p:cNvPr id="278" name="Google Shape;278;p12"/>
            <p:cNvSpPr/>
            <p:nvPr/>
          </p:nvSpPr>
          <p:spPr>
            <a:xfrm>
              <a:off x="502920" y="3450945"/>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12"/>
            <p:cNvSpPr/>
            <p:nvPr/>
          </p:nvSpPr>
          <p:spPr>
            <a:xfrm>
              <a:off x="1780336" y="3450945"/>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2"/>
            <p:cNvSpPr/>
            <p:nvPr/>
          </p:nvSpPr>
          <p:spPr>
            <a:xfrm>
              <a:off x="3057753" y="3450945"/>
              <a:ext cx="1207008" cy="201167"/>
            </a:xfrm>
            <a:prstGeom prst="parallelogram">
              <a:avLst>
                <a:gd fmla="val 140840" name="adj"/>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2"/>
            <p:cNvSpPr/>
            <p:nvPr/>
          </p:nvSpPr>
          <p:spPr>
            <a:xfrm>
              <a:off x="4335170" y="3450945"/>
              <a:ext cx="1207008" cy="201167"/>
            </a:xfrm>
            <a:prstGeom prst="parallelogram">
              <a:avLst>
                <a:gd fmla="val 140840" name="adj"/>
              </a:avLst>
            </a:prstGeom>
            <a:solidFill>
              <a:schemeClr val="accent4"/>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2"/>
            <p:cNvSpPr/>
            <p:nvPr/>
          </p:nvSpPr>
          <p:spPr>
            <a:xfrm>
              <a:off x="5612587" y="3450945"/>
              <a:ext cx="1207008" cy="201167"/>
            </a:xfrm>
            <a:prstGeom prst="parallelogram">
              <a:avLst>
                <a:gd fmla="val 140840" name="adj"/>
              </a:avLst>
            </a:prstGeom>
            <a:solidFill>
              <a:schemeClr val="accent5"/>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2"/>
            <p:cNvSpPr/>
            <p:nvPr/>
          </p:nvSpPr>
          <p:spPr>
            <a:xfrm>
              <a:off x="6890004" y="3450945"/>
              <a:ext cx="1207008" cy="201167"/>
            </a:xfrm>
            <a:prstGeom prst="parallelogram">
              <a:avLst>
                <a:gd fmla="val 140840" name="adj"/>
              </a:avLst>
            </a:prstGeom>
            <a:solidFill>
              <a:srgbClr val="855A5A"/>
            </a:solid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12"/>
            <p:cNvSpPr/>
            <p:nvPr/>
          </p:nvSpPr>
          <p:spPr>
            <a:xfrm>
              <a:off x="8167420" y="3450945"/>
              <a:ext cx="1207008" cy="201167"/>
            </a:xfrm>
            <a:prstGeom prst="parallelogram">
              <a:avLst>
                <a:gd fmla="val 140840" name="adj"/>
              </a:avLst>
            </a:prstGeom>
            <a:solidFill>
              <a:schemeClr val="accent2"/>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1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Challenges: Role Displacement, Skills Polarisation and Redesign Friction</a:t>
            </a:r>
            <a:endParaRPr sz="4400">
              <a:solidFill>
                <a:schemeClr val="dk1"/>
              </a:solidFill>
              <a:latin typeface="Times New Roman"/>
              <a:ea typeface="Times New Roman"/>
              <a:cs typeface="Times New Roman"/>
              <a:sym typeface="Times New Roman"/>
            </a:endParaRPr>
          </a:p>
        </p:txBody>
      </p:sp>
      <p:grpSp>
        <p:nvGrpSpPr>
          <p:cNvPr id="291" name="Google Shape;291;p13"/>
          <p:cNvGrpSpPr/>
          <p:nvPr/>
        </p:nvGrpSpPr>
        <p:grpSpPr>
          <a:xfrm>
            <a:off x="1097280" y="2409476"/>
            <a:ext cx="10058399" cy="3301871"/>
            <a:chOff x="0" y="272066"/>
            <a:chExt cx="10058399" cy="3301871"/>
          </a:xfrm>
        </p:grpSpPr>
        <p:sp>
          <p:nvSpPr>
            <p:cNvPr id="292" name="Google Shape;292;p13"/>
            <p:cNvSpPr/>
            <p:nvPr/>
          </p:nvSpPr>
          <p:spPr>
            <a:xfrm>
              <a:off x="0" y="1934984"/>
              <a:ext cx="10018166" cy="39090"/>
            </a:xfrm>
            <a:prstGeom prst="rect">
              <a:avLst/>
            </a:prstGeom>
            <a:gradFill>
              <a:gsLst>
                <a:gs pos="0">
                  <a:srgbClr val="BDB19E"/>
                </a:gs>
                <a:gs pos="100000">
                  <a:srgbClr val="BDB19E"/>
                </a:gs>
              </a:gsLst>
              <a:lin ang="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9823856" y="1798167"/>
              <a:ext cx="234543" cy="312724"/>
            </a:xfrm>
            <a:prstGeom prst="chevron">
              <a:avLst>
                <a:gd fmla="val 75000" name="adj"/>
              </a:avLst>
            </a:prstGeom>
            <a:gradFill>
              <a:gsLst>
                <a:gs pos="0">
                  <a:srgbClr val="BDB19E"/>
                </a:gs>
                <a:gs pos="100000">
                  <a:srgbClr val="BDB19E"/>
                </a:gs>
              </a:gsLst>
              <a:lin ang="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3"/>
            <p:cNvSpPr/>
            <p:nvPr/>
          </p:nvSpPr>
          <p:spPr>
            <a:xfrm>
              <a:off x="500359" y="389704"/>
              <a:ext cx="4174236" cy="231747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3"/>
            <p:cNvSpPr/>
            <p:nvPr/>
          </p:nvSpPr>
          <p:spPr>
            <a:xfrm>
              <a:off x="500359" y="295335"/>
              <a:ext cx="4174236" cy="119869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txBox="1"/>
            <p:nvPr/>
          </p:nvSpPr>
          <p:spPr>
            <a:xfrm>
              <a:off x="500359" y="295335"/>
              <a:ext cx="4174236" cy="1198692"/>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The shift to AI has brought about a turn to job cuts, buyouts, and ongoing insecurity for Googlers (Zinkula, 2026).</a:t>
              </a:r>
              <a:endParaRPr/>
            </a:p>
          </p:txBody>
        </p:sp>
        <p:sp>
          <p:nvSpPr>
            <p:cNvPr id="297" name="Google Shape;297;p13"/>
            <p:cNvSpPr/>
            <p:nvPr/>
          </p:nvSpPr>
          <p:spPr>
            <a:xfrm>
              <a:off x="234543" y="642092"/>
              <a:ext cx="31272" cy="1456099"/>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3"/>
            <p:cNvSpPr/>
            <p:nvPr/>
          </p:nvSpPr>
          <p:spPr>
            <a:xfrm>
              <a:off x="3056869" y="2021355"/>
              <a:ext cx="4174236" cy="155258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3056869" y="1980717"/>
              <a:ext cx="4174236" cy="102404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3"/>
            <p:cNvSpPr txBox="1"/>
            <p:nvPr/>
          </p:nvSpPr>
          <p:spPr>
            <a:xfrm>
              <a:off x="3056869" y="1980717"/>
              <a:ext cx="4174236" cy="1024043"/>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Friction and morale issues around workflow changes and performance expectations for AI are spurred by rapid changes in workflow and expectations for AI performance (Constantin, 2026).</a:t>
              </a:r>
              <a:endParaRPr/>
            </a:p>
          </p:txBody>
        </p:sp>
        <p:sp>
          <p:nvSpPr>
            <p:cNvPr id="301" name="Google Shape;301;p13"/>
            <p:cNvSpPr/>
            <p:nvPr/>
          </p:nvSpPr>
          <p:spPr>
            <a:xfrm>
              <a:off x="2749143" y="1681701"/>
              <a:ext cx="31272" cy="766175"/>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3"/>
            <p:cNvSpPr/>
            <p:nvPr/>
          </p:nvSpPr>
          <p:spPr>
            <a:xfrm>
              <a:off x="168871" y="564830"/>
              <a:ext cx="162616" cy="154524"/>
            </a:xfrm>
            <a:prstGeom prst="ellipse">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3"/>
            <p:cNvSpPr/>
            <p:nvPr/>
          </p:nvSpPr>
          <p:spPr>
            <a:xfrm>
              <a:off x="2683471" y="2407223"/>
              <a:ext cx="162616" cy="81308"/>
            </a:xfrm>
            <a:prstGeom prst="ellipse">
              <a:avLst/>
            </a:pr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3"/>
            <p:cNvSpPr/>
            <p:nvPr/>
          </p:nvSpPr>
          <p:spPr>
            <a:xfrm>
              <a:off x="5529559" y="323000"/>
              <a:ext cx="4174236" cy="249741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3"/>
            <p:cNvSpPr/>
            <p:nvPr/>
          </p:nvSpPr>
          <p:spPr>
            <a:xfrm>
              <a:off x="5529559" y="272066"/>
              <a:ext cx="4174236" cy="129176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3"/>
            <p:cNvSpPr txBox="1"/>
            <p:nvPr/>
          </p:nvSpPr>
          <p:spPr>
            <a:xfrm>
              <a:off x="5529559" y="272066"/>
              <a:ext cx="4174236" cy="1291768"/>
            </a:xfrm>
            <a:prstGeom prst="rect">
              <a:avLst/>
            </a:prstGeom>
            <a:noFill/>
            <a:ln>
              <a:noFill/>
            </a:ln>
          </p:spPr>
          <p:txBody>
            <a:bodyPr anchorCtr="0" anchor="ctr" bIns="0" lIns="0" spcFirstLastPara="1" rIns="0" wrap="square" tIns="0">
              <a:noAutofit/>
            </a:bodyPr>
            <a:lstStyle/>
            <a:p>
              <a:pPr indent="0" lvl="0" marL="0" marR="0" rtl="0" algn="l">
                <a:lnSpc>
                  <a:spcPct val="90000"/>
                </a:lnSpc>
                <a:spcBef>
                  <a:spcPts val="0"/>
                </a:spcBef>
                <a:spcAft>
                  <a:spcPts val="0"/>
                </a:spcAft>
                <a:buClr>
                  <a:schemeClr val="dk1"/>
                </a:buClr>
                <a:buSzPts val="1400"/>
                <a:buFont typeface="Times New Roman"/>
                <a:buNone/>
              </a:pPr>
              <a:r>
                <a:rPr b="0" i="0" lang="en-IN" sz="1400" u="none" cap="none" strike="noStrike">
                  <a:solidFill>
                    <a:schemeClr val="dk1"/>
                  </a:solidFill>
                  <a:latin typeface="Times New Roman"/>
                  <a:ea typeface="Times New Roman"/>
                  <a:cs typeface="Times New Roman"/>
                  <a:sym typeface="Times New Roman"/>
                </a:rPr>
                <a:t>The more AI becomes a reality, the more skills polarization is deepening with AI specialists being paid higher and job requirements being reshaped in other professions.</a:t>
              </a:r>
              <a:endParaRPr/>
            </a:p>
          </p:txBody>
        </p:sp>
        <p:sp>
          <p:nvSpPr>
            <p:cNvPr id="307" name="Google Shape;307;p13"/>
            <p:cNvSpPr/>
            <p:nvPr/>
          </p:nvSpPr>
          <p:spPr>
            <a:xfrm>
              <a:off x="5263743" y="665361"/>
              <a:ext cx="31272" cy="1456099"/>
            </a:xfrm>
            <a:prstGeom prst="rect">
              <a:avLst/>
            </a:prstGeom>
            <a:solidFill>
              <a:srgbClr val="9A876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13"/>
            <p:cNvSpPr/>
            <p:nvPr/>
          </p:nvSpPr>
          <p:spPr>
            <a:xfrm>
              <a:off x="5198071" y="588099"/>
              <a:ext cx="162616" cy="154524"/>
            </a:xfrm>
            <a:prstGeom prst="ellipse">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1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Current Challenges: Ethical Risks, Bias, Transparency and Trust Issues</a:t>
            </a:r>
            <a:endParaRPr sz="4400">
              <a:solidFill>
                <a:schemeClr val="dk1"/>
              </a:solidFill>
              <a:latin typeface="Times New Roman"/>
              <a:ea typeface="Times New Roman"/>
              <a:cs typeface="Times New Roman"/>
              <a:sym typeface="Times New Roman"/>
            </a:endParaRPr>
          </a:p>
        </p:txBody>
      </p:sp>
      <p:grpSp>
        <p:nvGrpSpPr>
          <p:cNvPr id="315" name="Google Shape;315;p14"/>
          <p:cNvGrpSpPr/>
          <p:nvPr/>
        </p:nvGrpSpPr>
        <p:grpSpPr>
          <a:xfrm>
            <a:off x="816125" y="2359292"/>
            <a:ext cx="10620708" cy="4026540"/>
            <a:chOff x="-281155" y="439052"/>
            <a:chExt cx="10620708" cy="4026540"/>
          </a:xfrm>
        </p:grpSpPr>
        <p:sp>
          <p:nvSpPr>
            <p:cNvPr id="316" name="Google Shape;316;p14"/>
            <p:cNvSpPr/>
            <p:nvPr/>
          </p:nvSpPr>
          <p:spPr>
            <a:xfrm rot="-2400000">
              <a:off x="1929" y="1708424"/>
              <a:ext cx="3079402" cy="2001611"/>
            </a:xfrm>
            <a:prstGeom prst="round2SameRect">
              <a:avLst>
                <a:gd fmla="val 16667" name="adj1"/>
                <a:gd fmla="val 0" name="adj2"/>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txBox="1"/>
            <p:nvPr/>
          </p:nvSpPr>
          <p:spPr>
            <a:xfrm rot="-2400000">
              <a:off x="131044" y="1794705"/>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In previous example scenarios involving the use of AI for image generation, political and bias concerns emerged, leading to a loss of trust in the generated outputs (Rauchfleisch and Jungherr, 2026).</a:t>
              </a:r>
              <a:endParaRPr/>
            </a:p>
          </p:txBody>
        </p:sp>
        <p:sp>
          <p:nvSpPr>
            <p:cNvPr id="318" name="Google Shape;318;p14"/>
            <p:cNvSpPr/>
            <p:nvPr/>
          </p:nvSpPr>
          <p:spPr>
            <a:xfrm>
              <a:off x="3489498" y="439052"/>
              <a:ext cx="3079402" cy="2001611"/>
            </a:xfrm>
            <a:prstGeom prst="round2SameRect">
              <a:avLst>
                <a:gd fmla="val 16667" name="adj1"/>
                <a:gd fmla="val 0" name="adj2"/>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14"/>
            <p:cNvSpPr txBox="1"/>
            <p:nvPr/>
          </p:nvSpPr>
          <p:spPr>
            <a:xfrm>
              <a:off x="3587209" y="536763"/>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Health impacts and ethical issues arose from the loosening of restrictions in the use of AI, both internally and externally (Dave and Haskins, 2025).</a:t>
              </a:r>
              <a:endParaRPr/>
            </a:p>
          </p:txBody>
        </p:sp>
        <p:sp>
          <p:nvSpPr>
            <p:cNvPr id="320" name="Google Shape;320;p14"/>
            <p:cNvSpPr/>
            <p:nvPr/>
          </p:nvSpPr>
          <p:spPr>
            <a:xfrm rot="2400000">
              <a:off x="6977067" y="1708424"/>
              <a:ext cx="3079402" cy="2001611"/>
            </a:xfrm>
            <a:prstGeom prst="round2SameRect">
              <a:avLst>
                <a:gd fmla="val 16667" name="adj1"/>
                <a:gd fmla="val 0" name="adj2"/>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4"/>
            <p:cNvSpPr txBox="1"/>
            <p:nvPr/>
          </p:nvSpPr>
          <p:spPr>
            <a:xfrm rot="2400000">
              <a:off x="7043374" y="1794705"/>
              <a:ext cx="2883980" cy="1903900"/>
            </a:xfrm>
            <a:prstGeom prst="rect">
              <a:avLst/>
            </a:prstGeom>
            <a:noFill/>
            <a:ln>
              <a:noFill/>
            </a:ln>
          </p:spPr>
          <p:txBody>
            <a:bodyPr anchorCtr="0" anchor="ctr" bIns="21575" lIns="64750" spcFirstLastPara="1" rIns="64750" wrap="square" tIns="21575">
              <a:noAutofit/>
            </a:bodyPr>
            <a:lstStyle/>
            <a:p>
              <a:pPr indent="0" lvl="0" marL="0" marR="0" rtl="0" algn="ctr">
                <a:lnSpc>
                  <a:spcPct val="90000"/>
                </a:lnSpc>
                <a:spcBef>
                  <a:spcPts val="0"/>
                </a:spcBef>
                <a:spcAft>
                  <a:spcPts val="0"/>
                </a:spcAft>
                <a:buClr>
                  <a:schemeClr val="lt1"/>
                </a:buClr>
                <a:buSzPts val="1700"/>
                <a:buFont typeface="Times New Roman"/>
                <a:buNone/>
              </a:pPr>
              <a:r>
                <a:rPr b="0" i="0" lang="en-IN" sz="1700" u="none" cap="none" strike="noStrike">
                  <a:solidFill>
                    <a:schemeClr val="lt1"/>
                  </a:solidFill>
                  <a:latin typeface="Times New Roman"/>
                  <a:ea typeface="Times New Roman"/>
                  <a:cs typeface="Times New Roman"/>
                  <a:sym typeface="Times New Roman"/>
                </a:rPr>
                <a:t>Transparency and fair evaluations of models as well as consistent models with ethical reasoning are still persistent problems.</a:t>
              </a: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1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Current Challenges: Change Resistance, Psychological Contract Breaches and Wellbeing Pressures</a:t>
            </a:r>
            <a:endParaRPr sz="3600">
              <a:solidFill>
                <a:schemeClr val="dk1"/>
              </a:solidFill>
              <a:latin typeface="Times New Roman"/>
              <a:ea typeface="Times New Roman"/>
              <a:cs typeface="Times New Roman"/>
              <a:sym typeface="Times New Roman"/>
            </a:endParaRPr>
          </a:p>
        </p:txBody>
      </p:sp>
      <p:grpSp>
        <p:nvGrpSpPr>
          <p:cNvPr id="328" name="Google Shape;328;p15"/>
          <p:cNvGrpSpPr/>
          <p:nvPr/>
        </p:nvGrpSpPr>
        <p:grpSpPr>
          <a:xfrm>
            <a:off x="2788920" y="1920240"/>
            <a:ext cx="6675118" cy="4171949"/>
            <a:chOff x="1691640" y="0"/>
            <a:chExt cx="6675118" cy="4171949"/>
          </a:xfrm>
        </p:grpSpPr>
        <p:sp>
          <p:nvSpPr>
            <p:cNvPr id="329" name="Google Shape;329;p15"/>
            <p:cNvSpPr/>
            <p:nvPr/>
          </p:nvSpPr>
          <p:spPr>
            <a:xfrm>
              <a:off x="1691640" y="0"/>
              <a:ext cx="6675118" cy="4171949"/>
            </a:xfrm>
            <a:custGeom>
              <a:rect b="b" l="l" r="r" t="t"/>
              <a:pathLst>
                <a:path extrusionOk="0" h="120000" w="120000">
                  <a:moveTo>
                    <a:pt x="0" y="120000"/>
                  </a:moveTo>
                  <a:quadBezTo>
                    <a:pt x="20000" y="40000"/>
                    <a:pt x="101250" y="15000"/>
                  </a:quadBezTo>
                  <a:lnTo>
                    <a:pt x="100194" y="0"/>
                  </a:lnTo>
                  <a:lnTo>
                    <a:pt x="120000" y="24000"/>
                  </a:lnTo>
                  <a:lnTo>
                    <a:pt x="104419" y="60000"/>
                  </a:lnTo>
                  <a:lnTo>
                    <a:pt x="103363" y="45000"/>
                  </a:lnTo>
                  <a:quadBezTo>
                    <a:pt x="30000" y="55000"/>
                    <a:pt x="0" y="120000"/>
                  </a:quadBezTo>
                  <a:close/>
                </a:path>
              </a:pathLst>
            </a:custGeom>
            <a:solidFill>
              <a:srgbClr val="EFCEC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
            <p:cNvSpPr/>
            <p:nvPr/>
          </p:nvSpPr>
          <p:spPr>
            <a:xfrm>
              <a:off x="2539380" y="2879479"/>
              <a:ext cx="173553" cy="173553"/>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5"/>
            <p:cNvSpPr/>
            <p:nvPr/>
          </p:nvSpPr>
          <p:spPr>
            <a:xfrm>
              <a:off x="2626157" y="2966255"/>
              <a:ext cx="1555302" cy="12056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txBox="1"/>
            <p:nvPr/>
          </p:nvSpPr>
          <p:spPr>
            <a:xfrm>
              <a:off x="2626157" y="2966255"/>
              <a:ext cx="1555302" cy="1205693"/>
            </a:xfrm>
            <a:prstGeom prst="rect">
              <a:avLst/>
            </a:prstGeom>
            <a:noFill/>
            <a:ln>
              <a:noFill/>
            </a:ln>
          </p:spPr>
          <p:txBody>
            <a:bodyPr anchorCtr="0" anchor="t" bIns="0" lIns="91950"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Poor morale and AI employee burnout have been correlated with AI team delays and employee attrition.</a:t>
              </a:r>
              <a:endParaRPr/>
            </a:p>
          </p:txBody>
        </p:sp>
        <p:sp>
          <p:nvSpPr>
            <p:cNvPr id="333" name="Google Shape;333;p15"/>
            <p:cNvSpPr/>
            <p:nvPr/>
          </p:nvSpPr>
          <p:spPr>
            <a:xfrm>
              <a:off x="4071320" y="1745543"/>
              <a:ext cx="313730" cy="313730"/>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5"/>
            <p:cNvSpPr/>
            <p:nvPr/>
          </p:nvSpPr>
          <p:spPr>
            <a:xfrm>
              <a:off x="4228185" y="1902408"/>
              <a:ext cx="1602028" cy="226954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txBox="1"/>
            <p:nvPr/>
          </p:nvSpPr>
          <p:spPr>
            <a:xfrm>
              <a:off x="4228185" y="1902408"/>
              <a:ext cx="1602028" cy="2269540"/>
            </a:xfrm>
            <a:prstGeom prst="rect">
              <a:avLst/>
            </a:prstGeom>
            <a:noFill/>
            <a:ln>
              <a:noFill/>
            </a:ln>
          </p:spPr>
          <p:txBody>
            <a:bodyPr anchorCtr="0" anchor="t" bIns="0" lIns="166225"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More than 4500 workers are calling for better job security because AI has forced restructuring (Jackson, 2026).</a:t>
              </a:r>
              <a:endParaRPr/>
            </a:p>
          </p:txBody>
        </p:sp>
        <p:sp>
          <p:nvSpPr>
            <p:cNvPr id="336" name="Google Shape;336;p15"/>
            <p:cNvSpPr/>
            <p:nvPr/>
          </p:nvSpPr>
          <p:spPr>
            <a:xfrm>
              <a:off x="5913653" y="1055503"/>
              <a:ext cx="433882" cy="433882"/>
            </a:xfrm>
            <a:prstGeom prst="ellipse">
              <a:avLst/>
            </a:prstGeom>
            <a:solidFill>
              <a:srgbClr val="D24817"/>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15"/>
            <p:cNvSpPr/>
            <p:nvPr/>
          </p:nvSpPr>
          <p:spPr>
            <a:xfrm>
              <a:off x="6130594" y="1272444"/>
              <a:ext cx="1602028" cy="289950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15"/>
            <p:cNvSpPr txBox="1"/>
            <p:nvPr/>
          </p:nvSpPr>
          <p:spPr>
            <a:xfrm>
              <a:off x="6130594" y="1272444"/>
              <a:ext cx="1602028" cy="2899504"/>
            </a:xfrm>
            <a:prstGeom prst="rect">
              <a:avLst/>
            </a:prstGeom>
            <a:noFill/>
            <a:ln>
              <a:noFill/>
            </a:ln>
          </p:spPr>
          <p:txBody>
            <a:bodyPr anchorCtr="0" anchor="t" bIns="0" lIns="229900" spcFirstLastPara="1" rIns="0" wrap="square" tIns="0">
              <a:noAutofit/>
            </a:bodyPr>
            <a:lstStyle/>
            <a:p>
              <a:pPr indent="0" lvl="0" marL="0" marR="0" rtl="0" algn="l">
                <a:lnSpc>
                  <a:spcPct val="90000"/>
                </a:lnSpc>
                <a:spcBef>
                  <a:spcPts val="0"/>
                </a:spcBef>
                <a:spcAft>
                  <a:spcPts val="0"/>
                </a:spcAft>
                <a:buClr>
                  <a:schemeClr val="dk1"/>
                </a:buClr>
                <a:buSzPts val="1500"/>
                <a:buFont typeface="Times New Roman"/>
                <a:buNone/>
              </a:pPr>
              <a:r>
                <a:rPr b="0" i="0" lang="en-IN" sz="1500" u="none" cap="none" strike="noStrike">
                  <a:solidFill>
                    <a:schemeClr val="dk1"/>
                  </a:solidFill>
                  <a:latin typeface="Times New Roman"/>
                  <a:ea typeface="Times New Roman"/>
                  <a:cs typeface="Times New Roman"/>
                  <a:sym typeface="Times New Roman"/>
                </a:rPr>
                <a:t>When expectations or performance pressure changes, there is a risk of a breach of the psychological contract and well-being strain.</a:t>
              </a: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3" name="Shape 343"/>
        <p:cNvGrpSpPr/>
        <p:nvPr/>
      </p:nvGrpSpPr>
      <p:grpSpPr>
        <a:xfrm>
          <a:off x="0" y="0"/>
          <a:ext cx="0" cy="0"/>
          <a:chOff x="0" y="0"/>
          <a:chExt cx="0" cy="0"/>
        </a:xfrm>
      </p:grpSpPr>
      <p:sp>
        <p:nvSpPr>
          <p:cNvPr id="344" name="Google Shape;344;p1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Current Challenges: Implementation Gaps, Data Constraints and Uneven Adoption</a:t>
            </a:r>
            <a:endParaRPr/>
          </a:p>
        </p:txBody>
      </p:sp>
      <p:grpSp>
        <p:nvGrpSpPr>
          <p:cNvPr id="345" name="Google Shape;345;p16"/>
          <p:cNvGrpSpPr/>
          <p:nvPr/>
        </p:nvGrpSpPr>
        <p:grpSpPr>
          <a:xfrm>
            <a:off x="1106120" y="3299251"/>
            <a:ext cx="10040719" cy="1585376"/>
            <a:chOff x="8840" y="1207561"/>
            <a:chExt cx="10040719" cy="1585376"/>
          </a:xfrm>
        </p:grpSpPr>
        <p:sp>
          <p:nvSpPr>
            <p:cNvPr id="346" name="Google Shape;346;p16"/>
            <p:cNvSpPr/>
            <p:nvPr/>
          </p:nvSpPr>
          <p:spPr>
            <a:xfrm>
              <a:off x="8840" y="1207561"/>
              <a:ext cx="2642294" cy="1585376"/>
            </a:xfrm>
            <a:prstGeom prst="roundRect">
              <a:avLst>
                <a:gd fmla="val 1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16"/>
            <p:cNvSpPr txBox="1"/>
            <p:nvPr/>
          </p:nvSpPr>
          <p:spPr>
            <a:xfrm>
              <a:off x="55274"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lack of a cohesive approach to AI implementation, due to organizational silos and overlaps in responsibilities, is responsible for these implementation gaps that hinder a coherent AI rollout (Gupta, 2026).</a:t>
              </a:r>
              <a:endParaRPr b="0" i="0" sz="1400" u="none" cap="none" strike="noStrike">
                <a:solidFill>
                  <a:schemeClr val="lt1"/>
                </a:solidFill>
                <a:latin typeface="Times New Roman"/>
                <a:ea typeface="Times New Roman"/>
                <a:cs typeface="Times New Roman"/>
                <a:sym typeface="Times New Roman"/>
              </a:endParaRPr>
            </a:p>
          </p:txBody>
        </p:sp>
        <p:sp>
          <p:nvSpPr>
            <p:cNvPr id="348" name="Google Shape;348;p16"/>
            <p:cNvSpPr/>
            <p:nvPr/>
          </p:nvSpPr>
          <p:spPr>
            <a:xfrm>
              <a:off x="2883656" y="1672605"/>
              <a:ext cx="560166" cy="655289"/>
            </a:xfrm>
            <a:prstGeom prst="rightArrow">
              <a:avLst>
                <a:gd fmla="val 60000" name="adj1"/>
                <a:gd fmla="val 50000" name="adj2"/>
              </a:avLst>
            </a:prstGeom>
            <a:solidFill>
              <a:srgbClr val="A18D6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16"/>
            <p:cNvSpPr txBox="1"/>
            <p:nvPr/>
          </p:nvSpPr>
          <p:spPr>
            <a:xfrm>
              <a:off x="2883656" y="180366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100"/>
                <a:buFont typeface="Calibri"/>
                <a:buNone/>
              </a:pPr>
              <a:r>
                <a:t/>
              </a:r>
              <a:endParaRPr b="0" i="0" sz="1100" u="none" cap="none" strike="noStrike">
                <a:solidFill>
                  <a:schemeClr val="lt1"/>
                </a:solidFill>
                <a:latin typeface="Calibri"/>
                <a:ea typeface="Calibri"/>
                <a:cs typeface="Calibri"/>
                <a:sym typeface="Calibri"/>
              </a:endParaRPr>
            </a:p>
          </p:txBody>
        </p:sp>
        <p:sp>
          <p:nvSpPr>
            <p:cNvPr id="350" name="Google Shape;350;p16"/>
            <p:cNvSpPr/>
            <p:nvPr/>
          </p:nvSpPr>
          <p:spPr>
            <a:xfrm>
              <a:off x="3708052" y="1207561"/>
              <a:ext cx="2642294" cy="1585376"/>
            </a:xfrm>
            <a:prstGeom prst="roundRect">
              <a:avLst>
                <a:gd fmla="val 10000" name="adj"/>
              </a:avLst>
            </a:pr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txBox="1"/>
            <p:nvPr/>
          </p:nvSpPr>
          <p:spPr>
            <a:xfrm>
              <a:off x="3754486"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Not everyone gets the same access to the tools, and there are trust issues that result in varying degrees of internal adoption supporting the various teams.</a:t>
              </a:r>
              <a:endParaRPr b="0" i="0" sz="1400" u="none" cap="none" strike="noStrike">
                <a:solidFill>
                  <a:schemeClr val="lt1"/>
                </a:solidFill>
                <a:latin typeface="Times New Roman"/>
                <a:ea typeface="Times New Roman"/>
                <a:cs typeface="Times New Roman"/>
                <a:sym typeface="Times New Roman"/>
              </a:endParaRPr>
            </a:p>
          </p:txBody>
        </p:sp>
        <p:sp>
          <p:nvSpPr>
            <p:cNvPr id="352" name="Google Shape;352;p16"/>
            <p:cNvSpPr/>
            <p:nvPr/>
          </p:nvSpPr>
          <p:spPr>
            <a:xfrm>
              <a:off x="6582869" y="1672605"/>
              <a:ext cx="560166" cy="655289"/>
            </a:xfrm>
            <a:prstGeom prst="rightArrow">
              <a:avLst>
                <a:gd fmla="val 60000" name="adj1"/>
                <a:gd fmla="val 50000" name="adj2"/>
              </a:avLst>
            </a:prstGeom>
            <a:solidFill>
              <a:srgbClr val="93625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16"/>
            <p:cNvSpPr txBox="1"/>
            <p:nvPr/>
          </p:nvSpPr>
          <p:spPr>
            <a:xfrm>
              <a:off x="6582869" y="180366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1100"/>
                <a:buFont typeface="Calibri"/>
                <a:buNone/>
              </a:pPr>
              <a:r>
                <a:t/>
              </a:r>
              <a:endParaRPr b="0" i="0" sz="1100" u="none" cap="none" strike="noStrike">
                <a:solidFill>
                  <a:schemeClr val="lt1"/>
                </a:solidFill>
                <a:latin typeface="Calibri"/>
                <a:ea typeface="Calibri"/>
                <a:cs typeface="Calibri"/>
                <a:sym typeface="Calibri"/>
              </a:endParaRPr>
            </a:p>
          </p:txBody>
        </p:sp>
        <p:sp>
          <p:nvSpPr>
            <p:cNvPr id="354" name="Google Shape;354;p16"/>
            <p:cNvSpPr/>
            <p:nvPr/>
          </p:nvSpPr>
          <p:spPr>
            <a:xfrm>
              <a:off x="7407265" y="1207561"/>
              <a:ext cx="2642294" cy="1585376"/>
            </a:xfrm>
            <a:prstGeom prst="roundRect">
              <a:avLst>
                <a:gd fmla="val 10000" name="adj"/>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6"/>
            <p:cNvSpPr txBox="1"/>
            <p:nvPr/>
          </p:nvSpPr>
          <p:spPr>
            <a:xfrm>
              <a:off x="7453699" y="1253995"/>
              <a:ext cx="2549426" cy="149250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Scalable and reliable deployment is constrained by data quality issues, legacy integration, and capacity limitations (Nguyen, Nguyen and Nguyen-Hoang, 2025).</a:t>
              </a:r>
              <a:endParaRPr b="0" i="0" sz="1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0" name="Shape 360"/>
        <p:cNvGrpSpPr/>
        <p:nvPr/>
      </p:nvGrpSpPr>
      <p:grpSpPr>
        <a:xfrm>
          <a:off x="0" y="0"/>
          <a:ext cx="0" cy="0"/>
          <a:chOff x="0" y="0"/>
          <a:chExt cx="0" cy="0"/>
        </a:xfrm>
      </p:grpSpPr>
      <p:sp>
        <p:nvSpPr>
          <p:cNvPr id="361" name="Google Shape;361;p1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Root-Cause Analysis Factor 1: Policy and Governance Design Gaps</a:t>
            </a:r>
            <a:endParaRPr sz="4400">
              <a:solidFill>
                <a:schemeClr val="dk1"/>
              </a:solidFill>
              <a:latin typeface="Times New Roman"/>
              <a:ea typeface="Times New Roman"/>
              <a:cs typeface="Times New Roman"/>
              <a:sym typeface="Times New Roman"/>
            </a:endParaRPr>
          </a:p>
        </p:txBody>
      </p:sp>
      <p:sp>
        <p:nvSpPr>
          <p:cNvPr id="362" name="Google Shape;362;p17"/>
          <p:cNvSpPr txBox="1"/>
          <p:nvPr>
            <p:ph idx="1" type="body"/>
          </p:nvPr>
        </p:nvSpPr>
        <p:spPr>
          <a:xfrm>
            <a:off x="712269" y="1845734"/>
            <a:ext cx="4998720"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The revised clarity in AI principles has created internal confusion about the prohibited uses (Cajueiro and Celestino, 2025).</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are multi-layered councils, but they are not missions, so the deployment of rapid can be done more quickly.</a:t>
            </a:r>
            <a:endParaRPr>
              <a:solidFill>
                <a:schemeClr val="dk1"/>
              </a:solidFill>
              <a:latin typeface="Times New Roman"/>
              <a:ea typeface="Times New Roman"/>
              <a:cs typeface="Times New Roman"/>
              <a:sym typeface="Times New Roman"/>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are weak formal connections between the rules for responsible AI principles and routine performance systems.</a:t>
            </a:r>
            <a:endParaRPr>
              <a:solidFill>
                <a:schemeClr val="dk1"/>
              </a:solidFill>
              <a:latin typeface="Times New Roman"/>
              <a:ea typeface="Times New Roman"/>
              <a:cs typeface="Times New Roman"/>
              <a:sym typeface="Times New Roman"/>
            </a:endParaRPr>
          </a:p>
        </p:txBody>
      </p:sp>
      <p:pic>
        <p:nvPicPr>
          <p:cNvPr id="363" name="Google Shape;363;p17"/>
          <p:cNvPicPr preferRelativeResize="0"/>
          <p:nvPr/>
        </p:nvPicPr>
        <p:blipFill rotWithShape="1">
          <a:blip r:embed="rId3">
            <a:alphaModFix/>
          </a:blip>
          <a:srcRect b="0" l="0" r="0" t="0"/>
          <a:stretch/>
        </p:blipFill>
        <p:spPr>
          <a:xfrm>
            <a:off x="6297612" y="1845734"/>
            <a:ext cx="5471795" cy="3823335"/>
          </a:xfrm>
          <a:prstGeom prst="round2DiagRect">
            <a:avLst>
              <a:gd fmla="val 16667" name="adj1"/>
              <a:gd fmla="val 0" name="adj2"/>
            </a:avLst>
          </a:prstGeom>
          <a:noFill/>
          <a:ln cap="sq" cmpd="sng" w="88900">
            <a:solidFill>
              <a:srgbClr val="FFFFFF"/>
            </a:solidFill>
            <a:prstDash val="solid"/>
            <a:miter lim="8000"/>
            <a:headEnd len="sm" w="sm" type="none"/>
            <a:tailEnd len="sm" w="sm" type="none"/>
          </a:ln>
          <a:effectLst>
            <a:outerShdw blurRad="254000" rotWithShape="0" algn="tl">
              <a:srgbClr val="000000">
                <a:alpha val="43137"/>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sp>
        <p:nvSpPr>
          <p:cNvPr id="369" name="Google Shape;369;p1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2: Leadership Behaviour and Strategic Prioritisation</a:t>
            </a:r>
            <a:endParaRPr sz="4000">
              <a:solidFill>
                <a:schemeClr val="dk1"/>
              </a:solidFill>
              <a:latin typeface="Times New Roman"/>
              <a:ea typeface="Times New Roman"/>
              <a:cs typeface="Times New Roman"/>
              <a:sym typeface="Times New Roman"/>
            </a:endParaRPr>
          </a:p>
        </p:txBody>
      </p:sp>
      <p:grpSp>
        <p:nvGrpSpPr>
          <p:cNvPr id="370" name="Google Shape;370;p18"/>
          <p:cNvGrpSpPr/>
          <p:nvPr/>
        </p:nvGrpSpPr>
        <p:grpSpPr>
          <a:xfrm>
            <a:off x="1083859" y="2631306"/>
            <a:ext cx="9904995" cy="2980966"/>
            <a:chOff x="-13421" y="802506"/>
            <a:chExt cx="9904995" cy="2980966"/>
          </a:xfrm>
        </p:grpSpPr>
        <p:sp>
          <p:nvSpPr>
            <p:cNvPr id="371" name="Google Shape;371;p18"/>
            <p:cNvSpPr/>
            <p:nvPr/>
          </p:nvSpPr>
          <p:spPr>
            <a:xfrm>
              <a:off x="-13421" y="802506"/>
              <a:ext cx="9227475" cy="1464886"/>
            </a:xfrm>
            <a:prstGeom prst="rightArrow">
              <a:avLst>
                <a:gd fmla="val 50000" name="adj1"/>
                <a:gd fmla="val 50000" name="adj2"/>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8"/>
            <p:cNvSpPr txBox="1"/>
            <p:nvPr/>
          </p:nvSpPr>
          <p:spPr>
            <a:xfrm>
              <a:off x="-13421" y="1168728"/>
              <a:ext cx="8861254" cy="73244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While nurturing the human side of the AI systems is crucial, investments in AI infrastructure are far greater (Murugaboopathy and Dogra, 2026).</a:t>
              </a:r>
              <a:endParaRPr/>
            </a:p>
          </p:txBody>
        </p:sp>
        <p:sp>
          <p:nvSpPr>
            <p:cNvPr id="373" name="Google Shape;373;p18"/>
            <p:cNvSpPr/>
            <p:nvPr/>
          </p:nvSpPr>
          <p:spPr>
            <a:xfrm>
              <a:off x="2407043" y="1444468"/>
              <a:ext cx="7484531" cy="1464886"/>
            </a:xfrm>
            <a:prstGeom prst="rightArrow">
              <a:avLst>
                <a:gd fmla="val 50000" name="adj1"/>
                <a:gd fmla="val 50000" name="adj2"/>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8"/>
            <p:cNvSpPr txBox="1"/>
            <p:nvPr/>
          </p:nvSpPr>
          <p:spPr>
            <a:xfrm>
              <a:off x="2407043" y="1810690"/>
              <a:ext cx="7118310" cy="73244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performance expectations for AI use are evolving faster than the support mechanisms are being consistently applied.</a:t>
              </a:r>
              <a:endParaRPr/>
            </a:p>
          </p:txBody>
        </p:sp>
        <p:sp>
          <p:nvSpPr>
            <p:cNvPr id="375" name="Google Shape;375;p18"/>
            <p:cNvSpPr/>
            <p:nvPr/>
          </p:nvSpPr>
          <p:spPr>
            <a:xfrm>
              <a:off x="5103622" y="2021946"/>
              <a:ext cx="4747036" cy="1761526"/>
            </a:xfrm>
            <a:prstGeom prst="rightArrow">
              <a:avLst>
                <a:gd fmla="val 50000" name="adj1"/>
                <a:gd fmla="val 50000" name="adj2"/>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18"/>
            <p:cNvSpPr txBox="1"/>
            <p:nvPr/>
          </p:nvSpPr>
          <p:spPr>
            <a:xfrm>
              <a:off x="5103622" y="2462328"/>
              <a:ext cx="4306655" cy="880763"/>
            </a:xfrm>
            <a:prstGeom prst="rect">
              <a:avLst/>
            </a:prstGeom>
            <a:noFill/>
            <a:ln>
              <a:noFill/>
            </a:ln>
          </p:spPr>
          <p:txBody>
            <a:bodyPr anchorCtr="0" anchor="ctr" bIns="232550" lIns="53325" spcFirstLastPara="1" rIns="254000" wrap="square" tIns="53325">
              <a:noAutofit/>
            </a:bodyPr>
            <a:lstStyle/>
            <a:p>
              <a:pPr indent="0" lvl="0" marL="0" marR="0" rtl="0" algn="l">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There appears to be a distortion between career security and productivity messages at the high end (Parashar and Sharma, 2020).</a:t>
              </a:r>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1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3: Organisational Structure and Cross-Functional Silos</a:t>
            </a:r>
            <a:endParaRPr sz="4000">
              <a:solidFill>
                <a:schemeClr val="dk1"/>
              </a:solidFill>
              <a:latin typeface="Times New Roman"/>
              <a:ea typeface="Times New Roman"/>
              <a:cs typeface="Times New Roman"/>
              <a:sym typeface="Times New Roman"/>
            </a:endParaRPr>
          </a:p>
        </p:txBody>
      </p:sp>
      <p:grpSp>
        <p:nvGrpSpPr>
          <p:cNvPr id="383" name="Google Shape;383;p19"/>
          <p:cNvGrpSpPr/>
          <p:nvPr/>
        </p:nvGrpSpPr>
        <p:grpSpPr>
          <a:xfrm>
            <a:off x="1102191" y="1920240"/>
            <a:ext cx="10048576" cy="4034789"/>
            <a:chOff x="4911" y="0"/>
            <a:chExt cx="10048576" cy="4034789"/>
          </a:xfrm>
        </p:grpSpPr>
        <p:sp>
          <p:nvSpPr>
            <p:cNvPr id="384" name="Google Shape;384;p19"/>
            <p:cNvSpPr/>
            <p:nvPr/>
          </p:nvSpPr>
          <p:spPr>
            <a:xfrm>
              <a:off x="754379" y="0"/>
              <a:ext cx="8549640" cy="4034789"/>
            </a:xfrm>
            <a:prstGeom prst="rightArrow">
              <a:avLst>
                <a:gd fmla="val 50000" name="adj1"/>
                <a:gd fmla="val 50000" name="adj2"/>
              </a:avLst>
            </a:prstGeom>
            <a:solidFill>
              <a:srgbClr val="DBD8D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9"/>
            <p:cNvSpPr/>
            <p:nvPr/>
          </p:nvSpPr>
          <p:spPr>
            <a:xfrm>
              <a:off x="4911" y="1210436"/>
              <a:ext cx="3035200" cy="1613915"/>
            </a:xfrm>
            <a:prstGeom prst="roundRect">
              <a:avLst>
                <a:gd fmla="val 16667" name="adj"/>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 name="Google Shape;386;p19"/>
            <p:cNvSpPr txBox="1"/>
            <p:nvPr/>
          </p:nvSpPr>
          <p:spPr>
            <a:xfrm>
              <a:off x="83696"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Product-area fiefdoms impede unified AI tooling and sharing of knowledge.</a:t>
              </a:r>
              <a:endParaRPr b="0" i="0" sz="1600" u="none" cap="none" strike="noStrike">
                <a:solidFill>
                  <a:schemeClr val="lt1"/>
                </a:solidFill>
                <a:latin typeface="Times New Roman"/>
                <a:ea typeface="Times New Roman"/>
                <a:cs typeface="Times New Roman"/>
                <a:sym typeface="Times New Roman"/>
              </a:endParaRPr>
            </a:p>
          </p:txBody>
        </p:sp>
        <p:sp>
          <p:nvSpPr>
            <p:cNvPr id="387" name="Google Shape;387;p19"/>
            <p:cNvSpPr/>
            <p:nvPr/>
          </p:nvSpPr>
          <p:spPr>
            <a:xfrm>
              <a:off x="3511599" y="1210436"/>
              <a:ext cx="3035200" cy="1613915"/>
            </a:xfrm>
            <a:prstGeom prst="roundRect">
              <a:avLst>
                <a:gd fmla="val 16667" name="adj"/>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19"/>
            <p:cNvSpPr txBox="1"/>
            <p:nvPr/>
          </p:nvSpPr>
          <p:spPr>
            <a:xfrm>
              <a:off x="3590384"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There is a lack of coordination between the teams so that the responsibilities of Research, DeepMind, and product overlap each other, which is the source of friction (Pernice and Budiu, 2021).</a:t>
              </a:r>
              <a:endParaRPr b="0" i="0" sz="1600" u="none" cap="none" strike="noStrike">
                <a:solidFill>
                  <a:schemeClr val="lt1"/>
                </a:solidFill>
                <a:latin typeface="Times New Roman"/>
                <a:ea typeface="Times New Roman"/>
                <a:cs typeface="Times New Roman"/>
                <a:sym typeface="Times New Roman"/>
              </a:endParaRPr>
            </a:p>
          </p:txBody>
        </p:sp>
        <p:sp>
          <p:nvSpPr>
            <p:cNvPr id="389" name="Google Shape;389;p19"/>
            <p:cNvSpPr/>
            <p:nvPr/>
          </p:nvSpPr>
          <p:spPr>
            <a:xfrm>
              <a:off x="7018287" y="1210436"/>
              <a:ext cx="3035200" cy="1613915"/>
            </a:xfrm>
            <a:prstGeom prst="roundRect">
              <a:avLst>
                <a:gd fmla="val 16667" name="adj"/>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19"/>
            <p:cNvSpPr txBox="1"/>
            <p:nvPr/>
          </p:nvSpPr>
          <p:spPr>
            <a:xfrm>
              <a:off x="7097072" y="1289221"/>
              <a:ext cx="2877630" cy="145634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Team Match and mobility processes are still only partially connected with skills data about AI.</a:t>
              </a:r>
              <a:endParaRPr b="0" i="0" sz="16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5" name="Shape 395"/>
        <p:cNvGrpSpPr/>
        <p:nvPr/>
      </p:nvGrpSpPr>
      <p:grpSpPr>
        <a:xfrm>
          <a:off x="0" y="0"/>
          <a:ext cx="0" cy="0"/>
          <a:chOff x="0" y="0"/>
          <a:chExt cx="0" cy="0"/>
        </a:xfrm>
      </p:grpSpPr>
      <p:sp>
        <p:nvSpPr>
          <p:cNvPr id="396" name="Google Shape;396;p2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4: Organisational Culture and Psychological Safety</a:t>
            </a:r>
            <a:endParaRPr sz="4000">
              <a:solidFill>
                <a:schemeClr val="dk1"/>
              </a:solidFill>
              <a:latin typeface="Times New Roman"/>
              <a:ea typeface="Times New Roman"/>
              <a:cs typeface="Times New Roman"/>
              <a:sym typeface="Times New Roman"/>
            </a:endParaRPr>
          </a:p>
        </p:txBody>
      </p:sp>
      <p:grpSp>
        <p:nvGrpSpPr>
          <p:cNvPr id="397" name="Google Shape;397;p20"/>
          <p:cNvGrpSpPr/>
          <p:nvPr/>
        </p:nvGrpSpPr>
        <p:grpSpPr>
          <a:xfrm>
            <a:off x="2425372" y="1924234"/>
            <a:ext cx="7402215" cy="4083950"/>
            <a:chOff x="1328092" y="3994"/>
            <a:chExt cx="7402215" cy="4083950"/>
          </a:xfrm>
        </p:grpSpPr>
        <p:sp>
          <p:nvSpPr>
            <p:cNvPr id="398" name="Google Shape;398;p20"/>
            <p:cNvSpPr/>
            <p:nvPr/>
          </p:nvSpPr>
          <p:spPr>
            <a:xfrm>
              <a:off x="2104042" y="2045969"/>
              <a:ext cx="509023" cy="969938"/>
            </a:xfrm>
            <a:custGeom>
              <a:rect b="b" l="l" r="r" t="t"/>
              <a:pathLst>
                <a:path extrusionOk="0" h="120000" w="120000">
                  <a:moveTo>
                    <a:pt x="0" y="0"/>
                  </a:moveTo>
                  <a:lnTo>
                    <a:pt x="60000" y="0"/>
                  </a:lnTo>
                  <a:lnTo>
                    <a:pt x="60000" y="120000"/>
                  </a:lnTo>
                  <a:lnTo>
                    <a:pt x="120000" y="12000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20"/>
            <p:cNvSpPr txBox="1"/>
            <p:nvPr/>
          </p:nvSpPr>
          <p:spPr>
            <a:xfrm>
              <a:off x="2331169" y="2503553"/>
              <a:ext cx="54769" cy="5476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0" name="Google Shape;400;p20"/>
            <p:cNvSpPr/>
            <p:nvPr/>
          </p:nvSpPr>
          <p:spPr>
            <a:xfrm>
              <a:off x="2104042" y="2000249"/>
              <a:ext cx="509023" cy="91440"/>
            </a:xfrm>
            <a:custGeom>
              <a:rect b="b" l="l" r="r" t="t"/>
              <a:pathLst>
                <a:path extrusionOk="0" h="120000" w="120000">
                  <a:moveTo>
                    <a:pt x="0" y="60000"/>
                  </a:moveTo>
                  <a:lnTo>
                    <a:pt x="120000" y="6000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20"/>
            <p:cNvSpPr txBox="1"/>
            <p:nvPr/>
          </p:nvSpPr>
          <p:spPr>
            <a:xfrm>
              <a:off x="2345828" y="2033243"/>
              <a:ext cx="25451" cy="25451"/>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2" name="Google Shape;402;p20"/>
            <p:cNvSpPr/>
            <p:nvPr/>
          </p:nvSpPr>
          <p:spPr>
            <a:xfrm>
              <a:off x="2104042" y="1076031"/>
              <a:ext cx="509023" cy="969938"/>
            </a:xfrm>
            <a:custGeom>
              <a:rect b="b" l="l" r="r" t="t"/>
              <a:pathLst>
                <a:path extrusionOk="0" h="120000" w="120000">
                  <a:moveTo>
                    <a:pt x="0" y="120000"/>
                  </a:moveTo>
                  <a:lnTo>
                    <a:pt x="60000" y="120000"/>
                  </a:lnTo>
                  <a:lnTo>
                    <a:pt x="60000" y="0"/>
                  </a:lnTo>
                  <a:lnTo>
                    <a:pt x="120000" y="0"/>
                  </a:lnTo>
                </a:path>
              </a:pathLst>
            </a:custGeom>
            <a:noFill/>
            <a:ln cap="flat" cmpd="sng" w="15875">
              <a:solidFill>
                <a:srgbClr val="855A5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20"/>
            <p:cNvSpPr txBox="1"/>
            <p:nvPr/>
          </p:nvSpPr>
          <p:spPr>
            <a:xfrm>
              <a:off x="2331169" y="1533615"/>
              <a:ext cx="54769" cy="5476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Calibri"/>
                <a:buNone/>
              </a:pPr>
              <a:r>
                <a:t/>
              </a:r>
              <a:endParaRPr b="0" i="0" sz="500" u="none" cap="none" strike="noStrike">
                <a:solidFill>
                  <a:schemeClr val="dk1"/>
                </a:solidFill>
                <a:latin typeface="Calibri"/>
                <a:ea typeface="Calibri"/>
                <a:cs typeface="Calibri"/>
                <a:sym typeface="Calibri"/>
              </a:endParaRPr>
            </a:p>
          </p:txBody>
        </p:sp>
        <p:sp>
          <p:nvSpPr>
            <p:cNvPr id="404" name="Google Shape;404;p20"/>
            <p:cNvSpPr/>
            <p:nvPr/>
          </p:nvSpPr>
          <p:spPr>
            <a:xfrm rot="-5400000">
              <a:off x="-325908" y="1657994"/>
              <a:ext cx="4083950" cy="775950"/>
            </a:xfrm>
            <a:prstGeom prst="rect">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20"/>
            <p:cNvSpPr txBox="1"/>
            <p:nvPr/>
          </p:nvSpPr>
          <p:spPr>
            <a:xfrm rot="-5400000">
              <a:off x="-325908" y="1657994"/>
              <a:ext cx="4083950" cy="775950"/>
            </a:xfrm>
            <a:prstGeom prst="rect">
              <a:avLst/>
            </a:prstGeom>
            <a:noFill/>
            <a:ln>
              <a:noFill/>
            </a:ln>
          </p:spPr>
          <p:txBody>
            <a:bodyPr anchorCtr="0" anchor="ctr" bIns="10150" lIns="10150" spcFirstLastPara="1" rIns="10150" wrap="square" tIns="10150">
              <a:noAutofit/>
            </a:bodyPr>
            <a:lstStyle/>
            <a:p>
              <a:pPr indent="0" lvl="0" marL="0" marR="0" rtl="0" algn="ctr">
                <a:lnSpc>
                  <a:spcPct val="90000"/>
                </a:lnSpc>
                <a:spcBef>
                  <a:spcPts val="0"/>
                </a:spcBef>
                <a:spcAft>
                  <a:spcPts val="0"/>
                </a:spcAft>
                <a:buClr>
                  <a:schemeClr val="lt1"/>
                </a:buClr>
                <a:buSzPts val="1600"/>
                <a:buFont typeface="Times New Roman"/>
                <a:buNone/>
              </a:pPr>
              <a:r>
                <a:rPr b="1" i="0" lang="en-IN" sz="1600" u="none" cap="none" strike="noStrike">
                  <a:solidFill>
                    <a:schemeClr val="lt1"/>
                  </a:solidFill>
                  <a:latin typeface="Times New Roman"/>
                  <a:ea typeface="Times New Roman"/>
                  <a:cs typeface="Times New Roman"/>
                  <a:sym typeface="Times New Roman"/>
                </a:rPr>
                <a:t>Organisational Culture and Psychological Safety</a:t>
              </a:r>
              <a:endParaRPr b="0" i="0" sz="1600" u="none" cap="none" strike="noStrike">
                <a:solidFill>
                  <a:schemeClr val="lt1"/>
                </a:solidFill>
                <a:latin typeface="Times New Roman"/>
                <a:ea typeface="Times New Roman"/>
                <a:cs typeface="Times New Roman"/>
                <a:sym typeface="Times New Roman"/>
              </a:endParaRPr>
            </a:p>
          </p:txBody>
        </p:sp>
        <p:sp>
          <p:nvSpPr>
            <p:cNvPr id="406" name="Google Shape;406;p20"/>
            <p:cNvSpPr/>
            <p:nvPr/>
          </p:nvSpPr>
          <p:spPr>
            <a:xfrm>
              <a:off x="2613065" y="688055"/>
              <a:ext cx="6117242"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20"/>
            <p:cNvSpPr txBox="1"/>
            <p:nvPr/>
          </p:nvSpPr>
          <p:spPr>
            <a:xfrm>
              <a:off x="2613065" y="688055"/>
              <a:ext cx="6117242"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Previous reductions in staff and departure packages have undermined the traditional (psychological) contract.</a:t>
              </a:r>
              <a:endParaRPr/>
            </a:p>
          </p:txBody>
        </p:sp>
        <p:sp>
          <p:nvSpPr>
            <p:cNvPr id="408" name="Google Shape;408;p20"/>
            <p:cNvSpPr/>
            <p:nvPr/>
          </p:nvSpPr>
          <p:spPr>
            <a:xfrm>
              <a:off x="2613065" y="1657994"/>
              <a:ext cx="6093878"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20"/>
            <p:cNvSpPr txBox="1"/>
            <p:nvPr/>
          </p:nvSpPr>
          <p:spPr>
            <a:xfrm>
              <a:off x="2613065" y="1657994"/>
              <a:ext cx="6093878"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The pressure for AI tools may lead to measured insecurity to question or slow down (Jaber and Shuhaiber, 2022).</a:t>
              </a:r>
              <a:endParaRPr/>
            </a:p>
          </p:txBody>
        </p:sp>
        <p:sp>
          <p:nvSpPr>
            <p:cNvPr id="410" name="Google Shape;410;p20"/>
            <p:cNvSpPr/>
            <p:nvPr/>
          </p:nvSpPr>
          <p:spPr>
            <a:xfrm>
              <a:off x="2613065" y="2627932"/>
              <a:ext cx="6010678" cy="775950"/>
            </a:xfrm>
            <a:prstGeom prst="rect">
              <a:avLst/>
            </a:prstGeom>
            <a:solidFill>
              <a:srgbClr val="855A5A"/>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20"/>
            <p:cNvSpPr txBox="1"/>
            <p:nvPr/>
          </p:nvSpPr>
          <p:spPr>
            <a:xfrm>
              <a:off x="2613065" y="2627932"/>
              <a:ext cx="6010678" cy="775950"/>
            </a:xfrm>
            <a:prstGeom prst="rect">
              <a:avLst/>
            </a:prstGeom>
            <a:noFill/>
            <a:ln>
              <a:noFill/>
            </a:ln>
          </p:spPr>
          <p:txBody>
            <a:bodyPr anchorCtr="0" anchor="ctr" bIns="12700" lIns="12700" spcFirstLastPara="1" rIns="12700" wrap="square" tIns="12700">
              <a:noAutofit/>
            </a:bodyPr>
            <a:lstStyle/>
            <a:p>
              <a:pPr indent="0" lvl="0" marL="0" marR="0" rtl="0" algn="ctr">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AI team morale problems are associated with burnout as well as selective attrition.</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6" name="Shape 416"/>
        <p:cNvGrpSpPr/>
        <p:nvPr/>
      </p:nvGrpSpPr>
      <p:grpSpPr>
        <a:xfrm>
          <a:off x="0" y="0"/>
          <a:ext cx="0" cy="0"/>
          <a:chOff x="0" y="0"/>
          <a:chExt cx="0" cy="0"/>
        </a:xfrm>
      </p:grpSpPr>
      <p:sp>
        <p:nvSpPr>
          <p:cNvPr id="417" name="Google Shape;417;p2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5: Technology and Data Infrastructure Maturity</a:t>
            </a:r>
            <a:endParaRPr sz="4000">
              <a:solidFill>
                <a:schemeClr val="dk1"/>
              </a:solidFill>
              <a:latin typeface="Times New Roman"/>
              <a:ea typeface="Times New Roman"/>
              <a:cs typeface="Times New Roman"/>
              <a:sym typeface="Times New Roman"/>
            </a:endParaRPr>
          </a:p>
        </p:txBody>
      </p:sp>
      <p:grpSp>
        <p:nvGrpSpPr>
          <p:cNvPr id="418" name="Google Shape;418;p21"/>
          <p:cNvGrpSpPr/>
          <p:nvPr/>
        </p:nvGrpSpPr>
        <p:grpSpPr>
          <a:xfrm>
            <a:off x="1099704" y="2117557"/>
            <a:ext cx="10053549" cy="3729789"/>
            <a:chOff x="2425" y="0"/>
            <a:chExt cx="10053549" cy="3729789"/>
          </a:xfrm>
        </p:grpSpPr>
        <p:sp>
          <p:nvSpPr>
            <p:cNvPr id="419" name="Google Shape;419;p21"/>
            <p:cNvSpPr/>
            <p:nvPr/>
          </p:nvSpPr>
          <p:spPr>
            <a:xfrm rot="-5400000">
              <a:off x="-672700" y="675125"/>
              <a:ext cx="3729789" cy="2379538"/>
            </a:xfrm>
            <a:prstGeom prst="flowChartManualOperation">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21"/>
            <p:cNvSpPr txBox="1"/>
            <p:nvPr/>
          </p:nvSpPr>
          <p:spPr>
            <a:xfrm>
              <a:off x="2426"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SLA-rated factor reflects a high level of maturity within the technology infrastructure and data.</a:t>
              </a:r>
              <a:endParaRPr b="0" i="0" sz="2000" u="none" cap="none" strike="noStrike">
                <a:solidFill>
                  <a:srgbClr val="000000"/>
                </a:solidFill>
                <a:latin typeface="Times New Roman"/>
                <a:ea typeface="Times New Roman"/>
                <a:cs typeface="Times New Roman"/>
                <a:sym typeface="Times New Roman"/>
              </a:endParaRPr>
            </a:p>
          </p:txBody>
        </p:sp>
        <p:sp>
          <p:nvSpPr>
            <p:cNvPr id="421" name="Google Shape;421;p21"/>
            <p:cNvSpPr/>
            <p:nvPr/>
          </p:nvSpPr>
          <p:spPr>
            <a:xfrm rot="-5400000">
              <a:off x="1885303" y="675125"/>
              <a:ext cx="3729789" cy="2379538"/>
            </a:xfrm>
            <a:prstGeom prst="flowChartManualOperation">
              <a:avLst/>
            </a:prstGeom>
            <a:solidFill>
              <a:srgbClr val="75758D"/>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21"/>
            <p:cNvSpPr txBox="1"/>
            <p:nvPr/>
          </p:nvSpPr>
          <p:spPr>
            <a:xfrm>
              <a:off x="2560429"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There are still legacy systems and information silos that impact seamless agentic processes.</a:t>
              </a:r>
              <a:endParaRPr b="0" i="0" sz="2000" u="none" cap="none" strike="noStrike">
                <a:solidFill>
                  <a:srgbClr val="000000"/>
                </a:solidFill>
                <a:latin typeface="Times New Roman"/>
                <a:ea typeface="Times New Roman"/>
                <a:cs typeface="Times New Roman"/>
                <a:sym typeface="Times New Roman"/>
              </a:endParaRPr>
            </a:p>
          </p:txBody>
        </p:sp>
        <p:sp>
          <p:nvSpPr>
            <p:cNvPr id="423" name="Google Shape;423;p21"/>
            <p:cNvSpPr/>
            <p:nvPr/>
          </p:nvSpPr>
          <p:spPr>
            <a:xfrm rot="-5400000">
              <a:off x="4443306" y="675125"/>
              <a:ext cx="3729789" cy="2379538"/>
            </a:xfrm>
            <a:prstGeom prst="flowChartManualOperation">
              <a:avLst/>
            </a:prstGeom>
            <a:solidFill>
              <a:srgbClr val="6889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21"/>
            <p:cNvSpPr txBox="1"/>
            <p:nvPr/>
          </p:nvSpPr>
          <p:spPr>
            <a:xfrm>
              <a:off x="5118432"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Inconsistencies with adopting a tool across teams happen due to uneven internal tool quality and access (Klotins and Talbert-Goldstein, 2023).</a:t>
              </a:r>
              <a:endParaRPr b="0" i="0" sz="2000" u="none" cap="none" strike="noStrike">
                <a:solidFill>
                  <a:srgbClr val="000000"/>
                </a:solidFill>
                <a:latin typeface="Times New Roman"/>
                <a:ea typeface="Times New Roman"/>
                <a:cs typeface="Times New Roman"/>
                <a:sym typeface="Times New Roman"/>
              </a:endParaRPr>
            </a:p>
          </p:txBody>
        </p:sp>
        <p:sp>
          <p:nvSpPr>
            <p:cNvPr id="425" name="Google Shape;425;p21"/>
            <p:cNvSpPr/>
            <p:nvPr/>
          </p:nvSpPr>
          <p:spPr>
            <a:xfrm rot="-5400000">
              <a:off x="7001310" y="675125"/>
              <a:ext cx="3729789" cy="2379538"/>
            </a:xfrm>
            <a:prstGeom prst="flowChartManualOperation">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21"/>
            <p:cNvSpPr txBox="1"/>
            <p:nvPr/>
          </p:nvSpPr>
          <p:spPr>
            <a:xfrm>
              <a:off x="7676436" y="745957"/>
              <a:ext cx="2379538" cy="2237873"/>
            </a:xfrm>
            <a:prstGeom prst="rect">
              <a:avLst/>
            </a:prstGeom>
            <a:noFill/>
            <a:ln>
              <a:noFill/>
            </a:ln>
          </p:spPr>
          <p:txBody>
            <a:bodyPr anchorCtr="0" anchor="ctr" bIns="0" lIns="127000" spcFirstLastPara="1" rIns="127300" wrap="square" tIns="0">
              <a:noAutofit/>
            </a:bodyPr>
            <a:lstStyle/>
            <a:p>
              <a:pPr indent="0" lvl="0" marL="0" marR="0" rtl="0" algn="ctr">
                <a:lnSpc>
                  <a:spcPct val="90000"/>
                </a:lnSpc>
                <a:spcBef>
                  <a:spcPts val="0"/>
                </a:spcBef>
                <a:spcAft>
                  <a:spcPts val="0"/>
                </a:spcAft>
                <a:buClr>
                  <a:srgbClr val="000000"/>
                </a:buClr>
                <a:buSzPts val="2000"/>
                <a:buFont typeface="Times New Roman"/>
                <a:buNone/>
              </a:pPr>
              <a:r>
                <a:rPr b="0" i="0" lang="en-IN" sz="2000" u="none" cap="none" strike="noStrike">
                  <a:solidFill>
                    <a:srgbClr val="000000"/>
                  </a:solidFill>
                  <a:latin typeface="Times New Roman"/>
                  <a:ea typeface="Times New Roman"/>
                  <a:cs typeface="Times New Roman"/>
                  <a:sym typeface="Times New Roman"/>
                </a:rPr>
                <a:t>Both external customer capacity and integration limits affect our overall capacity and integration.</a:t>
              </a:r>
              <a:endParaRPr b="0" i="0" sz="2000" u="none" cap="none" strike="noStrike">
                <a:solidFill>
                  <a:srgbClr val="000000"/>
                </a:solidFill>
                <a:latin typeface="Times New Roman"/>
                <a:ea typeface="Times New Roman"/>
                <a:cs typeface="Times New Roman"/>
                <a:sym typeface="Times New Roman"/>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1" name="Shape 431"/>
        <p:cNvGrpSpPr/>
        <p:nvPr/>
      </p:nvGrpSpPr>
      <p:grpSpPr>
        <a:xfrm>
          <a:off x="0" y="0"/>
          <a:ext cx="0" cy="0"/>
          <a:chOff x="0" y="0"/>
          <a:chExt cx="0" cy="0"/>
        </a:xfrm>
      </p:grpSpPr>
      <p:sp>
        <p:nvSpPr>
          <p:cNvPr id="432" name="Google Shape;432;p2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Root-Cause Analysis Factor 6: External Pressures and Stakeholder Expectations</a:t>
            </a:r>
            <a:endParaRPr sz="4000">
              <a:solidFill>
                <a:schemeClr val="dk1"/>
              </a:solidFill>
              <a:latin typeface="Times New Roman"/>
              <a:ea typeface="Times New Roman"/>
              <a:cs typeface="Times New Roman"/>
              <a:sym typeface="Times New Roman"/>
            </a:endParaRPr>
          </a:p>
        </p:txBody>
      </p:sp>
      <p:sp>
        <p:nvSpPr>
          <p:cNvPr id="433" name="Google Shape;433;p22"/>
          <p:cNvSpPr txBox="1"/>
          <p:nvPr>
            <p:ph idx="1" type="body"/>
          </p:nvPr>
        </p:nvSpPr>
        <p:spPr>
          <a:xfrm>
            <a:off x="1097280" y="2000250"/>
            <a:ext cx="4998720" cy="3868844"/>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Causes of pressure to retain talent are high forces to retain talent and poaching of talent.</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There will be a high demand for transparency with regulatory supervision and public debates (Guo and Tian, 2023).</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Investor attention to and rapid progress on AI returns has intensified—not necessarily at the cost of the workforce.</a:t>
            </a:r>
            <a:endParaRPr>
              <a:solidFill>
                <a:schemeClr val="dk1"/>
              </a:solidFill>
              <a:latin typeface="Times New Roman"/>
              <a:ea typeface="Times New Roman"/>
              <a:cs typeface="Times New Roman"/>
              <a:sym typeface="Times New Roman"/>
            </a:endParaRPr>
          </a:p>
        </p:txBody>
      </p:sp>
      <p:pic>
        <p:nvPicPr>
          <p:cNvPr descr="How to Attract &amp; Retain Top Talent - CTG Tech | Managed IT Services  Provider DFW &amp; Amarillo TX" id="434" name="Google Shape;434;p22"/>
          <p:cNvPicPr preferRelativeResize="0"/>
          <p:nvPr/>
        </p:nvPicPr>
        <p:blipFill rotWithShape="1">
          <a:blip r:embed="rId3">
            <a:alphaModFix/>
          </a:blip>
          <a:srcRect b="0" l="0" r="0" t="0"/>
          <a:stretch/>
        </p:blipFill>
        <p:spPr>
          <a:xfrm>
            <a:off x="6653392" y="1980142"/>
            <a:ext cx="4502288" cy="3597698"/>
          </a:xfrm>
          <a:prstGeom prst="rect">
            <a:avLst/>
          </a:prstGeom>
          <a:noFill/>
          <a:ln cap="sq" cmpd="sng" w="38100">
            <a:solidFill>
              <a:srgbClr val="000000"/>
            </a:solidFill>
            <a:prstDash val="solid"/>
            <a:miter lim="8000"/>
            <a:headEnd len="sm" w="sm" type="none"/>
            <a:tailEnd len="sm" w="sm" type="none"/>
          </a:ln>
          <a:effectLst>
            <a:outerShdw blurRad="50800" rotWithShape="0" algn="tl" dir="2700000" dist="38100">
              <a:srgbClr val="000000">
                <a:alpha val="43137"/>
              </a:srgbClr>
            </a:outerShdw>
          </a:effectLst>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2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Evidence-Based Recommendations: Strengthening AI Governance and Ethical Frameworks</a:t>
            </a:r>
            <a:endParaRPr sz="3600">
              <a:solidFill>
                <a:schemeClr val="dk1"/>
              </a:solidFill>
              <a:latin typeface="Times New Roman"/>
              <a:ea typeface="Times New Roman"/>
              <a:cs typeface="Times New Roman"/>
              <a:sym typeface="Times New Roman"/>
            </a:endParaRPr>
          </a:p>
        </p:txBody>
      </p:sp>
      <p:grpSp>
        <p:nvGrpSpPr>
          <p:cNvPr id="441" name="Google Shape;441;p23"/>
          <p:cNvGrpSpPr/>
          <p:nvPr/>
        </p:nvGrpSpPr>
        <p:grpSpPr>
          <a:xfrm>
            <a:off x="1828543" y="1922497"/>
            <a:ext cx="8801613" cy="3938836"/>
            <a:chOff x="525524" y="2257"/>
            <a:chExt cx="8801613" cy="3938836"/>
          </a:xfrm>
        </p:grpSpPr>
        <p:sp>
          <p:nvSpPr>
            <p:cNvPr id="442" name="Google Shape;442;p23"/>
            <p:cNvSpPr/>
            <p:nvPr/>
          </p:nvSpPr>
          <p:spPr>
            <a:xfrm rot="5400000">
              <a:off x="1072168" y="954237"/>
              <a:ext cx="1646576" cy="2739865"/>
            </a:xfrm>
            <a:prstGeom prst="corner">
              <a:avLst>
                <a:gd fmla="val 16120" name="adj1"/>
                <a:gd fmla="val 16110" name="adj2"/>
              </a:avLst>
            </a:prstGeom>
            <a:solidFill>
              <a:srgbClr val="A18D68"/>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23"/>
            <p:cNvSpPr/>
            <p:nvPr/>
          </p:nvSpPr>
          <p:spPr>
            <a:xfrm>
              <a:off x="797313" y="1772867"/>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23"/>
            <p:cNvSpPr txBox="1"/>
            <p:nvPr/>
          </p:nvSpPr>
          <p:spPr>
            <a:xfrm>
              <a:off x="797313" y="1772867"/>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Integrate AI principles more deeply into performance systems and gateways for product release.</a:t>
              </a:r>
              <a:endParaRPr/>
            </a:p>
          </p:txBody>
        </p:sp>
        <p:sp>
          <p:nvSpPr>
            <p:cNvPr id="445" name="Google Shape;445;p23"/>
            <p:cNvSpPr/>
            <p:nvPr/>
          </p:nvSpPr>
          <p:spPr>
            <a:xfrm>
              <a:off x="2804169" y="752525"/>
              <a:ext cx="466710" cy="466710"/>
            </a:xfrm>
            <a:prstGeom prst="triangle">
              <a:avLst>
                <a:gd fmla="val 100000" name="adj"/>
              </a:avLst>
            </a:prstGeom>
            <a:solidFill>
              <a:srgbClr val="9F8361"/>
            </a:solidFill>
            <a:ln cap="flat" cmpd="sng" w="15875">
              <a:solidFill>
                <a:srgbClr val="9F836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23"/>
            <p:cNvSpPr/>
            <p:nvPr/>
          </p:nvSpPr>
          <p:spPr>
            <a:xfrm rot="5400000">
              <a:off x="4100296" y="204924"/>
              <a:ext cx="1646576" cy="2739865"/>
            </a:xfrm>
            <a:prstGeom prst="corner">
              <a:avLst>
                <a:gd fmla="val 16120" name="adj1"/>
                <a:gd fmla="val 16110" name="adj2"/>
              </a:avLst>
            </a:prstGeom>
            <a:solidFill>
              <a:srgbClr val="9B785B"/>
            </a:solidFill>
            <a:ln cap="flat" cmpd="sng" w="15875">
              <a:solidFill>
                <a:srgbClr val="9B785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23"/>
            <p:cNvSpPr/>
            <p:nvPr/>
          </p:nvSpPr>
          <p:spPr>
            <a:xfrm>
              <a:off x="3825442" y="1023553"/>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23"/>
            <p:cNvSpPr txBox="1"/>
            <p:nvPr/>
          </p:nvSpPr>
          <p:spPr>
            <a:xfrm>
              <a:off x="3825442" y="1023553"/>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Grow independent ethical review capacity to keep pace with the speed of model deployment.</a:t>
              </a:r>
              <a:endParaRPr/>
            </a:p>
          </p:txBody>
        </p:sp>
        <p:sp>
          <p:nvSpPr>
            <p:cNvPr id="449" name="Google Shape;449;p23"/>
            <p:cNvSpPr/>
            <p:nvPr/>
          </p:nvSpPr>
          <p:spPr>
            <a:xfrm>
              <a:off x="5832297" y="3212"/>
              <a:ext cx="466710" cy="466710"/>
            </a:xfrm>
            <a:prstGeom prst="triangle">
              <a:avLst>
                <a:gd fmla="val 100000" name="adj"/>
              </a:avLst>
            </a:prstGeom>
            <a:solidFill>
              <a:srgbClr val="976D55"/>
            </a:solidFill>
            <a:ln cap="flat" cmpd="sng" w="15875">
              <a:solidFill>
                <a:srgbClr val="976D5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23"/>
            <p:cNvSpPr/>
            <p:nvPr/>
          </p:nvSpPr>
          <p:spPr>
            <a:xfrm rot="5400000">
              <a:off x="7128424" y="-544388"/>
              <a:ext cx="1646576" cy="2739865"/>
            </a:xfrm>
            <a:prstGeom prst="corner">
              <a:avLst>
                <a:gd fmla="val 16120" name="adj1"/>
                <a:gd fmla="val 16110" name="adj2"/>
              </a:avLst>
            </a:prstGeom>
            <a:solidFill>
              <a:srgbClr val="936250"/>
            </a:solidFill>
            <a:ln cap="flat" cmpd="sng" w="15875">
              <a:solidFill>
                <a:srgbClr val="9362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23"/>
            <p:cNvSpPr/>
            <p:nvPr/>
          </p:nvSpPr>
          <p:spPr>
            <a:xfrm>
              <a:off x="6853570" y="274240"/>
              <a:ext cx="2473566" cy="216822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23"/>
            <p:cNvSpPr txBox="1"/>
            <p:nvPr/>
          </p:nvSpPr>
          <p:spPr>
            <a:xfrm>
              <a:off x="6853570" y="274240"/>
              <a:ext cx="2473566" cy="2168225"/>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Times New Roman"/>
                <a:buNone/>
              </a:pPr>
              <a:r>
                <a:rPr b="0" i="0" lang="en-IN" sz="2100" u="none" cap="none" strike="noStrike">
                  <a:solidFill>
                    <a:schemeClr val="dk1"/>
                  </a:solidFill>
                  <a:latin typeface="Times New Roman"/>
                  <a:ea typeface="Times New Roman"/>
                  <a:cs typeface="Times New Roman"/>
                  <a:sym typeface="Times New Roman"/>
                </a:rPr>
                <a:t>Make decision logs and impact assessments more transparent, restore trust and transparency.</a:t>
              </a:r>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7" name="Shape 457"/>
        <p:cNvGrpSpPr/>
        <p:nvPr/>
      </p:nvGrpSpPr>
      <p:grpSpPr>
        <a:xfrm>
          <a:off x="0" y="0"/>
          <a:ext cx="0" cy="0"/>
          <a:chOff x="0" y="0"/>
          <a:chExt cx="0" cy="0"/>
        </a:xfrm>
      </p:grpSpPr>
      <p:sp>
        <p:nvSpPr>
          <p:cNvPr id="458" name="Google Shape;458;p24"/>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Evidence-Based Recommendations: Redesigning Jobs for Human-AI Teaming</a:t>
            </a:r>
            <a:endParaRPr sz="4400">
              <a:solidFill>
                <a:schemeClr val="dk1"/>
              </a:solidFill>
              <a:latin typeface="Times New Roman"/>
              <a:ea typeface="Times New Roman"/>
              <a:cs typeface="Times New Roman"/>
              <a:sym typeface="Times New Roman"/>
            </a:endParaRPr>
          </a:p>
        </p:txBody>
      </p:sp>
      <p:grpSp>
        <p:nvGrpSpPr>
          <p:cNvPr id="459" name="Google Shape;459;p24"/>
          <p:cNvGrpSpPr/>
          <p:nvPr/>
        </p:nvGrpSpPr>
        <p:grpSpPr>
          <a:xfrm>
            <a:off x="3682744" y="1737361"/>
            <a:ext cx="4887470" cy="4400548"/>
            <a:chOff x="2585464" y="-91439"/>
            <a:chExt cx="4887470" cy="4400548"/>
          </a:xfrm>
        </p:grpSpPr>
        <p:sp>
          <p:nvSpPr>
            <p:cNvPr id="460" name="Google Shape;460;p24"/>
            <p:cNvSpPr/>
            <p:nvPr/>
          </p:nvSpPr>
          <p:spPr>
            <a:xfrm>
              <a:off x="3271254" y="-91439"/>
              <a:ext cx="4197107" cy="2074405"/>
            </a:xfrm>
            <a:custGeom>
              <a:rect b="b" l="l" r="r" t="t"/>
              <a:pathLst>
                <a:path extrusionOk="0" h="120000" w="120000">
                  <a:moveTo>
                    <a:pt x="4158" y="60000"/>
                  </a:moveTo>
                  <a:cubicBezTo>
                    <a:pt x="4158" y="32192"/>
                    <a:pt x="28016" y="9388"/>
                    <a:pt x="58100" y="8442"/>
                  </a:cubicBezTo>
                  <a:cubicBezTo>
                    <a:pt x="88184" y="7496"/>
                    <a:pt x="113666" y="28748"/>
                    <a:pt x="115713" y="56492"/>
                  </a:cubicBezTo>
                  <a:cubicBezTo>
                    <a:pt x="117760" y="84235"/>
                    <a:pt x="95636" y="108485"/>
                    <a:pt x="65691" y="111319"/>
                  </a:cubicBezTo>
                  <a:lnTo>
                    <a:pt x="65399" y="119677"/>
                  </a:lnTo>
                  <a:lnTo>
                    <a:pt x="58430" y="104980"/>
                  </a:lnTo>
                  <a:lnTo>
                    <a:pt x="66444" y="89751"/>
                  </a:lnTo>
                  <a:lnTo>
                    <a:pt x="66152" y="98112"/>
                  </a:lnTo>
                  <a:cubicBezTo>
                    <a:pt x="92390" y="95544"/>
                    <a:pt x="111361" y="77322"/>
                    <a:pt x="109159" y="56802"/>
                  </a:cubicBezTo>
                  <a:cubicBezTo>
                    <a:pt x="106957" y="36281"/>
                    <a:pt x="84366" y="20763"/>
                    <a:pt x="57945" y="21621"/>
                  </a:cubicBezTo>
                  <a:cubicBezTo>
                    <a:pt x="31523" y="22479"/>
                    <a:pt x="10670" y="39408"/>
                    <a:pt x="10670" y="60000"/>
                  </a:cubicBezTo>
                  <a:close/>
                </a:path>
              </a:pathLst>
            </a:cu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24"/>
            <p:cNvSpPr/>
            <p:nvPr/>
          </p:nvSpPr>
          <p:spPr>
            <a:xfrm>
              <a:off x="4439919" y="748923"/>
              <a:ext cx="1855103"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24"/>
            <p:cNvSpPr txBox="1"/>
            <p:nvPr/>
          </p:nvSpPr>
          <p:spPr>
            <a:xfrm>
              <a:off x="4439919" y="748923"/>
              <a:ext cx="1855103"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Reimagine roles to be complementary to the strengths of humans and AI, not about replacing tasks.</a:t>
              </a:r>
              <a:endParaRPr b="0" i="0" sz="1100" u="none" cap="none" strike="noStrike">
                <a:solidFill>
                  <a:schemeClr val="dk1"/>
                </a:solidFill>
                <a:latin typeface="Times New Roman"/>
                <a:ea typeface="Times New Roman"/>
                <a:cs typeface="Times New Roman"/>
                <a:sym typeface="Times New Roman"/>
              </a:endParaRPr>
            </a:p>
          </p:txBody>
        </p:sp>
        <p:sp>
          <p:nvSpPr>
            <p:cNvPr id="463" name="Google Shape;463;p24"/>
            <p:cNvSpPr/>
            <p:nvPr/>
          </p:nvSpPr>
          <p:spPr>
            <a:xfrm>
              <a:off x="2585464" y="1191899"/>
              <a:ext cx="4416546" cy="2074405"/>
            </a:xfrm>
            <a:custGeom>
              <a:rect b="b" l="l" r="r" t="t"/>
              <a:pathLst>
                <a:path extrusionOk="0" h="120000" w="120000">
                  <a:moveTo>
                    <a:pt x="82241" y="12647"/>
                  </a:moveTo>
                  <a:lnTo>
                    <a:pt x="76965" y="23880"/>
                  </a:lnTo>
                  <a:cubicBezTo>
                    <a:pt x="58926" y="18851"/>
                    <a:pt x="38742" y="22242"/>
                    <a:pt x="25057" y="32599"/>
                  </a:cubicBezTo>
                  <a:cubicBezTo>
                    <a:pt x="11372" y="42956"/>
                    <a:pt x="6615" y="58444"/>
                    <a:pt x="12821" y="72428"/>
                  </a:cubicBezTo>
                  <a:cubicBezTo>
                    <a:pt x="19028" y="86412"/>
                    <a:pt x="35099" y="96413"/>
                    <a:pt x="54150" y="98147"/>
                  </a:cubicBezTo>
                  <a:lnTo>
                    <a:pt x="53873" y="89782"/>
                  </a:lnTo>
                  <a:lnTo>
                    <a:pt x="61492" y="104982"/>
                  </a:lnTo>
                  <a:lnTo>
                    <a:pt x="54865" y="119708"/>
                  </a:lnTo>
                  <a:lnTo>
                    <a:pt x="54588" y="111347"/>
                  </a:lnTo>
                  <a:cubicBezTo>
                    <a:pt x="32574" y="109381"/>
                    <a:pt x="13874" y="95684"/>
                    <a:pt x="6851" y="76380"/>
                  </a:cubicBezTo>
                  <a:cubicBezTo>
                    <a:pt x="-171" y="57076"/>
                    <a:pt x="5796" y="35777"/>
                    <a:pt x="22086" y="22006"/>
                  </a:cubicBezTo>
                  <a:cubicBezTo>
                    <a:pt x="38375" y="8235"/>
                    <a:pt x="61939" y="4569"/>
                    <a:pt x="82241" y="12647"/>
                  </a:cubicBezTo>
                  <a:close/>
                </a:path>
              </a:pathLst>
            </a:custGeom>
            <a:solidFill>
              <a:srgbClr val="9B785B"/>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24"/>
            <p:cNvSpPr/>
            <p:nvPr/>
          </p:nvSpPr>
          <p:spPr>
            <a:xfrm>
              <a:off x="3572751" y="1947717"/>
              <a:ext cx="2441972"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24"/>
            <p:cNvSpPr txBox="1"/>
            <p:nvPr/>
          </p:nvSpPr>
          <p:spPr>
            <a:xfrm>
              <a:off x="3572751" y="1947717"/>
              <a:ext cx="2441972"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Establish clear career paths for hybrid and agent-orchestration roles.</a:t>
              </a:r>
              <a:endParaRPr b="0" i="0" sz="1100" u="none" cap="none" strike="noStrike">
                <a:solidFill>
                  <a:schemeClr val="dk1"/>
                </a:solidFill>
                <a:latin typeface="Times New Roman"/>
                <a:ea typeface="Times New Roman"/>
                <a:cs typeface="Times New Roman"/>
                <a:sym typeface="Times New Roman"/>
              </a:endParaRPr>
            </a:p>
          </p:txBody>
        </p:sp>
        <p:sp>
          <p:nvSpPr>
            <p:cNvPr id="466" name="Google Shape;466;p24"/>
            <p:cNvSpPr/>
            <p:nvPr/>
          </p:nvSpPr>
          <p:spPr>
            <a:xfrm>
              <a:off x="3269797" y="2526431"/>
              <a:ext cx="4203137" cy="1782678"/>
            </a:xfrm>
            <a:prstGeom prst="blockArc">
              <a:avLst>
                <a:gd fmla="val 13500000" name="adj1"/>
                <a:gd fmla="val 10800000" name="adj2"/>
                <a:gd fmla="val 12740" name="adj3"/>
              </a:avLst>
            </a:prstGeom>
            <a:solidFill>
              <a:srgbClr val="936250"/>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24"/>
            <p:cNvSpPr/>
            <p:nvPr/>
          </p:nvSpPr>
          <p:spPr>
            <a:xfrm>
              <a:off x="4179575" y="3148235"/>
              <a:ext cx="2381246" cy="576128"/>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24"/>
            <p:cNvSpPr txBox="1"/>
            <p:nvPr/>
          </p:nvSpPr>
          <p:spPr>
            <a:xfrm>
              <a:off x="4179575" y="3148235"/>
              <a:ext cx="2381246" cy="576128"/>
            </a:xfrm>
            <a:prstGeom prst="rect">
              <a:avLst/>
            </a:prstGeom>
            <a:noFill/>
            <a:ln>
              <a:noFill/>
            </a:ln>
          </p:spPr>
          <p:txBody>
            <a:bodyPr anchorCtr="0" anchor="ctr" bIns="6975" lIns="6975" spcFirstLastPara="1" rIns="6975" wrap="square" tIns="6975">
              <a:noAutofit/>
            </a:bodyPr>
            <a:lstStyle/>
            <a:p>
              <a:pPr indent="0" lvl="0" marL="0" marR="0" rtl="0" algn="ctr">
                <a:lnSpc>
                  <a:spcPct val="90000"/>
                </a:lnSpc>
                <a:spcBef>
                  <a:spcPts val="0"/>
                </a:spcBef>
                <a:spcAft>
                  <a:spcPts val="0"/>
                </a:spcAft>
                <a:buClr>
                  <a:schemeClr val="dk1"/>
                </a:buClr>
                <a:buSzPts val="1100"/>
                <a:buFont typeface="Times New Roman"/>
                <a:buNone/>
              </a:pPr>
              <a:r>
                <a:rPr b="0" i="0" lang="en-IN" sz="1100" u="none" cap="none" strike="noStrike">
                  <a:solidFill>
                    <a:schemeClr val="dk1"/>
                  </a:solidFill>
                  <a:latin typeface="Times New Roman"/>
                  <a:ea typeface="Times New Roman"/>
                  <a:cs typeface="Times New Roman"/>
                  <a:sym typeface="Times New Roman"/>
                </a:rPr>
                <a:t>Develop pilot job-redesign experiments using the measures of well-being and productivity.</a:t>
              </a:r>
              <a:endParaRPr b="0" i="0" sz="11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3" name="Shape 473"/>
        <p:cNvGrpSpPr/>
        <p:nvPr/>
      </p:nvGrpSpPr>
      <p:grpSpPr>
        <a:xfrm>
          <a:off x="0" y="0"/>
          <a:ext cx="0" cy="0"/>
          <a:chOff x="0" y="0"/>
          <a:chExt cx="0" cy="0"/>
        </a:xfrm>
      </p:grpSpPr>
      <p:sp>
        <p:nvSpPr>
          <p:cNvPr id="474" name="Google Shape;474;p25"/>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rgbClr val="3F3F3F"/>
              </a:buClr>
              <a:buSzPts val="4000"/>
              <a:buFont typeface="Times New Roman"/>
              <a:buNone/>
            </a:pPr>
            <a:r>
              <a:rPr b="1" lang="en-IN" sz="4000">
                <a:latin typeface="Times New Roman"/>
                <a:ea typeface="Times New Roman"/>
                <a:cs typeface="Times New Roman"/>
                <a:sym typeface="Times New Roman"/>
              </a:rPr>
              <a:t>Evidence-Based Recommendations: Scalable Reskilling and Internal Talent Mobility</a:t>
            </a:r>
            <a:endParaRPr sz="4000">
              <a:latin typeface="Times New Roman"/>
              <a:ea typeface="Times New Roman"/>
              <a:cs typeface="Times New Roman"/>
              <a:sym typeface="Times New Roman"/>
            </a:endParaRPr>
          </a:p>
        </p:txBody>
      </p:sp>
      <p:grpSp>
        <p:nvGrpSpPr>
          <p:cNvPr id="475" name="Google Shape;475;p25"/>
          <p:cNvGrpSpPr/>
          <p:nvPr/>
        </p:nvGrpSpPr>
        <p:grpSpPr>
          <a:xfrm>
            <a:off x="2108332" y="2381580"/>
            <a:ext cx="7497815" cy="3094329"/>
            <a:chOff x="1549532" y="387680"/>
            <a:chExt cx="7497815" cy="3094329"/>
          </a:xfrm>
        </p:grpSpPr>
        <p:sp>
          <p:nvSpPr>
            <p:cNvPr id="476" name="Google Shape;476;p25"/>
            <p:cNvSpPr/>
            <p:nvPr/>
          </p:nvSpPr>
          <p:spPr>
            <a:xfrm>
              <a:off x="6533729" y="838182"/>
              <a:ext cx="2193303" cy="2193709"/>
            </a:xfrm>
            <a:prstGeom prst="ellipse">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25"/>
            <p:cNvSpPr/>
            <p:nvPr/>
          </p:nvSpPr>
          <p:spPr>
            <a:xfrm>
              <a:off x="6213414" y="911319"/>
              <a:ext cx="2833933" cy="2047436"/>
            </a:xfrm>
            <a:prstGeom prst="ellipse">
              <a:avLst/>
            </a:prstGeom>
            <a:solidFill>
              <a:schemeClr val="lt1">
                <a:alpha val="90196"/>
              </a:schemeClr>
            </a:solidFill>
            <a:ln cap="flat" cmpd="sng" w="1587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25"/>
            <p:cNvSpPr txBox="1"/>
            <p:nvPr/>
          </p:nvSpPr>
          <p:spPr>
            <a:xfrm>
              <a:off x="6618544" y="1203865"/>
              <a:ext cx="2023673"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Increase short-duration secondments internally to fast-track application of skills.</a:t>
              </a:r>
              <a:endParaRPr b="0" i="0" sz="1600" u="none" cap="none" strike="noStrike">
                <a:solidFill>
                  <a:schemeClr val="dk1"/>
                </a:solidFill>
                <a:latin typeface="Times New Roman"/>
                <a:ea typeface="Times New Roman"/>
                <a:cs typeface="Times New Roman"/>
                <a:sym typeface="Times New Roman"/>
              </a:endParaRPr>
            </a:p>
          </p:txBody>
        </p:sp>
        <p:sp>
          <p:nvSpPr>
            <p:cNvPr id="479" name="Google Shape;479;p25"/>
            <p:cNvSpPr/>
            <p:nvPr/>
          </p:nvSpPr>
          <p:spPr>
            <a:xfrm rot="2700000">
              <a:off x="4269528" y="840834"/>
              <a:ext cx="2188021" cy="2188021"/>
            </a:xfrm>
            <a:prstGeom prst="teardrop">
              <a:avLst>
                <a:gd fmla="val 10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 name="Google Shape;480;p25"/>
            <p:cNvSpPr/>
            <p:nvPr/>
          </p:nvSpPr>
          <p:spPr>
            <a:xfrm>
              <a:off x="4130830" y="911319"/>
              <a:ext cx="2465417" cy="2047436"/>
            </a:xfrm>
            <a:prstGeom prst="ellipse">
              <a:avLst/>
            </a:prstGeom>
            <a:solidFill>
              <a:schemeClr val="lt1">
                <a:alpha val="90196"/>
              </a:schemeClr>
            </a:solidFill>
            <a:ln cap="flat" cmpd="sng" w="15875">
              <a:solidFill>
                <a:srgbClr val="A3643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25"/>
            <p:cNvSpPr txBox="1"/>
            <p:nvPr/>
          </p:nvSpPr>
          <p:spPr>
            <a:xfrm>
              <a:off x="4483278" y="1203865"/>
              <a:ext cx="1760521"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Embed AI skills data within systems like Team Match and internal mobility platforms (Chitraju, 2025).</a:t>
              </a:r>
              <a:endParaRPr b="0" i="0" sz="1600" u="none" cap="none" strike="noStrike">
                <a:solidFill>
                  <a:schemeClr val="dk1"/>
                </a:solidFill>
                <a:latin typeface="Times New Roman"/>
                <a:ea typeface="Times New Roman"/>
                <a:cs typeface="Times New Roman"/>
                <a:sym typeface="Times New Roman"/>
              </a:endParaRPr>
            </a:p>
          </p:txBody>
        </p:sp>
        <p:sp>
          <p:nvSpPr>
            <p:cNvPr id="482" name="Google Shape;482;p25"/>
            <p:cNvSpPr/>
            <p:nvPr/>
          </p:nvSpPr>
          <p:spPr>
            <a:xfrm rot="2700000">
              <a:off x="2002686" y="840834"/>
              <a:ext cx="2188021" cy="2188021"/>
            </a:xfrm>
            <a:prstGeom prst="teardrop">
              <a:avLst>
                <a:gd fmla="val 10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25"/>
            <p:cNvSpPr/>
            <p:nvPr/>
          </p:nvSpPr>
          <p:spPr>
            <a:xfrm>
              <a:off x="1706748" y="911319"/>
              <a:ext cx="2779896" cy="2047436"/>
            </a:xfrm>
            <a:prstGeom prst="ellipse">
              <a:avLst/>
            </a:prstGeom>
            <a:solidFill>
              <a:schemeClr val="lt1">
                <a:alpha val="90196"/>
              </a:schemeClr>
            </a:solidFill>
            <a:ln cap="flat" cmpd="sng" w="15875">
              <a:solidFill>
                <a:srgbClr val="A18C6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25"/>
            <p:cNvSpPr txBox="1"/>
            <p:nvPr/>
          </p:nvSpPr>
          <p:spPr>
            <a:xfrm>
              <a:off x="2104153" y="1203865"/>
              <a:ext cx="1985086" cy="1462344"/>
            </a:xfrm>
            <a:prstGeom prst="rect">
              <a:avLst/>
            </a:prstGeom>
            <a:noFill/>
            <a:ln>
              <a:noFill/>
            </a:ln>
          </p:spPr>
          <p:txBody>
            <a:bodyPr anchorCtr="0" anchor="ctr" bIns="20300" lIns="20300" spcFirstLastPara="1" rIns="20300" wrap="square" tIns="20300">
              <a:noAutofit/>
            </a:bodyPr>
            <a:lstStyle/>
            <a:p>
              <a:pPr indent="0" lvl="0" marL="0" marR="0" rtl="0" algn="ctr">
                <a:lnSpc>
                  <a:spcPct val="90000"/>
                </a:lnSpc>
                <a:spcBef>
                  <a:spcPts val="0"/>
                </a:spcBef>
                <a:spcAft>
                  <a:spcPts val="0"/>
                </a:spcAft>
                <a:buClr>
                  <a:schemeClr val="dk1"/>
                </a:buClr>
                <a:buSzPts val="1600"/>
                <a:buFont typeface="Times New Roman"/>
                <a:buNone/>
              </a:pPr>
              <a:r>
                <a:rPr b="0" i="0" lang="en-IN" sz="1600" u="none" cap="none" strike="noStrike">
                  <a:solidFill>
                    <a:schemeClr val="dk1"/>
                  </a:solidFill>
                  <a:latin typeface="Times New Roman"/>
                  <a:ea typeface="Times New Roman"/>
                  <a:cs typeface="Times New Roman"/>
                  <a:sym typeface="Times New Roman"/>
                </a:rPr>
                <a:t>Expand Google Skills and AI Boost programs with a clear pathway to fluency tied to career advancement.</a:t>
              </a:r>
              <a:endParaRPr b="0" i="0" sz="16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9" name="Shape 489"/>
        <p:cNvGrpSpPr/>
        <p:nvPr/>
      </p:nvGrpSpPr>
      <p:grpSpPr>
        <a:xfrm>
          <a:off x="0" y="0"/>
          <a:ext cx="0" cy="0"/>
          <a:chOff x="0" y="0"/>
          <a:chExt cx="0" cy="0"/>
        </a:xfrm>
      </p:grpSpPr>
      <p:sp>
        <p:nvSpPr>
          <p:cNvPr id="490" name="Google Shape;490;p26"/>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Evidence-Based Recommendations: Change Management and Psychological Contract Repair</a:t>
            </a:r>
            <a:endParaRPr sz="4000">
              <a:solidFill>
                <a:schemeClr val="dk1"/>
              </a:solidFill>
              <a:latin typeface="Times New Roman"/>
              <a:ea typeface="Times New Roman"/>
              <a:cs typeface="Times New Roman"/>
              <a:sym typeface="Times New Roman"/>
            </a:endParaRPr>
          </a:p>
        </p:txBody>
      </p:sp>
      <p:grpSp>
        <p:nvGrpSpPr>
          <p:cNvPr id="491" name="Google Shape;491;p26"/>
          <p:cNvGrpSpPr/>
          <p:nvPr/>
        </p:nvGrpSpPr>
        <p:grpSpPr>
          <a:xfrm>
            <a:off x="1071206" y="1919443"/>
            <a:ext cx="10019106" cy="3853502"/>
            <a:chOff x="4406" y="182083"/>
            <a:chExt cx="10019106" cy="3853502"/>
          </a:xfrm>
        </p:grpSpPr>
        <p:sp>
          <p:nvSpPr>
            <p:cNvPr id="492" name="Google Shape;492;p26"/>
            <p:cNvSpPr/>
            <p:nvPr/>
          </p:nvSpPr>
          <p:spPr>
            <a:xfrm>
              <a:off x="4406" y="182083"/>
              <a:ext cx="3853502" cy="3853502"/>
            </a:xfrm>
            <a:prstGeom prst="ellipse">
              <a:avLst/>
            </a:prstGeom>
            <a:solidFill>
              <a:schemeClr val="accent4">
                <a:alpha val="50196"/>
              </a:scheme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26"/>
            <p:cNvSpPr txBox="1"/>
            <p:nvPr/>
          </p:nvSpPr>
          <p:spPr>
            <a:xfrm>
              <a:off x="568738"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Re-establish the psychological contract by articulating clear job security promises and reskilling assurances (Popescu et al., 2024).</a:t>
              </a:r>
              <a:endParaRPr/>
            </a:p>
          </p:txBody>
        </p:sp>
        <p:sp>
          <p:nvSpPr>
            <p:cNvPr id="494" name="Google Shape;494;p26"/>
            <p:cNvSpPr/>
            <p:nvPr/>
          </p:nvSpPr>
          <p:spPr>
            <a:xfrm>
              <a:off x="3087208" y="182083"/>
              <a:ext cx="3853502" cy="3853502"/>
            </a:xfrm>
            <a:prstGeom prst="ellipse">
              <a:avLst/>
            </a:prstGeom>
            <a:solidFill>
              <a:srgbClr val="679094">
                <a:alpha val="50196"/>
              </a:srgb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 name="Google Shape;495;p26"/>
            <p:cNvSpPr txBox="1"/>
            <p:nvPr/>
          </p:nvSpPr>
          <p:spPr>
            <a:xfrm>
              <a:off x="3651540"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Provide context by providing structured change-support toolkits and upward feedback loops for managers starting a change.</a:t>
              </a:r>
              <a:endParaRPr/>
            </a:p>
          </p:txBody>
        </p:sp>
        <p:sp>
          <p:nvSpPr>
            <p:cNvPr id="496" name="Google Shape;496;p26"/>
            <p:cNvSpPr/>
            <p:nvPr/>
          </p:nvSpPr>
          <p:spPr>
            <a:xfrm>
              <a:off x="6170010" y="182083"/>
              <a:ext cx="3853502" cy="3853502"/>
            </a:xfrm>
            <a:prstGeom prst="ellipse">
              <a:avLst/>
            </a:prstGeom>
            <a:solidFill>
              <a:srgbClr val="908384">
                <a:alpha val="50196"/>
              </a:srgbClr>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26"/>
            <p:cNvSpPr txBox="1"/>
            <p:nvPr/>
          </p:nvSpPr>
          <p:spPr>
            <a:xfrm>
              <a:off x="6734342" y="746415"/>
              <a:ext cx="2724838" cy="2724838"/>
            </a:xfrm>
            <a:prstGeom prst="rect">
              <a:avLst/>
            </a:prstGeom>
            <a:noFill/>
            <a:ln>
              <a:noFill/>
            </a:ln>
          </p:spPr>
          <p:txBody>
            <a:bodyPr anchorCtr="0" anchor="ctr" bIns="27925" lIns="212050" spcFirstLastPara="1" rIns="212050" wrap="square" tIns="27925">
              <a:noAutofit/>
            </a:bodyPr>
            <a:lstStyle/>
            <a:p>
              <a:pPr indent="0" lvl="0" marL="0" marR="0" rtl="0" algn="ctr">
                <a:lnSpc>
                  <a:spcPct val="90000"/>
                </a:lnSpc>
                <a:spcBef>
                  <a:spcPts val="0"/>
                </a:spcBef>
                <a:spcAft>
                  <a:spcPts val="0"/>
                </a:spcAft>
                <a:buClr>
                  <a:schemeClr val="dk1"/>
                </a:buClr>
                <a:buSzPts val="2200"/>
                <a:buFont typeface="Times New Roman"/>
                <a:buNone/>
              </a:pPr>
              <a:r>
                <a:rPr b="0" i="0" lang="en-IN" sz="2200" u="none" cap="none" strike="noStrike">
                  <a:solidFill>
                    <a:schemeClr val="dk1"/>
                  </a:solidFill>
                  <a:latin typeface="Times New Roman"/>
                  <a:ea typeface="Times New Roman"/>
                  <a:cs typeface="Times New Roman"/>
                  <a:sym typeface="Times New Roman"/>
                </a:rPr>
                <a:t>Capture and publicly report on well-being metrics and AI uptake indicators.</a:t>
              </a:r>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2" name="Shape 502"/>
        <p:cNvGrpSpPr/>
        <p:nvPr/>
      </p:nvGrpSpPr>
      <p:grpSpPr>
        <a:xfrm>
          <a:off x="0" y="0"/>
          <a:ext cx="0" cy="0"/>
          <a:chOff x="0" y="0"/>
          <a:chExt cx="0" cy="0"/>
        </a:xfrm>
      </p:grpSpPr>
      <p:sp>
        <p:nvSpPr>
          <p:cNvPr id="503" name="Google Shape;503;p27"/>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Autofit/>
          </a:bodyPr>
          <a:lstStyle/>
          <a:p>
            <a:pPr indent="0" lvl="0" marL="0" rtl="0" algn="ctr">
              <a:lnSpc>
                <a:spcPct val="85000"/>
              </a:lnSpc>
              <a:spcBef>
                <a:spcPts val="0"/>
              </a:spcBef>
              <a:spcAft>
                <a:spcPts val="0"/>
              </a:spcAft>
              <a:buClr>
                <a:schemeClr val="dk1"/>
              </a:buClr>
              <a:buSzPts val="3600"/>
              <a:buFont typeface="Times New Roman"/>
              <a:buNone/>
            </a:pPr>
            <a:r>
              <a:rPr b="1" lang="en-IN" sz="3600">
                <a:solidFill>
                  <a:schemeClr val="dk1"/>
                </a:solidFill>
                <a:latin typeface="Times New Roman"/>
                <a:ea typeface="Times New Roman"/>
                <a:cs typeface="Times New Roman"/>
                <a:sym typeface="Times New Roman"/>
              </a:rPr>
              <a:t>Evidence-Based Recommendations: Measurement, Accountability and Continuous Improvement</a:t>
            </a:r>
            <a:endParaRPr sz="3600">
              <a:solidFill>
                <a:schemeClr val="dk1"/>
              </a:solidFill>
              <a:latin typeface="Times New Roman"/>
              <a:ea typeface="Times New Roman"/>
              <a:cs typeface="Times New Roman"/>
              <a:sym typeface="Times New Roman"/>
            </a:endParaRPr>
          </a:p>
        </p:txBody>
      </p:sp>
      <p:grpSp>
        <p:nvGrpSpPr>
          <p:cNvPr id="504" name="Google Shape;504;p27"/>
          <p:cNvGrpSpPr/>
          <p:nvPr/>
        </p:nvGrpSpPr>
        <p:grpSpPr>
          <a:xfrm>
            <a:off x="1106120" y="2621897"/>
            <a:ext cx="10040719" cy="2551465"/>
            <a:chOff x="8840" y="884537"/>
            <a:chExt cx="10040719" cy="2551465"/>
          </a:xfrm>
        </p:grpSpPr>
        <p:sp>
          <p:nvSpPr>
            <p:cNvPr id="505" name="Google Shape;505;p27"/>
            <p:cNvSpPr/>
            <p:nvPr/>
          </p:nvSpPr>
          <p:spPr>
            <a:xfrm>
              <a:off x="8840" y="884537"/>
              <a:ext cx="2642294" cy="2551465"/>
            </a:xfrm>
            <a:prstGeom prst="roundRect">
              <a:avLst>
                <a:gd fmla="val 10000" name="adj"/>
              </a:avLst>
            </a:prstGeom>
            <a:solidFill>
              <a:schemeClr val="accent2"/>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 name="Google Shape;506;p27"/>
            <p:cNvSpPr txBox="1"/>
            <p:nvPr/>
          </p:nvSpPr>
          <p:spPr>
            <a:xfrm>
              <a:off x="83570"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Set up balanced scorecards that measure AI productivity, skills equity, well-being, and ethical compliance.</a:t>
              </a:r>
              <a:endParaRPr b="0" i="0" sz="2400" u="none" cap="none" strike="noStrike">
                <a:solidFill>
                  <a:schemeClr val="lt1"/>
                </a:solidFill>
                <a:latin typeface="Times New Roman"/>
                <a:ea typeface="Times New Roman"/>
                <a:cs typeface="Times New Roman"/>
                <a:sym typeface="Times New Roman"/>
              </a:endParaRPr>
            </a:p>
          </p:txBody>
        </p:sp>
        <p:sp>
          <p:nvSpPr>
            <p:cNvPr id="507" name="Google Shape;507;p27"/>
            <p:cNvSpPr/>
            <p:nvPr/>
          </p:nvSpPr>
          <p:spPr>
            <a:xfrm>
              <a:off x="2915364" y="1832625"/>
              <a:ext cx="560166" cy="655289"/>
            </a:xfrm>
            <a:prstGeom prst="rightArrow">
              <a:avLst>
                <a:gd fmla="val 60000" name="adj1"/>
                <a:gd fmla="val 50000" name="adj2"/>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27"/>
            <p:cNvSpPr txBox="1"/>
            <p:nvPr/>
          </p:nvSpPr>
          <p:spPr>
            <a:xfrm>
              <a:off x="2915364" y="196368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509" name="Google Shape;509;p27"/>
            <p:cNvSpPr/>
            <p:nvPr/>
          </p:nvSpPr>
          <p:spPr>
            <a:xfrm>
              <a:off x="3708052" y="884537"/>
              <a:ext cx="2642294" cy="2551465"/>
            </a:xfrm>
            <a:prstGeom prst="roundRect">
              <a:avLst>
                <a:gd fmla="val 10000" name="adj"/>
              </a:avLst>
            </a:prstGeom>
            <a:solidFill>
              <a:srgbClr val="A3643E"/>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27"/>
            <p:cNvSpPr txBox="1"/>
            <p:nvPr/>
          </p:nvSpPr>
          <p:spPr>
            <a:xfrm>
              <a:off x="3782782"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Identify and designate executive accountability for workforce-transformation outcomes.</a:t>
              </a:r>
              <a:endParaRPr b="0" i="0" sz="2400" u="none" cap="none" strike="noStrike">
                <a:solidFill>
                  <a:schemeClr val="lt1"/>
                </a:solidFill>
                <a:latin typeface="Times New Roman"/>
                <a:ea typeface="Times New Roman"/>
                <a:cs typeface="Times New Roman"/>
                <a:sym typeface="Times New Roman"/>
              </a:endParaRPr>
            </a:p>
          </p:txBody>
        </p:sp>
        <p:sp>
          <p:nvSpPr>
            <p:cNvPr id="511" name="Google Shape;511;p27"/>
            <p:cNvSpPr/>
            <p:nvPr/>
          </p:nvSpPr>
          <p:spPr>
            <a:xfrm>
              <a:off x="6614576" y="1832625"/>
              <a:ext cx="560166" cy="655289"/>
            </a:xfrm>
            <a:prstGeom prst="rightArrow">
              <a:avLst>
                <a:gd fmla="val 60000" name="adj1"/>
                <a:gd fmla="val 50000" name="adj2"/>
              </a:avLst>
            </a:prstGeom>
            <a:solidFill>
              <a:srgbClr val="A18C6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27"/>
            <p:cNvSpPr txBox="1"/>
            <p:nvPr/>
          </p:nvSpPr>
          <p:spPr>
            <a:xfrm>
              <a:off x="6614576" y="1963683"/>
              <a:ext cx="392116" cy="39317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dk1"/>
                </a:buClr>
                <a:buSzPts val="2800"/>
                <a:buFont typeface="Calibri"/>
                <a:buNone/>
              </a:pPr>
              <a:r>
                <a:t/>
              </a:r>
              <a:endParaRPr b="0" i="0" sz="2800" u="none" cap="none" strike="noStrike">
                <a:solidFill>
                  <a:schemeClr val="lt1"/>
                </a:solidFill>
                <a:latin typeface="Calibri"/>
                <a:ea typeface="Calibri"/>
                <a:cs typeface="Calibri"/>
                <a:sym typeface="Calibri"/>
              </a:endParaRPr>
            </a:p>
          </p:txBody>
        </p:sp>
        <p:sp>
          <p:nvSpPr>
            <p:cNvPr id="513" name="Google Shape;513;p27"/>
            <p:cNvSpPr/>
            <p:nvPr/>
          </p:nvSpPr>
          <p:spPr>
            <a:xfrm>
              <a:off x="7407265" y="884537"/>
              <a:ext cx="2642294" cy="2551465"/>
            </a:xfrm>
            <a:prstGeom prst="roundRect">
              <a:avLst>
                <a:gd fmla="val 10000" name="adj"/>
              </a:avLst>
            </a:prstGeom>
            <a:solidFill>
              <a:srgbClr val="A18C6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27"/>
            <p:cNvSpPr txBox="1"/>
            <p:nvPr/>
          </p:nvSpPr>
          <p:spPr>
            <a:xfrm>
              <a:off x="7481995" y="959267"/>
              <a:ext cx="2492834" cy="2402005"/>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Clr>
                  <a:schemeClr val="lt1"/>
                </a:buClr>
                <a:buSzPts val="2400"/>
                <a:buFont typeface="Times New Roman"/>
                <a:buNone/>
              </a:pPr>
              <a:r>
                <a:rPr b="0" i="0" lang="en-IN" sz="2400" u="none" cap="none" strike="noStrike">
                  <a:solidFill>
                    <a:schemeClr val="lt1"/>
                  </a:solidFill>
                  <a:latin typeface="Times New Roman"/>
                  <a:ea typeface="Times New Roman"/>
                  <a:cs typeface="Times New Roman"/>
                  <a:sym typeface="Times New Roman"/>
                </a:rPr>
                <a:t>Facilitate institutionalization of quarterly learning reviews to inform policy and process updates.</a:t>
              </a:r>
              <a:endParaRPr b="0" i="0" sz="2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28"/>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5–10 Year Trajectory of AI and Automation at Google</a:t>
            </a:r>
            <a:endParaRPr sz="4000">
              <a:solidFill>
                <a:schemeClr val="dk1"/>
              </a:solidFill>
              <a:latin typeface="Times New Roman"/>
              <a:ea typeface="Times New Roman"/>
              <a:cs typeface="Times New Roman"/>
              <a:sym typeface="Times New Roman"/>
            </a:endParaRPr>
          </a:p>
        </p:txBody>
      </p:sp>
      <p:graphicFrame>
        <p:nvGraphicFramePr>
          <p:cNvPr id="521" name="Google Shape;521;p28"/>
          <p:cNvGraphicFramePr/>
          <p:nvPr/>
        </p:nvGraphicFramePr>
        <p:xfrm>
          <a:off x="1097280" y="1885950"/>
          <a:ext cx="3000000" cy="3000000"/>
        </p:xfrm>
        <a:graphic>
          <a:graphicData uri="http://schemas.openxmlformats.org/drawingml/2006/table">
            <a:tbl>
              <a:tblPr>
                <a:gradFill>
                  <a:gsLst>
                    <a:gs pos="0">
                      <a:srgbClr val="805050"/>
                    </a:gs>
                    <a:gs pos="34000">
                      <a:srgbClr val="805252"/>
                    </a:gs>
                    <a:gs pos="70000">
                      <a:srgbClr val="835252"/>
                    </a:gs>
                    <a:gs pos="100000">
                      <a:srgbClr val="875A5A"/>
                    </a:gs>
                  </a:gsLst>
                  <a:path path="circle">
                    <a:fillToRect b="50%" l="50%" r="50%" t="50%"/>
                  </a:path>
                  <a:tileRect/>
                </a:gradFill>
                <a:tableStyleId>{BB7FEDD0-F435-4805-9159-28B535CAE47F}</a:tableStyleId>
              </a:tblPr>
              <a:tblGrid>
                <a:gridCol w="2001875"/>
                <a:gridCol w="8056525"/>
              </a:tblGrid>
              <a:tr h="814950">
                <a:tc>
                  <a:txBody>
                    <a:bodyPr/>
                    <a:lstStyle/>
                    <a:p>
                      <a:pPr indent="0" lvl="0" marL="0" marR="0" rtl="0" algn="ctr">
                        <a:lnSpc>
                          <a:spcPct val="150000"/>
                        </a:lnSpc>
                        <a:spcBef>
                          <a:spcPts val="0"/>
                        </a:spcBef>
                        <a:spcAft>
                          <a:spcPts val="0"/>
                        </a:spcAft>
                        <a:buClr>
                          <a:schemeClr val="dk1"/>
                        </a:buClr>
                        <a:buSzPts val="2000"/>
                        <a:buFont typeface="Times New Roman"/>
                        <a:buNone/>
                      </a:pPr>
                      <a:r>
                        <a:rPr b="1" lang="en-IN" sz="2000" u="sng" cap="none" strike="noStrike">
                          <a:latin typeface="Times New Roman"/>
                          <a:ea typeface="Times New Roman"/>
                          <a:cs typeface="Times New Roman"/>
                          <a:sym typeface="Times New Roman"/>
                        </a:rPr>
                        <a:t>Time Horizon</a:t>
                      </a:r>
                      <a:endParaRPr b="1"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2000"/>
                        <a:buFont typeface="Times New Roman"/>
                        <a:buNone/>
                      </a:pPr>
                      <a:r>
                        <a:rPr b="1" lang="en-IN" sz="2000" u="sng" cap="none" strike="noStrike">
                          <a:latin typeface="Times New Roman"/>
                          <a:ea typeface="Times New Roman"/>
                          <a:cs typeface="Times New Roman"/>
                          <a:sym typeface="Times New Roman"/>
                        </a:rPr>
                        <a:t>Key Trajectory</a:t>
                      </a:r>
                      <a:endParaRPr b="1"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86102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2026–2028</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1800"/>
                        <a:buFont typeface="Times New Roman"/>
                        <a:buNone/>
                      </a:pPr>
                      <a:r>
                        <a:rPr lang="en-IN" sz="1800" u="none" cap="none" strike="noStrike">
                          <a:latin typeface="Times New Roman"/>
                          <a:ea typeface="Times New Roman"/>
                          <a:cs typeface="Times New Roman"/>
                          <a:sym typeface="Times New Roman"/>
                        </a:rPr>
                        <a:t>Agentic workflows become the norm, AI produces most of the boilerplate code, and hybrid roles are rapidly growing.</a:t>
                      </a:r>
                      <a:r>
                        <a:rPr lang="en-IN" sz="2000" u="none" cap="none" strike="noStrike">
                          <a:latin typeface="Times New Roman"/>
                          <a:ea typeface="Times New Roman"/>
                          <a:cs typeface="Times New Roman"/>
                          <a:sym typeface="Times New Roman"/>
                        </a:rPr>
                        <a:t> </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139307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2028–2031</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Operating in full human–AI teaming across functions, internal talent marketplaces are fully AI-orchestrated, and skills polarization hits an apex and levels off.</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1245625">
                <a:tc>
                  <a:txBody>
                    <a:bodyPr/>
                    <a:lstStyle/>
                    <a:p>
                      <a:pPr indent="0" lvl="0" marL="0" marR="0" rtl="0" algn="ctr">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2031–2036</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IN" sz="2000" u="none" cap="none" strike="noStrike">
                          <a:latin typeface="Times New Roman"/>
                          <a:ea typeface="Times New Roman"/>
                          <a:cs typeface="Times New Roman"/>
                          <a:sym typeface="Times New Roman"/>
                        </a:rPr>
                        <a:t>NEA teams are common; continuous micro-reskilling is embedded, and a competitive edge is on orchestration quality and ethical trust.</a:t>
                      </a:r>
                      <a:endParaRPr sz="1800" u="none" cap="none" strike="noStrike">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6" name="Shape 526"/>
        <p:cNvGrpSpPr/>
        <p:nvPr/>
      </p:nvGrpSpPr>
      <p:grpSpPr>
        <a:xfrm>
          <a:off x="0" y="0"/>
          <a:ext cx="0" cy="0"/>
          <a:chOff x="0" y="0"/>
          <a:chExt cx="0" cy="0"/>
        </a:xfrm>
      </p:grpSpPr>
      <p:sp>
        <p:nvSpPr>
          <p:cNvPr id="527" name="Google Shape;527;p29"/>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Future-of-Work Implications: Emerging Role Portfolio and Required Meta-Skills</a:t>
            </a:r>
            <a:endParaRPr sz="4400">
              <a:solidFill>
                <a:schemeClr val="dk1"/>
              </a:solidFill>
              <a:latin typeface="Times New Roman"/>
              <a:ea typeface="Times New Roman"/>
              <a:cs typeface="Times New Roman"/>
              <a:sym typeface="Times New Roman"/>
            </a:endParaRPr>
          </a:p>
        </p:txBody>
      </p:sp>
      <p:grpSp>
        <p:nvGrpSpPr>
          <p:cNvPr id="528" name="Google Shape;528;p29"/>
          <p:cNvGrpSpPr/>
          <p:nvPr/>
        </p:nvGrpSpPr>
        <p:grpSpPr>
          <a:xfrm>
            <a:off x="3859053" y="2023110"/>
            <a:ext cx="4534852" cy="3943350"/>
            <a:chOff x="2761773" y="0"/>
            <a:chExt cx="4534852" cy="3943350"/>
          </a:xfrm>
        </p:grpSpPr>
        <p:sp>
          <p:nvSpPr>
            <p:cNvPr id="529" name="Google Shape;529;p29"/>
            <p:cNvSpPr/>
            <p:nvPr/>
          </p:nvSpPr>
          <p:spPr>
            <a:xfrm>
              <a:off x="2761773" y="0"/>
              <a:ext cx="3943350" cy="3943350"/>
            </a:xfrm>
            <a:prstGeom prst="triangle">
              <a:avLst>
                <a:gd fmla="val 50000" name="adj"/>
              </a:avLst>
            </a:prstGeom>
            <a:solidFill>
              <a:srgbClr val="A18D68"/>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29"/>
            <p:cNvSpPr/>
            <p:nvPr/>
          </p:nvSpPr>
          <p:spPr>
            <a:xfrm>
              <a:off x="4733448" y="396453"/>
              <a:ext cx="2563177" cy="933464"/>
            </a:xfrm>
            <a:prstGeom prst="roundRect">
              <a:avLst>
                <a:gd fmla="val 16667" name="adj"/>
              </a:avLst>
            </a:prstGeom>
            <a:solidFill>
              <a:schemeClr val="lt1">
                <a:alpha val="90196"/>
              </a:schemeClr>
            </a:solidFill>
            <a:ln cap="flat" cmpd="sng" w="15875">
              <a:solidFill>
                <a:srgbClr val="A18D6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29"/>
            <p:cNvSpPr txBox="1"/>
            <p:nvPr/>
          </p:nvSpPr>
          <p:spPr>
            <a:xfrm>
              <a:off x="4779016" y="442021"/>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New AI positions: AI agent orchestrators, human-AI experience designers, and ethical oversight specialists.</a:t>
              </a:r>
              <a:endParaRPr b="0" i="0" sz="1400" u="none" cap="none" strike="noStrike">
                <a:solidFill>
                  <a:srgbClr val="000000"/>
                </a:solidFill>
                <a:latin typeface="Times New Roman"/>
                <a:ea typeface="Times New Roman"/>
                <a:cs typeface="Times New Roman"/>
                <a:sym typeface="Times New Roman"/>
              </a:endParaRPr>
            </a:p>
          </p:txBody>
        </p:sp>
        <p:sp>
          <p:nvSpPr>
            <p:cNvPr id="532" name="Google Shape;532;p29"/>
            <p:cNvSpPr/>
            <p:nvPr/>
          </p:nvSpPr>
          <p:spPr>
            <a:xfrm>
              <a:off x="4733448" y="1446601"/>
              <a:ext cx="2563177" cy="933464"/>
            </a:xfrm>
            <a:prstGeom prst="roundRect">
              <a:avLst>
                <a:gd fmla="val 16667" name="adj"/>
              </a:avLst>
            </a:prstGeom>
            <a:solidFill>
              <a:schemeClr val="lt1">
                <a:alpha val="90196"/>
              </a:schemeClr>
            </a:solidFill>
            <a:ln cap="flat" cmpd="sng" w="15875">
              <a:solidFill>
                <a:srgbClr val="9B785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9"/>
            <p:cNvSpPr txBox="1"/>
            <p:nvPr/>
          </p:nvSpPr>
          <p:spPr>
            <a:xfrm>
              <a:off x="4779016" y="1492169"/>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Key meta-skills: systems thinking, prompt design and workflow design, and judgment under uncertainty.</a:t>
              </a:r>
              <a:endParaRPr b="0" i="0" sz="1400" u="none" cap="none" strike="noStrike">
                <a:solidFill>
                  <a:srgbClr val="000000"/>
                </a:solidFill>
                <a:latin typeface="Times New Roman"/>
                <a:ea typeface="Times New Roman"/>
                <a:cs typeface="Times New Roman"/>
                <a:sym typeface="Times New Roman"/>
              </a:endParaRPr>
            </a:p>
          </p:txBody>
        </p:sp>
        <p:sp>
          <p:nvSpPr>
            <p:cNvPr id="534" name="Google Shape;534;p29"/>
            <p:cNvSpPr/>
            <p:nvPr/>
          </p:nvSpPr>
          <p:spPr>
            <a:xfrm>
              <a:off x="4733448" y="2496748"/>
              <a:ext cx="2563177" cy="933464"/>
            </a:xfrm>
            <a:prstGeom prst="roundRect">
              <a:avLst>
                <a:gd fmla="val 16667" name="adj"/>
              </a:avLst>
            </a:prstGeom>
            <a:solidFill>
              <a:schemeClr val="lt1">
                <a:alpha val="90196"/>
              </a:schemeClr>
            </a:solidFill>
            <a:ln cap="flat" cmpd="sng" w="15875">
              <a:solidFill>
                <a:srgbClr val="93625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29"/>
            <p:cNvSpPr txBox="1"/>
            <p:nvPr/>
          </p:nvSpPr>
          <p:spPr>
            <a:xfrm>
              <a:off x="4779016" y="2542316"/>
              <a:ext cx="2472041" cy="842328"/>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rgbClr val="000000"/>
                </a:buClr>
                <a:buSzPts val="1400"/>
                <a:buFont typeface="Times New Roman"/>
                <a:buNone/>
              </a:pPr>
              <a:r>
                <a:rPr b="0" i="0" lang="en-IN" sz="1400" u="none" cap="none" strike="noStrike">
                  <a:solidFill>
                    <a:srgbClr val="000000"/>
                  </a:solidFill>
                  <a:latin typeface="Times New Roman"/>
                  <a:ea typeface="Times New Roman"/>
                  <a:cs typeface="Times New Roman"/>
                  <a:sym typeface="Times New Roman"/>
                </a:rPr>
                <a:t>Returning to the capacity to be continually learning agile and cross-domain collaboration, this is not optional.</a:t>
              </a:r>
              <a:endParaRPr b="0" i="0" sz="1400" u="none" cap="none" strike="noStrike">
                <a:solidFill>
                  <a:srgbClr val="000000"/>
                </a:solidFill>
                <a:latin typeface="Times New Roman"/>
                <a:ea typeface="Times New Roman"/>
                <a:cs typeface="Times New Roman"/>
                <a:sym typeface="Times New Roman"/>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0" name="Shape 540"/>
        <p:cNvGrpSpPr/>
        <p:nvPr/>
      </p:nvGrpSpPr>
      <p:grpSpPr>
        <a:xfrm>
          <a:off x="0" y="0"/>
          <a:ext cx="0" cy="0"/>
          <a:chOff x="0" y="0"/>
          <a:chExt cx="0" cy="0"/>
        </a:xfrm>
      </p:grpSpPr>
      <p:sp>
        <p:nvSpPr>
          <p:cNvPr id="541" name="Google Shape;541;p30"/>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Organisational Capability Requirements</a:t>
            </a:r>
            <a:endParaRPr sz="4000">
              <a:solidFill>
                <a:schemeClr val="dk1"/>
              </a:solidFill>
              <a:latin typeface="Times New Roman"/>
              <a:ea typeface="Times New Roman"/>
              <a:cs typeface="Times New Roman"/>
              <a:sym typeface="Times New Roman"/>
            </a:endParaRPr>
          </a:p>
        </p:txBody>
      </p:sp>
      <p:grpSp>
        <p:nvGrpSpPr>
          <p:cNvPr id="542" name="Google Shape;542;p30"/>
          <p:cNvGrpSpPr/>
          <p:nvPr/>
        </p:nvGrpSpPr>
        <p:grpSpPr>
          <a:xfrm>
            <a:off x="1097280" y="2108114"/>
            <a:ext cx="10058399" cy="3659041"/>
            <a:chOff x="0" y="27854"/>
            <a:chExt cx="10058399" cy="3659041"/>
          </a:xfrm>
        </p:grpSpPr>
        <p:sp>
          <p:nvSpPr>
            <p:cNvPr id="543" name="Google Shape;543;p30"/>
            <p:cNvSpPr/>
            <p:nvPr/>
          </p:nvSpPr>
          <p:spPr>
            <a:xfrm>
              <a:off x="0" y="441134"/>
              <a:ext cx="10058399" cy="705600"/>
            </a:xfrm>
            <a:prstGeom prst="rect">
              <a:avLst/>
            </a:prstGeom>
            <a:solidFill>
              <a:schemeClr val="lt1">
                <a:alpha val="90196"/>
              </a:schemeClr>
            </a:solid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30"/>
            <p:cNvSpPr/>
            <p:nvPr/>
          </p:nvSpPr>
          <p:spPr>
            <a:xfrm>
              <a:off x="502920" y="27854"/>
              <a:ext cx="7040880" cy="826560"/>
            </a:xfrm>
            <a:prstGeom prst="roundRect">
              <a:avLst>
                <a:gd fmla="val 16667" name="adj"/>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30"/>
            <p:cNvSpPr txBox="1"/>
            <p:nvPr/>
          </p:nvSpPr>
          <p:spPr>
            <a:xfrm>
              <a:off x="543269" y="68203"/>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Integrated people–technology governance that incorporates AI principles in such a way as to align it with workforce systems (Sharma, Hussain and Gwal, 2026).</a:t>
              </a:r>
              <a:endParaRPr b="0" i="0" sz="1600" u="none" cap="none" strike="noStrike">
                <a:solidFill>
                  <a:schemeClr val="lt1"/>
                </a:solidFill>
                <a:latin typeface="Times New Roman"/>
                <a:ea typeface="Times New Roman"/>
                <a:cs typeface="Times New Roman"/>
                <a:sym typeface="Times New Roman"/>
              </a:endParaRPr>
            </a:p>
          </p:txBody>
        </p:sp>
        <p:sp>
          <p:nvSpPr>
            <p:cNvPr id="546" name="Google Shape;546;p30"/>
            <p:cNvSpPr/>
            <p:nvPr/>
          </p:nvSpPr>
          <p:spPr>
            <a:xfrm>
              <a:off x="0" y="1711215"/>
              <a:ext cx="10058399" cy="705600"/>
            </a:xfrm>
            <a:prstGeom prst="rect">
              <a:avLst/>
            </a:prstGeom>
            <a:solidFill>
              <a:schemeClr val="lt1">
                <a:alpha val="90196"/>
              </a:schemeClr>
            </a:solidFill>
            <a:ln cap="flat" cmpd="sng" w="15875">
              <a:solidFill>
                <a:srgbClr val="6E8C8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30"/>
            <p:cNvSpPr/>
            <p:nvPr/>
          </p:nvSpPr>
          <p:spPr>
            <a:xfrm>
              <a:off x="502920" y="1297934"/>
              <a:ext cx="7040880" cy="826560"/>
            </a:xfrm>
            <a:prstGeom prst="roundRect">
              <a:avLst>
                <a:gd fmla="val 16667" name="adj"/>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30"/>
            <p:cNvSpPr txBox="1"/>
            <p:nvPr/>
          </p:nvSpPr>
          <p:spPr>
            <a:xfrm>
              <a:off x="543269" y="1338283"/>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Agile local talent markets that can quickly match and move skills around.</a:t>
              </a:r>
              <a:endParaRPr b="0" i="0" sz="1600" u="none" cap="none" strike="noStrike">
                <a:solidFill>
                  <a:schemeClr val="lt1"/>
                </a:solidFill>
                <a:latin typeface="Times New Roman"/>
                <a:ea typeface="Times New Roman"/>
                <a:cs typeface="Times New Roman"/>
                <a:sym typeface="Times New Roman"/>
              </a:endParaRPr>
            </a:p>
          </p:txBody>
        </p:sp>
        <p:sp>
          <p:nvSpPr>
            <p:cNvPr id="549" name="Google Shape;549;p30"/>
            <p:cNvSpPr/>
            <p:nvPr/>
          </p:nvSpPr>
          <p:spPr>
            <a:xfrm>
              <a:off x="0" y="2981295"/>
              <a:ext cx="10058399" cy="705600"/>
            </a:xfrm>
            <a:prstGeom prst="rect">
              <a:avLst/>
            </a:prstGeom>
            <a:solidFill>
              <a:schemeClr val="lt1">
                <a:alpha val="90196"/>
              </a:schemeClr>
            </a:solidFill>
            <a:ln cap="flat" cmpd="sng" w="15875">
              <a:solidFill>
                <a:srgbClr val="845C5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30"/>
            <p:cNvSpPr/>
            <p:nvPr/>
          </p:nvSpPr>
          <p:spPr>
            <a:xfrm>
              <a:off x="502920" y="2568015"/>
              <a:ext cx="7040880" cy="826560"/>
            </a:xfrm>
            <a:prstGeom prst="roundRect">
              <a:avLst>
                <a:gd fmla="val 16667" name="adj"/>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30"/>
            <p:cNvSpPr txBox="1"/>
            <p:nvPr/>
          </p:nvSpPr>
          <p:spPr>
            <a:xfrm>
              <a:off x="543269" y="2608364"/>
              <a:ext cx="6960182" cy="745862"/>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600"/>
                <a:buFont typeface="Times New Roman"/>
                <a:buNone/>
              </a:pPr>
              <a:r>
                <a:rPr b="0" i="0" lang="en-IN" sz="1600" u="none" cap="none" strike="noStrike">
                  <a:solidFill>
                    <a:schemeClr val="lt1"/>
                  </a:solidFill>
                  <a:latin typeface="Times New Roman"/>
                  <a:ea typeface="Times New Roman"/>
                  <a:cs typeface="Times New Roman"/>
                  <a:sym typeface="Times New Roman"/>
                </a:rPr>
                <a:t>An adaptive culture is characterized by a sense of psychological safety, especially in an environment that is constantly changing due to new technologies.</a:t>
              </a:r>
              <a:endParaRPr b="0" i="0" sz="16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31"/>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000"/>
              <a:buFont typeface="Times New Roman"/>
              <a:buNone/>
            </a:pPr>
            <a:r>
              <a:rPr b="1" lang="en-IN" sz="4000">
                <a:solidFill>
                  <a:schemeClr val="dk1"/>
                </a:solidFill>
                <a:latin typeface="Times New Roman"/>
                <a:ea typeface="Times New Roman"/>
                <a:cs typeface="Times New Roman"/>
                <a:sym typeface="Times New Roman"/>
              </a:rPr>
              <a:t>Future-of-Work Implications: Strategic Preparedness and Risk Mitigation Roadmap</a:t>
            </a:r>
            <a:endParaRPr sz="4000">
              <a:solidFill>
                <a:schemeClr val="dk1"/>
              </a:solidFill>
              <a:latin typeface="Times New Roman"/>
              <a:ea typeface="Times New Roman"/>
              <a:cs typeface="Times New Roman"/>
              <a:sym typeface="Times New Roman"/>
            </a:endParaRPr>
          </a:p>
        </p:txBody>
      </p:sp>
      <p:grpSp>
        <p:nvGrpSpPr>
          <p:cNvPr id="558" name="Google Shape;558;p31"/>
          <p:cNvGrpSpPr/>
          <p:nvPr/>
        </p:nvGrpSpPr>
        <p:grpSpPr>
          <a:xfrm>
            <a:off x="1097280" y="2041514"/>
            <a:ext cx="10058399" cy="3929401"/>
            <a:chOff x="0" y="18404"/>
            <a:chExt cx="10058399" cy="3929401"/>
          </a:xfrm>
        </p:grpSpPr>
        <p:sp>
          <p:nvSpPr>
            <p:cNvPr id="559" name="Google Shape;559;p31"/>
            <p:cNvSpPr/>
            <p:nvPr/>
          </p:nvSpPr>
          <p:spPr>
            <a:xfrm>
              <a:off x="0" y="18404"/>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31"/>
            <p:cNvSpPr txBox="1"/>
            <p:nvPr/>
          </p:nvSpPr>
          <p:spPr>
            <a:xfrm>
              <a:off x="0" y="18404"/>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Short term</a:t>
              </a:r>
              <a:endParaRPr/>
            </a:p>
          </p:txBody>
        </p:sp>
        <p:sp>
          <p:nvSpPr>
            <p:cNvPr id="561" name="Google Shape;561;p31"/>
            <p:cNvSpPr/>
            <p:nvPr/>
          </p:nvSpPr>
          <p:spPr>
            <a:xfrm>
              <a:off x="2514599" y="18404"/>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p31"/>
            <p:cNvSpPr/>
            <p:nvPr/>
          </p:nvSpPr>
          <p:spPr>
            <a:xfrm>
              <a:off x="3218687" y="18404"/>
              <a:ext cx="6839712" cy="1168200"/>
            </a:xfrm>
            <a:prstGeom prst="rect">
              <a:avLst/>
            </a:prstGeom>
            <a:solidFill>
              <a:schemeClr val="accent5"/>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31"/>
            <p:cNvSpPr txBox="1"/>
            <p:nvPr/>
          </p:nvSpPr>
          <p:spPr>
            <a:xfrm>
              <a:off x="3218687" y="18404"/>
              <a:ext cx="6839712" cy="1168200"/>
            </a:xfrm>
            <a:prstGeom prst="rect">
              <a:avLst/>
            </a:prstGeom>
            <a:noFill/>
            <a:ln>
              <a:noFill/>
            </a:ln>
          </p:spPr>
          <p:txBody>
            <a:bodyPr anchorCtr="0" anchor="ctr" bIns="76200" lIns="76200" spcFirstLastPara="1" rIns="76200" wrap="square" tIns="76200">
              <a:noAutofit/>
            </a:bodyPr>
            <a:lstStyle/>
            <a:p>
              <a:pPr indent="-228600" lvl="1" marL="22860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Strengthen governance and skills deficits and measure indicators of well-being.</a:t>
              </a:r>
              <a:endParaRPr/>
            </a:p>
          </p:txBody>
        </p:sp>
        <p:sp>
          <p:nvSpPr>
            <p:cNvPr id="564" name="Google Shape;564;p31"/>
            <p:cNvSpPr/>
            <p:nvPr/>
          </p:nvSpPr>
          <p:spPr>
            <a:xfrm>
              <a:off x="0" y="1399004"/>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31"/>
            <p:cNvSpPr txBox="1"/>
            <p:nvPr/>
          </p:nvSpPr>
          <p:spPr>
            <a:xfrm>
              <a:off x="0" y="1399004"/>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Medium term</a:t>
              </a:r>
              <a:endParaRPr/>
            </a:p>
          </p:txBody>
        </p:sp>
        <p:sp>
          <p:nvSpPr>
            <p:cNvPr id="566" name="Google Shape;566;p31"/>
            <p:cNvSpPr/>
            <p:nvPr/>
          </p:nvSpPr>
          <p:spPr>
            <a:xfrm>
              <a:off x="2514599" y="1399004"/>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7" name="Google Shape;567;p31"/>
            <p:cNvSpPr/>
            <p:nvPr/>
          </p:nvSpPr>
          <p:spPr>
            <a:xfrm>
              <a:off x="3218687" y="1399004"/>
              <a:ext cx="6839712" cy="1168200"/>
            </a:xfrm>
            <a:prstGeom prst="rect">
              <a:avLst/>
            </a:prstGeom>
            <a:solidFill>
              <a:srgbClr val="6E8C89"/>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p31"/>
            <p:cNvSpPr txBox="1"/>
            <p:nvPr/>
          </p:nvSpPr>
          <p:spPr>
            <a:xfrm>
              <a:off x="3218687" y="1399004"/>
              <a:ext cx="6839712" cy="1168200"/>
            </a:xfrm>
            <a:prstGeom prst="rect">
              <a:avLst/>
            </a:prstGeom>
            <a:noFill/>
            <a:ln>
              <a:noFill/>
            </a:ln>
          </p:spPr>
          <p:txBody>
            <a:bodyPr anchorCtr="0" anchor="ctr" bIns="76200" lIns="76200" spcFirstLastPara="1" rIns="76200" wrap="square" tIns="76200">
              <a:noAutofit/>
            </a:bodyPr>
            <a:lstStyle/>
            <a:p>
              <a:pPr indent="-228600" lvl="1" marL="22860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Institutionalize human-AI job redesign &amp; internal talent marketplaces.</a:t>
              </a:r>
              <a:endParaRPr/>
            </a:p>
          </p:txBody>
        </p:sp>
        <p:sp>
          <p:nvSpPr>
            <p:cNvPr id="569" name="Google Shape;569;p31"/>
            <p:cNvSpPr/>
            <p:nvPr/>
          </p:nvSpPr>
          <p:spPr>
            <a:xfrm>
              <a:off x="0" y="2779605"/>
              <a:ext cx="2514599" cy="1168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0" name="Google Shape;570;p31"/>
            <p:cNvSpPr txBox="1"/>
            <p:nvPr/>
          </p:nvSpPr>
          <p:spPr>
            <a:xfrm>
              <a:off x="0" y="2779605"/>
              <a:ext cx="2514599" cy="1168200"/>
            </a:xfrm>
            <a:prstGeom prst="rect">
              <a:avLst/>
            </a:prstGeom>
            <a:noFill/>
            <a:ln>
              <a:noFill/>
            </a:ln>
          </p:spPr>
          <p:txBody>
            <a:bodyPr anchorCtr="0" anchor="ctr" bIns="45700" lIns="128000" spcFirstLastPara="1" rIns="128000" wrap="square" tIns="45700">
              <a:noAutofit/>
            </a:bodyPr>
            <a:lstStyle/>
            <a:p>
              <a:pPr indent="0" lvl="0" marL="0" marR="0" rtl="0" algn="r">
                <a:lnSpc>
                  <a:spcPct val="90000"/>
                </a:lnSpc>
                <a:spcBef>
                  <a:spcPts val="0"/>
                </a:spcBef>
                <a:spcAft>
                  <a:spcPts val="0"/>
                </a:spcAft>
                <a:buClr>
                  <a:srgbClr val="000000"/>
                </a:buClr>
                <a:buSzPts val="1800"/>
                <a:buFont typeface="Times New Roman"/>
                <a:buNone/>
              </a:pPr>
              <a:r>
                <a:rPr b="0" i="0" lang="en-IN" sz="1800" u="none" cap="none" strike="noStrike">
                  <a:solidFill>
                    <a:srgbClr val="000000"/>
                  </a:solidFill>
                  <a:latin typeface="Times New Roman"/>
                  <a:ea typeface="Times New Roman"/>
                  <a:cs typeface="Times New Roman"/>
                  <a:sym typeface="Times New Roman"/>
                </a:rPr>
                <a:t>Long term</a:t>
              </a:r>
              <a:endParaRPr/>
            </a:p>
          </p:txBody>
        </p:sp>
        <p:sp>
          <p:nvSpPr>
            <p:cNvPr id="571" name="Google Shape;571;p31"/>
            <p:cNvSpPr/>
            <p:nvPr/>
          </p:nvSpPr>
          <p:spPr>
            <a:xfrm>
              <a:off x="2514599" y="2779605"/>
              <a:ext cx="502920" cy="1168200"/>
            </a:xfrm>
            <a:prstGeom prst="leftBrace">
              <a:avLst>
                <a:gd fmla="val 35000" name="adj1"/>
                <a:gd fmla="val 50000" name="adj2"/>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31"/>
            <p:cNvSpPr/>
            <p:nvPr/>
          </p:nvSpPr>
          <p:spPr>
            <a:xfrm>
              <a:off x="3218687" y="2779605"/>
              <a:ext cx="6839712" cy="1168200"/>
            </a:xfrm>
            <a:prstGeom prst="rect">
              <a:avLst/>
            </a:prstGeom>
            <a:solidFill>
              <a:srgbClr val="845C5C"/>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31"/>
            <p:cNvSpPr txBox="1"/>
            <p:nvPr/>
          </p:nvSpPr>
          <p:spPr>
            <a:xfrm>
              <a:off x="3218687" y="2779605"/>
              <a:ext cx="6839712" cy="1168200"/>
            </a:xfrm>
            <a:prstGeom prst="rect">
              <a:avLst/>
            </a:prstGeom>
            <a:noFill/>
            <a:ln>
              <a:noFill/>
            </a:ln>
          </p:spPr>
          <p:txBody>
            <a:bodyPr anchorCtr="0" anchor="ctr" bIns="68575" lIns="68575" spcFirstLastPara="1" rIns="68575" wrap="square" tIns="68575">
              <a:noAutofit/>
            </a:bodyPr>
            <a:lstStyle/>
            <a:p>
              <a:pPr indent="-171450" lvl="1" marL="171450" marR="0" rtl="0" algn="l">
                <a:lnSpc>
                  <a:spcPct val="90000"/>
                </a:lnSpc>
                <a:spcBef>
                  <a:spcPts val="0"/>
                </a:spcBef>
                <a:spcAft>
                  <a:spcPts val="0"/>
                </a:spcAft>
                <a:buClr>
                  <a:schemeClr val="lt1"/>
                </a:buClr>
                <a:buSzPts val="1800"/>
                <a:buFont typeface="Times New Roman"/>
                <a:buNone/>
              </a:pPr>
              <a:r>
                <a:rPr b="0" i="0" lang="en-IN" sz="1800" u="none" cap="none" strike="noStrike">
                  <a:solidFill>
                    <a:schemeClr val="lt1"/>
                  </a:solidFill>
                  <a:latin typeface="Times New Roman"/>
                  <a:ea typeface="Times New Roman"/>
                  <a:cs typeface="Times New Roman"/>
                  <a:sym typeface="Times New Roman"/>
                </a:rPr>
                <a:t>Embed ongoing ethical analysis and adapting culture as assets to strategy.</a:t>
              </a:r>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sp>
        <p:nvSpPr>
          <p:cNvPr id="579" name="Google Shape;579;p32"/>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Integrated HRM Strategy Synthesis for Workforce Transformation</a:t>
            </a:r>
            <a:endParaRPr sz="4400">
              <a:solidFill>
                <a:schemeClr val="dk1"/>
              </a:solidFill>
              <a:latin typeface="Times New Roman"/>
              <a:ea typeface="Times New Roman"/>
              <a:cs typeface="Times New Roman"/>
              <a:sym typeface="Times New Roman"/>
            </a:endParaRPr>
          </a:p>
        </p:txBody>
      </p:sp>
      <p:grpSp>
        <p:nvGrpSpPr>
          <p:cNvPr id="580" name="Google Shape;580;p32"/>
          <p:cNvGrpSpPr/>
          <p:nvPr/>
        </p:nvGrpSpPr>
        <p:grpSpPr>
          <a:xfrm>
            <a:off x="-3399348" y="1230687"/>
            <a:ext cx="14501205" cy="5356746"/>
            <a:chOff x="-4496628" y="-689553"/>
            <a:chExt cx="14501205" cy="5356746"/>
          </a:xfrm>
        </p:grpSpPr>
        <p:sp>
          <p:nvSpPr>
            <p:cNvPr id="581" name="Google Shape;581;p32"/>
            <p:cNvSpPr/>
            <p:nvPr/>
          </p:nvSpPr>
          <p:spPr>
            <a:xfrm>
              <a:off x="-4496628" y="-689553"/>
              <a:ext cx="5356746" cy="5356746"/>
            </a:xfrm>
            <a:prstGeom prst="blockArc">
              <a:avLst>
                <a:gd fmla="val 18900000" name="adj1"/>
                <a:gd fmla="val 2700000" name="adj2"/>
                <a:gd fmla="val 403" name="adj3"/>
              </a:avLst>
            </a:prstGeom>
            <a:noFill/>
            <a:ln cap="flat" cmpd="sng" w="1587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p32"/>
            <p:cNvSpPr/>
            <p:nvPr/>
          </p:nvSpPr>
          <p:spPr>
            <a:xfrm>
              <a:off x="553165" y="397763"/>
              <a:ext cx="9451412" cy="795527"/>
            </a:xfrm>
            <a:prstGeom prst="rect">
              <a:avLst/>
            </a:prstGeom>
            <a:solidFill>
              <a:schemeClr val="accent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3" name="Google Shape;583;p32"/>
            <p:cNvSpPr txBox="1"/>
            <p:nvPr/>
          </p:nvSpPr>
          <p:spPr>
            <a:xfrm>
              <a:off x="553165" y="397763"/>
              <a:ext cx="9451412"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Integrate governance, job redesign, and reskilling under a single people–technology approach.</a:t>
              </a:r>
              <a:endParaRPr b="0" i="0" sz="2000" u="none" cap="none" strike="noStrike">
                <a:solidFill>
                  <a:schemeClr val="lt1"/>
                </a:solidFill>
                <a:latin typeface="Times New Roman"/>
                <a:ea typeface="Times New Roman"/>
                <a:cs typeface="Times New Roman"/>
                <a:sym typeface="Times New Roman"/>
              </a:endParaRPr>
            </a:p>
          </p:txBody>
        </p:sp>
        <p:sp>
          <p:nvSpPr>
            <p:cNvPr id="584" name="Google Shape;584;p32"/>
            <p:cNvSpPr/>
            <p:nvPr/>
          </p:nvSpPr>
          <p:spPr>
            <a:xfrm>
              <a:off x="55960" y="298322"/>
              <a:ext cx="994409" cy="994409"/>
            </a:xfrm>
            <a:prstGeom prst="ellipse">
              <a:avLst/>
            </a:prstGeom>
            <a:solidFill>
              <a:schemeClr val="lt1"/>
            </a:solidFill>
            <a:ln cap="flat" cmpd="sng" w="1587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32"/>
            <p:cNvSpPr/>
            <p:nvPr/>
          </p:nvSpPr>
          <p:spPr>
            <a:xfrm>
              <a:off x="842339" y="1591055"/>
              <a:ext cx="9162237" cy="795527"/>
            </a:xfrm>
            <a:prstGeom prst="rect">
              <a:avLst/>
            </a:prstGeom>
            <a:solidFill>
              <a:srgbClr val="67909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32"/>
            <p:cNvSpPr txBox="1"/>
            <p:nvPr/>
          </p:nvSpPr>
          <p:spPr>
            <a:xfrm>
              <a:off x="842339" y="1591055"/>
              <a:ext cx="9162237"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Include psychological contract repair and well-being measures in the transformation scorecards.</a:t>
              </a:r>
              <a:endParaRPr b="0" i="0" sz="2000" u="none" cap="none" strike="noStrike">
                <a:solidFill>
                  <a:schemeClr val="lt1"/>
                </a:solidFill>
                <a:latin typeface="Times New Roman"/>
                <a:ea typeface="Times New Roman"/>
                <a:cs typeface="Times New Roman"/>
                <a:sym typeface="Times New Roman"/>
              </a:endParaRPr>
            </a:p>
          </p:txBody>
        </p:sp>
        <p:sp>
          <p:nvSpPr>
            <p:cNvPr id="587" name="Google Shape;587;p32"/>
            <p:cNvSpPr/>
            <p:nvPr/>
          </p:nvSpPr>
          <p:spPr>
            <a:xfrm>
              <a:off x="345134" y="1491614"/>
              <a:ext cx="994409" cy="994409"/>
            </a:xfrm>
            <a:prstGeom prst="ellipse">
              <a:avLst/>
            </a:prstGeom>
            <a:solidFill>
              <a:schemeClr val="lt1"/>
            </a:solidFill>
            <a:ln cap="flat" cmpd="sng" w="15875">
              <a:solidFill>
                <a:srgbClr val="67909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32"/>
            <p:cNvSpPr/>
            <p:nvPr/>
          </p:nvSpPr>
          <p:spPr>
            <a:xfrm>
              <a:off x="553165" y="2784347"/>
              <a:ext cx="9451412" cy="795527"/>
            </a:xfrm>
            <a:prstGeom prst="rect">
              <a:avLst/>
            </a:prstGeom>
            <a:solidFill>
              <a:srgbClr val="908384"/>
            </a:solidFill>
            <a:ln cap="flat" cmpd="sng" w="158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32"/>
            <p:cNvSpPr txBox="1"/>
            <p:nvPr/>
          </p:nvSpPr>
          <p:spPr>
            <a:xfrm>
              <a:off x="553165" y="2784347"/>
              <a:ext cx="9451412" cy="795527"/>
            </a:xfrm>
            <a:prstGeom prst="rect">
              <a:avLst/>
            </a:prstGeom>
            <a:noFill/>
            <a:ln>
              <a:noFill/>
            </a:ln>
          </p:spPr>
          <p:txBody>
            <a:bodyPr anchorCtr="0" anchor="ctr" bIns="50800" lIns="631450" spcFirstLastPara="1" rIns="50800" wrap="square" tIns="50800">
              <a:noAutofit/>
            </a:bodyPr>
            <a:lstStyle/>
            <a:p>
              <a:pPr indent="0" lvl="0" marL="0" marR="0" rtl="0" algn="l">
                <a:lnSpc>
                  <a:spcPct val="90000"/>
                </a:lnSpc>
                <a:spcBef>
                  <a:spcPts val="0"/>
                </a:spcBef>
                <a:spcAft>
                  <a:spcPts val="0"/>
                </a:spcAft>
                <a:buClr>
                  <a:schemeClr val="lt1"/>
                </a:buClr>
                <a:buSzPts val="2000"/>
                <a:buFont typeface="Times New Roman"/>
                <a:buNone/>
              </a:pPr>
              <a:r>
                <a:rPr b="0" i="0" lang="en-IN" sz="2000" u="none" cap="none" strike="noStrike">
                  <a:solidFill>
                    <a:schemeClr val="lt1"/>
                  </a:solidFill>
                  <a:latin typeface="Times New Roman"/>
                  <a:ea typeface="Times New Roman"/>
                  <a:cs typeface="Times New Roman"/>
                  <a:sym typeface="Times New Roman"/>
                </a:rPr>
                <a:t>Provide feedback loops between internal mobility, performance, and ethical oversight that are continuous.</a:t>
              </a:r>
              <a:endParaRPr b="0" i="0" sz="2000" u="none" cap="none" strike="noStrike">
                <a:solidFill>
                  <a:schemeClr val="lt1"/>
                </a:solidFill>
                <a:latin typeface="Times New Roman"/>
                <a:ea typeface="Times New Roman"/>
                <a:cs typeface="Times New Roman"/>
                <a:sym typeface="Times New Roman"/>
              </a:endParaRPr>
            </a:p>
          </p:txBody>
        </p:sp>
        <p:sp>
          <p:nvSpPr>
            <p:cNvPr id="590" name="Google Shape;590;p32"/>
            <p:cNvSpPr/>
            <p:nvPr/>
          </p:nvSpPr>
          <p:spPr>
            <a:xfrm>
              <a:off x="55960" y="2684906"/>
              <a:ext cx="994409" cy="994409"/>
            </a:xfrm>
            <a:prstGeom prst="ellipse">
              <a:avLst/>
            </a:prstGeom>
            <a:solidFill>
              <a:schemeClr val="lt1"/>
            </a:solidFill>
            <a:ln cap="flat" cmpd="sng" w="15875">
              <a:solidFill>
                <a:srgbClr val="90838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5" name="Shape 595"/>
        <p:cNvGrpSpPr/>
        <p:nvPr/>
      </p:nvGrpSpPr>
      <p:grpSpPr>
        <a:xfrm>
          <a:off x="0" y="0"/>
          <a:ext cx="0" cy="0"/>
          <a:chOff x="0" y="0"/>
          <a:chExt cx="0" cy="0"/>
        </a:xfrm>
      </p:grpSpPr>
      <p:sp>
        <p:nvSpPr>
          <p:cNvPr id="596" name="Google Shape;596;p33"/>
          <p:cNvSpPr txBox="1"/>
          <p:nvPr>
            <p:ph type="title"/>
          </p:nvPr>
        </p:nvSpPr>
        <p:spPr>
          <a:xfrm>
            <a:off x="1097280" y="286603"/>
            <a:ext cx="10058400" cy="145075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Conclusion, Key Takeaways and Group Synthesis</a:t>
            </a:r>
            <a:endParaRPr sz="4400">
              <a:solidFill>
                <a:schemeClr val="dk1"/>
              </a:solidFill>
              <a:latin typeface="Times New Roman"/>
              <a:ea typeface="Times New Roman"/>
              <a:cs typeface="Times New Roman"/>
              <a:sym typeface="Times New Roman"/>
            </a:endParaRPr>
          </a:p>
        </p:txBody>
      </p:sp>
      <p:sp>
        <p:nvSpPr>
          <p:cNvPr id="597" name="Google Shape;597;p33"/>
          <p:cNvSpPr txBox="1"/>
          <p:nvPr>
            <p:ph idx="1" type="body"/>
          </p:nvPr>
        </p:nvSpPr>
        <p:spPr>
          <a:xfrm>
            <a:off x="813814" y="1905892"/>
            <a:ext cx="4901186" cy="4023360"/>
          </a:xfrm>
          <a:prstGeom prst="rect">
            <a:avLst/>
          </a:prstGeom>
          <a:noFill/>
          <a:ln>
            <a:noFill/>
          </a:ln>
        </p:spPr>
        <p:txBody>
          <a:bodyPr anchorCtr="0" anchor="t" bIns="45700" lIns="0" spcFirstLastPara="1" rIns="0" wrap="square" tIns="45700">
            <a:normAutofit/>
          </a:bodyPr>
          <a:lstStyle/>
          <a:p>
            <a:pPr indent="-127000" lvl="0" marL="91440" rtl="0" algn="just">
              <a:lnSpc>
                <a:spcPct val="90000"/>
              </a:lnSpc>
              <a:spcBef>
                <a:spcPts val="0"/>
              </a:spcBef>
              <a:spcAft>
                <a:spcPts val="0"/>
              </a:spcAft>
              <a:buSzPts val="2000"/>
              <a:buChar char=" "/>
            </a:pPr>
            <a:r>
              <a:rPr lang="en-IN">
                <a:solidFill>
                  <a:schemeClr val="dk1"/>
                </a:solidFill>
                <a:latin typeface="Times New Roman"/>
                <a:ea typeface="Times New Roman"/>
                <a:cs typeface="Times New Roman"/>
                <a:sym typeface="Times New Roman"/>
              </a:rPr>
              <a:t>Google’s technology is at the forefront of the AI revolution that promises to make workers more productive but also poses major challenges.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The use of AI with Google’s technology presents big risks and opportunities for higher productivity by workers.</a:t>
            </a:r>
            <a:endParaRPr/>
          </a:p>
          <a:p>
            <a:pPr indent="-127000" lvl="0" marL="91440" rtl="0" algn="just">
              <a:lnSpc>
                <a:spcPct val="90000"/>
              </a:lnSpc>
              <a:spcBef>
                <a:spcPts val="1400"/>
              </a:spcBef>
              <a:spcAft>
                <a:spcPts val="0"/>
              </a:spcAft>
              <a:buSzPts val="2000"/>
              <a:buChar char=" "/>
            </a:pPr>
            <a:r>
              <a:rPr lang="en-IN">
                <a:solidFill>
                  <a:schemeClr val="dk1"/>
                </a:solidFill>
                <a:latin typeface="Times New Roman"/>
                <a:ea typeface="Times New Roman"/>
                <a:cs typeface="Times New Roman"/>
                <a:sym typeface="Times New Roman"/>
              </a:rPr>
              <a:t>Root causes are based on governance, structure, culture, and external pressure.</a:t>
            </a:r>
            <a:endParaRPr/>
          </a:p>
        </p:txBody>
      </p:sp>
      <p:pic>
        <p:nvPicPr>
          <p:cNvPr descr="Google Pushes AI-Powered Workplace With Internal Project EAT" id="598" name="Google Shape;598;p33"/>
          <p:cNvPicPr preferRelativeResize="0"/>
          <p:nvPr/>
        </p:nvPicPr>
        <p:blipFill rotWithShape="1">
          <a:blip r:embed="rId3">
            <a:alphaModFix/>
          </a:blip>
          <a:srcRect b="0" l="0" r="0" t="0"/>
          <a:stretch/>
        </p:blipFill>
        <p:spPr>
          <a:xfrm>
            <a:off x="6126480" y="2148840"/>
            <a:ext cx="5230049" cy="3086100"/>
          </a:xfrm>
          <a:prstGeom prst="rect">
            <a:avLst/>
          </a:prstGeom>
          <a:noFill/>
          <a:ln>
            <a:noFill/>
          </a:ln>
          <a:effectLst>
            <a:outerShdw blurRad="292100" rotWithShape="0" algn="tl" dir="2700000" dist="139700">
              <a:srgbClr val="333333">
                <a:alpha val="65098"/>
              </a:srgbClr>
            </a:outerShdw>
          </a:effectLst>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2" name="Shape 602"/>
        <p:cNvGrpSpPr/>
        <p:nvPr/>
      </p:nvGrpSpPr>
      <p:grpSpPr>
        <a:xfrm>
          <a:off x="0" y="0"/>
          <a:ext cx="0" cy="0"/>
          <a:chOff x="0" y="0"/>
          <a:chExt cx="0" cy="0"/>
        </a:xfrm>
      </p:grpSpPr>
      <p:sp>
        <p:nvSpPr>
          <p:cNvPr id="603" name="Google Shape;603;p34"/>
          <p:cNvSpPr txBox="1"/>
          <p:nvPr>
            <p:ph type="title"/>
          </p:nvPr>
        </p:nvSpPr>
        <p:spPr>
          <a:xfrm>
            <a:off x="1097280" y="286603"/>
            <a:ext cx="10058400" cy="91354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Reference List</a:t>
            </a:r>
            <a:endParaRPr sz="4400">
              <a:solidFill>
                <a:schemeClr val="dk1"/>
              </a:solidFill>
              <a:latin typeface="Times New Roman"/>
              <a:ea typeface="Times New Roman"/>
              <a:cs typeface="Times New Roman"/>
              <a:sym typeface="Times New Roman"/>
            </a:endParaRPr>
          </a:p>
        </p:txBody>
      </p:sp>
      <p:sp>
        <p:nvSpPr>
          <p:cNvPr id="604" name="Google Shape;604;p34"/>
          <p:cNvSpPr txBox="1"/>
          <p:nvPr>
            <p:ph idx="1" type="body"/>
          </p:nvPr>
        </p:nvSpPr>
        <p:spPr>
          <a:xfrm>
            <a:off x="582930" y="1200150"/>
            <a:ext cx="11098530" cy="4926330"/>
          </a:xfrm>
          <a:prstGeom prst="rect">
            <a:avLst/>
          </a:prstGeom>
          <a:noFill/>
          <a:ln>
            <a:noFill/>
          </a:ln>
        </p:spPr>
        <p:txBody>
          <a:bodyPr anchorCtr="0" anchor="t" bIns="45700" lIns="0" spcFirstLastPara="1" rIns="0" wrap="square" tIns="45700">
            <a:noAutofit/>
          </a:bodyPr>
          <a:lstStyle/>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Altchek, A. and Hoff, M. (2026). </a:t>
            </a:r>
            <a:r>
              <a:rPr i="1" lang="en-IN" sz="1000">
                <a:latin typeface="Times New Roman"/>
                <a:ea typeface="Times New Roman"/>
                <a:cs typeface="Times New Roman"/>
                <a:sym typeface="Times New Roman"/>
              </a:rPr>
              <a:t>The AI boom didnot stop google from hiring nearly 12,000 people</a:t>
            </a:r>
            <a:r>
              <a:rPr lang="en-IN" sz="1000">
                <a:latin typeface="Times New Roman"/>
                <a:ea typeface="Times New Roman"/>
                <a:cs typeface="Times New Roman"/>
                <a:sym typeface="Times New Roman"/>
              </a:rPr>
              <a:t>. [online] Business insider. Available at: </a:t>
            </a:r>
            <a:r>
              <a:rPr lang="en-IN" sz="1000" u="sng">
                <a:solidFill>
                  <a:schemeClr val="hlink"/>
                </a:solidFill>
                <a:latin typeface="Times New Roman"/>
                <a:ea typeface="Times New Roman"/>
                <a:cs typeface="Times New Roman"/>
                <a:sym typeface="Times New Roman"/>
                <a:hlinkClick r:id="rId3"/>
              </a:rPr>
              <a:t>https://www.businessinsider.com/chart-shows-google-alphabet-head-count-growth-2026-7</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Bakolia, R. (2026). </a:t>
            </a:r>
            <a:r>
              <a:rPr i="1" lang="en-IN" sz="1000">
                <a:latin typeface="Times New Roman"/>
                <a:ea typeface="Times New Roman"/>
                <a:cs typeface="Times New Roman"/>
                <a:sym typeface="Times New Roman"/>
              </a:rPr>
              <a:t>Google, workday team up to offer AI agents for HR and finance</a:t>
            </a:r>
            <a:r>
              <a:rPr lang="en-IN" sz="1000">
                <a:latin typeface="Times New Roman"/>
                <a:ea typeface="Times New Roman"/>
                <a:cs typeface="Times New Roman"/>
                <a:sym typeface="Times New Roman"/>
              </a:rPr>
              <a:t>. [online] Seeking alpha. Available at: </a:t>
            </a:r>
            <a:r>
              <a:rPr lang="en-IN" sz="1000" u="sng">
                <a:solidFill>
                  <a:schemeClr val="hlink"/>
                </a:solidFill>
                <a:latin typeface="Times New Roman"/>
                <a:ea typeface="Times New Roman"/>
                <a:cs typeface="Times New Roman"/>
                <a:sym typeface="Times New Roman"/>
                <a:hlinkClick r:id="rId4"/>
              </a:rPr>
              <a:t>https://seekingalpha.com/news/4597916-google-workday-team-up-to-offer-ai-agents-for-hr-and-finance</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Burleigh, E. (2024). </a:t>
            </a:r>
            <a:r>
              <a:rPr i="1" lang="en-IN" sz="1000">
                <a:latin typeface="Times New Roman"/>
                <a:ea typeface="Times New Roman"/>
                <a:cs typeface="Times New Roman"/>
                <a:sym typeface="Times New Roman"/>
              </a:rPr>
              <a:t>How google cloud’s HR team used AI to transform their recruiting process and speed up employee onboarding</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Fortune</a:t>
            </a:r>
            <a:r>
              <a:rPr lang="en-IN" sz="1000">
                <a:latin typeface="Times New Roman"/>
                <a:ea typeface="Times New Roman"/>
                <a:cs typeface="Times New Roman"/>
                <a:sym typeface="Times New Roman"/>
              </a:rPr>
              <a:t>. Fortune. Available at: </a:t>
            </a:r>
            <a:r>
              <a:rPr lang="en-IN" sz="1000" u="sng">
                <a:solidFill>
                  <a:schemeClr val="hlink"/>
                </a:solidFill>
                <a:latin typeface="Times New Roman"/>
                <a:ea typeface="Times New Roman"/>
                <a:cs typeface="Times New Roman"/>
                <a:sym typeface="Times New Roman"/>
                <a:hlinkClick r:id="rId5"/>
              </a:rPr>
              <a:t>https://fortune.com/2024/07/26/google-cloud-hr-team-gemini-ai-talent-recruitment-process/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Cajueiro, D.O. and Celestino, V.R.R. (2025). A comprehensive review of Artificial intelligence regulation: Weighing ethical principles and innovation. </a:t>
            </a:r>
            <a:r>
              <a:rPr i="1" lang="en-IN" sz="1000">
                <a:latin typeface="Times New Roman"/>
                <a:ea typeface="Times New Roman"/>
                <a:cs typeface="Times New Roman"/>
                <a:sym typeface="Times New Roman"/>
              </a:rPr>
              <a:t>Journal of Economy and technology</a:t>
            </a:r>
            <a:r>
              <a:rPr lang="en-IN" sz="1000">
                <a:latin typeface="Times New Roman"/>
                <a:ea typeface="Times New Roman"/>
                <a:cs typeface="Times New Roman"/>
                <a:sym typeface="Times New Roman"/>
              </a:rPr>
              <a:t>, [online] 4, pp.77–91. doi:10.1016/j.ject.2025.07.001.</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Chitraju, S. (2025). </a:t>
            </a:r>
            <a:r>
              <a:rPr i="1" lang="en-IN" sz="1000">
                <a:latin typeface="Times New Roman"/>
                <a:ea typeface="Times New Roman"/>
                <a:cs typeface="Times New Roman"/>
                <a:sym typeface="Times New Roman"/>
              </a:rPr>
              <a:t>Strategic Talent Mobility: AI-Enhanced Workforce Transitions in Cloud HR Systems</a:t>
            </a:r>
            <a:r>
              <a:rPr lang="en-IN" sz="1000">
                <a:latin typeface="Times New Roman"/>
                <a:ea typeface="Times New Roman"/>
                <a:cs typeface="Times New Roman"/>
                <a:sym typeface="Times New Roman"/>
              </a:rPr>
              <a:t>. [online] Available at: </a:t>
            </a:r>
            <a:r>
              <a:rPr lang="en-IN" sz="1000" u="sng">
                <a:solidFill>
                  <a:schemeClr val="hlink"/>
                </a:solidFill>
                <a:latin typeface="Times New Roman"/>
                <a:ea typeface="Times New Roman"/>
                <a:cs typeface="Times New Roman"/>
                <a:sym typeface="Times New Roman"/>
                <a:hlinkClick r:id="rId6"/>
              </a:rPr>
              <a:t>https://papers.ssrn.com/sol3/papers.cfm?abstract_id=5706082</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CIPD (2024). </a:t>
            </a:r>
            <a:r>
              <a:rPr i="1" lang="en-IN" sz="1000">
                <a:latin typeface="Times New Roman"/>
                <a:ea typeface="Times New Roman"/>
                <a:cs typeface="Times New Roman"/>
                <a:sym typeface="Times New Roman"/>
              </a:rPr>
              <a:t>Cipd | psychological contract</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CIPD</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7"/>
              </a:rPr>
              <a:t>https://www.cipd.org/en/knowledge/factsheets/psychological-factsheet/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Constantin, A.M. (2026). </a:t>
            </a:r>
            <a:r>
              <a:rPr i="1" lang="en-IN" sz="1000">
                <a:latin typeface="Times New Roman"/>
                <a:ea typeface="Times New Roman"/>
                <a:cs typeface="Times New Roman"/>
                <a:sym typeface="Times New Roman"/>
              </a:rPr>
              <a:t>Google’s gemini delay exposes a deeper problem: Employee morale</a:t>
            </a:r>
            <a:r>
              <a:rPr lang="en-IN" sz="1000">
                <a:latin typeface="Times New Roman"/>
                <a:ea typeface="Times New Roman"/>
                <a:cs typeface="Times New Roman"/>
                <a:sym typeface="Times New Roman"/>
              </a:rPr>
              <a:t>. [online] TNW | Artificial-Intelligence. Available at: </a:t>
            </a:r>
            <a:r>
              <a:rPr lang="en-IN" sz="1000" u="sng">
                <a:solidFill>
                  <a:schemeClr val="hlink"/>
                </a:solidFill>
                <a:latin typeface="Times New Roman"/>
                <a:ea typeface="Times New Roman"/>
                <a:cs typeface="Times New Roman"/>
                <a:sym typeface="Times New Roman"/>
                <a:hlinkClick r:id="rId8"/>
              </a:rPr>
              <a:t>https://thenextweb.com/news/google-deepmind-morale-gemini-delay-talent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Dave, P. and Haskins, C. (2025). </a:t>
            </a:r>
            <a:r>
              <a:rPr i="1" lang="en-IN" sz="1000">
                <a:latin typeface="Times New Roman"/>
                <a:ea typeface="Times New Roman"/>
                <a:cs typeface="Times New Roman"/>
                <a:sym typeface="Times New Roman"/>
              </a:rPr>
              <a:t>Google lifts a ban on using its AI for Weapons and surveillance</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WIRED</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9"/>
              </a:rPr>
              <a:t>https://www.wired.com/story/google-responsible-ai-principles/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Elias, J. (2025). </a:t>
            </a:r>
            <a:r>
              <a:rPr i="1" lang="en-IN" sz="1000">
                <a:latin typeface="Times New Roman"/>
                <a:ea typeface="Times New Roman"/>
                <a:cs typeface="Times New Roman"/>
                <a:sym typeface="Times New Roman"/>
              </a:rPr>
              <a:t>Google overhauls internal learning platform to focus on AI, “business priorities.”</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CNBC</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0"/>
              </a:rPr>
              <a:t>https://www.cnbc.com/2025/06/10/google-grow-learning-platform-ai.html</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ETDatacenters (2026). </a:t>
            </a:r>
            <a:r>
              <a:rPr i="1" lang="en-IN" sz="1000">
                <a:latin typeface="Times New Roman"/>
                <a:ea typeface="Times New Roman"/>
                <a:cs typeface="Times New Roman"/>
                <a:sym typeface="Times New Roman"/>
              </a:rPr>
              <a:t>Alphabet raises 2026 capex to US$205 billion for AI infrastructure</a:t>
            </a:r>
            <a:r>
              <a:rPr lang="en-IN" sz="1000">
                <a:latin typeface="Times New Roman"/>
                <a:ea typeface="Times New Roman"/>
                <a:cs typeface="Times New Roman"/>
                <a:sym typeface="Times New Roman"/>
              </a:rPr>
              <a:t>. [online] ETDatacenters.com. Available at: </a:t>
            </a:r>
            <a:r>
              <a:rPr lang="en-IN" sz="1000" u="sng">
                <a:solidFill>
                  <a:schemeClr val="hlink"/>
                </a:solidFill>
                <a:latin typeface="Times New Roman"/>
                <a:ea typeface="Times New Roman"/>
                <a:cs typeface="Times New Roman"/>
                <a:sym typeface="Times New Roman"/>
                <a:hlinkClick r:id="rId11"/>
              </a:rPr>
              <a:t>https://datacenters.economictimes.indiatimes.com/news/ai-compute-infrastructure/alphabet-raises-2026-capex-to-us205-billion-for-ai-infrastructure/132595345</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Google (2019). </a:t>
            </a:r>
            <a:r>
              <a:rPr i="1" lang="en-IN" sz="1000">
                <a:latin typeface="Times New Roman"/>
                <a:ea typeface="Times New Roman"/>
                <a:cs typeface="Times New Roman"/>
                <a:sym typeface="Times New Roman"/>
              </a:rPr>
              <a:t>Our principles – google AI</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Google AI</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2"/>
              </a:rPr>
              <a:t>https://ai.google/principles/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Google (2025). </a:t>
            </a:r>
            <a:r>
              <a:rPr i="1" lang="en-IN" sz="1000">
                <a:latin typeface="Times New Roman"/>
                <a:ea typeface="Times New Roman"/>
                <a:cs typeface="Times New Roman"/>
                <a:sym typeface="Times New Roman"/>
              </a:rPr>
              <a:t>About google</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Google</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3"/>
              </a:rPr>
              <a:t>https://about.google/</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Greene, L. (2026). </a:t>
            </a:r>
            <a:r>
              <a:rPr i="1" lang="en-IN" sz="1000">
                <a:latin typeface="Times New Roman"/>
                <a:ea typeface="Times New Roman"/>
                <a:cs typeface="Times New Roman"/>
                <a:sym typeface="Times New Roman"/>
              </a:rPr>
              <a:t>Google’s headcount surge defies layoff headlines as AI demands more talent</a:t>
            </a:r>
            <a:r>
              <a:rPr lang="en-IN" sz="1000">
                <a:latin typeface="Times New Roman"/>
                <a:ea typeface="Times New Roman"/>
                <a:cs typeface="Times New Roman"/>
                <a:sym typeface="Times New Roman"/>
              </a:rPr>
              <a:t>. [online] WebProNews. Available at: </a:t>
            </a:r>
            <a:r>
              <a:rPr lang="en-IN" sz="1000" u="sng">
                <a:solidFill>
                  <a:schemeClr val="hlink"/>
                </a:solidFill>
                <a:latin typeface="Times New Roman"/>
                <a:ea typeface="Times New Roman"/>
                <a:cs typeface="Times New Roman"/>
                <a:sym typeface="Times New Roman"/>
                <a:hlinkClick r:id="rId14"/>
              </a:rPr>
              <a:t>https://www.webpronews.com/googles-headcount-surge-defies-layoff-headlines-as-ai-demands-more-talent/</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Guo, R. and Tian, X. (2023). Regulatory transparency and regulators’ effort: Evidence from public release of the SEC’s review work. </a:t>
            </a:r>
            <a:r>
              <a:rPr i="1" lang="en-IN" sz="1000">
                <a:latin typeface="Times New Roman"/>
                <a:ea typeface="Times New Roman"/>
                <a:cs typeface="Times New Roman"/>
                <a:sym typeface="Times New Roman"/>
              </a:rPr>
              <a:t>Journal of accounting research</a:t>
            </a:r>
            <a:r>
              <a:rPr lang="en-IN" sz="1000">
                <a:latin typeface="Times New Roman"/>
                <a:ea typeface="Times New Roman"/>
                <a:cs typeface="Times New Roman"/>
                <a:sym typeface="Times New Roman"/>
              </a:rPr>
              <a:t>, [online] 62(1), pp.229–273. doi:10.1111/1475-679x.12513.</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Gupta, S.M. (2026). </a:t>
            </a:r>
            <a:r>
              <a:rPr i="1" lang="en-IN" sz="1000">
                <a:latin typeface="Times New Roman"/>
                <a:ea typeface="Times New Roman"/>
                <a:cs typeface="Times New Roman"/>
                <a:sym typeface="Times New Roman"/>
              </a:rPr>
              <a:t>Alphabet sheds $200 billion as google’s gemini 3.5 Pro stalls</a:t>
            </a:r>
            <a:r>
              <a:rPr lang="en-IN" sz="1000">
                <a:latin typeface="Times New Roman"/>
                <a:ea typeface="Times New Roman"/>
                <a:cs typeface="Times New Roman"/>
                <a:sym typeface="Times New Roman"/>
              </a:rPr>
              <a:t>. [online] Gadgets now. Available at: </a:t>
            </a:r>
            <a:r>
              <a:rPr lang="en-IN" sz="1000" u="sng">
                <a:solidFill>
                  <a:schemeClr val="hlink"/>
                </a:solidFill>
                <a:latin typeface="Times New Roman"/>
                <a:ea typeface="Times New Roman"/>
                <a:cs typeface="Times New Roman"/>
                <a:sym typeface="Times New Roman"/>
                <a:hlinkClick r:id="rId15"/>
              </a:rPr>
              <a:t>https://gadgetsnow.indiatimes.com/tech-news/alphabet-sheds-200-billion-as-googles-gemini-3-5-pro-stalls/articleshow/132453867.cms</a:t>
            </a:r>
            <a:r>
              <a:rPr lang="en-IN" sz="1000">
                <a:latin typeface="Times New Roman"/>
                <a:ea typeface="Times New Roman"/>
                <a:cs typeface="Times New Roman"/>
                <a:sym typeface="Times New Roman"/>
              </a:rPr>
              <a:t> [Accessed 28 July 2026].</a:t>
            </a:r>
            <a:endParaRPr/>
          </a:p>
          <a:p>
            <a:pPr indent="0" lvl="0" marL="0" rtl="0" algn="just">
              <a:lnSpc>
                <a:spcPct val="100000"/>
              </a:lnSpc>
              <a:spcBef>
                <a:spcPts val="0"/>
              </a:spcBef>
              <a:spcAft>
                <a:spcPts val="0"/>
              </a:spcAft>
              <a:buSzPts val="1000"/>
              <a:buChar char=" "/>
            </a:pPr>
            <a:r>
              <a:rPr lang="en-IN" sz="1000">
                <a:latin typeface="Times New Roman"/>
                <a:ea typeface="Times New Roman"/>
                <a:cs typeface="Times New Roman"/>
                <a:sym typeface="Times New Roman"/>
              </a:rPr>
              <a:t>Hosseini, S. and Seilani, H. (2025). The role of agentic AI in Shaping a smart future: A systematic review. </a:t>
            </a:r>
            <a:r>
              <a:rPr i="1" lang="en-IN" sz="1000">
                <a:latin typeface="Times New Roman"/>
                <a:ea typeface="Times New Roman"/>
                <a:cs typeface="Times New Roman"/>
                <a:sym typeface="Times New Roman"/>
              </a:rPr>
              <a:t>Array</a:t>
            </a:r>
            <a:r>
              <a:rPr lang="en-IN" sz="1000">
                <a:latin typeface="Times New Roman"/>
                <a:ea typeface="Times New Roman"/>
                <a:cs typeface="Times New Roman"/>
                <a:sym typeface="Times New Roman"/>
              </a:rPr>
              <a:t>, [online] 26, p.100399. doi:10.1016/j.array.2025.100399.</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8" name="Shape 608"/>
        <p:cNvGrpSpPr/>
        <p:nvPr/>
      </p:nvGrpSpPr>
      <p:grpSpPr>
        <a:xfrm>
          <a:off x="0" y="0"/>
          <a:ext cx="0" cy="0"/>
          <a:chOff x="0" y="0"/>
          <a:chExt cx="0" cy="0"/>
        </a:xfrm>
      </p:grpSpPr>
      <p:sp>
        <p:nvSpPr>
          <p:cNvPr id="609" name="Google Shape;609;p35"/>
          <p:cNvSpPr txBox="1"/>
          <p:nvPr>
            <p:ph type="title"/>
          </p:nvPr>
        </p:nvSpPr>
        <p:spPr>
          <a:xfrm>
            <a:off x="1097280" y="286603"/>
            <a:ext cx="10058400" cy="913547"/>
          </a:xfrm>
          <a:prstGeom prst="rect">
            <a:avLst/>
          </a:prstGeom>
          <a:noFill/>
          <a:ln>
            <a:noFill/>
          </a:ln>
        </p:spPr>
        <p:txBody>
          <a:bodyPr anchorCtr="0" anchor="b" bIns="45700" lIns="91425" spcFirstLastPara="1" rIns="91425" wrap="square" tIns="45700">
            <a:normAutofit/>
          </a:bodyPr>
          <a:lstStyle/>
          <a:p>
            <a:pPr indent="0" lvl="0" marL="0" rtl="0" algn="ctr">
              <a:lnSpc>
                <a:spcPct val="85000"/>
              </a:lnSpc>
              <a:spcBef>
                <a:spcPts val="0"/>
              </a:spcBef>
              <a:spcAft>
                <a:spcPts val="0"/>
              </a:spcAft>
              <a:buClr>
                <a:schemeClr val="dk1"/>
              </a:buClr>
              <a:buSzPts val="4400"/>
              <a:buFont typeface="Times New Roman"/>
              <a:buNone/>
            </a:pPr>
            <a:r>
              <a:rPr b="1" lang="en-IN" sz="4400">
                <a:solidFill>
                  <a:schemeClr val="dk1"/>
                </a:solidFill>
                <a:latin typeface="Times New Roman"/>
                <a:ea typeface="Times New Roman"/>
                <a:cs typeface="Times New Roman"/>
                <a:sym typeface="Times New Roman"/>
              </a:rPr>
              <a:t>Reference List</a:t>
            </a:r>
            <a:endParaRPr sz="4400">
              <a:solidFill>
                <a:schemeClr val="dk1"/>
              </a:solidFill>
              <a:latin typeface="Times New Roman"/>
              <a:ea typeface="Times New Roman"/>
              <a:cs typeface="Times New Roman"/>
              <a:sym typeface="Times New Roman"/>
            </a:endParaRPr>
          </a:p>
        </p:txBody>
      </p:sp>
      <p:sp>
        <p:nvSpPr>
          <p:cNvPr id="610" name="Google Shape;610;p35"/>
          <p:cNvSpPr txBox="1"/>
          <p:nvPr>
            <p:ph idx="1" type="body"/>
          </p:nvPr>
        </p:nvSpPr>
        <p:spPr>
          <a:xfrm>
            <a:off x="582930" y="1200150"/>
            <a:ext cx="11098530" cy="4926330"/>
          </a:xfrm>
          <a:prstGeom prst="rect">
            <a:avLst/>
          </a:prstGeom>
          <a:noFill/>
          <a:ln>
            <a:noFill/>
          </a:ln>
        </p:spPr>
        <p:txBody>
          <a:bodyPr anchorCtr="0" anchor="t" bIns="45700" lIns="0" spcFirstLastPara="1" rIns="0" wrap="square" tIns="45700">
            <a:noAutofit/>
          </a:bodyPr>
          <a:lstStyle/>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Howell, M. (2025). </a:t>
            </a:r>
            <a:r>
              <a:rPr i="1" lang="en-IN" sz="1000">
                <a:latin typeface="Times New Roman"/>
                <a:ea typeface="Times New Roman"/>
                <a:cs typeface="Times New Roman"/>
                <a:sym typeface="Times New Roman"/>
              </a:rPr>
              <a:t>From AI-Wary to AI-Curious to AI-in-the-Everyday: Lessons in Change management from Google’s health team</a:t>
            </a:r>
            <a:r>
              <a:rPr lang="en-IN" sz="1000">
                <a:latin typeface="Times New Roman"/>
                <a:ea typeface="Times New Roman"/>
                <a:cs typeface="Times New Roman"/>
                <a:sym typeface="Times New Roman"/>
              </a:rPr>
              <a:t>. [online] HLTH. Available at: </a:t>
            </a:r>
            <a:r>
              <a:rPr lang="en-IN" sz="1000" u="sng">
                <a:solidFill>
                  <a:schemeClr val="hlink"/>
                </a:solidFill>
                <a:latin typeface="Times New Roman"/>
                <a:ea typeface="Times New Roman"/>
                <a:cs typeface="Times New Roman"/>
                <a:sym typeface="Times New Roman"/>
                <a:hlinkClick r:id="rId3"/>
              </a:rPr>
              <a:t>https://hlth.com/insights/articles/from-ai-wary-to-ai-curious-to-ai-in-the-everyday-lessons-in-change-management-from-google-s-health-team-2025-11-13</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Jaber, M. and Shuhaiber, A. (2022). The role of the AI availability and perceived risks on AI adoption and organizational values. </a:t>
            </a:r>
            <a:r>
              <a:rPr i="1" lang="en-IN" sz="1000">
                <a:latin typeface="Times New Roman"/>
                <a:ea typeface="Times New Roman"/>
                <a:cs typeface="Times New Roman"/>
                <a:sym typeface="Times New Roman"/>
              </a:rPr>
              <a:t>AHFE international</a:t>
            </a:r>
            <a:r>
              <a:rPr lang="en-IN" sz="1000">
                <a:latin typeface="Times New Roman"/>
                <a:ea typeface="Times New Roman"/>
                <a:cs typeface="Times New Roman"/>
                <a:sym typeface="Times New Roman"/>
              </a:rPr>
              <a:t>. [online] doi:10.54941/ahfe1001043.</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Jackson, E. (2026). </a:t>
            </a:r>
            <a:r>
              <a:rPr i="1" lang="en-IN" sz="1000">
                <a:latin typeface="Times New Roman"/>
                <a:ea typeface="Times New Roman"/>
                <a:cs typeface="Times New Roman"/>
                <a:sym typeface="Times New Roman"/>
              </a:rPr>
              <a:t>4,500 Google employees demand job security amid big tech layoffs | KQED</a:t>
            </a:r>
            <a:r>
              <a:rPr lang="en-IN" sz="1000">
                <a:latin typeface="Times New Roman"/>
                <a:ea typeface="Times New Roman"/>
                <a:cs typeface="Times New Roman"/>
                <a:sym typeface="Times New Roman"/>
              </a:rPr>
              <a:t>. [online] Kqed.org. Available at: </a:t>
            </a:r>
            <a:r>
              <a:rPr lang="en-IN" sz="1000" u="sng">
                <a:solidFill>
                  <a:schemeClr val="hlink"/>
                </a:solidFill>
                <a:latin typeface="Times New Roman"/>
                <a:ea typeface="Times New Roman"/>
                <a:cs typeface="Times New Roman"/>
                <a:sym typeface="Times New Roman"/>
                <a:hlinkClick r:id="rId4"/>
              </a:rPr>
              <a:t>https://www.kqed.org/news/12091358/4500-google-employees-demand-job-security-amid-big-tech-layoffs</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Jacobs, S. (2026). </a:t>
            </a:r>
            <a:r>
              <a:rPr i="1" lang="en-IN" sz="1000">
                <a:latin typeface="Times New Roman"/>
                <a:ea typeface="Times New Roman"/>
                <a:cs typeface="Times New Roman"/>
                <a:sym typeface="Times New Roman"/>
              </a:rPr>
              <a:t>Google says AI now generates 75% of its new code, up from 25% in 2024</a:t>
            </a:r>
            <a:r>
              <a:rPr lang="en-IN" sz="1000">
                <a:latin typeface="Times New Roman"/>
                <a:ea typeface="Times New Roman"/>
                <a:cs typeface="Times New Roman"/>
                <a:sym typeface="Times New Roman"/>
              </a:rPr>
              <a:t>. [online] TechSpot. Available at: </a:t>
            </a:r>
            <a:r>
              <a:rPr lang="en-IN" sz="1000" u="sng">
                <a:solidFill>
                  <a:schemeClr val="hlink"/>
                </a:solidFill>
                <a:latin typeface="Times New Roman"/>
                <a:ea typeface="Times New Roman"/>
                <a:cs typeface="Times New Roman"/>
                <a:sym typeface="Times New Roman"/>
                <a:hlinkClick r:id="rId5"/>
              </a:rPr>
              <a:t>https://www.techspot.com/news/112152-google-ai-now-generates-75-new-code-up.html</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Klotins, E. and Talbert-Goldstein, E. (2023). Organizational conflicts in the adoption of continuous software engineering. </a:t>
            </a:r>
            <a:r>
              <a:rPr i="1" lang="en-IN" sz="1000">
                <a:latin typeface="Times New Roman"/>
                <a:ea typeface="Times New Roman"/>
                <a:cs typeface="Times New Roman"/>
                <a:sym typeface="Times New Roman"/>
              </a:rPr>
              <a:t>Lecture notes in business information processing</a:t>
            </a:r>
            <a:r>
              <a:rPr lang="en-IN" sz="1000">
                <a:latin typeface="Times New Roman"/>
                <a:ea typeface="Times New Roman"/>
                <a:cs typeface="Times New Roman"/>
                <a:sym typeface="Times New Roman"/>
              </a:rPr>
              <a:t>, [online] pp.149–164. doi:10.1007/978-3-031-33976-9_10.</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Langley, H. (2026). </a:t>
            </a:r>
            <a:r>
              <a:rPr i="1" lang="en-IN" sz="1000">
                <a:latin typeface="Times New Roman"/>
                <a:ea typeface="Times New Roman"/>
                <a:cs typeface="Times New Roman"/>
                <a:sym typeface="Times New Roman"/>
              </a:rPr>
              <a:t>Google pushes more employees to adopt AI — and not just engineers</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Business Insider</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6"/>
              </a:rPr>
              <a:t>https://www.businessinsider.com/google-employee-ai-adoption-non-technical-software-engineer-performance-review-2026-2</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Limna, P. and Kraiwanit, T. (2024). Google gemini’s influence on workplace dynamics in Bangkok. </a:t>
            </a:r>
            <a:r>
              <a:rPr i="1" lang="en-IN" sz="1000">
                <a:latin typeface="Times New Roman"/>
                <a:ea typeface="Times New Roman"/>
                <a:cs typeface="Times New Roman"/>
                <a:sym typeface="Times New Roman"/>
              </a:rPr>
              <a:t>HUMAN BEHAVIOR DEVELOPMENT and SOCIETY</a:t>
            </a:r>
            <a:r>
              <a:rPr lang="en-IN" sz="1000">
                <a:latin typeface="Times New Roman"/>
                <a:ea typeface="Times New Roman"/>
                <a:cs typeface="Times New Roman"/>
                <a:sym typeface="Times New Roman"/>
              </a:rPr>
              <a:t>, [online] 25(2), pp.126–136. doi:10.62370/hbds.v25i2.273960.</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Murugaboopathy, P. and Dogra, G. (2026). AI investment boom puts big tech’s free cash flow under pressure. </a:t>
            </a:r>
            <a:r>
              <a:rPr i="1" lang="en-IN" sz="1000">
                <a:latin typeface="Times New Roman"/>
                <a:ea typeface="Times New Roman"/>
                <a:cs typeface="Times New Roman"/>
                <a:sym typeface="Times New Roman"/>
              </a:rPr>
              <a:t>Reuters</a:t>
            </a:r>
            <a:r>
              <a:rPr lang="en-IN" sz="1000">
                <a:latin typeface="Times New Roman"/>
                <a:ea typeface="Times New Roman"/>
                <a:cs typeface="Times New Roman"/>
                <a:sym typeface="Times New Roman"/>
              </a:rPr>
              <a:t>. [online] 22 July. Available at: </a:t>
            </a:r>
            <a:r>
              <a:rPr lang="en-IN" sz="1000" u="sng">
                <a:solidFill>
                  <a:schemeClr val="hlink"/>
                </a:solidFill>
                <a:latin typeface="Times New Roman"/>
                <a:ea typeface="Times New Roman"/>
                <a:cs typeface="Times New Roman"/>
                <a:sym typeface="Times New Roman"/>
                <a:hlinkClick r:id="rId7"/>
              </a:rPr>
              <a:t>https://www.reuters.com/business/ai-investment-boom-puts-big-techs-free-cash-flow-under-pressure-2026-07-22/</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Nguyen, T., Nguyen, H.-T. and Nguyen-Hoang, T.-A. (2025). Data quality management in big data: Strategies, tools, and educational implications. </a:t>
            </a:r>
            <a:r>
              <a:rPr i="1" lang="en-IN" sz="1000">
                <a:latin typeface="Times New Roman"/>
                <a:ea typeface="Times New Roman"/>
                <a:cs typeface="Times New Roman"/>
                <a:sym typeface="Times New Roman"/>
              </a:rPr>
              <a:t>Journal of Parallel and distributed computing</a:t>
            </a:r>
            <a:r>
              <a:rPr lang="en-IN" sz="1000">
                <a:latin typeface="Times New Roman"/>
                <a:ea typeface="Times New Roman"/>
                <a:cs typeface="Times New Roman"/>
                <a:sym typeface="Times New Roman"/>
              </a:rPr>
              <a:t>, [online] 200, p.105067. Available at: </a:t>
            </a:r>
            <a:r>
              <a:rPr lang="en-IN" sz="1000" u="sng">
                <a:solidFill>
                  <a:schemeClr val="hlink"/>
                </a:solidFill>
                <a:latin typeface="Times New Roman"/>
                <a:ea typeface="Times New Roman"/>
                <a:cs typeface="Times New Roman"/>
                <a:sym typeface="Times New Roman"/>
                <a:hlinkClick r:id="rId8"/>
              </a:rPr>
              <a:t>https://www.sciencedirect.com/science/article/pii/S0743731525000346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Paradis, E.,et.al, (2025). </a:t>
            </a:r>
            <a:r>
              <a:rPr i="1" lang="en-IN" sz="1000">
                <a:latin typeface="Times New Roman"/>
                <a:ea typeface="Times New Roman"/>
                <a:cs typeface="Times New Roman"/>
                <a:sym typeface="Times New Roman"/>
              </a:rPr>
              <a:t>How Much Does AI Impact Development Speed? an Enterprise-Based Randomized Controlled Trial</a:t>
            </a:r>
            <a:r>
              <a:rPr lang="en-IN" sz="1000">
                <a:latin typeface="Times New Roman"/>
                <a:ea typeface="Times New Roman"/>
                <a:cs typeface="Times New Roman"/>
                <a:sym typeface="Times New Roman"/>
              </a:rPr>
              <a:t>. [online] Computer.org. Available at: </a:t>
            </a:r>
            <a:r>
              <a:rPr lang="en-IN" sz="1000" u="sng">
                <a:solidFill>
                  <a:schemeClr val="hlink"/>
                </a:solidFill>
                <a:latin typeface="Times New Roman"/>
                <a:ea typeface="Times New Roman"/>
                <a:cs typeface="Times New Roman"/>
                <a:sym typeface="Times New Roman"/>
                <a:hlinkClick r:id="rId9"/>
              </a:rPr>
              <a:t>https://www.computer.org/csdl/proceedings-article/icse-seip/2025/368500a618/29kKQkqjepO</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Parashar, B. and Sharma, R. (2020). Impact of conflicts on productivity at Workplace. </a:t>
            </a:r>
            <a:r>
              <a:rPr i="1" lang="en-IN" sz="1000">
                <a:latin typeface="Times New Roman"/>
                <a:ea typeface="Times New Roman"/>
                <a:cs typeface="Times New Roman"/>
                <a:sym typeface="Times New Roman"/>
              </a:rPr>
              <a:t>Proceedings of the international conference on research in Management &amp; technovation 2020</a:t>
            </a:r>
            <a:r>
              <a:rPr lang="en-IN" sz="1000">
                <a:latin typeface="Times New Roman"/>
                <a:ea typeface="Times New Roman"/>
                <a:cs typeface="Times New Roman"/>
                <a:sym typeface="Times New Roman"/>
              </a:rPr>
              <a:t>, [online] 24, pp.143–146. doi:10.15439/2020km11.</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Pernice, K. and Budiu, R. (2021). </a:t>
            </a:r>
            <a:r>
              <a:rPr i="1" lang="en-IN" sz="1000">
                <a:latin typeface="Times New Roman"/>
                <a:ea typeface="Times New Roman"/>
                <a:cs typeface="Times New Roman"/>
                <a:sym typeface="Times New Roman"/>
              </a:rPr>
              <a:t>UXers and product managers both say others intrude on their work</a:t>
            </a:r>
            <a:r>
              <a:rPr lang="en-IN" sz="1000">
                <a:latin typeface="Times New Roman"/>
                <a:ea typeface="Times New Roman"/>
                <a:cs typeface="Times New Roman"/>
                <a:sym typeface="Times New Roman"/>
              </a:rPr>
              <a:t>. [online] Nielsen Norman group. Available at: </a:t>
            </a:r>
            <a:r>
              <a:rPr lang="en-IN" sz="1000" u="sng">
                <a:solidFill>
                  <a:schemeClr val="hlink"/>
                </a:solidFill>
                <a:latin typeface="Times New Roman"/>
                <a:ea typeface="Times New Roman"/>
                <a:cs typeface="Times New Roman"/>
                <a:sym typeface="Times New Roman"/>
                <a:hlinkClick r:id="rId10"/>
              </a:rPr>
              <a:t>https://www.nngroup.com/articles/ux-product-managers-overlap/</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Popescu, G.H.,et.al, (2024). Psychological contract in Modern organizations: Rebuilding employee trust and engagement frameworks. </a:t>
            </a:r>
            <a:r>
              <a:rPr i="1" lang="en-IN" sz="1000">
                <a:latin typeface="Times New Roman"/>
                <a:ea typeface="Times New Roman"/>
                <a:cs typeface="Times New Roman"/>
                <a:sym typeface="Times New Roman"/>
              </a:rPr>
              <a:t>Journal of Self-Governance and management economics</a:t>
            </a:r>
            <a:r>
              <a:rPr lang="en-IN" sz="1000">
                <a:latin typeface="Times New Roman"/>
                <a:ea typeface="Times New Roman"/>
                <a:cs typeface="Times New Roman"/>
                <a:sym typeface="Times New Roman"/>
              </a:rPr>
              <a:t>, [online] 12(1), pp.67–89. Available at: </a:t>
            </a:r>
            <a:r>
              <a:rPr lang="en-IN" sz="1000" u="sng">
                <a:solidFill>
                  <a:schemeClr val="hlink"/>
                </a:solidFill>
                <a:latin typeface="Times New Roman"/>
                <a:ea typeface="Times New Roman"/>
                <a:cs typeface="Times New Roman"/>
                <a:sym typeface="Times New Roman"/>
                <a:hlinkClick r:id="rId11"/>
              </a:rPr>
              <a:t>https://www.ceeol.com/search/article-detail?id=1327516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Rauchfleisch, A. and Jungherr, A. (2026). The politics of artificial intelligence alignment: Public reactions to AI moderation in the case of Google’s gemini. </a:t>
            </a:r>
            <a:r>
              <a:rPr i="1" lang="en-IN" sz="1000">
                <a:latin typeface="Times New Roman"/>
                <a:ea typeface="Times New Roman"/>
                <a:cs typeface="Times New Roman"/>
                <a:sym typeface="Times New Roman"/>
              </a:rPr>
              <a:t>New media &amp; society</a:t>
            </a:r>
            <a:r>
              <a:rPr lang="en-IN" sz="1000">
                <a:latin typeface="Times New Roman"/>
                <a:ea typeface="Times New Roman"/>
                <a:cs typeface="Times New Roman"/>
                <a:sym typeface="Times New Roman"/>
              </a:rPr>
              <a:t>. [online] doi:10.1177/14614448261449271.</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Sharma, P., Hussain, S.S. and Gwal, R. (2026). Harmonizing intelligence: AI integration, workforce development, and ethical governance for Future of Work. </a:t>
            </a:r>
            <a:r>
              <a:rPr i="1" lang="en-IN" sz="1000">
                <a:latin typeface="Times New Roman"/>
                <a:ea typeface="Times New Roman"/>
                <a:cs typeface="Times New Roman"/>
                <a:sym typeface="Times New Roman"/>
              </a:rPr>
              <a:t>Human 2.0</a:t>
            </a:r>
            <a:r>
              <a:rPr lang="en-IN" sz="1000">
                <a:latin typeface="Times New Roman"/>
                <a:ea typeface="Times New Roman"/>
                <a:cs typeface="Times New Roman"/>
                <a:sym typeface="Times New Roman"/>
              </a:rPr>
              <a:t>, [online] pp.143–162. doi:10.1108/978-1-83708-166-020251008. </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Srivastava, S. (2026). </a:t>
            </a:r>
            <a:r>
              <a:rPr i="1" lang="en-IN" sz="1000">
                <a:latin typeface="Times New Roman"/>
                <a:ea typeface="Times New Roman"/>
                <a:cs typeface="Times New Roman"/>
                <a:sym typeface="Times New Roman"/>
              </a:rPr>
              <a:t>Google increases pressure on employees to adopt AI: Report</a:t>
            </a:r>
            <a:r>
              <a:rPr lang="en-IN" sz="1000">
                <a:latin typeface="Times New Roman"/>
                <a:ea typeface="Times New Roman"/>
                <a:cs typeface="Times New Roman"/>
                <a:sym typeface="Times New Roman"/>
              </a:rPr>
              <a:t>. [online] </a:t>
            </a:r>
            <a:r>
              <a:rPr i="1" lang="en-IN" sz="1000">
                <a:latin typeface="Times New Roman"/>
                <a:ea typeface="Times New Roman"/>
                <a:cs typeface="Times New Roman"/>
                <a:sym typeface="Times New Roman"/>
              </a:rPr>
              <a:t>People Matters</a:t>
            </a:r>
            <a:r>
              <a:rPr lang="en-IN" sz="1000">
                <a:latin typeface="Times New Roman"/>
                <a:ea typeface="Times New Roman"/>
                <a:cs typeface="Times New Roman"/>
                <a:sym typeface="Times New Roman"/>
              </a:rPr>
              <a:t>. Available at: </a:t>
            </a:r>
            <a:r>
              <a:rPr lang="en-IN" sz="1000" u="sng">
                <a:solidFill>
                  <a:schemeClr val="hlink"/>
                </a:solidFill>
                <a:latin typeface="Times New Roman"/>
                <a:ea typeface="Times New Roman"/>
                <a:cs typeface="Times New Roman"/>
                <a:sym typeface="Times New Roman"/>
                <a:hlinkClick r:id="rId12"/>
              </a:rPr>
              <a:t>https://www.peoplematters.in/news/ai-and-emerging-tech/google-increases-pressure-on-employees-to-adopt-ai-report-48596</a:t>
            </a:r>
            <a:r>
              <a:rPr lang="en-IN" sz="1000">
                <a:latin typeface="Times New Roman"/>
                <a:ea typeface="Times New Roman"/>
                <a:cs typeface="Times New Roman"/>
                <a:sym typeface="Times New Roman"/>
              </a:rPr>
              <a:t> [Accessed 28 July 2026].</a:t>
            </a:r>
            <a:endParaRPr/>
          </a:p>
          <a:p>
            <a:pPr indent="0" lvl="0" marL="0" rtl="0" algn="just">
              <a:lnSpc>
                <a:spcPct val="90000"/>
              </a:lnSpc>
              <a:spcBef>
                <a:spcPts val="0"/>
              </a:spcBef>
              <a:spcAft>
                <a:spcPts val="0"/>
              </a:spcAft>
              <a:buSzPts val="1000"/>
              <a:buChar char=" "/>
            </a:pPr>
            <a:r>
              <a:rPr lang="en-IN" sz="1000">
                <a:latin typeface="Times New Roman"/>
                <a:ea typeface="Times New Roman"/>
                <a:cs typeface="Times New Roman"/>
                <a:sym typeface="Times New Roman"/>
              </a:rPr>
              <a:t>Zinkula, J. (2026). </a:t>
            </a:r>
            <a:r>
              <a:rPr i="1" lang="en-IN" sz="1000">
                <a:latin typeface="Times New Roman"/>
                <a:ea typeface="Times New Roman"/>
                <a:cs typeface="Times New Roman"/>
                <a:sym typeface="Times New Roman"/>
              </a:rPr>
              <a:t>Why google’s recent AI departures tell only part of the story</a:t>
            </a:r>
            <a:r>
              <a:rPr lang="en-IN" sz="1000">
                <a:latin typeface="Times New Roman"/>
                <a:ea typeface="Times New Roman"/>
                <a:cs typeface="Times New Roman"/>
                <a:sym typeface="Times New Roman"/>
              </a:rPr>
              <a:t>. [online] Business insider. Available at: </a:t>
            </a:r>
            <a:r>
              <a:rPr lang="en-IN" sz="1000" u="sng">
                <a:solidFill>
                  <a:schemeClr val="hlink"/>
                </a:solidFill>
                <a:latin typeface="Times New Roman"/>
                <a:ea typeface="Times New Roman"/>
                <a:cs typeface="Times New Roman"/>
                <a:sym typeface="Times New Roman"/>
                <a:hlinkClick r:id="rId13"/>
              </a:rPr>
              <a:t>https://www.businessinsider.com/google-employees-leaving-ai-openai-anthropic-big-tech-jobs-careers-2026-7</a:t>
            </a:r>
            <a:r>
              <a:rPr lang="en-IN" sz="1000">
                <a:latin typeface="Times New Roman"/>
                <a:ea typeface="Times New Roman"/>
                <a:cs typeface="Times New Roman"/>
                <a:sym typeface="Times New Roman"/>
              </a:rPr>
              <a:t> [Accessed 28 July 2026].</a:t>
            </a:r>
            <a:endParaRPr sz="1000">
              <a:latin typeface="Times New Roman"/>
              <a:ea typeface="Times New Roman"/>
              <a:cs typeface="Times New Roman"/>
              <a:sym typeface="Times New Roman"/>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4" name="Shape 614"/>
        <p:cNvGrpSpPr/>
        <p:nvPr/>
      </p:nvGrpSpPr>
      <p:grpSpPr>
        <a:xfrm>
          <a:off x="0" y="0"/>
          <a:ext cx="0" cy="0"/>
          <a:chOff x="0" y="0"/>
          <a:chExt cx="0" cy="0"/>
        </a:xfrm>
      </p:grpSpPr>
      <p:pic>
        <p:nvPicPr>
          <p:cNvPr descr="A Big Thank You Images – Browse 24,655 Stock Photos, Vectors, and Video |  Adobe Stock" id="615" name="Google Shape;615;p36"/>
          <p:cNvPicPr preferRelativeResize="0"/>
          <p:nvPr/>
        </p:nvPicPr>
        <p:blipFill rotWithShape="1">
          <a:blip r:embed="rId3">
            <a:alphaModFix/>
          </a:blip>
          <a:srcRect b="0" l="0" r="0" t="0"/>
          <a:stretch/>
        </p:blipFill>
        <p:spPr>
          <a:xfrm>
            <a:off x="3101975" y="1681162"/>
            <a:ext cx="6124575" cy="342900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Retrospect">
  <a:themeElements>
    <a:clrScheme name="Retrospect">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2026-07-28T14:24:08Z</dcterms:created>
</cp:coreProperties>
</file>