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11FCC5C-9227-42FE-BEB6-1E087D894857}" type="datetimeFigureOut">
              <a:rPr lang="en-GB" smtClean="0"/>
              <a:pPr/>
              <a:t>19/12/2014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F2EEC501-E538-4889-9DC7-EDA9C3F54D0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Study Skills (level 4)</a:t>
            </a:r>
            <a:br>
              <a:rPr lang="en-GB" dirty="0" smtClean="0"/>
            </a:br>
            <a:r>
              <a:rPr lang="en-GB" dirty="0" smtClean="0"/>
              <a:t>module Introduction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Lecturer:  David Anthony Williams BSc(hons) MSc 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Module Aims to help you learn essential skills for success.</a:t>
            </a:r>
          </a:p>
          <a:p>
            <a:r>
              <a:rPr lang="en-GB" dirty="0" smtClean="0"/>
              <a:t>To gain the:</a:t>
            </a:r>
          </a:p>
          <a:p>
            <a:pPr lvl="1"/>
            <a:r>
              <a:rPr lang="en-GB" sz="2700" b="1" dirty="0" smtClean="0"/>
              <a:t>Knowledge</a:t>
            </a:r>
            <a:r>
              <a:rPr lang="en-GB" sz="2700" dirty="0" smtClean="0"/>
              <a:t> </a:t>
            </a:r>
          </a:p>
          <a:p>
            <a:pPr lvl="1"/>
            <a:r>
              <a:rPr lang="en-GB" sz="2700" b="1" dirty="0" smtClean="0"/>
              <a:t>Self-Awareness</a:t>
            </a:r>
          </a:p>
          <a:p>
            <a:pPr lvl="1"/>
            <a:r>
              <a:rPr lang="en-GB" sz="2700" b="1" dirty="0" smtClean="0"/>
              <a:t>Skills</a:t>
            </a:r>
            <a:r>
              <a:rPr lang="en-GB" sz="2700" dirty="0" smtClean="0"/>
              <a:t> </a:t>
            </a:r>
          </a:p>
          <a:p>
            <a:pPr lvl="1"/>
            <a:r>
              <a:rPr lang="en-GB" sz="2700" b="1" dirty="0" smtClean="0"/>
              <a:t>Self-belief</a:t>
            </a:r>
            <a:r>
              <a:rPr lang="en-GB" sz="2700" dirty="0" smtClean="0"/>
              <a:t> &amp; </a:t>
            </a:r>
            <a:r>
              <a:rPr lang="en-GB" sz="2700" b="1" dirty="0" smtClean="0"/>
              <a:t>Confidence</a:t>
            </a:r>
            <a:r>
              <a:rPr lang="en-GB" sz="2700" dirty="0" smtClean="0"/>
              <a:t> </a:t>
            </a:r>
          </a:p>
          <a:p>
            <a:r>
              <a:rPr lang="en-GB" dirty="0" smtClean="0"/>
              <a:t>that underpin </a:t>
            </a:r>
            <a:r>
              <a:rPr lang="en-GB" b="1" dirty="0" smtClean="0"/>
              <a:t>Personal</a:t>
            </a:r>
            <a:r>
              <a:rPr lang="en-GB" dirty="0" smtClean="0"/>
              <a:t> </a:t>
            </a:r>
            <a:r>
              <a:rPr lang="en-GB" b="1" dirty="0" smtClean="0"/>
              <a:t>Academic</a:t>
            </a:r>
            <a:r>
              <a:rPr lang="en-GB" dirty="0" smtClean="0"/>
              <a:t> &amp; </a:t>
            </a:r>
            <a:r>
              <a:rPr lang="en-GB" b="1" dirty="0" smtClean="0"/>
              <a:t>Professional</a:t>
            </a:r>
            <a:r>
              <a:rPr lang="en-GB" dirty="0" smtClean="0"/>
              <a:t> success.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Purpose of the Module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To develop skills to </a:t>
            </a:r>
            <a:r>
              <a:rPr lang="en-GB" b="1" dirty="0" smtClean="0"/>
              <a:t>succeed</a:t>
            </a:r>
            <a:r>
              <a:rPr lang="en-GB" dirty="0" smtClean="0"/>
              <a:t> in Higher-education.</a:t>
            </a:r>
          </a:p>
          <a:p>
            <a:pPr lvl="0"/>
            <a:r>
              <a:rPr lang="en-GB" b="1" dirty="0" smtClean="0"/>
              <a:t>Understand yourself: </a:t>
            </a:r>
            <a:r>
              <a:rPr lang="en-GB" dirty="0" smtClean="0"/>
              <a:t>your skills strengths qualities and attributes.</a:t>
            </a:r>
          </a:p>
          <a:p>
            <a:r>
              <a:rPr lang="en-GB" dirty="0" smtClean="0"/>
              <a:t>Help you learn</a:t>
            </a:r>
            <a:r>
              <a:rPr lang="en-GB" b="1" dirty="0" smtClean="0"/>
              <a:t> transferable skills </a:t>
            </a:r>
            <a:r>
              <a:rPr lang="en-GB" dirty="0" smtClean="0"/>
              <a:t>desired in Employment.</a:t>
            </a:r>
          </a:p>
          <a:p>
            <a:pPr lvl="0"/>
            <a:r>
              <a:rPr lang="en-GB" dirty="0" smtClean="0"/>
              <a:t>Support your </a:t>
            </a:r>
            <a:r>
              <a:rPr lang="en-GB" b="1" dirty="0" smtClean="0"/>
              <a:t>Lifelong Learning</a:t>
            </a:r>
            <a:r>
              <a:rPr lang="en-GB" dirty="0" smtClean="0"/>
              <a:t>.</a:t>
            </a:r>
          </a:p>
          <a:p>
            <a:pPr lvl="0"/>
            <a:r>
              <a:rPr lang="en-GB" dirty="0" smtClean="0"/>
              <a:t>Support your </a:t>
            </a:r>
            <a:r>
              <a:rPr lang="en-GB" b="1" dirty="0" smtClean="0"/>
              <a:t>Personal &amp; Professional </a:t>
            </a:r>
            <a:r>
              <a:rPr lang="en-GB" dirty="0" smtClean="0"/>
              <a:t>development.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/>
          <a:lstStyle/>
          <a:p>
            <a:r>
              <a:rPr lang="en-GB" dirty="0" smtClean="0"/>
              <a:t>Learning Outcomes: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60040" y="908721"/>
            <a:ext cx="88924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 smtClean="0"/>
              <a:t>From the module description-</a:t>
            </a:r>
          </a:p>
          <a:p>
            <a:endParaRPr lang="en-GB" sz="3000" b="1" dirty="0"/>
          </a:p>
          <a:p>
            <a:r>
              <a:rPr lang="en-GB" sz="3200" dirty="0" smtClean="0"/>
              <a:t>Upon </a:t>
            </a:r>
            <a:r>
              <a:rPr lang="en-GB" sz="3200" dirty="0"/>
              <a:t>the successful completion of this </a:t>
            </a:r>
            <a:r>
              <a:rPr lang="en-GB" sz="3200" dirty="0" smtClean="0"/>
              <a:t>module, the </a:t>
            </a:r>
            <a:r>
              <a:rPr lang="en-GB" sz="3200" dirty="0"/>
              <a:t>student should be able to </a:t>
            </a:r>
            <a:r>
              <a:rPr lang="en-GB" sz="3200" dirty="0" smtClean="0"/>
              <a:t>demonstrate the </a:t>
            </a:r>
            <a:r>
              <a:rPr lang="en-GB" sz="3200" dirty="0"/>
              <a:t>ability to:</a:t>
            </a:r>
          </a:p>
          <a:p>
            <a:endParaRPr lang="en-GB" sz="3200" dirty="0" smtClean="0"/>
          </a:p>
          <a:p>
            <a:r>
              <a:rPr lang="en-GB" sz="3200" dirty="0" smtClean="0"/>
              <a:t>1</a:t>
            </a:r>
            <a:r>
              <a:rPr lang="en-GB" sz="3200" dirty="0"/>
              <a:t>. Demonstrate transferable skills in a learning environment.</a:t>
            </a:r>
          </a:p>
          <a:p>
            <a:r>
              <a:rPr lang="en-GB" sz="3200" dirty="0"/>
              <a:t>2. Apply an academic and professional approach to their studies.</a:t>
            </a:r>
            <a:r>
              <a:rPr lang="en-GB" sz="3000" b="1" dirty="0" smtClean="0"/>
              <a:t> </a:t>
            </a:r>
          </a:p>
          <a:p>
            <a:endParaRPr lang="en-GB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484784"/>
            <a:ext cx="8229600" cy="3612659"/>
          </a:xfrm>
        </p:spPr>
        <p:txBody>
          <a:bodyPr>
            <a:normAutofit/>
          </a:bodyPr>
          <a:lstStyle/>
          <a:p>
            <a:r>
              <a:rPr lang="en-GB" b="1" dirty="0" smtClean="0"/>
              <a:t>One Assignment:</a:t>
            </a:r>
            <a:r>
              <a:rPr lang="en-GB" dirty="0" smtClean="0"/>
              <a:t> Both Outcomes will be assessed via one assignment, which will be completed in two parts:</a:t>
            </a:r>
          </a:p>
          <a:p>
            <a:pPr>
              <a:buNone/>
            </a:pPr>
            <a:endParaRPr lang="en-GB" dirty="0" smtClean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Group Presentation.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Individual Report.</a:t>
            </a:r>
          </a:p>
        </p:txBody>
      </p:sp>
      <p:pic>
        <p:nvPicPr>
          <p:cNvPr id="5124" name="Picture 4" descr="MCj008894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857760"/>
            <a:ext cx="1890710" cy="1781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337312"/>
            <a:ext cx="8640960" cy="482799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GB" b="1" u="sng" dirty="0" smtClean="0"/>
              <a:t>***YET TO BE VALIDATED***</a:t>
            </a:r>
          </a:p>
          <a:p>
            <a:r>
              <a:rPr lang="en-GB" b="1" u="sng" dirty="0" smtClean="0"/>
              <a:t>Topic:</a:t>
            </a:r>
            <a:r>
              <a:rPr lang="en-GB" b="1" dirty="0" smtClean="0"/>
              <a:t> </a:t>
            </a:r>
            <a:r>
              <a:rPr lang="en-GB" dirty="0" smtClean="0"/>
              <a:t>Academic Writing and plagiarism avoidance.</a:t>
            </a:r>
            <a:endParaRPr lang="en-GB" sz="2700" dirty="0" smtClean="0"/>
          </a:p>
          <a:p>
            <a:endParaRPr lang="en-GB" dirty="0" smtClean="0"/>
          </a:p>
          <a:p>
            <a:r>
              <a:rPr lang="en-GB" dirty="0" smtClean="0"/>
              <a:t>Group Presentations will take place during the Lecture hour allocated on your timetable.</a:t>
            </a:r>
          </a:p>
          <a:p>
            <a:r>
              <a:rPr lang="en-GB" dirty="0" smtClean="0"/>
              <a:t>You will be </a:t>
            </a:r>
            <a:r>
              <a:rPr lang="en-GB" b="1" dirty="0" smtClean="0"/>
              <a:t>allocated a date </a:t>
            </a:r>
            <a:r>
              <a:rPr lang="en-GB" dirty="0" smtClean="0"/>
              <a:t>to deliver your presentation in the tutorial sessions.</a:t>
            </a:r>
          </a:p>
          <a:p>
            <a:r>
              <a:rPr lang="en-GB" dirty="0" smtClean="0"/>
              <a:t>You are required to attend </a:t>
            </a:r>
            <a:r>
              <a:rPr lang="en-GB" b="1" u="sng" dirty="0" smtClean="0"/>
              <a:t>‘ALL’ </a:t>
            </a:r>
            <a:r>
              <a:rPr lang="en-GB" dirty="0" smtClean="0"/>
              <a:t>tutorials.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Group Presentation (25%)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412776"/>
            <a:ext cx="8676456" cy="4942784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GB" b="1" u="sng" dirty="0"/>
              <a:t>***YET TO BE VALIDATED***</a:t>
            </a:r>
          </a:p>
          <a:p>
            <a:r>
              <a:rPr lang="en-GB" dirty="0" smtClean="0"/>
              <a:t>Presentation Teams and dates will be arranged in the tutorial sessions.</a:t>
            </a:r>
          </a:p>
          <a:p>
            <a:r>
              <a:rPr lang="en-GB" dirty="0" smtClean="0"/>
              <a:t>Based on feedback and to help ‘ease’ everyone into ‘talking’ in front of others &amp; delivering presentations, you will deliver your presentation to a small group of students. </a:t>
            </a:r>
          </a:p>
          <a:p>
            <a:r>
              <a:rPr lang="en-GB" dirty="0" smtClean="0"/>
              <a:t>Tip: just Be Yourself </a:t>
            </a:r>
            <a:r>
              <a:rPr lang="en-GB" sz="3600" dirty="0" smtClean="0">
                <a:sym typeface="Wingdings" pitchFamily="2" charset="2"/>
              </a:rPr>
              <a:t></a:t>
            </a:r>
            <a:r>
              <a:rPr lang="en-GB" dirty="0" smtClean="0">
                <a:sym typeface="Wingdings" pitchFamily="2" charset="2"/>
              </a:rPr>
              <a:t>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Group Presentation (25%)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279301"/>
            <a:ext cx="9144000" cy="4525963"/>
          </a:xfrm>
        </p:spPr>
        <p:txBody>
          <a:bodyPr>
            <a:noAutofit/>
          </a:bodyPr>
          <a:lstStyle/>
          <a:p>
            <a:pPr marL="850392" lvl="1" indent="-457200" algn="ctr"/>
            <a:r>
              <a:rPr lang="en-GB" sz="2800" b="1" u="sng" dirty="0"/>
              <a:t>***YET TO BE VALIDATED</a:t>
            </a:r>
            <a:r>
              <a:rPr lang="en-GB" sz="2800" b="1" u="sng" dirty="0" smtClean="0"/>
              <a:t>***</a:t>
            </a:r>
            <a:endParaRPr lang="en-GB" sz="2700" b="1" dirty="0" smtClean="0"/>
          </a:p>
          <a:p>
            <a:pPr marL="850392" lvl="1" indent="-457200"/>
            <a:r>
              <a:rPr lang="en-GB" sz="2700" b="1" dirty="0" smtClean="0"/>
              <a:t>The written report will consist of four parts</a:t>
            </a:r>
            <a:r>
              <a:rPr lang="en-GB" sz="2700" dirty="0" smtClean="0"/>
              <a:t>: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sz="2700" dirty="0" smtClean="0"/>
              <a:t>Self-Evaluation of skills and identification of personal strengths and positive qualities.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sz="2700" dirty="0" smtClean="0"/>
              <a:t>Action Plan to complete several </a:t>
            </a:r>
            <a:r>
              <a:rPr lang="en-GB" sz="2700" dirty="0" smtClean="0"/>
              <a:t>Academic Activities.</a:t>
            </a:r>
            <a:endParaRPr lang="en-GB" sz="2700" dirty="0" smtClean="0"/>
          </a:p>
          <a:p>
            <a:pPr marL="850392" lvl="1" indent="-457200">
              <a:buFont typeface="+mj-lt"/>
              <a:buAutoNum type="arabicPeriod"/>
            </a:pPr>
            <a:r>
              <a:rPr lang="en-GB" sz="2700" dirty="0" smtClean="0"/>
              <a:t>Reflection and Evaluation of how you completed </a:t>
            </a:r>
            <a:r>
              <a:rPr lang="en-GB" sz="2700" dirty="0" smtClean="0"/>
              <a:t>the group presentation </a:t>
            </a:r>
            <a:r>
              <a:rPr lang="en-GB" sz="2700" dirty="0" smtClean="0"/>
              <a:t>and what you could do to improve next time.</a:t>
            </a:r>
          </a:p>
          <a:p>
            <a:pPr marL="850392" lvl="1" indent="-457200"/>
            <a:r>
              <a:rPr lang="en-GB" sz="2700" dirty="0" smtClean="0"/>
              <a:t>The tutorial sessions will guide you through the process required to complete each part.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Individual Report (75%)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784</TotalTime>
  <Words>366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Metro</vt:lpstr>
      <vt:lpstr>Study Skills (level 4) module Introduction</vt:lpstr>
      <vt:lpstr>Overview</vt:lpstr>
      <vt:lpstr>Purpose of the Module</vt:lpstr>
      <vt:lpstr>Learning Outcomes:</vt:lpstr>
      <vt:lpstr>Assessment</vt:lpstr>
      <vt:lpstr>1. Group Presentation (25%)</vt:lpstr>
      <vt:lpstr>1. Group Presentation (25%)</vt:lpstr>
      <vt:lpstr>2. Individual Report (75%)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Skills (level 4) module Introduction</dc:title>
  <dc:creator>Administrator</dc:creator>
  <cp:lastModifiedBy>Administrator</cp:lastModifiedBy>
  <cp:revision>69</cp:revision>
  <dcterms:created xsi:type="dcterms:W3CDTF">2014-12-16T16:44:43Z</dcterms:created>
  <dcterms:modified xsi:type="dcterms:W3CDTF">2014-12-19T06:38:46Z</dcterms:modified>
</cp:coreProperties>
</file>