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60" r:id="rId4"/>
    <p:sldId id="262" r:id="rId5"/>
    <p:sldId id="258" r:id="rId6"/>
    <p:sldId id="259" r:id="rId7"/>
    <p:sldId id="261" r:id="rId8"/>
    <p:sldId id="257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3" autoAdjust="0"/>
    <p:restoredTop sz="94660"/>
  </p:normalViewPr>
  <p:slideViewPr>
    <p:cSldViewPr snapToGrid="0">
      <p:cViewPr varScale="1">
        <p:scale>
          <a:sx n="68" d="100"/>
          <a:sy n="68" d="100"/>
        </p:scale>
        <p:origin x="80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C4865-6D3F-49DA-9C5D-832C9FA5BE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38319-2547-4F72-8BBA-20C4629B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440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C4865-6D3F-49DA-9C5D-832C9FA5BE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38319-2547-4F72-8BBA-20C4629B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694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C4865-6D3F-49DA-9C5D-832C9FA5BE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38319-2547-4F72-8BBA-20C4629B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310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C4865-6D3F-49DA-9C5D-832C9FA5BE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38319-2547-4F72-8BBA-20C4629B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262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C4865-6D3F-49DA-9C5D-832C9FA5BE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38319-2547-4F72-8BBA-20C4629B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6486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C4865-6D3F-49DA-9C5D-832C9FA5BE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38319-2547-4F72-8BBA-20C4629B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495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C4865-6D3F-49DA-9C5D-832C9FA5BE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38319-2547-4F72-8BBA-20C4629B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481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C4865-6D3F-49DA-9C5D-832C9FA5BE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38319-2547-4F72-8BBA-20C4629B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9436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C4865-6D3F-49DA-9C5D-832C9FA5BE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38319-2547-4F72-8BBA-20C4629B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3538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C4865-6D3F-49DA-9C5D-832C9FA5BE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38319-2547-4F72-8BBA-20C4629B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208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C4865-6D3F-49DA-9C5D-832C9FA5BE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A38319-2547-4F72-8BBA-20C4629B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4139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9059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22111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62265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6270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11/03/2019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32923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11/03/2019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86620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11/03/2019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51042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1313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02129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7434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43810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FC4865-6D3F-49DA-9C5D-832C9FA5BEE1}" type="datetimeFigureOut">
              <a:rPr lang="en-GB" smtClean="0"/>
              <a:t>11/03/2019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A38319-2547-4F72-8BBA-20C4629B1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371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"/>
                <a:lumOff val="95000"/>
              </a:schemeClr>
            </a:gs>
            <a:gs pos="74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11/03/2019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404" y="6108239"/>
            <a:ext cx="229516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696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9_SMJ-Uwmkg" TargetMode="Externa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9_SMJ-Uwmkg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A0371-E02F-4AA6-8808-42BB5CA053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44625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Welcome to ECAY 4001</a:t>
            </a:r>
            <a:br>
              <a:rPr lang="en-GB" sz="4000" b="1" dirty="0"/>
            </a:br>
            <a:r>
              <a:rPr lang="en-GB" sz="4000" b="1" dirty="0"/>
              <a:t> Advocacy in the Contemporary World  </a:t>
            </a:r>
            <a:br>
              <a:rPr lang="en-GB" b="1" dirty="0"/>
            </a:br>
            <a:r>
              <a:rPr lang="en-GB" sz="3100" b="1" dirty="0">
                <a:solidFill>
                  <a:schemeClr val="bg1">
                    <a:lumMod val="65000"/>
                  </a:schemeClr>
                </a:solidFill>
              </a:rPr>
              <a:t>Please take a moment to settle in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DE0035-0668-4996-BF9A-DFCC359B850B}"/>
              </a:ext>
            </a:extLst>
          </p:cNvPr>
          <p:cNvSpPr txBox="1"/>
          <p:nvPr/>
        </p:nvSpPr>
        <p:spPr>
          <a:xfrm>
            <a:off x="296635" y="2312006"/>
            <a:ext cx="505119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Song with lyrics student choice to be inserted here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2"/>
              </a:rPr>
              <a:t>https://www.youtube.com/watch?v=9_SMJ-Uwmkg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9D7A7A-0D60-45A9-B223-76B121F0F7F6}"/>
              </a:ext>
            </a:extLst>
          </p:cNvPr>
          <p:cNvSpPr txBox="1"/>
          <p:nvPr/>
        </p:nvSpPr>
        <p:spPr>
          <a:xfrm>
            <a:off x="10457283" y="6419824"/>
            <a:ext cx="1650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(Stewart, 1967) </a:t>
            </a:r>
          </a:p>
        </p:txBody>
      </p:sp>
    </p:spTree>
    <p:extLst>
      <p:ext uri="{BB962C8B-B14F-4D97-AF65-F5344CB8AC3E}">
        <p14:creationId xmlns:p14="http://schemas.microsoft.com/office/powerpoint/2010/main" val="11855452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361C3-6D45-432E-B911-42DAD2E83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3903" y="160336"/>
            <a:ext cx="5244193" cy="1143000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Active Engagement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659E2-7C42-4443-9B31-3EB8F256D9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436915"/>
            <a:ext cx="10972800" cy="4163785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3600" b="1" dirty="0"/>
              <a:t>As a advocate, how are you going to engage with a service user who has a particular need? </a:t>
            </a:r>
          </a:p>
          <a:p>
            <a:pPr marL="0" indent="0" algn="ctr">
              <a:buNone/>
            </a:pPr>
            <a:r>
              <a:rPr lang="en-GB" sz="3600" b="1" dirty="0">
                <a:solidFill>
                  <a:schemeClr val="tx2"/>
                </a:solidFill>
              </a:rPr>
              <a:t>Group Discussion </a:t>
            </a:r>
          </a:p>
        </p:txBody>
      </p:sp>
    </p:spTree>
    <p:extLst>
      <p:ext uri="{BB962C8B-B14F-4D97-AF65-F5344CB8AC3E}">
        <p14:creationId xmlns:p14="http://schemas.microsoft.com/office/powerpoint/2010/main" val="3096997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87829" y="1591624"/>
            <a:ext cx="11186829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4F81BD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When a person is actively engaged, he/she is able to attend to, recognize, analyse, and store important details or information and then use these details to create meaning.</a:t>
            </a:r>
          </a:p>
        </p:txBody>
      </p:sp>
      <p:sp>
        <p:nvSpPr>
          <p:cNvPr id="3" name="Rectangle 2"/>
          <p:cNvSpPr/>
          <p:nvPr/>
        </p:nvSpPr>
        <p:spPr>
          <a:xfrm>
            <a:off x="7359166" y="6040958"/>
            <a:ext cx="469785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dirty="0"/>
              <a:t>Carnahan, Hume, Clarke, &amp; Borders, (2009, p.7) </a:t>
            </a:r>
            <a:r>
              <a:rPr lang="en-GB" i="1" dirty="0"/>
              <a:t>cited in  </a:t>
            </a:r>
            <a:r>
              <a:rPr lang="en-GB" dirty="0"/>
              <a:t>The manual of autism (2018).</a:t>
            </a:r>
          </a:p>
          <a:p>
            <a:pPr lvl="0">
              <a:defRPr/>
            </a:pPr>
            <a:r>
              <a:rPr lang="en-GB" b="1" dirty="0">
                <a:solidFill>
                  <a:srgbClr val="4F81BD"/>
                </a:solidFill>
              </a:rPr>
              <a:t> </a:t>
            </a:r>
            <a:endParaRPr lang="en-GB" b="1" i="1" dirty="0">
              <a:solidFill>
                <a:srgbClr val="4F81B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0435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Group task active engagement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small groups, create a list of techniques that you could use to promote active engagement with a mixture of individuals with different service user needs?</a:t>
            </a:r>
          </a:p>
          <a:p>
            <a:pPr marL="0" indent="0">
              <a:buNone/>
            </a:pPr>
            <a:r>
              <a:rPr lang="en-GB" dirty="0"/>
              <a:t>   </a:t>
            </a:r>
          </a:p>
          <a:p>
            <a:pPr marL="0" indent="0">
              <a:buNone/>
            </a:pPr>
            <a:r>
              <a:rPr lang="en-GB" dirty="0"/>
              <a:t>Explain how these would work in a contemporary advocacy setting, and what you would require for them to be an successful engagement ?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9668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Group task barriers to engagement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barriers might you encounter that would stop effective engagement with your service user?</a:t>
            </a:r>
          </a:p>
          <a:p>
            <a:pPr marL="0" indent="0">
              <a:buNone/>
            </a:pPr>
            <a:r>
              <a:rPr lang="en-GB" dirty="0"/>
              <a:t>Compile a short list, pick three from it, and explain what you would do to attempt to overcome; therefore, allowing active engagement to commence.   </a:t>
            </a:r>
          </a:p>
        </p:txBody>
      </p:sp>
    </p:spTree>
    <p:extLst>
      <p:ext uri="{BB962C8B-B14F-4D97-AF65-F5344CB8AC3E}">
        <p14:creationId xmlns:p14="http://schemas.microsoft.com/office/powerpoint/2010/main" val="33620304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3BB7E-CF4F-4845-9A20-686FAA1CD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0568" y="160336"/>
            <a:ext cx="6370864" cy="11430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Using resources to engage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31D35-7CBB-4C1F-B97C-472C30854C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136" y="1240971"/>
            <a:ext cx="11476264" cy="476794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5100" dirty="0"/>
              <a:t>If the service user has limited capacity or young children.</a:t>
            </a:r>
          </a:p>
          <a:p>
            <a:pPr marL="0" indent="0">
              <a:buNone/>
            </a:pPr>
            <a:r>
              <a:rPr lang="en-GB" sz="5100" b="1" dirty="0">
                <a:solidFill>
                  <a:schemeClr val="accent1"/>
                </a:solidFill>
              </a:rPr>
              <a:t>Example, Colouring books</a:t>
            </a:r>
            <a:r>
              <a:rPr lang="en-GB" sz="5100" dirty="0"/>
              <a:t>.</a:t>
            </a:r>
          </a:p>
          <a:p>
            <a:pPr marL="0" indent="0">
              <a:buNone/>
            </a:pPr>
            <a:endParaRPr lang="en-GB" sz="5100" dirty="0"/>
          </a:p>
          <a:p>
            <a:pPr marL="0" indent="0">
              <a:buNone/>
            </a:pPr>
            <a:r>
              <a:rPr lang="en-GB" sz="5100" dirty="0"/>
              <a:t>Using your available resources in a proactive way to encourage communication.</a:t>
            </a:r>
          </a:p>
          <a:p>
            <a:pPr marL="0" indent="0">
              <a:buNone/>
            </a:pPr>
            <a:r>
              <a:rPr lang="en-GB" sz="5100" b="1" dirty="0">
                <a:solidFill>
                  <a:schemeClr val="accent1"/>
                </a:solidFill>
              </a:rPr>
              <a:t>Example, mobile phone.</a:t>
            </a:r>
          </a:p>
          <a:p>
            <a:pPr marL="0" indent="0">
              <a:buNone/>
            </a:pPr>
            <a:endParaRPr lang="en-GB" sz="5100" b="1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5100" dirty="0"/>
              <a:t>Outside subject knowledge to give positive enforcement and build trust.</a:t>
            </a:r>
          </a:p>
          <a:p>
            <a:pPr marL="0" indent="0">
              <a:buNone/>
            </a:pPr>
            <a:r>
              <a:rPr lang="en-GB" sz="5100" b="1" dirty="0">
                <a:solidFill>
                  <a:schemeClr val="accent1"/>
                </a:solidFill>
              </a:rPr>
              <a:t>Example, sports, TV, film, etc</a:t>
            </a:r>
          </a:p>
          <a:p>
            <a:pPr marL="0" indent="0">
              <a:buNone/>
            </a:pPr>
            <a:endParaRPr lang="en-GB" sz="5100" b="1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5100" dirty="0"/>
              <a:t>Communication about what they are engaged in. </a:t>
            </a:r>
          </a:p>
          <a:p>
            <a:pPr marL="0" indent="0">
              <a:buNone/>
            </a:pPr>
            <a:r>
              <a:rPr lang="en-GB" sz="5100" b="1" dirty="0">
                <a:solidFill>
                  <a:schemeClr val="accent1"/>
                </a:solidFill>
              </a:rPr>
              <a:t>Example, What are you watching ? Where are you going?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40588265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FB98F-6420-4B8D-A6A3-ED59EC8F6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9054"/>
            <a:ext cx="1379764" cy="362178"/>
          </a:xfrm>
        </p:spPr>
        <p:txBody>
          <a:bodyPr>
            <a:noAutofit/>
          </a:bodyPr>
          <a:lstStyle/>
          <a:p>
            <a:r>
              <a:rPr lang="en-GB" sz="18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EB1C6-1B33-4CFB-AB05-A700D1645D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79665"/>
            <a:ext cx="11582400" cy="55465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 Stewart, J. (1967) </a:t>
            </a:r>
            <a:r>
              <a:rPr lang="en-GB" sz="1800" i="1" dirty="0"/>
              <a:t>Daydream believer.</a:t>
            </a:r>
          </a:p>
          <a:p>
            <a:pPr marL="0" indent="0">
              <a:buNone/>
            </a:pPr>
            <a:endParaRPr lang="en-GB" sz="1800" i="1" dirty="0"/>
          </a:p>
          <a:p>
            <a:pPr marL="0" indent="0">
              <a:buNone/>
            </a:pPr>
            <a:r>
              <a:rPr lang="en-GB" sz="1800" dirty="0"/>
              <a:t>The Monkeys (1967) </a:t>
            </a:r>
            <a:r>
              <a:rPr lang="en-GB" sz="1800" i="1" dirty="0"/>
              <a:t>Daydream believer. </a:t>
            </a:r>
            <a:r>
              <a:rPr lang="en-GB" sz="1800" dirty="0"/>
              <a:t>Hollywood: </a:t>
            </a:r>
            <a:r>
              <a:rPr lang="en-GB" sz="1800" i="1" dirty="0"/>
              <a:t>RCA </a:t>
            </a:r>
            <a:r>
              <a:rPr lang="en-GB" sz="1800" dirty="0"/>
              <a:t>victor Records. Available at:</a:t>
            </a:r>
            <a:r>
              <a:rPr lang="en-GB" sz="1800" i="1" dirty="0"/>
              <a:t> </a:t>
            </a:r>
            <a:r>
              <a:rPr lang="en-GB" sz="1800" dirty="0">
                <a:hlinkClick r:id="rId2"/>
              </a:rPr>
              <a:t>https://www.youtube.com/watch?v=9_SMJ-Uwmkg</a:t>
            </a:r>
            <a:r>
              <a:rPr lang="en-GB" sz="1800" dirty="0"/>
              <a:t> (downloaded 28/2/2019).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The manual of autism (2018) Available at: </a:t>
            </a:r>
          </a:p>
          <a:p>
            <a:pPr marL="0" indent="0">
              <a:buNone/>
            </a:pPr>
            <a:r>
              <a:rPr lang="en-GB" sz="1800" dirty="0"/>
              <a:t>manualonautism.wordpress.com/supporting-communication/active-engagement (downloaded 11/3/2019).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i="1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i="1" dirty="0"/>
          </a:p>
        </p:txBody>
      </p:sp>
    </p:spTree>
    <p:extLst>
      <p:ext uri="{BB962C8B-B14F-4D97-AF65-F5344CB8AC3E}">
        <p14:creationId xmlns:p14="http://schemas.microsoft.com/office/powerpoint/2010/main" val="39272314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374</Words>
  <Application>Microsoft Office PowerPoint</Application>
  <PresentationFormat>Widescreen</PresentationFormat>
  <Paragraphs>43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UWTSD PPT Template</vt:lpstr>
      <vt:lpstr>Welcome to ECAY 4001  Advocacy in the Contemporary World   Please take a moment to settle in </vt:lpstr>
      <vt:lpstr>Active Engagement </vt:lpstr>
      <vt:lpstr>PowerPoint Presentation</vt:lpstr>
      <vt:lpstr>Group task active engagement </vt:lpstr>
      <vt:lpstr>Group task barriers to engagement </vt:lpstr>
      <vt:lpstr>Using resources to engage 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ECAY 4001  Advocacy in the Contemporary World   Please take a moment to settle in </dc:title>
  <dc:creator>Peter Williams (1503155)</dc:creator>
  <cp:lastModifiedBy>Cherry Crew</cp:lastModifiedBy>
  <cp:revision>12</cp:revision>
  <dcterms:created xsi:type="dcterms:W3CDTF">2019-03-11T11:34:45Z</dcterms:created>
  <dcterms:modified xsi:type="dcterms:W3CDTF">2019-03-11T17:29:09Z</dcterms:modified>
</cp:coreProperties>
</file>