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Lst>
  <p:sldSz cx="30279975" cy="213741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899269-5C5E-4506-B44A-EE83617528B9}" v="7324" dt="2026-03-08T20:02:43.796"/>
    <p1510:client id="{FEC9C0F7-22FE-4CA8-8405-038FA01D93A4}" v="49" dt="2026-03-08T13:55:18.1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84997" y="3498032"/>
            <a:ext cx="22709981" cy="7441353"/>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3784997" y="11226352"/>
            <a:ext cx="22709981" cy="5160458"/>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978" y="5328685"/>
            <a:ext cx="26116478" cy="8891030"/>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2065978" y="14303828"/>
            <a:ext cx="26116478" cy="4675583"/>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2081748" y="5689865"/>
            <a:ext cx="12868989" cy="1356167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15329238" y="5689865"/>
            <a:ext cx="12868989" cy="1356167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692" y="1137974"/>
            <a:ext cx="26116478" cy="4131338"/>
          </a:xfrm>
        </p:spPr>
        <p:txBody>
          <a:bodyPr/>
          <a:lstStyle/>
          <a:p>
            <a:r>
              <a:rPr lang="en-GB"/>
              <a:t>Click to edit Master title style</a:t>
            </a:r>
            <a:endParaRPr lang="en-GB" dirty="0"/>
          </a:p>
        </p:txBody>
      </p:sp>
      <p:sp>
        <p:nvSpPr>
          <p:cNvPr id="3" name="Text Placeholder 2"/>
          <p:cNvSpPr>
            <a:spLocks noGrp="1"/>
          </p:cNvSpPr>
          <p:nvPr>
            <p:ph type="body" idx="1"/>
          </p:nvPr>
        </p:nvSpPr>
        <p:spPr>
          <a:xfrm>
            <a:off x="2085693" y="5239625"/>
            <a:ext cx="12809848" cy="256785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085693" y="7807484"/>
            <a:ext cx="12809848" cy="1148363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15329238" y="5239625"/>
            <a:ext cx="12872933" cy="256785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15329238" y="7807484"/>
            <a:ext cx="12872933" cy="1148363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09/03/2026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09/03/2026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09/03/2026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694" y="1424940"/>
            <a:ext cx="9766079" cy="498729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12872933" y="3077476"/>
            <a:ext cx="15329237" cy="1518946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2085694" y="6412230"/>
            <a:ext cx="9766079" cy="1187944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694" y="1424940"/>
            <a:ext cx="9766079" cy="498729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12872933" y="3077476"/>
            <a:ext cx="15329237" cy="1518946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2085694" y="6412230"/>
            <a:ext cx="9766079" cy="1187944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9107" y="1137973"/>
            <a:ext cx="6529120" cy="18113562"/>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2081748" y="1137973"/>
            <a:ext cx="19208859" cy="18113562"/>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749" y="1137974"/>
            <a:ext cx="26116478" cy="4131338"/>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2081749" y="5689865"/>
            <a:ext cx="26116478" cy="1356167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2081748" y="19810626"/>
            <a:ext cx="6812994" cy="1137973"/>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09/03/2026</a:t>
            </a:fld>
            <a:endParaRPr lang="en-GB"/>
          </a:p>
        </p:txBody>
      </p:sp>
      <p:sp>
        <p:nvSpPr>
          <p:cNvPr id="5" name="Footer Placeholder 4"/>
          <p:cNvSpPr>
            <a:spLocks noGrp="1"/>
          </p:cNvSpPr>
          <p:nvPr>
            <p:ph type="ftr" sz="quarter" idx="3"/>
          </p:nvPr>
        </p:nvSpPr>
        <p:spPr>
          <a:xfrm>
            <a:off x="10030242" y="19810626"/>
            <a:ext cx="10219492" cy="1137973"/>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21385233" y="19810626"/>
            <a:ext cx="6812994" cy="1137973"/>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hyperlink" Target="https://doi.org/10.1007/s12402-010-0045-8" TargetMode="External"/><Relationship Id="rId13" Type="http://schemas.openxmlformats.org/officeDocument/2006/relationships/hyperlink" Target="https://doi.org/10.1542/peds.2024-065787" TargetMode="External"/><Relationship Id="rId3" Type="http://schemas.openxmlformats.org/officeDocument/2006/relationships/hyperlink" Target="https://doi.org/10.1007/978-3-319-57505-6_6" TargetMode="External"/><Relationship Id="rId7" Type="http://schemas.openxmlformats.org/officeDocument/2006/relationships/hyperlink" Target="https://doi.org/10.1002/wps.21351" TargetMode="External"/><Relationship Id="rId12" Type="http://schemas.openxmlformats.org/officeDocument/2006/relationships/hyperlink" Target="https://digital.nhs.uk/data-and-information/publications/statistical/mi-adhd/may-2025" TargetMode="External"/><Relationship Id="rId2" Type="http://schemas.openxmlformats.org/officeDocument/2006/relationships/hyperlink" Target="https://doi.org/10.3390/children10010031" TargetMode="External"/><Relationship Id="rId1" Type="http://schemas.openxmlformats.org/officeDocument/2006/relationships/slideLayout" Target="../slideLayouts/slideLayout2.xml"/><Relationship Id="rId6" Type="http://schemas.openxmlformats.org/officeDocument/2006/relationships/hyperlink" Target="https://www.gov.uk/children-with-special-educational-needs" TargetMode="External"/><Relationship Id="rId11" Type="http://schemas.openxmlformats.org/officeDocument/2006/relationships/hyperlink" Target="https://doi.org/10.1007/s12402-012-0085-3" TargetMode="External"/><Relationship Id="rId5" Type="http://schemas.openxmlformats.org/officeDocument/2006/relationships/hyperlink" Target="https://psycnet.apa.org/doi/10.1176/ajp.152.2.298b" TargetMode="External"/><Relationship Id="rId15" Type="http://schemas.openxmlformats.org/officeDocument/2006/relationships/hyperlink" Target="https://icd.who.int/browse/2024-01/mms/en" TargetMode="External"/><Relationship Id="rId10" Type="http://schemas.openxmlformats.org/officeDocument/2006/relationships/hyperlink" Target="https://doi.org/10.1007/978-3-031-96950-8_17" TargetMode="External"/><Relationship Id="rId4" Type="http://schemas.openxmlformats.org/officeDocument/2006/relationships/hyperlink" Target="https://doi.org/10.1176/ajp.152.2.298b" TargetMode="External"/><Relationship Id="rId9" Type="http://schemas.openxmlformats.org/officeDocument/2006/relationships/hyperlink" Target="https://doi.org/10.1017/S1355617717000807" TargetMode="External"/><Relationship Id="rId14" Type="http://schemas.openxmlformats.org/officeDocument/2006/relationships/hyperlink" Target="https://doi.org/10.4102/sajpsychiatry.v29i0.215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279974" cy="213741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1301088" y="10396785"/>
            <a:ext cx="8175593" cy="9974580"/>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93905" y="1942540"/>
            <a:ext cx="27083722" cy="17477899"/>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345C38-003D-1B5F-EB01-0A8EE1F2E896}"/>
              </a:ext>
            </a:extLst>
          </p:cNvPr>
          <p:cNvSpPr>
            <a:spLocks noGrp="1"/>
          </p:cNvSpPr>
          <p:nvPr>
            <p:ph type="ctrTitle"/>
          </p:nvPr>
        </p:nvSpPr>
        <p:spPr>
          <a:xfrm>
            <a:off x="3192016" y="3144694"/>
            <a:ext cx="22927072" cy="8022868"/>
          </a:xfrm>
        </p:spPr>
        <p:txBody>
          <a:bodyPr anchor="b">
            <a:normAutofit/>
          </a:bodyPr>
          <a:lstStyle>
            <a:defPPr>
              <a:defRPr lang="en-US"/>
            </a:defPPr>
            <a:lvl1pPr marL="0" algn="l" defTabSz="2479396" rtl="0" eaLnBrk="1" latinLnBrk="0" hangingPunct="1">
              <a:defRPr sz="4881" kern="1200">
                <a:solidFill>
                  <a:schemeClr val="tx1"/>
                </a:solidFill>
                <a:latin typeface="+mn-lt"/>
                <a:ea typeface="+mn-ea"/>
                <a:cs typeface="+mn-cs"/>
              </a:defRPr>
            </a:lvl1pPr>
            <a:lvl2pPr marL="1239698" algn="l" defTabSz="2479396" rtl="0" eaLnBrk="1" latinLnBrk="0" hangingPunct="1">
              <a:defRPr sz="4881" kern="1200">
                <a:solidFill>
                  <a:schemeClr val="tx1"/>
                </a:solidFill>
                <a:latin typeface="+mn-lt"/>
                <a:ea typeface="+mn-ea"/>
                <a:cs typeface="+mn-cs"/>
              </a:defRPr>
            </a:lvl2pPr>
            <a:lvl3pPr marL="2479396" algn="l" defTabSz="2479396" rtl="0" eaLnBrk="1" latinLnBrk="0" hangingPunct="1">
              <a:defRPr sz="4881" kern="1200">
                <a:solidFill>
                  <a:schemeClr val="tx1"/>
                </a:solidFill>
                <a:latin typeface="+mn-lt"/>
                <a:ea typeface="+mn-ea"/>
                <a:cs typeface="+mn-cs"/>
              </a:defRPr>
            </a:lvl3pPr>
            <a:lvl4pPr marL="3719093" algn="l" defTabSz="2479396" rtl="0" eaLnBrk="1" latinLnBrk="0" hangingPunct="1">
              <a:defRPr sz="4881" kern="1200">
                <a:solidFill>
                  <a:schemeClr val="tx1"/>
                </a:solidFill>
                <a:latin typeface="+mn-lt"/>
                <a:ea typeface="+mn-ea"/>
                <a:cs typeface="+mn-cs"/>
              </a:defRPr>
            </a:lvl4pPr>
            <a:lvl5pPr marL="4958791" algn="l" defTabSz="2479396" rtl="0" eaLnBrk="1" latinLnBrk="0" hangingPunct="1">
              <a:defRPr sz="4881" kern="1200">
                <a:solidFill>
                  <a:schemeClr val="tx1"/>
                </a:solidFill>
                <a:latin typeface="+mn-lt"/>
                <a:ea typeface="+mn-ea"/>
                <a:cs typeface="+mn-cs"/>
              </a:defRPr>
            </a:lvl5pPr>
            <a:lvl6pPr marL="6198489" algn="l" defTabSz="2479396" rtl="0" eaLnBrk="1" latinLnBrk="0" hangingPunct="1">
              <a:defRPr sz="4881" kern="1200">
                <a:solidFill>
                  <a:schemeClr val="tx1"/>
                </a:solidFill>
                <a:latin typeface="+mn-lt"/>
                <a:ea typeface="+mn-ea"/>
                <a:cs typeface="+mn-cs"/>
              </a:defRPr>
            </a:lvl6pPr>
            <a:lvl7pPr marL="7438187" algn="l" defTabSz="2479396" rtl="0" eaLnBrk="1" latinLnBrk="0" hangingPunct="1">
              <a:defRPr sz="4881" kern="1200">
                <a:solidFill>
                  <a:schemeClr val="tx1"/>
                </a:solidFill>
                <a:latin typeface="+mn-lt"/>
                <a:ea typeface="+mn-ea"/>
                <a:cs typeface="+mn-cs"/>
              </a:defRPr>
            </a:lvl7pPr>
            <a:lvl8pPr marL="8677885" algn="l" defTabSz="2479396" rtl="0" eaLnBrk="1" latinLnBrk="0" hangingPunct="1">
              <a:defRPr sz="4881" kern="1200">
                <a:solidFill>
                  <a:schemeClr val="tx1"/>
                </a:solidFill>
                <a:latin typeface="+mn-lt"/>
                <a:ea typeface="+mn-ea"/>
                <a:cs typeface="+mn-cs"/>
              </a:defRPr>
            </a:lvl8pPr>
            <a:lvl9pPr marL="9917582" algn="l" defTabSz="2479396" rtl="0" eaLnBrk="1" latinLnBrk="0" hangingPunct="1">
              <a:defRPr sz="4881" kern="1200">
                <a:solidFill>
                  <a:schemeClr val="tx1"/>
                </a:solidFill>
                <a:latin typeface="+mn-lt"/>
                <a:ea typeface="+mn-ea"/>
                <a:cs typeface="+mn-cs"/>
              </a:defRPr>
            </a:lvl9pPr>
          </a:lstStyle>
          <a:p>
            <a:r>
              <a:rPr lang="en-GB" sz="8000" dirty="0"/>
              <a:t>BSc (Hons) Health and Social Care</a:t>
            </a:r>
            <a:br>
              <a:rPr lang="en-GB" sz="6600" dirty="0"/>
            </a:br>
            <a:br>
              <a:rPr lang="en-GB" sz="6600" dirty="0"/>
            </a:br>
            <a:r>
              <a:rPr lang="en-GB" sz="6600" b="1" dirty="0">
                <a:latin typeface="Aptos"/>
                <a:cs typeface="Arial"/>
              </a:rPr>
              <a:t>Psychological Classifications and Provisions</a:t>
            </a:r>
            <a:r>
              <a:rPr lang="en-GB" sz="6600" b="1" dirty="0"/>
              <a:t> </a:t>
            </a:r>
          </a:p>
        </p:txBody>
      </p:sp>
      <p:sp>
        <p:nvSpPr>
          <p:cNvPr id="3" name="Subtitle 2">
            <a:extLst>
              <a:ext uri="{FF2B5EF4-FFF2-40B4-BE49-F238E27FC236}">
                <a16:creationId xmlns:a16="http://schemas.microsoft.com/office/drawing/2014/main" id="{4288C2EE-C567-58DC-1355-71285743D767}"/>
              </a:ext>
            </a:extLst>
          </p:cNvPr>
          <p:cNvSpPr>
            <a:spLocks noGrp="1"/>
          </p:cNvSpPr>
          <p:nvPr>
            <p:ph type="subTitle" idx="1"/>
          </p:nvPr>
        </p:nvSpPr>
        <p:spPr>
          <a:xfrm>
            <a:off x="3192016" y="13852174"/>
            <a:ext cx="17713823" cy="4522043"/>
          </a:xfrm>
        </p:spPr>
        <p:txBody>
          <a:bodyPr anchor="t">
            <a:normAutofit/>
          </a:bodyPr>
          <a:lstStyle>
            <a:defPPr>
              <a:defRPr lang="en-US"/>
            </a:defPPr>
            <a:lvl1pPr marL="0" algn="l" defTabSz="2479396" rtl="0" eaLnBrk="1" latinLnBrk="0" hangingPunct="1">
              <a:defRPr sz="4881" kern="1200">
                <a:solidFill>
                  <a:schemeClr val="tx1"/>
                </a:solidFill>
                <a:latin typeface="+mn-lt"/>
                <a:ea typeface="+mn-ea"/>
                <a:cs typeface="+mn-cs"/>
              </a:defRPr>
            </a:lvl1pPr>
            <a:lvl2pPr marL="1239698" algn="l" defTabSz="2479396" rtl="0" eaLnBrk="1" latinLnBrk="0" hangingPunct="1">
              <a:defRPr sz="4881" kern="1200">
                <a:solidFill>
                  <a:schemeClr val="tx1"/>
                </a:solidFill>
                <a:latin typeface="+mn-lt"/>
                <a:ea typeface="+mn-ea"/>
                <a:cs typeface="+mn-cs"/>
              </a:defRPr>
            </a:lvl2pPr>
            <a:lvl3pPr marL="2479396" algn="l" defTabSz="2479396" rtl="0" eaLnBrk="1" latinLnBrk="0" hangingPunct="1">
              <a:defRPr sz="4881" kern="1200">
                <a:solidFill>
                  <a:schemeClr val="tx1"/>
                </a:solidFill>
                <a:latin typeface="+mn-lt"/>
                <a:ea typeface="+mn-ea"/>
                <a:cs typeface="+mn-cs"/>
              </a:defRPr>
            </a:lvl3pPr>
            <a:lvl4pPr marL="3719093" algn="l" defTabSz="2479396" rtl="0" eaLnBrk="1" latinLnBrk="0" hangingPunct="1">
              <a:defRPr sz="4881" kern="1200">
                <a:solidFill>
                  <a:schemeClr val="tx1"/>
                </a:solidFill>
                <a:latin typeface="+mn-lt"/>
                <a:ea typeface="+mn-ea"/>
                <a:cs typeface="+mn-cs"/>
              </a:defRPr>
            </a:lvl4pPr>
            <a:lvl5pPr marL="4958791" algn="l" defTabSz="2479396" rtl="0" eaLnBrk="1" latinLnBrk="0" hangingPunct="1">
              <a:defRPr sz="4881" kern="1200">
                <a:solidFill>
                  <a:schemeClr val="tx1"/>
                </a:solidFill>
                <a:latin typeface="+mn-lt"/>
                <a:ea typeface="+mn-ea"/>
                <a:cs typeface="+mn-cs"/>
              </a:defRPr>
            </a:lvl5pPr>
            <a:lvl6pPr marL="6198489" algn="l" defTabSz="2479396" rtl="0" eaLnBrk="1" latinLnBrk="0" hangingPunct="1">
              <a:defRPr sz="4881" kern="1200">
                <a:solidFill>
                  <a:schemeClr val="tx1"/>
                </a:solidFill>
                <a:latin typeface="+mn-lt"/>
                <a:ea typeface="+mn-ea"/>
                <a:cs typeface="+mn-cs"/>
              </a:defRPr>
            </a:lvl6pPr>
            <a:lvl7pPr marL="7438187" algn="l" defTabSz="2479396" rtl="0" eaLnBrk="1" latinLnBrk="0" hangingPunct="1">
              <a:defRPr sz="4881" kern="1200">
                <a:solidFill>
                  <a:schemeClr val="tx1"/>
                </a:solidFill>
                <a:latin typeface="+mn-lt"/>
                <a:ea typeface="+mn-ea"/>
                <a:cs typeface="+mn-cs"/>
              </a:defRPr>
            </a:lvl7pPr>
            <a:lvl8pPr marL="8677885" algn="l" defTabSz="2479396" rtl="0" eaLnBrk="1" latinLnBrk="0" hangingPunct="1">
              <a:defRPr sz="4881" kern="1200">
                <a:solidFill>
                  <a:schemeClr val="tx1"/>
                </a:solidFill>
                <a:latin typeface="+mn-lt"/>
                <a:ea typeface="+mn-ea"/>
                <a:cs typeface="+mn-cs"/>
              </a:defRPr>
            </a:lvl8pPr>
            <a:lvl9pPr marL="9917582" algn="l" defTabSz="2479396" rtl="0" eaLnBrk="1" latinLnBrk="0" hangingPunct="1">
              <a:defRPr sz="4881" kern="1200">
                <a:solidFill>
                  <a:schemeClr val="tx1"/>
                </a:solidFill>
                <a:latin typeface="+mn-lt"/>
                <a:ea typeface="+mn-ea"/>
                <a:cs typeface="+mn-cs"/>
              </a:defRPr>
            </a:lvl9pPr>
          </a:lstStyle>
          <a:p>
            <a:r>
              <a:rPr lang="en-GB" sz="3800" dirty="0"/>
              <a:t>Module Code: </a:t>
            </a:r>
            <a:r>
              <a:rPr lang="en-GB" sz="3800" dirty="0">
                <a:ea typeface="+mn-lt"/>
                <a:cs typeface="+mn-lt"/>
              </a:rPr>
              <a:t>BMHP6029</a:t>
            </a:r>
          </a:p>
          <a:p>
            <a:r>
              <a:rPr lang="en-GB" sz="3800" dirty="0"/>
              <a:t>Lecturer:Kennedy </a:t>
            </a:r>
            <a:r>
              <a:rPr lang="en-GB" sz="3800" dirty="0" err="1"/>
              <a:t>Obohwemu</a:t>
            </a:r>
            <a:endParaRPr lang="en-GB" sz="3800" dirty="0"/>
          </a:p>
          <a:p>
            <a:r>
              <a:rPr lang="en-GB" sz="3800" dirty="0"/>
              <a:t>Assignment: Component 1: Individual Presentation (Academic Poster)</a:t>
            </a:r>
          </a:p>
          <a:p>
            <a:r>
              <a:rPr lang="en-GB" sz="3800" dirty="0"/>
              <a:t>Student name:Mihai Boldizsar</a:t>
            </a:r>
          </a:p>
          <a:p>
            <a:r>
              <a:rPr lang="en-GB" sz="3800" dirty="0"/>
              <a:t>Student ID:2247855</a:t>
            </a:r>
          </a:p>
          <a:p>
            <a:r>
              <a:rPr lang="en-GB" sz="3800" dirty="0"/>
              <a:t>Submission deadline: 9</a:t>
            </a:r>
            <a:r>
              <a:rPr lang="en-GB" sz="3800" baseline="30000" dirty="0"/>
              <a:t>th</a:t>
            </a:r>
            <a:r>
              <a:rPr lang="en-GB" sz="3800" dirty="0"/>
              <a:t> March 2026</a:t>
            </a:r>
          </a:p>
        </p:txBody>
      </p:sp>
    </p:spTree>
    <p:extLst>
      <p:ext uri="{BB962C8B-B14F-4D97-AF65-F5344CB8AC3E}">
        <p14:creationId xmlns:p14="http://schemas.microsoft.com/office/powerpoint/2010/main" val="2069029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a:extLst>
            <a:ext uri="{FF2B5EF4-FFF2-40B4-BE49-F238E27FC236}">
              <a16:creationId xmlns:a16="http://schemas.microsoft.com/office/drawing/2014/main" id="{BD986F3A-239E-CC3A-7E11-5C382502B12B}"/>
            </a:ext>
          </a:extLst>
        </p:cNvPr>
        <p:cNvGrpSpPr/>
        <p:nvPr/>
      </p:nvGrpSpPr>
      <p:grpSpPr>
        <a:xfrm>
          <a:off x="0" y="0"/>
          <a:ext cx="0" cy="0"/>
          <a:chOff x="0" y="0"/>
          <a:chExt cx="0" cy="0"/>
        </a:xfrm>
      </p:grpSpPr>
      <p:sp>
        <p:nvSpPr>
          <p:cNvPr id="14" name="Call-out: Up Arrow 13">
            <a:extLst>
              <a:ext uri="{FF2B5EF4-FFF2-40B4-BE49-F238E27FC236}">
                <a16:creationId xmlns:a16="http://schemas.microsoft.com/office/drawing/2014/main" id="{A339A4C1-63E0-664C-4375-FD601EB70091}"/>
              </a:ext>
            </a:extLst>
          </p:cNvPr>
          <p:cNvSpPr/>
          <p:nvPr/>
        </p:nvSpPr>
        <p:spPr>
          <a:xfrm>
            <a:off x="1287810" y="3734545"/>
            <a:ext cx="6893283" cy="2448886"/>
          </a:xfrm>
          <a:prstGeom prst="upArrowCallout">
            <a:avLst/>
          </a:prstGeom>
        </p:spPr>
        <p:style>
          <a:lnRef idx="2">
            <a:schemeClr val="accent2"/>
          </a:lnRef>
          <a:fillRef idx="1">
            <a:schemeClr val="lt1"/>
          </a:fillRef>
          <a:effectRef idx="0">
            <a:schemeClr val="accent2"/>
          </a:effectRef>
          <a:fontRef idx="minor">
            <a:schemeClr val="dk1"/>
          </a:fontRef>
        </p:style>
        <p:txBody>
          <a:bodyPr rtlCol="0" anchor="ctr"/>
          <a:lstStyle/>
          <a:p>
            <a:pPr algn="ctr">
              <a:lnSpc>
                <a:spcPct val="150000"/>
              </a:lnSpc>
            </a:pPr>
            <a:r>
              <a:rPr lang="en-GB" sz="2200" dirty="0"/>
              <a:t>Symptoms appear before age of 12:</a:t>
            </a:r>
            <a:endParaRPr lang="en-US" sz="2200"/>
          </a:p>
          <a:p>
            <a:pPr algn="ctr">
              <a:lnSpc>
                <a:spcPct val="150000"/>
              </a:lnSpc>
            </a:pPr>
            <a:r>
              <a:rPr lang="en-GB" sz="2200" dirty="0"/>
              <a:t>Inattention – Hyperactivity – Impulsivity </a:t>
            </a:r>
          </a:p>
          <a:p>
            <a:pPr algn="ctr">
              <a:lnSpc>
                <a:spcPct val="150000"/>
              </a:lnSpc>
            </a:pPr>
            <a:r>
              <a:rPr lang="en-GB" sz="2200" dirty="0"/>
              <a:t>(ADDA, 2025)</a:t>
            </a:r>
          </a:p>
        </p:txBody>
      </p:sp>
      <p:pic>
        <p:nvPicPr>
          <p:cNvPr id="10" name="Picture 9" descr="Ballons Clip Art - ClipArt Best">
            <a:extLst>
              <a:ext uri="{FF2B5EF4-FFF2-40B4-BE49-F238E27FC236}">
                <a16:creationId xmlns:a16="http://schemas.microsoft.com/office/drawing/2014/main" id="{155C8285-EFBF-596E-CF43-3259B060C85B}"/>
              </a:ext>
            </a:extLst>
          </p:cNvPr>
          <p:cNvPicPr>
            <a:picLocks noChangeAspect="1"/>
          </p:cNvPicPr>
          <p:nvPr/>
        </p:nvPicPr>
        <p:blipFill>
          <a:blip r:embed="rId2"/>
          <a:stretch>
            <a:fillRect/>
          </a:stretch>
        </p:blipFill>
        <p:spPr>
          <a:xfrm rot="1860000">
            <a:off x="3791720" y="-67467"/>
            <a:ext cx="1897321" cy="4351850"/>
          </a:xfrm>
          <a:prstGeom prst="rect">
            <a:avLst/>
          </a:prstGeom>
        </p:spPr>
      </p:pic>
      <p:pic>
        <p:nvPicPr>
          <p:cNvPr id="7" name="Picture 6" descr="Red Balloon Clip Art - Cliparts.co">
            <a:extLst>
              <a:ext uri="{FF2B5EF4-FFF2-40B4-BE49-F238E27FC236}">
                <a16:creationId xmlns:a16="http://schemas.microsoft.com/office/drawing/2014/main" id="{4FDF5C2B-CD8D-BC90-C0B4-15B536199F9C}"/>
              </a:ext>
            </a:extLst>
          </p:cNvPr>
          <p:cNvPicPr>
            <a:picLocks noChangeAspect="1"/>
          </p:cNvPicPr>
          <p:nvPr/>
        </p:nvPicPr>
        <p:blipFill>
          <a:blip r:embed="rId3"/>
          <a:stretch>
            <a:fillRect/>
          </a:stretch>
        </p:blipFill>
        <p:spPr>
          <a:xfrm rot="960000">
            <a:off x="1881423" y="-74095"/>
            <a:ext cx="1859986" cy="4351852"/>
          </a:xfrm>
          <a:prstGeom prst="rect">
            <a:avLst/>
          </a:prstGeom>
        </p:spPr>
      </p:pic>
      <p:pic>
        <p:nvPicPr>
          <p:cNvPr id="2" name="Picture 1" descr="Baloon Clip Art - Cliparts.co">
            <a:extLst>
              <a:ext uri="{FF2B5EF4-FFF2-40B4-BE49-F238E27FC236}">
                <a16:creationId xmlns:a16="http://schemas.microsoft.com/office/drawing/2014/main" id="{1003DA40-31B2-F293-FF65-558DF10B0E3A}"/>
              </a:ext>
            </a:extLst>
          </p:cNvPr>
          <p:cNvPicPr>
            <a:picLocks noChangeAspect="1"/>
          </p:cNvPicPr>
          <p:nvPr/>
        </p:nvPicPr>
        <p:blipFill>
          <a:blip r:embed="rId4"/>
          <a:stretch>
            <a:fillRect/>
          </a:stretch>
        </p:blipFill>
        <p:spPr>
          <a:xfrm rot="-720000">
            <a:off x="161287" y="-61264"/>
            <a:ext cx="1917445" cy="4035837"/>
          </a:xfrm>
          <a:prstGeom prst="rect">
            <a:avLst/>
          </a:prstGeom>
        </p:spPr>
      </p:pic>
      <p:sp>
        <p:nvSpPr>
          <p:cNvPr id="6" name="TextBox 5">
            <a:extLst>
              <a:ext uri="{FF2B5EF4-FFF2-40B4-BE49-F238E27FC236}">
                <a16:creationId xmlns:a16="http://schemas.microsoft.com/office/drawing/2014/main" id="{9D9AA137-DD7D-20D5-BA93-8DB396AABDE1}"/>
              </a:ext>
            </a:extLst>
          </p:cNvPr>
          <p:cNvSpPr txBox="1"/>
          <p:nvPr/>
        </p:nvSpPr>
        <p:spPr>
          <a:xfrm>
            <a:off x="5095" y="2955264"/>
            <a:ext cx="10162745" cy="1567032"/>
          </a:xfrm>
          <a:prstGeom prst="rect">
            <a:avLst/>
          </a:prstGeom>
          <a:solidFill>
            <a:schemeClr val="bg1"/>
          </a:solidFill>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US" sz="2200" b="1" dirty="0">
                <a:solidFill>
                  <a:schemeClr val="accent2"/>
                </a:solidFill>
                <a:latin typeface="Aptos"/>
                <a:ea typeface="Calibri"/>
                <a:cs typeface="Calibri"/>
              </a:rPr>
              <a:t>1. Attention deficit hyperactivity disorder</a:t>
            </a:r>
            <a:r>
              <a:rPr lang="en-US" sz="2200" dirty="0">
                <a:solidFill>
                  <a:srgbClr val="333333"/>
                </a:solidFill>
                <a:latin typeface="Aptos"/>
                <a:ea typeface="Calibri"/>
                <a:cs typeface="Calibri"/>
              </a:rPr>
              <a:t>  </a:t>
            </a:r>
            <a:r>
              <a:rPr lang="en-US" sz="2200" dirty="0">
                <a:solidFill>
                  <a:schemeClr val="tx1"/>
                </a:solidFill>
                <a:latin typeface="Aptos"/>
                <a:ea typeface="Calibri"/>
                <a:cs typeface="Calibri"/>
              </a:rPr>
              <a:t>is </a:t>
            </a:r>
            <a:r>
              <a:rPr lang="en-GB" sz="2200" dirty="0">
                <a:solidFill>
                  <a:schemeClr val="tx1"/>
                </a:solidFill>
                <a:latin typeface="Aptos"/>
                <a:ea typeface="Calibri"/>
                <a:cs typeface="Calibri"/>
              </a:rPr>
              <a:t>characterised</a:t>
            </a:r>
            <a:r>
              <a:rPr lang="en-US" sz="2200" dirty="0">
                <a:solidFill>
                  <a:schemeClr val="tx1"/>
                </a:solidFill>
                <a:latin typeface="Aptos"/>
                <a:ea typeface="Calibri"/>
                <a:cs typeface="Calibri"/>
              </a:rPr>
              <a:t> by a persistent pattern (at least 6 months) of inattention and/or hyperactivity-impulsivity that has a direct negative impact on academic, occupational, or social functioning. (WHO, 2026)</a:t>
            </a:r>
            <a:endParaRPr lang="en-US" sz="2200">
              <a:solidFill>
                <a:schemeClr val="tx1"/>
              </a:solidFill>
              <a:latin typeface="Aptos"/>
              <a:ea typeface="Calibri"/>
              <a:cs typeface="Calibri"/>
            </a:endParaRPr>
          </a:p>
        </p:txBody>
      </p:sp>
      <p:sp>
        <p:nvSpPr>
          <p:cNvPr id="4" name="Title 1">
            <a:extLst>
              <a:ext uri="{FF2B5EF4-FFF2-40B4-BE49-F238E27FC236}">
                <a16:creationId xmlns:a16="http://schemas.microsoft.com/office/drawing/2014/main" id="{056B1D3D-B60C-A7A2-EAA4-CCD86F0C5114}"/>
              </a:ext>
            </a:extLst>
          </p:cNvPr>
          <p:cNvSpPr>
            <a:spLocks noGrp="1"/>
          </p:cNvSpPr>
          <p:nvPr/>
        </p:nvSpPr>
        <p:spPr>
          <a:xfrm>
            <a:off x="5071501" y="333560"/>
            <a:ext cx="20122381" cy="980720"/>
          </a:xfrm>
          <a:prstGeom prst="rect">
            <a:avLst/>
          </a:prstGeom>
        </p:spPr>
        <p:txBody>
          <a:bodyPr lIns="91440" tIns="45720" rIns="91440" bIns="45720" anchor="ctr"/>
          <a:lstStyle>
            <a:defPPr>
              <a:defRPr lang="en-US"/>
            </a:defPPr>
            <a:lvl1pPr marL="0" algn="l" defTabSz="830275" rtl="0" eaLnBrk="1" latinLnBrk="0" hangingPunct="1">
              <a:lnSpc>
                <a:spcPct val="90000"/>
              </a:lnSpc>
              <a:spcBef>
                <a:spcPct val="0"/>
              </a:spcBef>
              <a:buNone/>
              <a:defRPr sz="3269" b="1" kern="1200">
                <a:solidFill>
                  <a:schemeClr val="tx1"/>
                </a:solidFill>
                <a:latin typeface="+mn-lt"/>
                <a:ea typeface="+mn-ea"/>
                <a:cs typeface="+mn-cs"/>
              </a:defRPr>
            </a:lvl1pPr>
            <a:lvl2pPr marL="830275" algn="l" defTabSz="830275" rtl="0" eaLnBrk="1" latinLnBrk="0" hangingPunct="1">
              <a:defRPr sz="3269" kern="1200">
                <a:solidFill>
                  <a:schemeClr val="tx1"/>
                </a:solidFill>
                <a:latin typeface="+mn-lt"/>
                <a:ea typeface="+mn-ea"/>
                <a:cs typeface="+mn-cs"/>
              </a:defRPr>
            </a:lvl2pPr>
            <a:lvl3pPr marL="1660550" algn="l" defTabSz="830275" rtl="0" eaLnBrk="1" latinLnBrk="0" hangingPunct="1">
              <a:defRPr sz="3269" kern="1200">
                <a:solidFill>
                  <a:schemeClr val="tx1"/>
                </a:solidFill>
                <a:latin typeface="+mn-lt"/>
                <a:ea typeface="+mn-ea"/>
                <a:cs typeface="+mn-cs"/>
              </a:defRPr>
            </a:lvl3pPr>
            <a:lvl4pPr marL="2490826" algn="l" defTabSz="830275" rtl="0" eaLnBrk="1" latinLnBrk="0" hangingPunct="1">
              <a:defRPr sz="3269" kern="1200">
                <a:solidFill>
                  <a:schemeClr val="tx1"/>
                </a:solidFill>
                <a:latin typeface="+mn-lt"/>
                <a:ea typeface="+mn-ea"/>
                <a:cs typeface="+mn-cs"/>
              </a:defRPr>
            </a:lvl4pPr>
            <a:lvl5pPr marL="3321101" algn="l" defTabSz="830275" rtl="0" eaLnBrk="1" latinLnBrk="0" hangingPunct="1">
              <a:defRPr sz="3269" kern="1200">
                <a:solidFill>
                  <a:schemeClr val="tx1"/>
                </a:solidFill>
                <a:latin typeface="+mn-lt"/>
                <a:ea typeface="+mn-ea"/>
                <a:cs typeface="+mn-cs"/>
              </a:defRPr>
            </a:lvl5pPr>
            <a:lvl6pPr marL="4151376" algn="l" defTabSz="830275" rtl="0" eaLnBrk="1" latinLnBrk="0" hangingPunct="1">
              <a:defRPr sz="3269" kern="1200">
                <a:solidFill>
                  <a:schemeClr val="tx1"/>
                </a:solidFill>
                <a:latin typeface="+mn-lt"/>
                <a:ea typeface="+mn-ea"/>
                <a:cs typeface="+mn-cs"/>
              </a:defRPr>
            </a:lvl6pPr>
            <a:lvl7pPr marL="4981651" algn="l" defTabSz="830275" rtl="0" eaLnBrk="1" latinLnBrk="0" hangingPunct="1">
              <a:defRPr sz="3269" kern="1200">
                <a:solidFill>
                  <a:schemeClr val="tx1"/>
                </a:solidFill>
                <a:latin typeface="+mn-lt"/>
                <a:ea typeface="+mn-ea"/>
                <a:cs typeface="+mn-cs"/>
              </a:defRPr>
            </a:lvl7pPr>
            <a:lvl8pPr marL="5811926" algn="l" defTabSz="830275" rtl="0" eaLnBrk="1" latinLnBrk="0" hangingPunct="1">
              <a:defRPr sz="3269" kern="1200">
                <a:solidFill>
                  <a:schemeClr val="tx1"/>
                </a:solidFill>
                <a:latin typeface="+mn-lt"/>
                <a:ea typeface="+mn-ea"/>
                <a:cs typeface="+mn-cs"/>
              </a:defRPr>
            </a:lvl8pPr>
            <a:lvl9pPr marL="6642202" algn="l" defTabSz="830275" rtl="0" eaLnBrk="1" latinLnBrk="0" hangingPunct="1">
              <a:defRPr sz="3269" kern="1200">
                <a:solidFill>
                  <a:schemeClr val="tx1"/>
                </a:solidFill>
                <a:latin typeface="+mn-lt"/>
                <a:ea typeface="+mn-ea"/>
                <a:cs typeface="+mn-cs"/>
              </a:defRPr>
            </a:lvl9pPr>
          </a:lstStyle>
          <a:p>
            <a:pPr algn="ctr"/>
            <a:r>
              <a:rPr lang="en-GB" sz="6000" dirty="0">
                <a:ea typeface="+mn-lt"/>
                <a:cs typeface="+mn-lt"/>
              </a:rPr>
              <a:t>Attention Deficit Hyperactivity Disorder (ADHD)</a:t>
            </a:r>
            <a:endParaRPr lang="en-US" sz="6000" dirty="0">
              <a:ea typeface="+mn-lt"/>
              <a:cs typeface="+mn-lt"/>
            </a:endParaRPr>
          </a:p>
        </p:txBody>
      </p:sp>
      <p:sp>
        <p:nvSpPr>
          <p:cNvPr id="5" name="Text Placeholder 2">
            <a:extLst>
              <a:ext uri="{FF2B5EF4-FFF2-40B4-BE49-F238E27FC236}">
                <a16:creationId xmlns:a16="http://schemas.microsoft.com/office/drawing/2014/main" id="{B58A4F0C-9A97-D174-B3A1-EB2751431203}"/>
              </a:ext>
            </a:extLst>
          </p:cNvPr>
          <p:cNvSpPr>
            <a:spLocks noGrp="1"/>
          </p:cNvSpPr>
          <p:nvPr/>
        </p:nvSpPr>
        <p:spPr>
          <a:xfrm>
            <a:off x="5911004" y="1582101"/>
            <a:ext cx="18443377" cy="535285"/>
          </a:xfrm>
          <a:prstGeom prst="rect">
            <a:avLst/>
          </a:prstGeom>
        </p:spPr>
        <p:txBody>
          <a:bodyPr lIns="91440" tIns="45720" rIns="91440" bIns="45720" anchor="t"/>
          <a:lstStyle>
            <a:defPPr>
              <a:defRPr lang="en-US"/>
            </a:defPPr>
            <a:lvl1pPr marL="0" indent="0" algn="l" defTabSz="830275" rtl="0" eaLnBrk="1" latinLnBrk="0" hangingPunct="1">
              <a:lnSpc>
                <a:spcPct val="90000"/>
              </a:lnSpc>
              <a:spcBef>
                <a:spcPts val="1333"/>
              </a:spcBef>
              <a:buFont typeface="Arial" panose="020B0604020202020204" pitchFamily="34" charset="0"/>
              <a:buNone/>
              <a:defRPr sz="3269" kern="1200">
                <a:solidFill>
                  <a:schemeClr val="tx1"/>
                </a:solidFill>
                <a:latin typeface="+mn-lt"/>
                <a:ea typeface="+mn-ea"/>
                <a:cs typeface="+mn-cs"/>
              </a:defRPr>
            </a:lvl1pPr>
            <a:lvl2pPr marL="830275" indent="0" algn="l" defTabSz="830275" rtl="0" eaLnBrk="1" latinLnBrk="0" hangingPunct="1">
              <a:lnSpc>
                <a:spcPct val="90000"/>
              </a:lnSpc>
              <a:spcBef>
                <a:spcPts val="667"/>
              </a:spcBef>
              <a:buFont typeface="Arial" panose="020B0604020202020204" pitchFamily="34" charset="0"/>
              <a:buNone/>
              <a:defRPr sz="3269" kern="1200">
                <a:solidFill>
                  <a:schemeClr val="tx1"/>
                </a:solidFill>
                <a:latin typeface="+mn-lt"/>
                <a:ea typeface="+mn-ea"/>
                <a:cs typeface="+mn-cs"/>
              </a:defRPr>
            </a:lvl2pPr>
            <a:lvl3pPr marL="1660550" indent="0" algn="l" defTabSz="830275" rtl="0" eaLnBrk="1" latinLnBrk="0" hangingPunct="1">
              <a:lnSpc>
                <a:spcPct val="90000"/>
              </a:lnSpc>
              <a:spcBef>
                <a:spcPts val="667"/>
              </a:spcBef>
              <a:buFont typeface="Arial" panose="020B0604020202020204" pitchFamily="34" charset="0"/>
              <a:buNone/>
              <a:defRPr sz="3269" kern="1200">
                <a:solidFill>
                  <a:schemeClr val="tx1"/>
                </a:solidFill>
                <a:latin typeface="+mn-lt"/>
                <a:ea typeface="+mn-ea"/>
                <a:cs typeface="+mn-cs"/>
              </a:defRPr>
            </a:lvl3pPr>
            <a:lvl4pPr marL="2490826" indent="0" algn="l" defTabSz="830275" rtl="0" eaLnBrk="1" latinLnBrk="0" hangingPunct="1">
              <a:lnSpc>
                <a:spcPct val="90000"/>
              </a:lnSpc>
              <a:spcBef>
                <a:spcPts val="667"/>
              </a:spcBef>
              <a:buFont typeface="Arial" panose="020B0604020202020204" pitchFamily="34" charset="0"/>
              <a:buNone/>
              <a:defRPr sz="3269" kern="1200">
                <a:solidFill>
                  <a:schemeClr val="tx1"/>
                </a:solidFill>
                <a:latin typeface="+mn-lt"/>
                <a:ea typeface="+mn-ea"/>
                <a:cs typeface="+mn-cs"/>
              </a:defRPr>
            </a:lvl4pPr>
            <a:lvl5pPr marL="3321101" indent="0" algn="l" defTabSz="830275" rtl="0" eaLnBrk="1" latinLnBrk="0" hangingPunct="1">
              <a:lnSpc>
                <a:spcPct val="90000"/>
              </a:lnSpc>
              <a:spcBef>
                <a:spcPts val="667"/>
              </a:spcBef>
              <a:buFont typeface="Arial" panose="020B0604020202020204" pitchFamily="34" charset="0"/>
              <a:buNone/>
              <a:defRPr sz="3269" kern="1200">
                <a:solidFill>
                  <a:schemeClr val="tx1"/>
                </a:solidFill>
                <a:latin typeface="+mn-lt"/>
                <a:ea typeface="+mn-ea"/>
                <a:cs typeface="+mn-cs"/>
              </a:defRPr>
            </a:lvl5pPr>
            <a:lvl6pPr marL="4151376" indent="-304792" algn="l" defTabSz="830275" rtl="0" eaLnBrk="1" latinLnBrk="0" hangingPunct="1">
              <a:lnSpc>
                <a:spcPct val="90000"/>
              </a:lnSpc>
              <a:spcBef>
                <a:spcPts val="667"/>
              </a:spcBef>
              <a:buFont typeface="Arial" panose="020B0604020202020204" pitchFamily="34" charset="0"/>
              <a:buChar char="•"/>
              <a:defRPr sz="3269" kern="1200">
                <a:solidFill>
                  <a:schemeClr val="tx1"/>
                </a:solidFill>
                <a:latin typeface="+mn-lt"/>
                <a:ea typeface="+mn-ea"/>
                <a:cs typeface="+mn-cs"/>
              </a:defRPr>
            </a:lvl6pPr>
            <a:lvl7pPr marL="4981651" indent="-304792" algn="l" defTabSz="830275" rtl="0" eaLnBrk="1" latinLnBrk="0" hangingPunct="1">
              <a:lnSpc>
                <a:spcPct val="90000"/>
              </a:lnSpc>
              <a:spcBef>
                <a:spcPts val="667"/>
              </a:spcBef>
              <a:buFont typeface="Arial" panose="020B0604020202020204" pitchFamily="34" charset="0"/>
              <a:buChar char="•"/>
              <a:defRPr sz="3269" kern="1200">
                <a:solidFill>
                  <a:schemeClr val="tx1"/>
                </a:solidFill>
                <a:latin typeface="+mn-lt"/>
                <a:ea typeface="+mn-ea"/>
                <a:cs typeface="+mn-cs"/>
              </a:defRPr>
            </a:lvl7pPr>
            <a:lvl8pPr marL="5811926" indent="-304792" algn="l" defTabSz="830275" rtl="0" eaLnBrk="1" latinLnBrk="0" hangingPunct="1">
              <a:lnSpc>
                <a:spcPct val="90000"/>
              </a:lnSpc>
              <a:spcBef>
                <a:spcPts val="667"/>
              </a:spcBef>
              <a:buFont typeface="Arial" panose="020B0604020202020204" pitchFamily="34" charset="0"/>
              <a:buChar char="•"/>
              <a:defRPr sz="3269" kern="1200">
                <a:solidFill>
                  <a:schemeClr val="tx1"/>
                </a:solidFill>
                <a:latin typeface="+mn-lt"/>
                <a:ea typeface="+mn-ea"/>
                <a:cs typeface="+mn-cs"/>
              </a:defRPr>
            </a:lvl8pPr>
            <a:lvl9pPr marL="6642202" indent="-304792" algn="l" defTabSz="830275" rtl="0" eaLnBrk="1" latinLnBrk="0" hangingPunct="1">
              <a:lnSpc>
                <a:spcPct val="90000"/>
              </a:lnSpc>
              <a:spcBef>
                <a:spcPts val="667"/>
              </a:spcBef>
              <a:buFont typeface="Arial" panose="020B0604020202020204" pitchFamily="34" charset="0"/>
              <a:buChar char="•"/>
              <a:defRPr sz="3269" kern="1200">
                <a:solidFill>
                  <a:schemeClr val="tx1"/>
                </a:solidFill>
                <a:latin typeface="+mn-lt"/>
                <a:ea typeface="+mn-ea"/>
                <a:cs typeface="+mn-cs"/>
              </a:defRPr>
            </a:lvl9pPr>
          </a:lstStyle>
          <a:p>
            <a:pPr algn="ctr"/>
            <a:r>
              <a:rPr lang="en-GB" sz="4400" dirty="0">
                <a:ea typeface="+mn-lt"/>
                <a:cs typeface="+mn-lt"/>
              </a:rPr>
              <a:t>Historical and Contemporary Perspectives on Care and Treatment</a:t>
            </a:r>
            <a:endParaRPr lang="en-US" sz="4400" dirty="0"/>
          </a:p>
        </p:txBody>
      </p:sp>
      <p:grpSp>
        <p:nvGrpSpPr>
          <p:cNvPr id="123" name="Group 122">
            <a:extLst>
              <a:ext uri="{FF2B5EF4-FFF2-40B4-BE49-F238E27FC236}">
                <a16:creationId xmlns:a16="http://schemas.microsoft.com/office/drawing/2014/main" id="{11979247-0379-70CD-9C85-A962A051D7EC}"/>
              </a:ext>
            </a:extLst>
          </p:cNvPr>
          <p:cNvGrpSpPr/>
          <p:nvPr/>
        </p:nvGrpSpPr>
        <p:grpSpPr>
          <a:xfrm>
            <a:off x="401639" y="4333615"/>
            <a:ext cx="16365227" cy="16921836"/>
            <a:chOff x="4831119" y="388489"/>
            <a:chExt cx="5192133" cy="5482364"/>
          </a:xfrm>
        </p:grpSpPr>
        <p:sp>
          <p:nvSpPr>
            <p:cNvPr id="124" name="Freeform 51">
              <a:extLst>
                <a:ext uri="{FF2B5EF4-FFF2-40B4-BE49-F238E27FC236}">
                  <a16:creationId xmlns:a16="http://schemas.microsoft.com/office/drawing/2014/main" id="{C7049805-7305-41E6-7789-C0DBEFEE93FB}"/>
                </a:ext>
              </a:extLst>
            </p:cNvPr>
            <p:cNvSpPr>
              <a:spLocks/>
            </p:cNvSpPr>
            <p:nvPr/>
          </p:nvSpPr>
          <p:spPr bwMode="auto">
            <a:xfrm>
              <a:off x="4831119" y="388489"/>
              <a:ext cx="5192133" cy="5482364"/>
            </a:xfrm>
            <a:custGeom>
              <a:avLst/>
              <a:gdLst>
                <a:gd name="connsiteX0" fmla="*/ 3859967 w 5879683"/>
                <a:gd name="connsiteY0" fmla="*/ 0 h 6080019"/>
                <a:gd name="connsiteX1" fmla="*/ 4112189 w 5879683"/>
                <a:gd name="connsiteY1" fmla="*/ 1506708 h 6080019"/>
                <a:gd name="connsiteX2" fmla="*/ 2712241 w 5879683"/>
                <a:gd name="connsiteY2" fmla="*/ 2332968 h 6080019"/>
                <a:gd name="connsiteX3" fmla="*/ 606535 w 5879683"/>
                <a:gd name="connsiteY3" fmla="*/ 4372000 h 6080019"/>
                <a:gd name="connsiteX4" fmla="*/ 1316921 w 5879683"/>
                <a:gd name="connsiteY4" fmla="*/ 5047820 h 6080019"/>
                <a:gd name="connsiteX5" fmla="*/ 4723998 w 5879683"/>
                <a:gd name="connsiteY5" fmla="*/ 5435664 h 6080019"/>
                <a:gd name="connsiteX6" fmla="*/ 4808310 w 5879683"/>
                <a:gd name="connsiteY6" fmla="*/ 5429676 h 6080019"/>
                <a:gd name="connsiteX7" fmla="*/ 4961760 w 5879683"/>
                <a:gd name="connsiteY7" fmla="*/ 5207111 h 6080019"/>
                <a:gd name="connsiteX8" fmla="*/ 5879683 w 5879683"/>
                <a:gd name="connsiteY8" fmla="*/ 5581914 h 6080019"/>
                <a:gd name="connsiteX9" fmla="*/ 4359923 w 5879683"/>
                <a:gd name="connsiteY9" fmla="*/ 6080019 h 6080019"/>
                <a:gd name="connsiteX10" fmla="*/ 4478454 w 5879683"/>
                <a:gd name="connsiteY10" fmla="*/ 5908101 h 6080019"/>
                <a:gd name="connsiteX11" fmla="*/ 4184148 w 5879683"/>
                <a:gd name="connsiteY11" fmla="*/ 5922625 h 6080019"/>
                <a:gd name="connsiteX12" fmla="*/ 1205851 w 5879683"/>
                <a:gd name="connsiteY12" fmla="*/ 5552371 h 6080019"/>
                <a:gd name="connsiteX13" fmla="*/ 625046 w 5879683"/>
                <a:gd name="connsiteY13" fmla="*/ 5223719 h 6080019"/>
                <a:gd name="connsiteX14" fmla="*/ 264068 w 5879683"/>
                <a:gd name="connsiteY14" fmla="*/ 3453163 h 6080019"/>
                <a:gd name="connsiteX15" fmla="*/ 3019998 w 5879683"/>
                <a:gd name="connsiteY15" fmla="*/ 2011259 h 6080019"/>
                <a:gd name="connsiteX16" fmla="*/ 3816002 w 5879683"/>
                <a:gd name="connsiteY16" fmla="*/ 1564570 h 6080019"/>
                <a:gd name="connsiteX17" fmla="*/ 3859967 w 5879683"/>
                <a:gd name="connsiteY17" fmla="*/ 0 h 608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879683" h="6080019">
                  <a:moveTo>
                    <a:pt x="3859967" y="0"/>
                  </a:moveTo>
                  <a:cubicBezTo>
                    <a:pt x="4362097" y="358740"/>
                    <a:pt x="4642087" y="941982"/>
                    <a:pt x="4112189" y="1506708"/>
                  </a:cubicBezTo>
                  <a:cubicBezTo>
                    <a:pt x="3762781" y="1877021"/>
                    <a:pt x="3175034" y="2136239"/>
                    <a:pt x="2712241" y="2332968"/>
                  </a:cubicBezTo>
                  <a:cubicBezTo>
                    <a:pt x="1997227" y="2633847"/>
                    <a:pt x="171510" y="3247176"/>
                    <a:pt x="606535" y="4372000"/>
                  </a:cubicBezTo>
                  <a:cubicBezTo>
                    <a:pt x="729175" y="4686765"/>
                    <a:pt x="1029990" y="4897381"/>
                    <a:pt x="1316921" y="5047820"/>
                  </a:cubicBezTo>
                  <a:cubicBezTo>
                    <a:pt x="2186827" y="5499139"/>
                    <a:pt x="3628218" y="5507004"/>
                    <a:pt x="4723998" y="5435664"/>
                  </a:cubicBezTo>
                  <a:lnTo>
                    <a:pt x="4808310" y="5429676"/>
                  </a:lnTo>
                  <a:lnTo>
                    <a:pt x="4961760" y="5207111"/>
                  </a:lnTo>
                  <a:lnTo>
                    <a:pt x="5879683" y="5581914"/>
                  </a:lnTo>
                  <a:lnTo>
                    <a:pt x="4359923" y="6080019"/>
                  </a:lnTo>
                  <a:lnTo>
                    <a:pt x="4478454" y="5908101"/>
                  </a:lnTo>
                  <a:lnTo>
                    <a:pt x="4184148" y="5922625"/>
                  </a:lnTo>
                  <a:cubicBezTo>
                    <a:pt x="3187544" y="5964741"/>
                    <a:pt x="2102801" y="5947275"/>
                    <a:pt x="1205851" y="5552371"/>
                  </a:cubicBezTo>
                  <a:cubicBezTo>
                    <a:pt x="1002222" y="5462107"/>
                    <a:pt x="807849" y="5353328"/>
                    <a:pt x="625046" y="5223719"/>
                  </a:cubicBezTo>
                  <a:cubicBezTo>
                    <a:pt x="276" y="4774715"/>
                    <a:pt x="-221864" y="4103524"/>
                    <a:pt x="264068" y="3453163"/>
                  </a:cubicBezTo>
                  <a:cubicBezTo>
                    <a:pt x="743058" y="2809745"/>
                    <a:pt x="2263332" y="2351484"/>
                    <a:pt x="3019998" y="2011259"/>
                  </a:cubicBezTo>
                  <a:cubicBezTo>
                    <a:pt x="3293046" y="1888593"/>
                    <a:pt x="3577663" y="1745097"/>
                    <a:pt x="3816002" y="1564570"/>
                  </a:cubicBezTo>
                  <a:cubicBezTo>
                    <a:pt x="4491679" y="1057705"/>
                    <a:pt x="4359783" y="460576"/>
                    <a:pt x="3859967" y="0"/>
                  </a:cubicBezTo>
                  <a:close/>
                </a:path>
              </a:pathLst>
            </a:custGeom>
            <a:solidFill>
              <a:schemeClr val="tx1">
                <a:lumMod val="65000"/>
                <a:lumOff val="35000"/>
              </a:schemeClr>
            </a:solidFill>
            <a:ln>
              <a:noFill/>
            </a:ln>
            <a:extLst>
              <a:ext uri="{91240B29-F687-4f45-9708-019B960494DF}">
                <a14:hiddenLine xmlns:a14="http://schemas.microsoft.com/office/drawing/2010/main" xmlns="" xmlns:lc="http://schemas.openxmlformats.org/drawingml/2006/lockedCanvas"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5" name="Freeform 105">
              <a:extLst>
                <a:ext uri="{FF2B5EF4-FFF2-40B4-BE49-F238E27FC236}">
                  <a16:creationId xmlns:a16="http://schemas.microsoft.com/office/drawing/2014/main" id="{6538362C-72AA-607D-069D-1C784CA98BDA}"/>
                </a:ext>
              </a:extLst>
            </p:cNvPr>
            <p:cNvSpPr>
              <a:spLocks/>
            </p:cNvSpPr>
            <p:nvPr/>
          </p:nvSpPr>
          <p:spPr bwMode="auto">
            <a:xfrm>
              <a:off x="5061587" y="479547"/>
              <a:ext cx="4003432" cy="5032912"/>
            </a:xfrm>
            <a:custGeom>
              <a:avLst/>
              <a:gdLst>
                <a:gd name="connsiteX0" fmla="*/ 2256537 w 4545444"/>
                <a:gd name="connsiteY0" fmla="*/ 5459202 h 5630150"/>
                <a:gd name="connsiteX1" fmla="*/ 2494614 w 4545444"/>
                <a:gd name="connsiteY1" fmla="*/ 5490324 h 5630150"/>
                <a:gd name="connsiteX2" fmla="*/ 4501279 w 4545444"/>
                <a:gd name="connsiteY2" fmla="*/ 5522041 h 5630150"/>
                <a:gd name="connsiteX3" fmla="*/ 4545249 w 4545444"/>
                <a:gd name="connsiteY3" fmla="*/ 5561385 h 5630150"/>
                <a:gd name="connsiteX4" fmla="*/ 4505907 w 4545444"/>
                <a:gd name="connsiteY4" fmla="*/ 5607672 h 5630150"/>
                <a:gd name="connsiteX5" fmla="*/ 2419318 w 4545444"/>
                <a:gd name="connsiteY5" fmla="*/ 5557726 h 5630150"/>
                <a:gd name="connsiteX6" fmla="*/ 2235390 w 4545444"/>
                <a:gd name="connsiteY6" fmla="*/ 5531069 h 5630150"/>
                <a:gd name="connsiteX7" fmla="*/ 618660 w 4545444"/>
                <a:gd name="connsiteY7" fmla="*/ 4907146 h 5630150"/>
                <a:gd name="connsiteX8" fmla="*/ 632400 w 4545444"/>
                <a:gd name="connsiteY8" fmla="*/ 4917588 h 5630150"/>
                <a:gd name="connsiteX9" fmla="*/ 1856847 w 4545444"/>
                <a:gd name="connsiteY9" fmla="*/ 5391925 h 5630150"/>
                <a:gd name="connsiteX10" fmla="*/ 2034852 w 4545444"/>
                <a:gd name="connsiteY10" fmla="*/ 5423658 h 5630150"/>
                <a:gd name="connsiteX11" fmla="*/ 2014093 w 4545444"/>
                <a:gd name="connsiteY11" fmla="*/ 5495358 h 5630150"/>
                <a:gd name="connsiteX12" fmla="*/ 1758065 w 4545444"/>
                <a:gd name="connsiteY12" fmla="*/ 5445168 h 5630150"/>
                <a:gd name="connsiteX13" fmla="*/ 623058 w 4545444"/>
                <a:gd name="connsiteY13" fmla="*/ 4995217 h 5630150"/>
                <a:gd name="connsiteX14" fmla="*/ 574601 w 4545444"/>
                <a:gd name="connsiteY14" fmla="*/ 4959683 h 5630150"/>
                <a:gd name="connsiteX15" fmla="*/ 56894 w 4545444"/>
                <a:gd name="connsiteY15" fmla="*/ 3655972 h 5630150"/>
                <a:gd name="connsiteX16" fmla="*/ 114769 w 4545444"/>
                <a:gd name="connsiteY16" fmla="*/ 3681320 h 5630150"/>
                <a:gd name="connsiteX17" fmla="*/ 80108 w 4545444"/>
                <a:gd name="connsiteY17" fmla="*/ 3791413 h 5630150"/>
                <a:gd name="connsiteX18" fmla="*/ 203845 w 4545444"/>
                <a:gd name="connsiteY18" fmla="*/ 4459754 h 5630150"/>
                <a:gd name="connsiteX19" fmla="*/ 432817 w 4545444"/>
                <a:gd name="connsiteY19" fmla="*/ 4753361 h 5630150"/>
                <a:gd name="connsiteX20" fmla="*/ 437043 w 4545444"/>
                <a:gd name="connsiteY20" fmla="*/ 4757128 h 5630150"/>
                <a:gd name="connsiteX21" fmla="*/ 393339 w 4545444"/>
                <a:gd name="connsiteY21" fmla="*/ 4809243 h 5630150"/>
                <a:gd name="connsiteX22" fmla="*/ 316280 w 4545444"/>
                <a:gd name="connsiteY22" fmla="*/ 4730599 h 5630150"/>
                <a:gd name="connsiteX23" fmla="*/ 102021 w 4545444"/>
                <a:gd name="connsiteY23" fmla="*/ 4404210 h 5630150"/>
                <a:gd name="connsiteX24" fmla="*/ 42457 w 4545444"/>
                <a:gd name="connsiteY24" fmla="*/ 3693267 h 5630150"/>
                <a:gd name="connsiteX25" fmla="*/ 929004 w 4545444"/>
                <a:gd name="connsiteY25" fmla="*/ 2786814 h 5630150"/>
                <a:gd name="connsiteX26" fmla="*/ 956746 w 4545444"/>
                <a:gd name="connsiteY26" fmla="*/ 2834023 h 5630150"/>
                <a:gd name="connsiteX27" fmla="*/ 807170 w 4545444"/>
                <a:gd name="connsiteY27" fmla="*/ 2926453 h 5630150"/>
                <a:gd name="connsiteX28" fmla="*/ 289168 w 4545444"/>
                <a:gd name="connsiteY28" fmla="*/ 3374474 h 5630150"/>
                <a:gd name="connsiteX29" fmla="*/ 202845 w 4545444"/>
                <a:gd name="connsiteY29" fmla="*/ 3497409 h 5630150"/>
                <a:gd name="connsiteX30" fmla="*/ 145829 w 4545444"/>
                <a:gd name="connsiteY30" fmla="*/ 3472437 h 5630150"/>
                <a:gd name="connsiteX31" fmla="*/ 199129 w 4545444"/>
                <a:gd name="connsiteY31" fmla="*/ 3391464 h 5630150"/>
                <a:gd name="connsiteX32" fmla="*/ 889422 w 4545444"/>
                <a:gd name="connsiteY32" fmla="*/ 2808754 h 5630150"/>
                <a:gd name="connsiteX33" fmla="*/ 1866690 w 4545444"/>
                <a:gd name="connsiteY33" fmla="*/ 2342652 h 5630150"/>
                <a:gd name="connsiteX34" fmla="*/ 1887488 w 4545444"/>
                <a:gd name="connsiteY34" fmla="*/ 2393291 h 5630150"/>
                <a:gd name="connsiteX35" fmla="*/ 1840098 w 4545444"/>
                <a:gd name="connsiteY35" fmla="*/ 2412028 h 5630150"/>
                <a:gd name="connsiteX36" fmla="*/ 1553013 w 4545444"/>
                <a:gd name="connsiteY36" fmla="*/ 2531900 h 5630150"/>
                <a:gd name="connsiteX37" fmla="*/ 1263822 w 4545444"/>
                <a:gd name="connsiteY37" fmla="*/ 2668275 h 5630150"/>
                <a:gd name="connsiteX38" fmla="*/ 1050436 w 4545444"/>
                <a:gd name="connsiteY38" fmla="*/ 2783374 h 5630150"/>
                <a:gd name="connsiteX39" fmla="*/ 1022313 w 4545444"/>
                <a:gd name="connsiteY39" fmla="*/ 2735091 h 5630150"/>
                <a:gd name="connsiteX40" fmla="*/ 1139549 w 4545444"/>
                <a:gd name="connsiteY40" fmla="*/ 2670106 h 5630150"/>
                <a:gd name="connsiteX41" fmla="*/ 1666136 w 4545444"/>
                <a:gd name="connsiteY41" fmla="*/ 2425016 h 5630150"/>
                <a:gd name="connsiteX42" fmla="*/ 2691412 w 4545444"/>
                <a:gd name="connsiteY42" fmla="*/ 2019045 h 5630150"/>
                <a:gd name="connsiteX43" fmla="*/ 2709493 w 4545444"/>
                <a:gd name="connsiteY43" fmla="*/ 2058447 h 5630150"/>
                <a:gd name="connsiteX44" fmla="*/ 2515802 w 4545444"/>
                <a:gd name="connsiteY44" fmla="*/ 2143103 h 5630150"/>
                <a:gd name="connsiteX45" fmla="*/ 1999688 w 4545444"/>
                <a:gd name="connsiteY45" fmla="*/ 2348928 h 5630150"/>
                <a:gd name="connsiteX46" fmla="*/ 1967235 w 4545444"/>
                <a:gd name="connsiteY46" fmla="*/ 2361760 h 5630150"/>
                <a:gd name="connsiteX47" fmla="*/ 1946919 w 4545444"/>
                <a:gd name="connsiteY47" fmla="*/ 2310047 h 5630150"/>
                <a:gd name="connsiteX48" fmla="*/ 2182498 w 4545444"/>
                <a:gd name="connsiteY48" fmla="*/ 2217829 h 5630150"/>
                <a:gd name="connsiteX49" fmla="*/ 2634236 w 4545444"/>
                <a:gd name="connsiteY49" fmla="*/ 2042495 h 5630150"/>
                <a:gd name="connsiteX50" fmla="*/ 3419929 w 4545444"/>
                <a:gd name="connsiteY50" fmla="*/ 1652893 h 5630150"/>
                <a:gd name="connsiteX51" fmla="*/ 3435936 w 4545444"/>
                <a:gd name="connsiteY51" fmla="*/ 1679865 h 5630150"/>
                <a:gd name="connsiteX52" fmla="*/ 3366230 w 4545444"/>
                <a:gd name="connsiteY52" fmla="*/ 1725659 h 5630150"/>
                <a:gd name="connsiteX53" fmla="*/ 2868625 w 4545444"/>
                <a:gd name="connsiteY53" fmla="*/ 1988895 h 5630150"/>
                <a:gd name="connsiteX54" fmla="*/ 2779467 w 4545444"/>
                <a:gd name="connsiteY54" fmla="*/ 2027864 h 5630150"/>
                <a:gd name="connsiteX55" fmla="*/ 2761652 w 4545444"/>
                <a:gd name="connsiteY55" fmla="*/ 1989574 h 5630150"/>
                <a:gd name="connsiteX56" fmla="*/ 2818870 w 4545444"/>
                <a:gd name="connsiteY56" fmla="*/ 1964884 h 5630150"/>
                <a:gd name="connsiteX57" fmla="*/ 3218283 w 4545444"/>
                <a:gd name="connsiteY57" fmla="*/ 1771311 h 5630150"/>
                <a:gd name="connsiteX58" fmla="*/ 3856693 w 4545444"/>
                <a:gd name="connsiteY58" fmla="*/ 1280930 h 5630150"/>
                <a:gd name="connsiteX59" fmla="*/ 3878857 w 4545444"/>
                <a:gd name="connsiteY59" fmla="*/ 1298486 h 5630150"/>
                <a:gd name="connsiteX60" fmla="*/ 3876698 w 4545444"/>
                <a:gd name="connsiteY60" fmla="*/ 1301552 h 5630150"/>
                <a:gd name="connsiteX61" fmla="*/ 3514716 w 4545444"/>
                <a:gd name="connsiteY61" fmla="*/ 1628110 h 5630150"/>
                <a:gd name="connsiteX62" fmla="*/ 3492103 w 4545444"/>
                <a:gd name="connsiteY62" fmla="*/ 1642966 h 5630150"/>
                <a:gd name="connsiteX63" fmla="*/ 3475028 w 4545444"/>
                <a:gd name="connsiteY63" fmla="*/ 1614196 h 5630150"/>
                <a:gd name="connsiteX64" fmla="*/ 3617263 w 4545444"/>
                <a:gd name="connsiteY64" fmla="*/ 1513296 h 5630150"/>
                <a:gd name="connsiteX65" fmla="*/ 3790149 w 4545444"/>
                <a:gd name="connsiteY65" fmla="*/ 1356801 h 5630150"/>
                <a:gd name="connsiteX66" fmla="*/ 4049529 w 4545444"/>
                <a:gd name="connsiteY66" fmla="*/ 911879 h 5630150"/>
                <a:gd name="connsiteX67" fmla="*/ 4075412 w 4545444"/>
                <a:gd name="connsiteY67" fmla="*/ 916031 h 5630150"/>
                <a:gd name="connsiteX68" fmla="*/ 4071869 w 4545444"/>
                <a:gd name="connsiteY68" fmla="*/ 931641 h 5630150"/>
                <a:gd name="connsiteX69" fmla="*/ 3962076 w 4545444"/>
                <a:gd name="connsiteY69" fmla="*/ 1180319 h 5630150"/>
                <a:gd name="connsiteX70" fmla="*/ 3914053 w 4545444"/>
                <a:gd name="connsiteY70" fmla="*/ 1248509 h 5630150"/>
                <a:gd name="connsiteX71" fmla="*/ 3893587 w 4545444"/>
                <a:gd name="connsiteY71" fmla="*/ 1232095 h 5630150"/>
                <a:gd name="connsiteX72" fmla="*/ 3931196 w 4545444"/>
                <a:gd name="connsiteY72" fmla="*/ 1180211 h 5630150"/>
                <a:gd name="connsiteX73" fmla="*/ 4029829 w 4545444"/>
                <a:gd name="connsiteY73" fmla="*/ 982194 h 5630150"/>
                <a:gd name="connsiteX74" fmla="*/ 4087808 w 4545444"/>
                <a:gd name="connsiteY74" fmla="*/ 593511 h 5630150"/>
                <a:gd name="connsiteX75" fmla="*/ 4093474 w 4545444"/>
                <a:gd name="connsiteY75" fmla="*/ 622281 h 5630150"/>
                <a:gd name="connsiteX76" fmla="*/ 4089935 w 4545444"/>
                <a:gd name="connsiteY76" fmla="*/ 852043 h 5630150"/>
                <a:gd name="connsiteX77" fmla="*/ 4087219 w 4545444"/>
                <a:gd name="connsiteY77" fmla="*/ 864013 h 5630150"/>
                <a:gd name="connsiteX78" fmla="*/ 4061852 w 4545444"/>
                <a:gd name="connsiteY78" fmla="*/ 860755 h 5630150"/>
                <a:gd name="connsiteX79" fmla="*/ 4075471 w 4545444"/>
                <a:gd name="connsiteY79" fmla="*/ 761421 h 5630150"/>
                <a:gd name="connsiteX80" fmla="*/ 4074987 w 4545444"/>
                <a:gd name="connsiteY80" fmla="*/ 646404 h 5630150"/>
                <a:gd name="connsiteX81" fmla="*/ 4067029 w 4545444"/>
                <a:gd name="connsiteY81" fmla="*/ 597339 h 5630150"/>
                <a:gd name="connsiteX82" fmla="*/ 4011395 w 4545444"/>
                <a:gd name="connsiteY82" fmla="*/ 373947 h 5630150"/>
                <a:gd name="connsiteX83" fmla="*/ 4028427 w 4545444"/>
                <a:gd name="connsiteY83" fmla="*/ 404785 h 5630150"/>
                <a:gd name="connsiteX84" fmla="*/ 4078941 w 4545444"/>
                <a:gd name="connsiteY84" fmla="*/ 548501 h 5630150"/>
                <a:gd name="connsiteX85" fmla="*/ 4080499 w 4545444"/>
                <a:gd name="connsiteY85" fmla="*/ 556408 h 5630150"/>
                <a:gd name="connsiteX86" fmla="*/ 4060972 w 4545444"/>
                <a:gd name="connsiteY86" fmla="*/ 560005 h 5630150"/>
                <a:gd name="connsiteX87" fmla="*/ 4057716 w 4545444"/>
                <a:gd name="connsiteY87" fmla="*/ 539931 h 5630150"/>
                <a:gd name="connsiteX88" fmla="*/ 4025964 w 4545444"/>
                <a:gd name="connsiteY88" fmla="*/ 440563 h 5630150"/>
                <a:gd name="connsiteX89" fmla="*/ 3997595 w 4545444"/>
                <a:gd name="connsiteY89" fmla="*/ 380051 h 5630150"/>
                <a:gd name="connsiteX90" fmla="*/ 3901155 w 4545444"/>
                <a:gd name="connsiteY90" fmla="*/ 197856 h 5630150"/>
                <a:gd name="connsiteX91" fmla="*/ 3951662 w 4545444"/>
                <a:gd name="connsiteY91" fmla="*/ 265789 h 5630150"/>
                <a:gd name="connsiteX92" fmla="*/ 3997798 w 4545444"/>
                <a:gd name="connsiteY92" fmla="*/ 349324 h 5630150"/>
                <a:gd name="connsiteX93" fmla="*/ 3985699 w 4545444"/>
                <a:gd name="connsiteY93" fmla="*/ 354676 h 5630150"/>
                <a:gd name="connsiteX94" fmla="*/ 3982036 w 4545444"/>
                <a:gd name="connsiteY94" fmla="*/ 346863 h 5630150"/>
                <a:gd name="connsiteX95" fmla="*/ 3928236 w 4545444"/>
                <a:gd name="connsiteY95" fmla="*/ 257395 h 5630150"/>
                <a:gd name="connsiteX96" fmla="*/ 3891077 w 4545444"/>
                <a:gd name="connsiteY96" fmla="*/ 204911 h 5630150"/>
                <a:gd name="connsiteX97" fmla="*/ 3831079 w 4545444"/>
                <a:gd name="connsiteY97" fmla="*/ 108914 h 5630150"/>
                <a:gd name="connsiteX98" fmla="*/ 3851464 w 4545444"/>
                <a:gd name="connsiteY98" fmla="*/ 131023 h 5630150"/>
                <a:gd name="connsiteX99" fmla="*/ 3891271 w 4545444"/>
                <a:gd name="connsiteY99" fmla="*/ 184563 h 5630150"/>
                <a:gd name="connsiteX100" fmla="*/ 3881402 w 4545444"/>
                <a:gd name="connsiteY100" fmla="*/ 191248 h 5630150"/>
                <a:gd name="connsiteX101" fmla="*/ 3866868 w 4545444"/>
                <a:gd name="connsiteY101" fmla="*/ 170720 h 5630150"/>
                <a:gd name="connsiteX102" fmla="*/ 3823189 w 4545444"/>
                <a:gd name="connsiteY102" fmla="*/ 115974 h 5630150"/>
                <a:gd name="connsiteX103" fmla="*/ 3730658 w 4545444"/>
                <a:gd name="connsiteY103" fmla="*/ 0 h 5630150"/>
                <a:gd name="connsiteX104" fmla="*/ 3822781 w 4545444"/>
                <a:gd name="connsiteY104" fmla="*/ 99914 h 5630150"/>
                <a:gd name="connsiteX105" fmla="*/ 3814969 w 4545444"/>
                <a:gd name="connsiteY105" fmla="*/ 105670 h 5630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4545444" h="5630150">
                  <a:moveTo>
                    <a:pt x="2256537" y="5459202"/>
                  </a:moveTo>
                  <a:lnTo>
                    <a:pt x="2494614" y="5490324"/>
                  </a:lnTo>
                  <a:cubicBezTo>
                    <a:pt x="3248051" y="5573048"/>
                    <a:pt x="4008214" y="5552417"/>
                    <a:pt x="4501279" y="5522041"/>
                  </a:cubicBezTo>
                  <a:cubicBezTo>
                    <a:pt x="4524421" y="5522041"/>
                    <a:pt x="4542935" y="5538242"/>
                    <a:pt x="4545249" y="5561385"/>
                  </a:cubicBezTo>
                  <a:cubicBezTo>
                    <a:pt x="4547563" y="5584529"/>
                    <a:pt x="4529049" y="5605358"/>
                    <a:pt x="4505907" y="5607672"/>
                  </a:cubicBezTo>
                  <a:cubicBezTo>
                    <a:pt x="3998668" y="5636023"/>
                    <a:pt x="3202626" y="5653742"/>
                    <a:pt x="2419318" y="5557726"/>
                  </a:cubicBezTo>
                  <a:lnTo>
                    <a:pt x="2235390" y="5531069"/>
                  </a:lnTo>
                  <a:close/>
                  <a:moveTo>
                    <a:pt x="618660" y="4907146"/>
                  </a:moveTo>
                  <a:lnTo>
                    <a:pt x="632400" y="4917588"/>
                  </a:lnTo>
                  <a:cubicBezTo>
                    <a:pt x="956939" y="5146045"/>
                    <a:pt x="1389337" y="5295867"/>
                    <a:pt x="1856847" y="5391925"/>
                  </a:cubicBezTo>
                  <a:lnTo>
                    <a:pt x="2034852" y="5423658"/>
                  </a:lnTo>
                  <a:lnTo>
                    <a:pt x="2014093" y="5495358"/>
                  </a:lnTo>
                  <a:lnTo>
                    <a:pt x="1758065" y="5445168"/>
                  </a:lnTo>
                  <a:cubicBezTo>
                    <a:pt x="1328685" y="5348354"/>
                    <a:pt x="931595" y="5204783"/>
                    <a:pt x="623058" y="4995217"/>
                  </a:cubicBezTo>
                  <a:lnTo>
                    <a:pt x="574601" y="4959683"/>
                  </a:lnTo>
                  <a:close/>
                  <a:moveTo>
                    <a:pt x="56894" y="3655972"/>
                  </a:moveTo>
                  <a:lnTo>
                    <a:pt x="114769" y="3681320"/>
                  </a:lnTo>
                  <a:lnTo>
                    <a:pt x="80108" y="3791413"/>
                  </a:lnTo>
                  <a:cubicBezTo>
                    <a:pt x="36211" y="3992545"/>
                    <a:pt x="66151" y="4215012"/>
                    <a:pt x="203845" y="4459754"/>
                  </a:cubicBezTo>
                  <a:cubicBezTo>
                    <a:pt x="264592" y="4567588"/>
                    <a:pt x="341815" y="4665151"/>
                    <a:pt x="432817" y="4753361"/>
                  </a:cubicBezTo>
                  <a:lnTo>
                    <a:pt x="437043" y="4757128"/>
                  </a:lnTo>
                  <a:lnTo>
                    <a:pt x="393339" y="4809243"/>
                  </a:lnTo>
                  <a:lnTo>
                    <a:pt x="316280" y="4730599"/>
                  </a:lnTo>
                  <a:cubicBezTo>
                    <a:pt x="228451" y="4632436"/>
                    <a:pt x="156043" y="4523978"/>
                    <a:pt x="102021" y="4404210"/>
                  </a:cubicBezTo>
                  <a:cubicBezTo>
                    <a:pt x="-16002" y="4141676"/>
                    <a:pt x="-25657" y="3905829"/>
                    <a:pt x="42457" y="3693267"/>
                  </a:cubicBezTo>
                  <a:close/>
                  <a:moveTo>
                    <a:pt x="929004" y="2786814"/>
                  </a:moveTo>
                  <a:lnTo>
                    <a:pt x="956746" y="2834023"/>
                  </a:lnTo>
                  <a:lnTo>
                    <a:pt x="807170" y="2926453"/>
                  </a:lnTo>
                  <a:cubicBezTo>
                    <a:pt x="608715" y="3055790"/>
                    <a:pt x="424743" y="3204817"/>
                    <a:pt x="289168" y="3374474"/>
                  </a:cubicBezTo>
                  <a:lnTo>
                    <a:pt x="202845" y="3497409"/>
                  </a:lnTo>
                  <a:lnTo>
                    <a:pt x="145829" y="3472437"/>
                  </a:lnTo>
                  <a:lnTo>
                    <a:pt x="199129" y="3391464"/>
                  </a:lnTo>
                  <a:cubicBezTo>
                    <a:pt x="360399" y="3169649"/>
                    <a:pt x="606694" y="2977213"/>
                    <a:pt x="889422" y="2808754"/>
                  </a:cubicBezTo>
                  <a:close/>
                  <a:moveTo>
                    <a:pt x="1866690" y="2342652"/>
                  </a:moveTo>
                  <a:lnTo>
                    <a:pt x="1887488" y="2393291"/>
                  </a:lnTo>
                  <a:lnTo>
                    <a:pt x="1840098" y="2412028"/>
                  </a:lnTo>
                  <a:cubicBezTo>
                    <a:pt x="1736774" y="2453321"/>
                    <a:pt x="1640084" y="2493135"/>
                    <a:pt x="1553013" y="2531900"/>
                  </a:cubicBezTo>
                  <a:cubicBezTo>
                    <a:pt x="1462182" y="2572691"/>
                    <a:pt x="1364371" y="2618110"/>
                    <a:pt x="1263822" y="2668275"/>
                  </a:cubicBezTo>
                  <a:lnTo>
                    <a:pt x="1050436" y="2783374"/>
                  </a:lnTo>
                  <a:lnTo>
                    <a:pt x="1022313" y="2735091"/>
                  </a:lnTo>
                  <a:lnTo>
                    <a:pt x="1139549" y="2670106"/>
                  </a:lnTo>
                  <a:cubicBezTo>
                    <a:pt x="1310738" y="2581420"/>
                    <a:pt x="1489289" y="2500060"/>
                    <a:pt x="1666136" y="2425016"/>
                  </a:cubicBezTo>
                  <a:close/>
                  <a:moveTo>
                    <a:pt x="2691412" y="2019045"/>
                  </a:moveTo>
                  <a:lnTo>
                    <a:pt x="2709493" y="2058447"/>
                  </a:lnTo>
                  <a:lnTo>
                    <a:pt x="2515802" y="2143103"/>
                  </a:lnTo>
                  <a:cubicBezTo>
                    <a:pt x="2338903" y="2216486"/>
                    <a:pt x="2163509" y="2284612"/>
                    <a:pt x="1999688" y="2348928"/>
                  </a:cubicBezTo>
                  <a:lnTo>
                    <a:pt x="1967235" y="2361760"/>
                  </a:lnTo>
                  <a:lnTo>
                    <a:pt x="1946919" y="2310047"/>
                  </a:lnTo>
                  <a:lnTo>
                    <a:pt x="2182498" y="2217829"/>
                  </a:lnTo>
                  <a:cubicBezTo>
                    <a:pt x="2346871" y="2154412"/>
                    <a:pt x="2500473" y="2096303"/>
                    <a:pt x="2634236" y="2042495"/>
                  </a:cubicBezTo>
                  <a:close/>
                  <a:moveTo>
                    <a:pt x="3419929" y="1652893"/>
                  </a:moveTo>
                  <a:lnTo>
                    <a:pt x="3435936" y="1679865"/>
                  </a:lnTo>
                  <a:lnTo>
                    <a:pt x="3366230" y="1725659"/>
                  </a:lnTo>
                  <a:cubicBezTo>
                    <a:pt x="3212281" y="1820595"/>
                    <a:pt x="3043056" y="1907857"/>
                    <a:pt x="2868625" y="1988895"/>
                  </a:cubicBezTo>
                  <a:lnTo>
                    <a:pt x="2779467" y="2027864"/>
                  </a:lnTo>
                  <a:lnTo>
                    <a:pt x="2761652" y="1989574"/>
                  </a:lnTo>
                  <a:lnTo>
                    <a:pt x="2818870" y="1964884"/>
                  </a:lnTo>
                  <a:cubicBezTo>
                    <a:pt x="2942679" y="1909918"/>
                    <a:pt x="3080517" y="1845984"/>
                    <a:pt x="3218283" y="1771311"/>
                  </a:cubicBezTo>
                  <a:close/>
                  <a:moveTo>
                    <a:pt x="3856693" y="1280930"/>
                  </a:moveTo>
                  <a:lnTo>
                    <a:pt x="3878857" y="1298486"/>
                  </a:lnTo>
                  <a:lnTo>
                    <a:pt x="3876698" y="1301552"/>
                  </a:lnTo>
                  <a:cubicBezTo>
                    <a:pt x="3781380" y="1419528"/>
                    <a:pt x="3657364" y="1527897"/>
                    <a:pt x="3514716" y="1628110"/>
                  </a:cubicBezTo>
                  <a:lnTo>
                    <a:pt x="3492103" y="1642966"/>
                  </a:lnTo>
                  <a:lnTo>
                    <a:pt x="3475028" y="1614196"/>
                  </a:lnTo>
                  <a:lnTo>
                    <a:pt x="3617263" y="1513296"/>
                  </a:lnTo>
                  <a:cubicBezTo>
                    <a:pt x="3679023" y="1464333"/>
                    <a:pt x="3737239" y="1412242"/>
                    <a:pt x="3790149" y="1356801"/>
                  </a:cubicBezTo>
                  <a:close/>
                  <a:moveTo>
                    <a:pt x="4049529" y="911879"/>
                  </a:moveTo>
                  <a:lnTo>
                    <a:pt x="4075412" y="916031"/>
                  </a:lnTo>
                  <a:lnTo>
                    <a:pt x="4071869" y="931641"/>
                  </a:lnTo>
                  <a:cubicBezTo>
                    <a:pt x="4049346" y="1012031"/>
                    <a:pt x="4013278" y="1094833"/>
                    <a:pt x="3962076" y="1180319"/>
                  </a:cubicBezTo>
                  <a:lnTo>
                    <a:pt x="3914053" y="1248509"/>
                  </a:lnTo>
                  <a:lnTo>
                    <a:pt x="3893587" y="1232095"/>
                  </a:lnTo>
                  <a:lnTo>
                    <a:pt x="3931196" y="1180211"/>
                  </a:lnTo>
                  <a:cubicBezTo>
                    <a:pt x="3971731" y="1117849"/>
                    <a:pt x="4005196" y="1051917"/>
                    <a:pt x="4029829" y="982194"/>
                  </a:cubicBezTo>
                  <a:close/>
                  <a:moveTo>
                    <a:pt x="4087808" y="593511"/>
                  </a:moveTo>
                  <a:lnTo>
                    <a:pt x="4093474" y="622281"/>
                  </a:lnTo>
                  <a:cubicBezTo>
                    <a:pt x="4104254" y="696733"/>
                    <a:pt x="4103603" y="773228"/>
                    <a:pt x="4089935" y="852043"/>
                  </a:cubicBezTo>
                  <a:lnTo>
                    <a:pt x="4087219" y="864013"/>
                  </a:lnTo>
                  <a:lnTo>
                    <a:pt x="4061852" y="860755"/>
                  </a:lnTo>
                  <a:lnTo>
                    <a:pt x="4075471" y="761421"/>
                  </a:lnTo>
                  <a:cubicBezTo>
                    <a:pt x="4078364" y="721499"/>
                    <a:pt x="4078075" y="683239"/>
                    <a:pt x="4074987" y="646404"/>
                  </a:cubicBezTo>
                  <a:lnTo>
                    <a:pt x="4067029" y="597339"/>
                  </a:lnTo>
                  <a:close/>
                  <a:moveTo>
                    <a:pt x="4011395" y="373947"/>
                  </a:moveTo>
                  <a:lnTo>
                    <a:pt x="4028427" y="404785"/>
                  </a:lnTo>
                  <a:cubicBezTo>
                    <a:pt x="4049797" y="451877"/>
                    <a:pt x="4066792" y="499755"/>
                    <a:pt x="4078941" y="548501"/>
                  </a:cubicBezTo>
                  <a:lnTo>
                    <a:pt x="4080499" y="556408"/>
                  </a:lnTo>
                  <a:lnTo>
                    <a:pt x="4060972" y="560005"/>
                  </a:lnTo>
                  <a:lnTo>
                    <a:pt x="4057716" y="539931"/>
                  </a:lnTo>
                  <a:cubicBezTo>
                    <a:pt x="4049418" y="505704"/>
                    <a:pt x="4038706" y="472661"/>
                    <a:pt x="4025964" y="440563"/>
                  </a:cubicBezTo>
                  <a:lnTo>
                    <a:pt x="3997595" y="380051"/>
                  </a:lnTo>
                  <a:close/>
                  <a:moveTo>
                    <a:pt x="3901155" y="197856"/>
                  </a:moveTo>
                  <a:lnTo>
                    <a:pt x="3951662" y="265789"/>
                  </a:lnTo>
                  <a:lnTo>
                    <a:pt x="3997798" y="349324"/>
                  </a:lnTo>
                  <a:lnTo>
                    <a:pt x="3985699" y="354676"/>
                  </a:lnTo>
                  <a:lnTo>
                    <a:pt x="3982036" y="346863"/>
                  </a:lnTo>
                  <a:cubicBezTo>
                    <a:pt x="3965620" y="316415"/>
                    <a:pt x="3947559" y="286672"/>
                    <a:pt x="3928236" y="257395"/>
                  </a:cubicBezTo>
                  <a:lnTo>
                    <a:pt x="3891077" y="204911"/>
                  </a:lnTo>
                  <a:close/>
                  <a:moveTo>
                    <a:pt x="3831079" y="108914"/>
                  </a:moveTo>
                  <a:lnTo>
                    <a:pt x="3851464" y="131023"/>
                  </a:lnTo>
                  <a:lnTo>
                    <a:pt x="3891271" y="184563"/>
                  </a:lnTo>
                  <a:lnTo>
                    <a:pt x="3881402" y="191248"/>
                  </a:lnTo>
                  <a:lnTo>
                    <a:pt x="3866868" y="170720"/>
                  </a:lnTo>
                  <a:lnTo>
                    <a:pt x="3823189" y="115974"/>
                  </a:lnTo>
                  <a:close/>
                  <a:moveTo>
                    <a:pt x="3730658" y="0"/>
                  </a:moveTo>
                  <a:lnTo>
                    <a:pt x="3822781" y="99914"/>
                  </a:lnTo>
                  <a:lnTo>
                    <a:pt x="3814969" y="105670"/>
                  </a:lnTo>
                  <a:close/>
                </a:path>
              </a:pathLst>
            </a:custGeom>
            <a:solidFill>
              <a:srgbClr val="FFFFFF"/>
            </a:solidFill>
            <a:ln>
              <a:noFill/>
            </a:ln>
            <a:extLst>
              <a:ext uri="{91240B29-F687-4f45-9708-019B960494DF}">
                <a14:hiddenLine xmlns:a14="http://schemas.microsoft.com/office/drawing/2010/main" xmlns="" xmlns:lc="http://schemas.openxmlformats.org/drawingml/2006/lockedCanvas"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131" name="Freeform: Shape 7">
            <a:extLst>
              <a:ext uri="{FF2B5EF4-FFF2-40B4-BE49-F238E27FC236}">
                <a16:creationId xmlns:a16="http://schemas.microsoft.com/office/drawing/2014/main" id="{60296AC6-A2C8-473D-C898-05CAD23A11F9}"/>
              </a:ext>
            </a:extLst>
          </p:cNvPr>
          <p:cNvSpPr/>
          <p:nvPr/>
        </p:nvSpPr>
        <p:spPr>
          <a:xfrm>
            <a:off x="10342031" y="3455978"/>
            <a:ext cx="1108036" cy="1091941"/>
          </a:xfrm>
          <a:custGeom>
            <a:avLst/>
            <a:gdLst>
              <a:gd name="connsiteX0" fmla="*/ 170906 w 342943"/>
              <a:gd name="connsiteY0" fmla="*/ 0 h 410853"/>
              <a:gd name="connsiteX1" fmla="*/ 0 w 342943"/>
              <a:gd name="connsiteY1" fmla="*/ 170906 h 410853"/>
              <a:gd name="connsiteX2" fmla="*/ 161851 w 342943"/>
              <a:gd name="connsiteY2" fmla="*/ 407457 h 410853"/>
              <a:gd name="connsiteX3" fmla="*/ 181092 w 342943"/>
              <a:gd name="connsiteY3" fmla="*/ 407457 h 410853"/>
              <a:gd name="connsiteX4" fmla="*/ 342943 w 342943"/>
              <a:gd name="connsiteY4" fmla="*/ 170906 h 410853"/>
              <a:gd name="connsiteX5" fmla="*/ 170906 w 342943"/>
              <a:gd name="connsiteY5" fmla="*/ 0 h 41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943" h="410853">
                <a:moveTo>
                  <a:pt x="170906" y="0"/>
                </a:moveTo>
                <a:cubicBezTo>
                  <a:pt x="75832" y="0"/>
                  <a:pt x="0" y="76964"/>
                  <a:pt x="0" y="170906"/>
                </a:cubicBezTo>
                <a:cubicBezTo>
                  <a:pt x="0" y="284088"/>
                  <a:pt x="125633" y="381426"/>
                  <a:pt x="161851" y="407457"/>
                </a:cubicBezTo>
                <a:cubicBezTo>
                  <a:pt x="167510" y="411985"/>
                  <a:pt x="175433" y="411985"/>
                  <a:pt x="181092" y="407457"/>
                </a:cubicBezTo>
                <a:cubicBezTo>
                  <a:pt x="217311" y="381426"/>
                  <a:pt x="342943" y="284088"/>
                  <a:pt x="342943" y="170906"/>
                </a:cubicBezTo>
                <a:cubicBezTo>
                  <a:pt x="341812" y="76964"/>
                  <a:pt x="264847" y="0"/>
                  <a:pt x="170906" y="0"/>
                </a:cubicBezTo>
                <a:close/>
              </a:path>
            </a:pathLst>
          </a:custGeom>
          <a:solidFill>
            <a:srgbClr val="ED7D31"/>
          </a:solidFill>
          <a:ln w="11313" cap="flat">
            <a:noFill/>
            <a:prstDash val="solid"/>
            <a:miter/>
          </a:ln>
          <a:effectLst>
            <a:outerShdw blurRad="127000" sx="102000" sy="102000" algn="ctr" rotWithShape="0">
              <a:prstClr val="black">
                <a:alpha val="10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a:p>
        </p:txBody>
      </p:sp>
      <p:sp>
        <p:nvSpPr>
          <p:cNvPr id="133" name="Freeform: Shape 8">
            <a:extLst>
              <a:ext uri="{FF2B5EF4-FFF2-40B4-BE49-F238E27FC236}">
                <a16:creationId xmlns:a16="http://schemas.microsoft.com/office/drawing/2014/main" id="{4941F18B-D3DA-9ABE-B9FC-8D00A6942FD6}"/>
              </a:ext>
            </a:extLst>
          </p:cNvPr>
          <p:cNvSpPr/>
          <p:nvPr/>
        </p:nvSpPr>
        <p:spPr>
          <a:xfrm>
            <a:off x="10534802" y="3666878"/>
            <a:ext cx="722491" cy="665038"/>
          </a:xfrm>
          <a:custGeom>
            <a:avLst/>
            <a:gdLst>
              <a:gd name="connsiteX0" fmla="*/ 246736 w 246735"/>
              <a:gd name="connsiteY0" fmla="*/ 123368 h 246735"/>
              <a:gd name="connsiteX1" fmla="*/ 123368 w 246735"/>
              <a:gd name="connsiteY1" fmla="*/ 246736 h 246735"/>
              <a:gd name="connsiteX2" fmla="*/ 0 w 246735"/>
              <a:gd name="connsiteY2" fmla="*/ 123368 h 246735"/>
              <a:gd name="connsiteX3" fmla="*/ 123368 w 246735"/>
              <a:gd name="connsiteY3" fmla="*/ 0 h 246735"/>
              <a:gd name="connsiteX4" fmla="*/ 246736 w 246735"/>
              <a:gd name="connsiteY4" fmla="*/ 123368 h 246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35" h="246735">
                <a:moveTo>
                  <a:pt x="246736" y="123368"/>
                </a:moveTo>
                <a:cubicBezTo>
                  <a:pt x="246736" y="191502"/>
                  <a:pt x="191502" y="246736"/>
                  <a:pt x="123368" y="246736"/>
                </a:cubicBezTo>
                <a:cubicBezTo>
                  <a:pt x="55234" y="246736"/>
                  <a:pt x="0" y="191502"/>
                  <a:pt x="0" y="123368"/>
                </a:cubicBezTo>
                <a:cubicBezTo>
                  <a:pt x="0" y="55234"/>
                  <a:pt x="55234" y="0"/>
                  <a:pt x="123368" y="0"/>
                </a:cubicBezTo>
                <a:cubicBezTo>
                  <a:pt x="191502" y="0"/>
                  <a:pt x="246736" y="55234"/>
                  <a:pt x="246736" y="123368"/>
                </a:cubicBezTo>
                <a:close/>
              </a:path>
            </a:pathLst>
          </a:custGeom>
          <a:solidFill>
            <a:schemeClr val="bg1"/>
          </a:solidFill>
          <a:ln w="11313" cap="flat">
            <a:noFill/>
            <a:prstDash val="solid"/>
            <a:miter/>
          </a:ln>
          <a:effectLst>
            <a:outerShdw blurRad="127000" sx="102000" sy="102000" algn="ctr" rotWithShape="0">
              <a:prstClr val="black">
                <a:alpha val="10000"/>
              </a:prstClr>
            </a:outerShdw>
          </a:effectLst>
        </p:spPr>
        <p:txBody>
          <a:bodyPr lIns="91440" tIns="45720" rIns="91440" bIns="4572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ID" sz="2800" b="1" dirty="0">
                <a:solidFill>
                  <a:schemeClr val="accent2"/>
                </a:solidFill>
                <a:latin typeface="+mj-lt"/>
              </a:rPr>
              <a:t>1</a:t>
            </a:r>
          </a:p>
        </p:txBody>
      </p:sp>
      <p:sp>
        <p:nvSpPr>
          <p:cNvPr id="134" name="TextBox 133">
            <a:extLst>
              <a:ext uri="{FF2B5EF4-FFF2-40B4-BE49-F238E27FC236}">
                <a16:creationId xmlns:a16="http://schemas.microsoft.com/office/drawing/2014/main" id="{8764C1F9-611C-216F-44B3-D52D2C70E4B5}"/>
              </a:ext>
            </a:extLst>
          </p:cNvPr>
          <p:cNvSpPr txBox="1"/>
          <p:nvPr/>
        </p:nvSpPr>
        <p:spPr>
          <a:xfrm>
            <a:off x="12588236" y="2725433"/>
            <a:ext cx="9415800" cy="4198522"/>
          </a:xfrm>
          <a:prstGeom prst="rect">
            <a:avLst/>
          </a:prstGeom>
          <a:solidFill>
            <a:schemeClr val="bg1"/>
          </a:solidFill>
          <a:ln>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US" sz="2200" b="1" dirty="0">
                <a:solidFill>
                  <a:schemeClr val="accent2">
                    <a:lumMod val="40000"/>
                    <a:lumOff val="60000"/>
                  </a:schemeClr>
                </a:solidFill>
                <a:latin typeface="Aptos"/>
                <a:ea typeface="Calibri"/>
                <a:cs typeface="Calibri"/>
              </a:rPr>
              <a:t>2. EARLY UNDERSTANDING</a:t>
            </a:r>
          </a:p>
          <a:p>
            <a:pPr algn="just">
              <a:lnSpc>
                <a:spcPct val="150000"/>
              </a:lnSpc>
            </a:pPr>
            <a:r>
              <a:rPr lang="en-US" sz="2400" b="1" dirty="0">
                <a:solidFill>
                  <a:schemeClr val="tx1"/>
                </a:solidFill>
                <a:latin typeface="Aptos"/>
                <a:ea typeface="Calibri"/>
                <a:cs typeface="Calibri"/>
              </a:rPr>
              <a:t>1798</a:t>
            </a:r>
            <a:r>
              <a:rPr lang="en-US" sz="2200" dirty="0">
                <a:solidFill>
                  <a:schemeClr val="tx1"/>
                </a:solidFill>
                <a:latin typeface="Aptos"/>
                <a:ea typeface="Calibri"/>
                <a:cs typeface="Calibri"/>
              </a:rPr>
              <a:t> Sir Alexander Crichton described it as 'the incapacity of attending with necessary degree of constancy to any one object'. Children were described as easily distracted, constantly shifting attention, and unable to sustain focus (</a:t>
            </a:r>
            <a:r>
              <a:rPr lang="en-GB" sz="2200" dirty="0">
                <a:solidFill>
                  <a:schemeClr val="tx1"/>
                </a:solidFill>
                <a:ea typeface="+mn-lt"/>
                <a:cs typeface="+mn-lt"/>
              </a:rPr>
              <a:t>Lange et al., 2010)</a:t>
            </a:r>
          </a:p>
          <a:p>
            <a:pPr algn="just">
              <a:lnSpc>
                <a:spcPct val="150000"/>
              </a:lnSpc>
            </a:pPr>
            <a:r>
              <a:rPr lang="en-GB" sz="2400" b="1" dirty="0">
                <a:solidFill>
                  <a:schemeClr val="tx1"/>
                </a:solidFill>
                <a:ea typeface="+mn-lt"/>
                <a:cs typeface="+mn-lt"/>
              </a:rPr>
              <a:t>1902</a:t>
            </a:r>
            <a:r>
              <a:rPr lang="en-GB" sz="2200" dirty="0">
                <a:solidFill>
                  <a:schemeClr val="tx1"/>
                </a:solidFill>
                <a:ea typeface="+mn-lt"/>
                <a:cs typeface="+mn-lt"/>
              </a:rPr>
              <a:t> Sir George Frederic Still Lecture are considered the starting point of ADHD whom described children showing the symptoms as 'defect of moral control (Still, 1902)</a:t>
            </a:r>
          </a:p>
        </p:txBody>
      </p:sp>
      <p:sp>
        <p:nvSpPr>
          <p:cNvPr id="136" name="TextBox 135">
            <a:extLst>
              <a:ext uri="{FF2B5EF4-FFF2-40B4-BE49-F238E27FC236}">
                <a16:creationId xmlns:a16="http://schemas.microsoft.com/office/drawing/2014/main" id="{FFE5F46E-E7A7-2BAD-C322-77E65AFB2F0E}"/>
              </a:ext>
            </a:extLst>
          </p:cNvPr>
          <p:cNvSpPr txBox="1"/>
          <p:nvPr/>
        </p:nvSpPr>
        <p:spPr>
          <a:xfrm>
            <a:off x="5095" y="6517614"/>
            <a:ext cx="10191473" cy="3690690"/>
          </a:xfrm>
          <a:prstGeom prst="rect">
            <a:avLst/>
          </a:prstGeom>
          <a:ln>
            <a:solidFill>
              <a:schemeClr val="accent2">
                <a:lumMod val="60000"/>
                <a:lumOff val="40000"/>
              </a:schemeClr>
            </a:solidFill>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GB" sz="2200" b="1" dirty="0">
                <a:solidFill>
                  <a:schemeClr val="accent2">
                    <a:lumMod val="60000"/>
                    <a:lumOff val="40000"/>
                  </a:schemeClr>
                </a:solidFill>
                <a:latin typeface="Aptos"/>
                <a:ea typeface="Calibri"/>
                <a:cs typeface="Calibri"/>
              </a:rPr>
              <a:t>3. FIRST CLINICAL DESCRIPTIONS</a:t>
            </a:r>
          </a:p>
          <a:p>
            <a:pPr algn="just">
              <a:lnSpc>
                <a:spcPct val="150000"/>
              </a:lnSpc>
            </a:pPr>
            <a:r>
              <a:rPr lang="en-GB" sz="2400" b="1" dirty="0">
                <a:solidFill>
                  <a:schemeClr val="tx1"/>
                </a:solidFill>
                <a:latin typeface="Aptos"/>
                <a:ea typeface="Calibri"/>
                <a:cs typeface="Calibri"/>
              </a:rPr>
              <a:t>1937 </a:t>
            </a:r>
            <a:r>
              <a:rPr lang="en-GB" sz="2200" dirty="0">
                <a:solidFill>
                  <a:schemeClr val="tx1"/>
                </a:solidFill>
                <a:latin typeface="Aptos"/>
                <a:ea typeface="Calibri"/>
                <a:cs typeface="Calibri"/>
              </a:rPr>
              <a:t>Charles Bradely use of stimulants like Benzedrine to treat hyperactivity mark the first documented approach laying the foundation for modern pharmacological treatment of hyperactive behaviour (</a:t>
            </a:r>
            <a:r>
              <a:rPr lang="en-GB" sz="2200" dirty="0">
                <a:solidFill>
                  <a:schemeClr val="tx1"/>
                </a:solidFill>
                <a:ea typeface="+mn-lt"/>
                <a:cs typeface="+mn-lt"/>
              </a:rPr>
              <a:t>Gross, 1995)</a:t>
            </a:r>
          </a:p>
          <a:p>
            <a:pPr algn="just">
              <a:lnSpc>
                <a:spcPct val="150000"/>
              </a:lnSpc>
            </a:pPr>
            <a:r>
              <a:rPr lang="en-GB" sz="2400" b="1" dirty="0">
                <a:solidFill>
                  <a:schemeClr val="tx1"/>
                </a:solidFill>
                <a:ea typeface="+mn-lt"/>
                <a:cs typeface="+mn-lt"/>
              </a:rPr>
              <a:t>1944</a:t>
            </a:r>
            <a:r>
              <a:rPr lang="en-GB" sz="2200" dirty="0">
                <a:solidFill>
                  <a:schemeClr val="tx1"/>
                </a:solidFill>
                <a:ea typeface="+mn-lt"/>
                <a:cs typeface="+mn-lt"/>
              </a:rPr>
              <a:t> Leandro </a:t>
            </a:r>
            <a:r>
              <a:rPr lang="en-GB" sz="2200" dirty="0" err="1">
                <a:solidFill>
                  <a:schemeClr val="tx1"/>
                </a:solidFill>
                <a:ea typeface="+mn-lt"/>
                <a:cs typeface="+mn-lt"/>
              </a:rPr>
              <a:t>Panizzon</a:t>
            </a:r>
            <a:r>
              <a:rPr lang="en-GB" sz="2200" dirty="0">
                <a:solidFill>
                  <a:schemeClr val="tx1"/>
                </a:solidFill>
                <a:ea typeface="+mn-lt"/>
                <a:cs typeface="+mn-lt"/>
              </a:rPr>
              <a:t> first synthesized methylphenidate as treatment for hyperkinetic children creating one of the most effective stimulant treatment (Ritalin) for ADHD symptoms reduction (</a:t>
            </a:r>
            <a:r>
              <a:rPr lang="en-GB" sz="2200" dirty="0" err="1">
                <a:solidFill>
                  <a:schemeClr val="tx1"/>
                </a:solidFill>
                <a:ea typeface="+mn-lt"/>
                <a:cs typeface="+mn-lt"/>
              </a:rPr>
              <a:t>Colzato</a:t>
            </a:r>
            <a:r>
              <a:rPr lang="en-GB" sz="2200" dirty="0">
                <a:solidFill>
                  <a:schemeClr val="tx1"/>
                </a:solidFill>
                <a:ea typeface="+mn-lt"/>
                <a:cs typeface="+mn-lt"/>
              </a:rPr>
              <a:t> &amp;  Arntz, 2017).</a:t>
            </a:r>
          </a:p>
        </p:txBody>
      </p:sp>
      <p:sp>
        <p:nvSpPr>
          <p:cNvPr id="137" name="TextBox 136">
            <a:extLst>
              <a:ext uri="{FF2B5EF4-FFF2-40B4-BE49-F238E27FC236}">
                <a16:creationId xmlns:a16="http://schemas.microsoft.com/office/drawing/2014/main" id="{1F17137E-6902-C6F5-7A98-67306E19FD88}"/>
              </a:ext>
            </a:extLst>
          </p:cNvPr>
          <p:cNvSpPr txBox="1"/>
          <p:nvPr/>
        </p:nvSpPr>
        <p:spPr>
          <a:xfrm>
            <a:off x="7244710" y="10654536"/>
            <a:ext cx="16741601" cy="5860515"/>
          </a:xfrm>
          <a:prstGeom prst="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US" sz="2200" b="1" dirty="0">
                <a:solidFill>
                  <a:schemeClr val="accent2">
                    <a:lumMod val="76000"/>
                  </a:schemeClr>
                </a:solidFill>
                <a:latin typeface="Aptos"/>
                <a:ea typeface="Calibri"/>
                <a:cs typeface="Calibri"/>
              </a:rPr>
              <a:t>4. DEVELOPMENT OF DIAGNOSIS</a:t>
            </a:r>
            <a:endParaRPr lang="en-US" sz="2200" dirty="0">
              <a:solidFill>
                <a:schemeClr val="accent2">
                  <a:lumMod val="76000"/>
                </a:schemeClr>
              </a:solidFill>
            </a:endParaRPr>
          </a:p>
          <a:p>
            <a:pPr algn="just">
              <a:lnSpc>
                <a:spcPct val="150000"/>
              </a:lnSpc>
            </a:pPr>
            <a:r>
              <a:rPr lang="en-US" sz="2400" b="1" dirty="0">
                <a:solidFill>
                  <a:schemeClr val="tx1"/>
                </a:solidFill>
                <a:latin typeface="Aptos"/>
                <a:ea typeface="Calibri"/>
                <a:cs typeface="Calibri"/>
              </a:rPr>
              <a:t>1963</a:t>
            </a:r>
            <a:r>
              <a:rPr lang="en-US" sz="2200" dirty="0">
                <a:solidFill>
                  <a:schemeClr val="tx1"/>
                </a:solidFill>
                <a:latin typeface="Aptos"/>
                <a:ea typeface="Calibri"/>
                <a:cs typeface="Calibri"/>
              </a:rPr>
              <a:t> </a:t>
            </a:r>
            <a:r>
              <a:rPr lang="en-US" sz="2200" dirty="0">
                <a:solidFill>
                  <a:schemeClr val="tx1"/>
                </a:solidFill>
                <a:ea typeface="+mn-lt"/>
                <a:cs typeface="+mn-lt"/>
              </a:rPr>
              <a:t>Oxford International Study Group of Child Neurology experts label  children with hyperactivity, impulsivity, and attention problems with the Minimal Brain Dysfunction diagnosis (Ross &amp; Ross, 1976). </a:t>
            </a:r>
          </a:p>
          <a:p>
            <a:pPr algn="just">
              <a:lnSpc>
                <a:spcPct val="150000"/>
              </a:lnSpc>
            </a:pPr>
            <a:r>
              <a:rPr lang="en-US" sz="2400" b="1" dirty="0">
                <a:solidFill>
                  <a:schemeClr val="tx1"/>
                </a:solidFill>
                <a:ea typeface="+mn-lt"/>
                <a:cs typeface="+mn-lt"/>
              </a:rPr>
              <a:t>1968</a:t>
            </a:r>
            <a:r>
              <a:rPr lang="en-US" sz="2200" dirty="0">
                <a:solidFill>
                  <a:schemeClr val="tx1"/>
                </a:solidFill>
                <a:ea typeface="+mn-lt"/>
                <a:cs typeface="+mn-lt"/>
              </a:rPr>
              <a:t> DSM-II introduced the diagnosis Hyperkinetic Reaction of Childhood as the first official psychiatric classification of hyperactivity.</a:t>
            </a:r>
          </a:p>
          <a:p>
            <a:pPr algn="just">
              <a:lnSpc>
                <a:spcPct val="150000"/>
              </a:lnSpc>
            </a:pPr>
            <a:r>
              <a:rPr lang="en-US" sz="2400" b="1" dirty="0">
                <a:solidFill>
                  <a:schemeClr val="tx1"/>
                </a:solidFill>
                <a:ea typeface="+mn-lt"/>
                <a:cs typeface="+mn-lt"/>
              </a:rPr>
              <a:t>1980</a:t>
            </a:r>
            <a:r>
              <a:rPr lang="en-US" sz="2200" dirty="0">
                <a:solidFill>
                  <a:schemeClr val="tx1"/>
                </a:solidFill>
                <a:ea typeface="+mn-lt"/>
                <a:cs typeface="+mn-lt"/>
              </a:rPr>
              <a:t> DSM-III renamed the disorder as Attention Deficit Disorder (ADD)</a:t>
            </a:r>
          </a:p>
          <a:p>
            <a:pPr algn="just">
              <a:lnSpc>
                <a:spcPct val="150000"/>
              </a:lnSpc>
            </a:pPr>
            <a:r>
              <a:rPr lang="en-US" sz="2400" b="1" dirty="0">
                <a:solidFill>
                  <a:schemeClr val="tx1"/>
                </a:solidFill>
                <a:ea typeface="+mn-lt"/>
                <a:cs typeface="+mn-lt"/>
              </a:rPr>
              <a:t>1987</a:t>
            </a:r>
            <a:r>
              <a:rPr lang="en-US" sz="2200" dirty="0">
                <a:solidFill>
                  <a:schemeClr val="tx1"/>
                </a:solidFill>
                <a:ea typeface="+mn-lt"/>
                <a:cs typeface="+mn-lt"/>
              </a:rPr>
              <a:t> DSM-III-R replaced the previous term with Attention‑Deficit/Hyperactivity Disorder (ADHD).</a:t>
            </a:r>
          </a:p>
          <a:p>
            <a:pPr algn="just">
              <a:lnSpc>
                <a:spcPct val="150000"/>
              </a:lnSpc>
            </a:pPr>
            <a:r>
              <a:rPr lang="en-US" sz="2400" b="1" dirty="0">
                <a:solidFill>
                  <a:schemeClr val="tx1"/>
                </a:solidFill>
                <a:ea typeface="+mn-lt"/>
                <a:cs typeface="+mn-lt"/>
              </a:rPr>
              <a:t>1994</a:t>
            </a:r>
            <a:r>
              <a:rPr lang="en-US" sz="2200" dirty="0">
                <a:solidFill>
                  <a:schemeClr val="tx1"/>
                </a:solidFill>
                <a:ea typeface="+mn-lt"/>
                <a:cs typeface="+mn-lt"/>
              </a:rPr>
              <a:t> DSM-IV introduced subtypes based on empirical evidence dividing ADHD into three groups: predominantly inattentive, predominantly hyperactive-impulsive, combined type, ad acknowledging it as a lifelong disorder.</a:t>
            </a:r>
          </a:p>
          <a:p>
            <a:pPr algn="just">
              <a:lnSpc>
                <a:spcPct val="150000"/>
              </a:lnSpc>
            </a:pPr>
            <a:r>
              <a:rPr lang="en-US" sz="2400" b="1" dirty="0">
                <a:solidFill>
                  <a:schemeClr val="tx1"/>
                </a:solidFill>
                <a:ea typeface="+mn-lt"/>
                <a:cs typeface="+mn-lt"/>
              </a:rPr>
              <a:t>2000</a:t>
            </a:r>
            <a:r>
              <a:rPr lang="en-US" sz="2200" b="1" dirty="0">
                <a:solidFill>
                  <a:schemeClr val="tx1"/>
                </a:solidFill>
                <a:ea typeface="+mn-lt"/>
                <a:cs typeface="+mn-lt"/>
              </a:rPr>
              <a:t> </a:t>
            </a:r>
            <a:r>
              <a:rPr lang="en-US" sz="2200" dirty="0">
                <a:solidFill>
                  <a:schemeClr val="tx1"/>
                </a:solidFill>
                <a:ea typeface="+mn-lt"/>
                <a:cs typeface="+mn-lt"/>
              </a:rPr>
              <a:t>DSM-IV-TR revised the previous definition maintaining the diagnostic criteria but introducing explanation, examples, background information, and the ADHD diagnosis in adults (APA, 2000).</a:t>
            </a:r>
            <a:endParaRPr lang="en-US" sz="2200" dirty="0">
              <a:solidFill>
                <a:schemeClr val="tx1"/>
              </a:solidFill>
            </a:endParaRPr>
          </a:p>
          <a:p>
            <a:pPr algn="just">
              <a:lnSpc>
                <a:spcPct val="150000"/>
              </a:lnSpc>
            </a:pPr>
            <a:endParaRPr lang="en-US" sz="2200" dirty="0">
              <a:solidFill>
                <a:schemeClr val="tx1"/>
              </a:solidFill>
              <a:ea typeface="+mn-lt"/>
              <a:cs typeface="+mn-lt"/>
            </a:endParaRPr>
          </a:p>
        </p:txBody>
      </p:sp>
      <p:sp>
        <p:nvSpPr>
          <p:cNvPr id="138" name="TextBox 137">
            <a:extLst>
              <a:ext uri="{FF2B5EF4-FFF2-40B4-BE49-F238E27FC236}">
                <a16:creationId xmlns:a16="http://schemas.microsoft.com/office/drawing/2014/main" id="{829D565A-F901-0AEF-D7FD-4CB3E16E9989}"/>
              </a:ext>
            </a:extLst>
          </p:cNvPr>
          <p:cNvSpPr txBox="1"/>
          <p:nvPr/>
        </p:nvSpPr>
        <p:spPr>
          <a:xfrm>
            <a:off x="2274658" y="16773734"/>
            <a:ext cx="9559445" cy="2074863"/>
          </a:xfrm>
          <a:prstGeom prst="rect">
            <a:avLst/>
          </a:prstGeom>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GB" sz="2200" b="1" dirty="0">
                <a:solidFill>
                  <a:schemeClr val="accent2">
                    <a:lumMod val="49000"/>
                  </a:schemeClr>
                </a:solidFill>
                <a:latin typeface="Aptos"/>
                <a:ea typeface="Calibri"/>
                <a:cs typeface="Calibri"/>
              </a:rPr>
              <a:t>5. MODERN TREATMENT FOR CHILDREN</a:t>
            </a:r>
          </a:p>
          <a:p>
            <a:pPr algn="just">
              <a:lnSpc>
                <a:spcPct val="150000"/>
              </a:lnSpc>
            </a:pPr>
            <a:r>
              <a:rPr lang="en-GB" sz="2200" dirty="0">
                <a:solidFill>
                  <a:schemeClr val="tx1"/>
                </a:solidFill>
                <a:latin typeface="Aptos"/>
                <a:ea typeface="Calibri"/>
                <a:cs typeface="Calibri"/>
              </a:rPr>
              <a:t>Pharmacological treatment reduces symptom, yet behavioural therapy, parent training, school intervention , and lifestyle strategies are essential to improve functional outcomes and life quality (</a:t>
            </a:r>
            <a:r>
              <a:rPr lang="en-GB" sz="2200" dirty="0">
                <a:solidFill>
                  <a:schemeClr val="tx1"/>
                </a:solidFill>
                <a:ea typeface="+mn-lt"/>
                <a:cs typeface="+mn-lt"/>
              </a:rPr>
              <a:t>Peterson et al, 2024)</a:t>
            </a:r>
          </a:p>
        </p:txBody>
      </p:sp>
      <p:sp>
        <p:nvSpPr>
          <p:cNvPr id="143" name="Freeform: Shape 7">
            <a:extLst>
              <a:ext uri="{FF2B5EF4-FFF2-40B4-BE49-F238E27FC236}">
                <a16:creationId xmlns:a16="http://schemas.microsoft.com/office/drawing/2014/main" id="{C0A84867-07DD-1523-F81B-EA54B6614156}"/>
              </a:ext>
            </a:extLst>
          </p:cNvPr>
          <p:cNvSpPr/>
          <p:nvPr/>
        </p:nvSpPr>
        <p:spPr>
          <a:xfrm>
            <a:off x="11663547" y="5984096"/>
            <a:ext cx="1108036" cy="1091941"/>
          </a:xfrm>
          <a:custGeom>
            <a:avLst/>
            <a:gdLst>
              <a:gd name="connsiteX0" fmla="*/ 170906 w 342943"/>
              <a:gd name="connsiteY0" fmla="*/ 0 h 410853"/>
              <a:gd name="connsiteX1" fmla="*/ 0 w 342943"/>
              <a:gd name="connsiteY1" fmla="*/ 170906 h 410853"/>
              <a:gd name="connsiteX2" fmla="*/ 161851 w 342943"/>
              <a:gd name="connsiteY2" fmla="*/ 407457 h 410853"/>
              <a:gd name="connsiteX3" fmla="*/ 181092 w 342943"/>
              <a:gd name="connsiteY3" fmla="*/ 407457 h 410853"/>
              <a:gd name="connsiteX4" fmla="*/ 342943 w 342943"/>
              <a:gd name="connsiteY4" fmla="*/ 170906 h 410853"/>
              <a:gd name="connsiteX5" fmla="*/ 170906 w 342943"/>
              <a:gd name="connsiteY5" fmla="*/ 0 h 41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943" h="410853">
                <a:moveTo>
                  <a:pt x="170906" y="0"/>
                </a:moveTo>
                <a:cubicBezTo>
                  <a:pt x="75832" y="0"/>
                  <a:pt x="0" y="76964"/>
                  <a:pt x="0" y="170906"/>
                </a:cubicBezTo>
                <a:cubicBezTo>
                  <a:pt x="0" y="284088"/>
                  <a:pt x="125633" y="381426"/>
                  <a:pt x="161851" y="407457"/>
                </a:cubicBezTo>
                <a:cubicBezTo>
                  <a:pt x="167510" y="411985"/>
                  <a:pt x="175433" y="411985"/>
                  <a:pt x="181092" y="407457"/>
                </a:cubicBezTo>
                <a:cubicBezTo>
                  <a:pt x="217311" y="381426"/>
                  <a:pt x="342943" y="284088"/>
                  <a:pt x="342943" y="170906"/>
                </a:cubicBezTo>
                <a:cubicBezTo>
                  <a:pt x="341812" y="76964"/>
                  <a:pt x="264847" y="0"/>
                  <a:pt x="170906" y="0"/>
                </a:cubicBezTo>
                <a:close/>
              </a:path>
            </a:pathLst>
          </a:custGeom>
          <a:solidFill>
            <a:schemeClr val="accent2">
              <a:lumMod val="40000"/>
              <a:lumOff val="60000"/>
            </a:schemeClr>
          </a:solidFill>
          <a:ln w="11313" cap="flat">
            <a:solidFill>
              <a:schemeClr val="accent2">
                <a:lumMod val="20000"/>
                <a:lumOff val="80000"/>
              </a:schemeClr>
            </a:solidFill>
            <a:prstDash val="solid"/>
            <a:miter/>
          </a:ln>
          <a:effectLst>
            <a:outerShdw blurRad="127000" sx="102000" sy="102000" algn="ctr" rotWithShape="0">
              <a:prstClr val="black">
                <a:alpha val="10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a:p>
        </p:txBody>
      </p:sp>
      <p:sp>
        <p:nvSpPr>
          <p:cNvPr id="144" name="Freeform: Shape 8">
            <a:extLst>
              <a:ext uri="{FF2B5EF4-FFF2-40B4-BE49-F238E27FC236}">
                <a16:creationId xmlns:a16="http://schemas.microsoft.com/office/drawing/2014/main" id="{734794CF-7463-940C-04E0-FB9F1717A391}"/>
              </a:ext>
            </a:extLst>
          </p:cNvPr>
          <p:cNvSpPr/>
          <p:nvPr/>
        </p:nvSpPr>
        <p:spPr>
          <a:xfrm>
            <a:off x="11856317" y="6194998"/>
            <a:ext cx="722491" cy="665038"/>
          </a:xfrm>
          <a:custGeom>
            <a:avLst/>
            <a:gdLst>
              <a:gd name="connsiteX0" fmla="*/ 246736 w 246735"/>
              <a:gd name="connsiteY0" fmla="*/ 123368 h 246735"/>
              <a:gd name="connsiteX1" fmla="*/ 123368 w 246735"/>
              <a:gd name="connsiteY1" fmla="*/ 246736 h 246735"/>
              <a:gd name="connsiteX2" fmla="*/ 0 w 246735"/>
              <a:gd name="connsiteY2" fmla="*/ 123368 h 246735"/>
              <a:gd name="connsiteX3" fmla="*/ 123368 w 246735"/>
              <a:gd name="connsiteY3" fmla="*/ 0 h 246735"/>
              <a:gd name="connsiteX4" fmla="*/ 246736 w 246735"/>
              <a:gd name="connsiteY4" fmla="*/ 123368 h 246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35" h="246735">
                <a:moveTo>
                  <a:pt x="246736" y="123368"/>
                </a:moveTo>
                <a:cubicBezTo>
                  <a:pt x="246736" y="191502"/>
                  <a:pt x="191502" y="246736"/>
                  <a:pt x="123368" y="246736"/>
                </a:cubicBezTo>
                <a:cubicBezTo>
                  <a:pt x="55234" y="246736"/>
                  <a:pt x="0" y="191502"/>
                  <a:pt x="0" y="123368"/>
                </a:cubicBezTo>
                <a:cubicBezTo>
                  <a:pt x="0" y="55234"/>
                  <a:pt x="55234" y="0"/>
                  <a:pt x="123368" y="0"/>
                </a:cubicBezTo>
                <a:cubicBezTo>
                  <a:pt x="191502" y="0"/>
                  <a:pt x="246736" y="55234"/>
                  <a:pt x="246736" y="123368"/>
                </a:cubicBezTo>
                <a:close/>
              </a:path>
            </a:pathLst>
          </a:custGeom>
          <a:solidFill>
            <a:schemeClr val="bg1"/>
          </a:solidFill>
          <a:ln w="11313" cap="flat">
            <a:noFill/>
            <a:prstDash val="solid"/>
            <a:miter/>
          </a:ln>
          <a:effectLst>
            <a:outerShdw blurRad="127000" sx="102000" sy="102000" algn="ctr" rotWithShape="0">
              <a:prstClr val="black">
                <a:alpha val="10000"/>
              </a:prstClr>
            </a:outerShdw>
          </a:effectLst>
        </p:spPr>
        <p:txBody>
          <a:bodyPr lIns="91440" tIns="45720" rIns="91440" bIns="4572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ID" sz="3200" b="1" dirty="0">
                <a:solidFill>
                  <a:schemeClr val="accent2">
                    <a:lumMod val="40000"/>
                    <a:lumOff val="60000"/>
                  </a:schemeClr>
                </a:solidFill>
                <a:latin typeface="+mj-lt"/>
              </a:rPr>
              <a:t>2</a:t>
            </a:r>
          </a:p>
        </p:txBody>
      </p:sp>
      <p:sp>
        <p:nvSpPr>
          <p:cNvPr id="3" name="TextBox 2">
            <a:extLst>
              <a:ext uri="{FF2B5EF4-FFF2-40B4-BE49-F238E27FC236}">
                <a16:creationId xmlns:a16="http://schemas.microsoft.com/office/drawing/2014/main" id="{8973ADE2-52ED-3DEA-F4A7-F9BDEA530CF2}"/>
              </a:ext>
            </a:extLst>
          </p:cNvPr>
          <p:cNvSpPr txBox="1"/>
          <p:nvPr/>
        </p:nvSpPr>
        <p:spPr>
          <a:xfrm rot="-1320000">
            <a:off x="-100552" y="379619"/>
            <a:ext cx="224083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solidFill>
                  <a:srgbClr val="231F20"/>
                </a:solidFill>
                <a:latin typeface="Aptos"/>
                <a:ea typeface="Frutiger W01"/>
                <a:cs typeface="Frutiger W01"/>
              </a:rPr>
              <a:t>2,498,000 people in England</a:t>
            </a:r>
            <a:endParaRPr lang="en-US" sz="2400" dirty="0">
              <a:latin typeface="Aptos"/>
            </a:endParaRPr>
          </a:p>
        </p:txBody>
      </p:sp>
      <p:sp>
        <p:nvSpPr>
          <p:cNvPr id="8" name="TextBox 7">
            <a:extLst>
              <a:ext uri="{FF2B5EF4-FFF2-40B4-BE49-F238E27FC236}">
                <a16:creationId xmlns:a16="http://schemas.microsoft.com/office/drawing/2014/main" id="{3BE5540B-5DCD-C7A3-146A-1E43E106E9B7}"/>
              </a:ext>
            </a:extLst>
          </p:cNvPr>
          <p:cNvSpPr txBox="1"/>
          <p:nvPr/>
        </p:nvSpPr>
        <p:spPr>
          <a:xfrm rot="300000">
            <a:off x="2059703" y="550732"/>
            <a:ext cx="192482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solidFill>
                  <a:srgbClr val="231F20"/>
                </a:solidFill>
                <a:ea typeface="+mn-lt"/>
                <a:cs typeface="+mn-lt"/>
              </a:rPr>
              <a:t>741,000 aged 5-24</a:t>
            </a:r>
            <a:endParaRPr lang="en-US" b="1" dirty="0"/>
          </a:p>
        </p:txBody>
      </p:sp>
      <p:sp>
        <p:nvSpPr>
          <p:cNvPr id="11" name="TextBox 10">
            <a:extLst>
              <a:ext uri="{FF2B5EF4-FFF2-40B4-BE49-F238E27FC236}">
                <a16:creationId xmlns:a16="http://schemas.microsoft.com/office/drawing/2014/main" id="{CD0DC713-EF08-F81F-5766-B41088D05755}"/>
              </a:ext>
            </a:extLst>
          </p:cNvPr>
          <p:cNvSpPr txBox="1"/>
          <p:nvPr/>
        </p:nvSpPr>
        <p:spPr>
          <a:xfrm rot="900000">
            <a:off x="4438247" y="530653"/>
            <a:ext cx="1752449" cy="12290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solidFill>
                  <a:srgbClr val="231F20"/>
                </a:solidFill>
                <a:ea typeface="+mn-lt"/>
                <a:cs typeface="+mn-lt"/>
              </a:rPr>
              <a:t>13.5% increase since 2024</a:t>
            </a:r>
            <a:endParaRPr lang="en-US" sz="2400" b="1" dirty="0">
              <a:solidFill>
                <a:srgbClr val="231F20"/>
              </a:solidFill>
            </a:endParaRPr>
          </a:p>
        </p:txBody>
      </p:sp>
      <p:sp>
        <p:nvSpPr>
          <p:cNvPr id="13" name="TextBox 12">
            <a:extLst>
              <a:ext uri="{FF2B5EF4-FFF2-40B4-BE49-F238E27FC236}">
                <a16:creationId xmlns:a16="http://schemas.microsoft.com/office/drawing/2014/main" id="{9E0D9433-F80D-1364-806A-A0142E795AC5}"/>
              </a:ext>
            </a:extLst>
          </p:cNvPr>
          <p:cNvSpPr txBox="1"/>
          <p:nvPr/>
        </p:nvSpPr>
        <p:spPr>
          <a:xfrm>
            <a:off x="-14186" y="2580919"/>
            <a:ext cx="205371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t>(NHS England, 2025)</a:t>
            </a:r>
            <a:endParaRPr lang="en-US" sz="1400" dirty="0"/>
          </a:p>
        </p:txBody>
      </p:sp>
      <p:sp>
        <p:nvSpPr>
          <p:cNvPr id="9" name="Freeform: Shape 7">
            <a:extLst>
              <a:ext uri="{FF2B5EF4-FFF2-40B4-BE49-F238E27FC236}">
                <a16:creationId xmlns:a16="http://schemas.microsoft.com/office/drawing/2014/main" id="{D2179754-7781-DC43-E9DC-8C152193F6E8}"/>
              </a:ext>
            </a:extLst>
          </p:cNvPr>
          <p:cNvSpPr/>
          <p:nvPr/>
        </p:nvSpPr>
        <p:spPr>
          <a:xfrm>
            <a:off x="9968558" y="8052559"/>
            <a:ext cx="1108036" cy="1091941"/>
          </a:xfrm>
          <a:custGeom>
            <a:avLst/>
            <a:gdLst>
              <a:gd name="connsiteX0" fmla="*/ 170906 w 342943"/>
              <a:gd name="connsiteY0" fmla="*/ 0 h 410853"/>
              <a:gd name="connsiteX1" fmla="*/ 0 w 342943"/>
              <a:gd name="connsiteY1" fmla="*/ 170906 h 410853"/>
              <a:gd name="connsiteX2" fmla="*/ 161851 w 342943"/>
              <a:gd name="connsiteY2" fmla="*/ 407457 h 410853"/>
              <a:gd name="connsiteX3" fmla="*/ 181092 w 342943"/>
              <a:gd name="connsiteY3" fmla="*/ 407457 h 410853"/>
              <a:gd name="connsiteX4" fmla="*/ 342943 w 342943"/>
              <a:gd name="connsiteY4" fmla="*/ 170906 h 410853"/>
              <a:gd name="connsiteX5" fmla="*/ 170906 w 342943"/>
              <a:gd name="connsiteY5" fmla="*/ 0 h 41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943" h="410853">
                <a:moveTo>
                  <a:pt x="170906" y="0"/>
                </a:moveTo>
                <a:cubicBezTo>
                  <a:pt x="75832" y="0"/>
                  <a:pt x="0" y="76964"/>
                  <a:pt x="0" y="170906"/>
                </a:cubicBezTo>
                <a:cubicBezTo>
                  <a:pt x="0" y="284088"/>
                  <a:pt x="125633" y="381426"/>
                  <a:pt x="161851" y="407457"/>
                </a:cubicBezTo>
                <a:cubicBezTo>
                  <a:pt x="167510" y="411985"/>
                  <a:pt x="175433" y="411985"/>
                  <a:pt x="181092" y="407457"/>
                </a:cubicBezTo>
                <a:cubicBezTo>
                  <a:pt x="217311" y="381426"/>
                  <a:pt x="342943" y="284088"/>
                  <a:pt x="342943" y="170906"/>
                </a:cubicBezTo>
                <a:cubicBezTo>
                  <a:pt x="341812" y="76964"/>
                  <a:pt x="264847" y="0"/>
                  <a:pt x="170906" y="0"/>
                </a:cubicBezTo>
                <a:close/>
              </a:path>
            </a:pathLst>
          </a:custGeom>
          <a:solidFill>
            <a:schemeClr val="accent2">
              <a:lumMod val="60000"/>
              <a:lumOff val="40000"/>
            </a:schemeClr>
          </a:solidFill>
          <a:ln w="11313" cap="flat">
            <a:noFill/>
            <a:prstDash val="solid"/>
            <a:miter/>
          </a:ln>
          <a:effectLst>
            <a:outerShdw blurRad="127000" sx="102000" sy="102000" algn="ctr" rotWithShape="0">
              <a:prstClr val="black">
                <a:alpha val="10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a:p>
        </p:txBody>
      </p:sp>
      <p:sp>
        <p:nvSpPr>
          <p:cNvPr id="132" name="Freeform: Shape 8">
            <a:extLst>
              <a:ext uri="{FF2B5EF4-FFF2-40B4-BE49-F238E27FC236}">
                <a16:creationId xmlns:a16="http://schemas.microsoft.com/office/drawing/2014/main" id="{30062512-906B-07B2-ACA9-F1A691CB3AC5}"/>
              </a:ext>
            </a:extLst>
          </p:cNvPr>
          <p:cNvSpPr/>
          <p:nvPr/>
        </p:nvSpPr>
        <p:spPr>
          <a:xfrm>
            <a:off x="10190060" y="8234731"/>
            <a:ext cx="751220" cy="751223"/>
          </a:xfrm>
          <a:custGeom>
            <a:avLst/>
            <a:gdLst>
              <a:gd name="connsiteX0" fmla="*/ 246736 w 246735"/>
              <a:gd name="connsiteY0" fmla="*/ 123368 h 246735"/>
              <a:gd name="connsiteX1" fmla="*/ 123368 w 246735"/>
              <a:gd name="connsiteY1" fmla="*/ 246736 h 246735"/>
              <a:gd name="connsiteX2" fmla="*/ 0 w 246735"/>
              <a:gd name="connsiteY2" fmla="*/ 123368 h 246735"/>
              <a:gd name="connsiteX3" fmla="*/ 123368 w 246735"/>
              <a:gd name="connsiteY3" fmla="*/ 0 h 246735"/>
              <a:gd name="connsiteX4" fmla="*/ 246736 w 246735"/>
              <a:gd name="connsiteY4" fmla="*/ 123368 h 246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35" h="246735">
                <a:moveTo>
                  <a:pt x="246736" y="123368"/>
                </a:moveTo>
                <a:cubicBezTo>
                  <a:pt x="246736" y="191502"/>
                  <a:pt x="191502" y="246736"/>
                  <a:pt x="123368" y="246736"/>
                </a:cubicBezTo>
                <a:cubicBezTo>
                  <a:pt x="55234" y="246736"/>
                  <a:pt x="0" y="191502"/>
                  <a:pt x="0" y="123368"/>
                </a:cubicBezTo>
                <a:cubicBezTo>
                  <a:pt x="0" y="55234"/>
                  <a:pt x="55234" y="0"/>
                  <a:pt x="123368" y="0"/>
                </a:cubicBezTo>
                <a:cubicBezTo>
                  <a:pt x="191502" y="0"/>
                  <a:pt x="246736" y="55234"/>
                  <a:pt x="246736" y="123368"/>
                </a:cubicBezTo>
                <a:close/>
              </a:path>
            </a:pathLst>
          </a:custGeom>
          <a:solidFill>
            <a:schemeClr val="bg1"/>
          </a:solidFill>
          <a:ln w="11313" cap="flat">
            <a:noFill/>
            <a:prstDash val="solid"/>
            <a:miter/>
          </a:ln>
          <a:effectLst>
            <a:outerShdw blurRad="127000" sx="102000" sy="102000" algn="ctr" rotWithShape="0">
              <a:prstClr val="black">
                <a:alpha val="10000"/>
              </a:prstClr>
            </a:outerShdw>
          </a:effectLst>
        </p:spPr>
        <p:txBody>
          <a:bodyPr lIns="91440" tIns="45720" rIns="91440" bIns="4572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ID" sz="2800" b="1" dirty="0">
                <a:solidFill>
                  <a:schemeClr val="accent2">
                    <a:lumMod val="60000"/>
                    <a:lumOff val="40000"/>
                  </a:schemeClr>
                </a:solidFill>
                <a:latin typeface="+mj-lt"/>
              </a:rPr>
              <a:t>3</a:t>
            </a:r>
          </a:p>
        </p:txBody>
      </p:sp>
      <p:sp>
        <p:nvSpPr>
          <p:cNvPr id="15" name="TextBox 14">
            <a:extLst>
              <a:ext uri="{FF2B5EF4-FFF2-40B4-BE49-F238E27FC236}">
                <a16:creationId xmlns:a16="http://schemas.microsoft.com/office/drawing/2014/main" id="{6C6297B4-FE0D-0ADF-90AC-215EF6458605}"/>
              </a:ext>
            </a:extLst>
          </p:cNvPr>
          <p:cNvSpPr txBox="1"/>
          <p:nvPr/>
        </p:nvSpPr>
        <p:spPr>
          <a:xfrm>
            <a:off x="18647459" y="16019669"/>
            <a:ext cx="501276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2200" dirty="0"/>
              <a:t>(Mahone &amp; </a:t>
            </a:r>
            <a:r>
              <a:rPr lang="en-GB" sz="2200" dirty="0" err="1"/>
              <a:t>Denckla</a:t>
            </a:r>
            <a:r>
              <a:rPr lang="en-GB" sz="2200" dirty="0"/>
              <a:t>, 2017)</a:t>
            </a:r>
          </a:p>
        </p:txBody>
      </p:sp>
      <p:sp>
        <p:nvSpPr>
          <p:cNvPr id="16" name="Freeform: Shape 7">
            <a:extLst>
              <a:ext uri="{FF2B5EF4-FFF2-40B4-BE49-F238E27FC236}">
                <a16:creationId xmlns:a16="http://schemas.microsoft.com/office/drawing/2014/main" id="{02E6B0BC-B7A1-ED18-621C-9623BBDA45E8}"/>
              </a:ext>
            </a:extLst>
          </p:cNvPr>
          <p:cNvSpPr/>
          <p:nvPr/>
        </p:nvSpPr>
        <p:spPr>
          <a:xfrm>
            <a:off x="6320022" y="10121020"/>
            <a:ext cx="1108036" cy="1091941"/>
          </a:xfrm>
          <a:custGeom>
            <a:avLst/>
            <a:gdLst>
              <a:gd name="connsiteX0" fmla="*/ 170906 w 342943"/>
              <a:gd name="connsiteY0" fmla="*/ 0 h 410853"/>
              <a:gd name="connsiteX1" fmla="*/ 0 w 342943"/>
              <a:gd name="connsiteY1" fmla="*/ 170906 h 410853"/>
              <a:gd name="connsiteX2" fmla="*/ 161851 w 342943"/>
              <a:gd name="connsiteY2" fmla="*/ 407457 h 410853"/>
              <a:gd name="connsiteX3" fmla="*/ 181092 w 342943"/>
              <a:gd name="connsiteY3" fmla="*/ 407457 h 410853"/>
              <a:gd name="connsiteX4" fmla="*/ 342943 w 342943"/>
              <a:gd name="connsiteY4" fmla="*/ 170906 h 410853"/>
              <a:gd name="connsiteX5" fmla="*/ 170906 w 342943"/>
              <a:gd name="connsiteY5" fmla="*/ 0 h 41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943" h="410853">
                <a:moveTo>
                  <a:pt x="170906" y="0"/>
                </a:moveTo>
                <a:cubicBezTo>
                  <a:pt x="75832" y="0"/>
                  <a:pt x="0" y="76964"/>
                  <a:pt x="0" y="170906"/>
                </a:cubicBezTo>
                <a:cubicBezTo>
                  <a:pt x="0" y="284088"/>
                  <a:pt x="125633" y="381426"/>
                  <a:pt x="161851" y="407457"/>
                </a:cubicBezTo>
                <a:cubicBezTo>
                  <a:pt x="167510" y="411985"/>
                  <a:pt x="175433" y="411985"/>
                  <a:pt x="181092" y="407457"/>
                </a:cubicBezTo>
                <a:cubicBezTo>
                  <a:pt x="217311" y="381426"/>
                  <a:pt x="342943" y="284088"/>
                  <a:pt x="342943" y="170906"/>
                </a:cubicBezTo>
                <a:cubicBezTo>
                  <a:pt x="341812" y="76964"/>
                  <a:pt x="264847" y="0"/>
                  <a:pt x="170906" y="0"/>
                </a:cubicBezTo>
                <a:close/>
              </a:path>
            </a:pathLst>
          </a:custGeom>
          <a:solidFill>
            <a:schemeClr val="accent2">
              <a:lumMod val="75000"/>
            </a:schemeClr>
          </a:solidFill>
          <a:ln w="11313" cap="flat">
            <a:solidFill>
              <a:schemeClr val="accent2">
                <a:lumMod val="75000"/>
              </a:schemeClr>
            </a:solidFill>
            <a:prstDash val="solid"/>
            <a:miter/>
          </a:ln>
          <a:effectLst>
            <a:outerShdw blurRad="127000" sx="102000" sy="102000" algn="ctr" rotWithShape="0">
              <a:prstClr val="black">
                <a:alpha val="10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a:p>
        </p:txBody>
      </p:sp>
      <p:sp>
        <p:nvSpPr>
          <p:cNvPr id="17" name="Freeform: Shape 8">
            <a:extLst>
              <a:ext uri="{FF2B5EF4-FFF2-40B4-BE49-F238E27FC236}">
                <a16:creationId xmlns:a16="http://schemas.microsoft.com/office/drawing/2014/main" id="{88E289F4-8F7A-3503-893A-E9B49EEB54C0}"/>
              </a:ext>
            </a:extLst>
          </p:cNvPr>
          <p:cNvSpPr/>
          <p:nvPr/>
        </p:nvSpPr>
        <p:spPr>
          <a:xfrm>
            <a:off x="6512794" y="10360649"/>
            <a:ext cx="722491" cy="665038"/>
          </a:xfrm>
          <a:custGeom>
            <a:avLst/>
            <a:gdLst>
              <a:gd name="connsiteX0" fmla="*/ 246736 w 246735"/>
              <a:gd name="connsiteY0" fmla="*/ 123368 h 246735"/>
              <a:gd name="connsiteX1" fmla="*/ 123368 w 246735"/>
              <a:gd name="connsiteY1" fmla="*/ 246736 h 246735"/>
              <a:gd name="connsiteX2" fmla="*/ 0 w 246735"/>
              <a:gd name="connsiteY2" fmla="*/ 123368 h 246735"/>
              <a:gd name="connsiteX3" fmla="*/ 123368 w 246735"/>
              <a:gd name="connsiteY3" fmla="*/ 0 h 246735"/>
              <a:gd name="connsiteX4" fmla="*/ 246736 w 246735"/>
              <a:gd name="connsiteY4" fmla="*/ 123368 h 246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35" h="246735">
                <a:moveTo>
                  <a:pt x="246736" y="123368"/>
                </a:moveTo>
                <a:cubicBezTo>
                  <a:pt x="246736" y="191502"/>
                  <a:pt x="191502" y="246736"/>
                  <a:pt x="123368" y="246736"/>
                </a:cubicBezTo>
                <a:cubicBezTo>
                  <a:pt x="55234" y="246736"/>
                  <a:pt x="0" y="191502"/>
                  <a:pt x="0" y="123368"/>
                </a:cubicBezTo>
                <a:cubicBezTo>
                  <a:pt x="0" y="55234"/>
                  <a:pt x="55234" y="0"/>
                  <a:pt x="123368" y="0"/>
                </a:cubicBezTo>
                <a:cubicBezTo>
                  <a:pt x="191502" y="0"/>
                  <a:pt x="246736" y="55234"/>
                  <a:pt x="246736" y="123368"/>
                </a:cubicBezTo>
                <a:close/>
              </a:path>
            </a:pathLst>
          </a:custGeom>
          <a:solidFill>
            <a:schemeClr val="bg1"/>
          </a:solidFill>
          <a:ln w="11313" cap="flat">
            <a:noFill/>
            <a:prstDash val="solid"/>
            <a:miter/>
          </a:ln>
          <a:effectLst>
            <a:outerShdw blurRad="127000" sx="102000" sy="102000" algn="ctr" rotWithShape="0">
              <a:prstClr val="black">
                <a:alpha val="10000"/>
              </a:prstClr>
            </a:outerShdw>
          </a:effectLst>
        </p:spPr>
        <p:txBody>
          <a:bodyPr lIns="91440" tIns="45720" rIns="91440" bIns="4572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ID" sz="2800" b="1" dirty="0">
                <a:solidFill>
                  <a:schemeClr val="accent2"/>
                </a:solidFill>
                <a:latin typeface="+mj-lt"/>
              </a:rPr>
              <a:t>4</a:t>
            </a:r>
          </a:p>
        </p:txBody>
      </p:sp>
      <p:sp>
        <p:nvSpPr>
          <p:cNvPr id="18" name="TextBox 17">
            <a:extLst>
              <a:ext uri="{FF2B5EF4-FFF2-40B4-BE49-F238E27FC236}">
                <a16:creationId xmlns:a16="http://schemas.microsoft.com/office/drawing/2014/main" id="{2781E5E7-9DA0-C629-C249-A841B9D47321}"/>
              </a:ext>
            </a:extLst>
          </p:cNvPr>
          <p:cNvSpPr txBox="1"/>
          <p:nvPr/>
        </p:nvSpPr>
        <p:spPr>
          <a:xfrm>
            <a:off x="-23634" y="19301853"/>
            <a:ext cx="9961647" cy="2074863"/>
          </a:xfrm>
          <a:prstGeom prst="rect">
            <a:avLst/>
          </a:prstGeom>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GB" sz="2200" b="1" dirty="0">
                <a:solidFill>
                  <a:schemeClr val="accent2">
                    <a:lumMod val="49000"/>
                  </a:schemeClr>
                </a:solidFill>
                <a:latin typeface="Aptos"/>
                <a:ea typeface="Calibri"/>
                <a:cs typeface="Calibri"/>
              </a:rPr>
              <a:t>6. MODERN TREATMENT FOR ADULTS</a:t>
            </a:r>
          </a:p>
          <a:p>
            <a:pPr algn="just">
              <a:lnSpc>
                <a:spcPct val="150000"/>
              </a:lnSpc>
            </a:pPr>
            <a:r>
              <a:rPr lang="en-GB" sz="2200" dirty="0">
                <a:solidFill>
                  <a:schemeClr val="tx1"/>
                </a:solidFill>
                <a:ea typeface="Calibri"/>
                <a:cs typeface="Calibri"/>
              </a:rPr>
              <a:t>A multimodal approach that combines medication with psychological intervention like cognitive-behavioural therapy or mindfulness have  effective outcomes (Wakelin et al., 2023) </a:t>
            </a:r>
          </a:p>
        </p:txBody>
      </p:sp>
      <p:sp>
        <p:nvSpPr>
          <p:cNvPr id="21" name="Freeform: Shape 7">
            <a:extLst>
              <a:ext uri="{FF2B5EF4-FFF2-40B4-BE49-F238E27FC236}">
                <a16:creationId xmlns:a16="http://schemas.microsoft.com/office/drawing/2014/main" id="{AA2D856D-1346-0F38-C08E-EC15D2E0E22D}"/>
              </a:ext>
            </a:extLst>
          </p:cNvPr>
          <p:cNvSpPr/>
          <p:nvPr/>
        </p:nvSpPr>
        <p:spPr>
          <a:xfrm>
            <a:off x="9623814" y="18854523"/>
            <a:ext cx="1108036" cy="1091941"/>
          </a:xfrm>
          <a:custGeom>
            <a:avLst/>
            <a:gdLst>
              <a:gd name="connsiteX0" fmla="*/ 170906 w 342943"/>
              <a:gd name="connsiteY0" fmla="*/ 0 h 410853"/>
              <a:gd name="connsiteX1" fmla="*/ 0 w 342943"/>
              <a:gd name="connsiteY1" fmla="*/ 170906 h 410853"/>
              <a:gd name="connsiteX2" fmla="*/ 161851 w 342943"/>
              <a:gd name="connsiteY2" fmla="*/ 407457 h 410853"/>
              <a:gd name="connsiteX3" fmla="*/ 181092 w 342943"/>
              <a:gd name="connsiteY3" fmla="*/ 407457 h 410853"/>
              <a:gd name="connsiteX4" fmla="*/ 342943 w 342943"/>
              <a:gd name="connsiteY4" fmla="*/ 170906 h 410853"/>
              <a:gd name="connsiteX5" fmla="*/ 170906 w 342943"/>
              <a:gd name="connsiteY5" fmla="*/ 0 h 41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943" h="410853">
                <a:moveTo>
                  <a:pt x="170906" y="0"/>
                </a:moveTo>
                <a:cubicBezTo>
                  <a:pt x="75832" y="0"/>
                  <a:pt x="0" y="76964"/>
                  <a:pt x="0" y="170906"/>
                </a:cubicBezTo>
                <a:cubicBezTo>
                  <a:pt x="0" y="284088"/>
                  <a:pt x="125633" y="381426"/>
                  <a:pt x="161851" y="407457"/>
                </a:cubicBezTo>
                <a:cubicBezTo>
                  <a:pt x="167510" y="411985"/>
                  <a:pt x="175433" y="411985"/>
                  <a:pt x="181092" y="407457"/>
                </a:cubicBezTo>
                <a:cubicBezTo>
                  <a:pt x="217311" y="381426"/>
                  <a:pt x="342943" y="284088"/>
                  <a:pt x="342943" y="170906"/>
                </a:cubicBezTo>
                <a:cubicBezTo>
                  <a:pt x="341812" y="76964"/>
                  <a:pt x="264847" y="0"/>
                  <a:pt x="170906" y="0"/>
                </a:cubicBezTo>
                <a:close/>
              </a:path>
            </a:pathLst>
          </a:custGeom>
          <a:solidFill>
            <a:schemeClr val="accent2">
              <a:lumMod val="50000"/>
            </a:schemeClr>
          </a:solidFill>
          <a:ln w="11313" cap="flat">
            <a:solidFill>
              <a:schemeClr val="accent2">
                <a:lumMod val="50000"/>
              </a:schemeClr>
            </a:solidFill>
            <a:prstDash val="solid"/>
            <a:miter/>
          </a:ln>
          <a:effectLst>
            <a:outerShdw blurRad="127000" sx="102000" sy="102000" algn="ctr" rotWithShape="0">
              <a:prstClr val="black">
                <a:alpha val="10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a:p>
        </p:txBody>
      </p:sp>
      <p:sp>
        <p:nvSpPr>
          <p:cNvPr id="22" name="Freeform: Shape 7">
            <a:extLst>
              <a:ext uri="{FF2B5EF4-FFF2-40B4-BE49-F238E27FC236}">
                <a16:creationId xmlns:a16="http://schemas.microsoft.com/office/drawing/2014/main" id="{3EF28CBA-EDAE-F301-7358-35C30CA13F0E}"/>
              </a:ext>
            </a:extLst>
          </p:cNvPr>
          <p:cNvSpPr/>
          <p:nvPr/>
        </p:nvSpPr>
        <p:spPr>
          <a:xfrm>
            <a:off x="1723441" y="16240218"/>
            <a:ext cx="1108036" cy="1091941"/>
          </a:xfrm>
          <a:custGeom>
            <a:avLst/>
            <a:gdLst>
              <a:gd name="connsiteX0" fmla="*/ 170906 w 342943"/>
              <a:gd name="connsiteY0" fmla="*/ 0 h 410853"/>
              <a:gd name="connsiteX1" fmla="*/ 0 w 342943"/>
              <a:gd name="connsiteY1" fmla="*/ 170906 h 410853"/>
              <a:gd name="connsiteX2" fmla="*/ 161851 w 342943"/>
              <a:gd name="connsiteY2" fmla="*/ 407457 h 410853"/>
              <a:gd name="connsiteX3" fmla="*/ 181092 w 342943"/>
              <a:gd name="connsiteY3" fmla="*/ 407457 h 410853"/>
              <a:gd name="connsiteX4" fmla="*/ 342943 w 342943"/>
              <a:gd name="connsiteY4" fmla="*/ 170906 h 410853"/>
              <a:gd name="connsiteX5" fmla="*/ 170906 w 342943"/>
              <a:gd name="connsiteY5" fmla="*/ 0 h 41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943" h="410853">
                <a:moveTo>
                  <a:pt x="170906" y="0"/>
                </a:moveTo>
                <a:cubicBezTo>
                  <a:pt x="75832" y="0"/>
                  <a:pt x="0" y="76964"/>
                  <a:pt x="0" y="170906"/>
                </a:cubicBezTo>
                <a:cubicBezTo>
                  <a:pt x="0" y="284088"/>
                  <a:pt x="125633" y="381426"/>
                  <a:pt x="161851" y="407457"/>
                </a:cubicBezTo>
                <a:cubicBezTo>
                  <a:pt x="167510" y="411985"/>
                  <a:pt x="175433" y="411985"/>
                  <a:pt x="181092" y="407457"/>
                </a:cubicBezTo>
                <a:cubicBezTo>
                  <a:pt x="217311" y="381426"/>
                  <a:pt x="342943" y="284088"/>
                  <a:pt x="342943" y="170906"/>
                </a:cubicBezTo>
                <a:cubicBezTo>
                  <a:pt x="341812" y="76964"/>
                  <a:pt x="264847" y="0"/>
                  <a:pt x="170906" y="0"/>
                </a:cubicBezTo>
                <a:close/>
              </a:path>
            </a:pathLst>
          </a:custGeom>
          <a:solidFill>
            <a:schemeClr val="accent2">
              <a:lumMod val="50000"/>
            </a:schemeClr>
          </a:solidFill>
          <a:ln w="11313" cap="flat">
            <a:solidFill>
              <a:schemeClr val="accent2">
                <a:lumMod val="50000"/>
              </a:schemeClr>
            </a:solidFill>
            <a:prstDash val="solid"/>
            <a:miter/>
          </a:ln>
          <a:effectLst>
            <a:outerShdw blurRad="127000" sx="102000" sy="102000" algn="ctr" rotWithShape="0">
              <a:prstClr val="black">
                <a:alpha val="10000"/>
              </a:prstClr>
            </a:outerShdw>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ID"/>
          </a:p>
        </p:txBody>
      </p:sp>
      <p:sp>
        <p:nvSpPr>
          <p:cNvPr id="20" name="Freeform: Shape 8">
            <a:extLst>
              <a:ext uri="{FF2B5EF4-FFF2-40B4-BE49-F238E27FC236}">
                <a16:creationId xmlns:a16="http://schemas.microsoft.com/office/drawing/2014/main" id="{EAC867AE-9266-3D31-413E-E5C99E342898}"/>
              </a:ext>
            </a:extLst>
          </p:cNvPr>
          <p:cNvSpPr/>
          <p:nvPr/>
        </p:nvSpPr>
        <p:spPr>
          <a:xfrm>
            <a:off x="1916213" y="16508575"/>
            <a:ext cx="722491" cy="665038"/>
          </a:xfrm>
          <a:custGeom>
            <a:avLst/>
            <a:gdLst>
              <a:gd name="connsiteX0" fmla="*/ 246736 w 246735"/>
              <a:gd name="connsiteY0" fmla="*/ 123368 h 246735"/>
              <a:gd name="connsiteX1" fmla="*/ 123368 w 246735"/>
              <a:gd name="connsiteY1" fmla="*/ 246736 h 246735"/>
              <a:gd name="connsiteX2" fmla="*/ 0 w 246735"/>
              <a:gd name="connsiteY2" fmla="*/ 123368 h 246735"/>
              <a:gd name="connsiteX3" fmla="*/ 123368 w 246735"/>
              <a:gd name="connsiteY3" fmla="*/ 0 h 246735"/>
              <a:gd name="connsiteX4" fmla="*/ 246736 w 246735"/>
              <a:gd name="connsiteY4" fmla="*/ 123368 h 246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35" h="246735">
                <a:moveTo>
                  <a:pt x="246736" y="123368"/>
                </a:moveTo>
                <a:cubicBezTo>
                  <a:pt x="246736" y="191502"/>
                  <a:pt x="191502" y="246736"/>
                  <a:pt x="123368" y="246736"/>
                </a:cubicBezTo>
                <a:cubicBezTo>
                  <a:pt x="55234" y="246736"/>
                  <a:pt x="0" y="191502"/>
                  <a:pt x="0" y="123368"/>
                </a:cubicBezTo>
                <a:cubicBezTo>
                  <a:pt x="0" y="55234"/>
                  <a:pt x="55234" y="0"/>
                  <a:pt x="123368" y="0"/>
                </a:cubicBezTo>
                <a:cubicBezTo>
                  <a:pt x="191502" y="0"/>
                  <a:pt x="246736" y="55234"/>
                  <a:pt x="246736" y="123368"/>
                </a:cubicBezTo>
                <a:close/>
              </a:path>
            </a:pathLst>
          </a:custGeom>
          <a:solidFill>
            <a:schemeClr val="bg1"/>
          </a:solidFill>
          <a:ln w="11313" cap="flat">
            <a:noFill/>
            <a:prstDash val="solid"/>
            <a:miter/>
          </a:ln>
          <a:effectLst>
            <a:outerShdw blurRad="127000" sx="102000" sy="102000" algn="ctr" rotWithShape="0">
              <a:prstClr val="black">
                <a:alpha val="10000"/>
              </a:prstClr>
            </a:outerShdw>
          </a:effectLst>
        </p:spPr>
        <p:txBody>
          <a:bodyPr lIns="91440" tIns="45720" rIns="91440" bIns="4572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ID" sz="2800" b="1" dirty="0">
                <a:solidFill>
                  <a:schemeClr val="accent2"/>
                </a:solidFill>
                <a:latin typeface="+mj-lt"/>
              </a:rPr>
              <a:t>5</a:t>
            </a:r>
          </a:p>
        </p:txBody>
      </p:sp>
      <p:sp>
        <p:nvSpPr>
          <p:cNvPr id="19" name="Freeform: Shape 8">
            <a:extLst>
              <a:ext uri="{FF2B5EF4-FFF2-40B4-BE49-F238E27FC236}">
                <a16:creationId xmlns:a16="http://schemas.microsoft.com/office/drawing/2014/main" id="{0BB8C699-1B81-9643-FC6E-E3F7CBA0DC5E}"/>
              </a:ext>
            </a:extLst>
          </p:cNvPr>
          <p:cNvSpPr/>
          <p:nvPr/>
        </p:nvSpPr>
        <p:spPr>
          <a:xfrm>
            <a:off x="9816587" y="19065424"/>
            <a:ext cx="722491" cy="665038"/>
          </a:xfrm>
          <a:custGeom>
            <a:avLst/>
            <a:gdLst>
              <a:gd name="connsiteX0" fmla="*/ 246736 w 246735"/>
              <a:gd name="connsiteY0" fmla="*/ 123368 h 246735"/>
              <a:gd name="connsiteX1" fmla="*/ 123368 w 246735"/>
              <a:gd name="connsiteY1" fmla="*/ 246736 h 246735"/>
              <a:gd name="connsiteX2" fmla="*/ 0 w 246735"/>
              <a:gd name="connsiteY2" fmla="*/ 123368 h 246735"/>
              <a:gd name="connsiteX3" fmla="*/ 123368 w 246735"/>
              <a:gd name="connsiteY3" fmla="*/ 0 h 246735"/>
              <a:gd name="connsiteX4" fmla="*/ 246736 w 246735"/>
              <a:gd name="connsiteY4" fmla="*/ 123368 h 246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35" h="246735">
                <a:moveTo>
                  <a:pt x="246736" y="123368"/>
                </a:moveTo>
                <a:cubicBezTo>
                  <a:pt x="246736" y="191502"/>
                  <a:pt x="191502" y="246736"/>
                  <a:pt x="123368" y="246736"/>
                </a:cubicBezTo>
                <a:cubicBezTo>
                  <a:pt x="55234" y="246736"/>
                  <a:pt x="0" y="191502"/>
                  <a:pt x="0" y="123368"/>
                </a:cubicBezTo>
                <a:cubicBezTo>
                  <a:pt x="0" y="55234"/>
                  <a:pt x="55234" y="0"/>
                  <a:pt x="123368" y="0"/>
                </a:cubicBezTo>
                <a:cubicBezTo>
                  <a:pt x="191502" y="0"/>
                  <a:pt x="246736" y="55234"/>
                  <a:pt x="246736" y="123368"/>
                </a:cubicBezTo>
                <a:close/>
              </a:path>
            </a:pathLst>
          </a:custGeom>
          <a:solidFill>
            <a:schemeClr val="bg1"/>
          </a:solidFill>
          <a:ln w="11313" cap="flat">
            <a:noFill/>
            <a:prstDash val="solid"/>
            <a:miter/>
          </a:ln>
          <a:effectLst>
            <a:outerShdw blurRad="127000" sx="102000" sy="102000" algn="ctr" rotWithShape="0">
              <a:prstClr val="black">
                <a:alpha val="10000"/>
              </a:prstClr>
            </a:outerShdw>
          </a:effectLst>
        </p:spPr>
        <p:txBody>
          <a:bodyPr lIns="91440" tIns="45720" rIns="91440" bIns="4572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ID" sz="2800" b="1" dirty="0">
                <a:solidFill>
                  <a:schemeClr val="accent2"/>
                </a:solidFill>
                <a:latin typeface="+mj-lt"/>
              </a:rPr>
              <a:t>6</a:t>
            </a:r>
          </a:p>
        </p:txBody>
      </p:sp>
      <p:sp>
        <p:nvSpPr>
          <p:cNvPr id="23" name="Explosion: 8 Points 22">
            <a:extLst>
              <a:ext uri="{FF2B5EF4-FFF2-40B4-BE49-F238E27FC236}">
                <a16:creationId xmlns:a16="http://schemas.microsoft.com/office/drawing/2014/main" id="{A14848D1-0207-3668-431E-8FBC25CEF35A}"/>
              </a:ext>
            </a:extLst>
          </p:cNvPr>
          <p:cNvSpPr/>
          <p:nvPr/>
        </p:nvSpPr>
        <p:spPr>
          <a:xfrm rot="960000">
            <a:off x="21977168" y="6902580"/>
            <a:ext cx="7402067" cy="4766058"/>
          </a:xfrm>
          <a:prstGeom prst="irregularSeal1">
            <a:avLst/>
          </a:prstGeom>
          <a:solidFill>
            <a:schemeClr val="accent2">
              <a:lumMod val="20000"/>
              <a:lumOff val="80000"/>
            </a:schemeClr>
          </a:solidFill>
          <a:ln>
            <a:solidFill>
              <a:schemeClr val="accent2">
                <a:lumMod val="60000"/>
                <a:lumOff val="40000"/>
              </a:schemeClr>
            </a:solidFill>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r>
              <a:rPr lang="en-GB" sz="2200" dirty="0"/>
              <a:t>Growing attention to neurodevelopmental disorder has improved diagnosis and awareness of ADHD </a:t>
            </a:r>
            <a:endParaRPr lang="en-US" dirty="0"/>
          </a:p>
          <a:p>
            <a:pPr algn="ctr"/>
            <a:r>
              <a:rPr lang="en-GB" sz="2200" dirty="0"/>
              <a:t>(</a:t>
            </a:r>
            <a:r>
              <a:rPr lang="en-GB" sz="2200" dirty="0" err="1">
                <a:ea typeface="+mn-lt"/>
                <a:cs typeface="+mn-lt"/>
              </a:rPr>
              <a:t>Cainelli</a:t>
            </a:r>
            <a:r>
              <a:rPr lang="en-GB" sz="2200" dirty="0">
                <a:ea typeface="+mn-lt"/>
                <a:cs typeface="+mn-lt"/>
              </a:rPr>
              <a:t> &amp; </a:t>
            </a:r>
            <a:r>
              <a:rPr lang="en-GB" sz="2200" dirty="0" err="1">
                <a:ea typeface="+mn-lt"/>
                <a:cs typeface="+mn-lt"/>
              </a:rPr>
              <a:t>Bisiacchi</a:t>
            </a:r>
            <a:r>
              <a:rPr lang="en-GB" sz="2200" dirty="0">
                <a:ea typeface="+mn-lt"/>
                <a:cs typeface="+mn-lt"/>
              </a:rPr>
              <a:t>, 2022)</a:t>
            </a:r>
            <a:endParaRPr lang="en-US"/>
          </a:p>
        </p:txBody>
      </p:sp>
      <p:sp>
        <p:nvSpPr>
          <p:cNvPr id="24" name="Rectangle: Folded Corner 23">
            <a:extLst>
              <a:ext uri="{FF2B5EF4-FFF2-40B4-BE49-F238E27FC236}">
                <a16:creationId xmlns:a16="http://schemas.microsoft.com/office/drawing/2014/main" id="{39E25373-7D2E-312D-47CC-2571EAA05C45}"/>
              </a:ext>
            </a:extLst>
          </p:cNvPr>
          <p:cNvSpPr/>
          <p:nvPr/>
        </p:nvSpPr>
        <p:spPr>
          <a:xfrm rot="-660000">
            <a:off x="185617" y="10600031"/>
            <a:ext cx="2627539" cy="1998333"/>
          </a:xfrm>
          <a:prstGeom prst="foldedCorner">
            <a:avLst/>
          </a:prstGeom>
          <a:solidFill>
            <a:schemeClr val="bg1"/>
          </a:solidFill>
          <a:ln>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a typeface="+mn-lt"/>
              <a:cs typeface="+mn-lt"/>
            </a:endParaRPr>
          </a:p>
          <a:p>
            <a:pPr algn="ctr"/>
            <a:r>
              <a:rPr lang="en-GB" sz="2200" b="1" dirty="0">
                <a:solidFill>
                  <a:srgbClr val="000000"/>
                </a:solidFill>
                <a:ea typeface="+mn-lt"/>
                <a:cs typeface="+mn-lt"/>
              </a:rPr>
              <a:t>Special Educational Needs and Disability (SEND) system</a:t>
            </a:r>
            <a:r>
              <a:rPr lang="en-GB" sz="2200" dirty="0">
                <a:solidFill>
                  <a:srgbClr val="000000"/>
                </a:solidFill>
                <a:ea typeface="+mn-lt"/>
                <a:cs typeface="+mn-lt"/>
              </a:rPr>
              <a:t> </a:t>
            </a:r>
            <a:endParaRPr lang="en-US">
              <a:solidFill>
                <a:srgbClr val="000000"/>
              </a:solidFill>
              <a:ea typeface="+mn-lt"/>
              <a:cs typeface="+mn-lt"/>
            </a:endParaRPr>
          </a:p>
          <a:p>
            <a:pPr algn="ctr"/>
            <a:r>
              <a:rPr lang="en-GB" sz="2200" dirty="0">
                <a:solidFill>
                  <a:srgbClr val="000000"/>
                </a:solidFill>
              </a:rPr>
              <a:t>(Gov.uk, 2026)</a:t>
            </a:r>
          </a:p>
        </p:txBody>
      </p:sp>
      <p:pic>
        <p:nvPicPr>
          <p:cNvPr id="27" name="Graphic 26" descr="Pin with solid fill">
            <a:extLst>
              <a:ext uri="{FF2B5EF4-FFF2-40B4-BE49-F238E27FC236}">
                <a16:creationId xmlns:a16="http://schemas.microsoft.com/office/drawing/2014/main" id="{BDA8D7ED-9263-7323-E01C-86B98FC878E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207" y="10229850"/>
            <a:ext cx="914400" cy="914400"/>
          </a:xfrm>
          <a:prstGeom prst="rect">
            <a:avLst/>
          </a:prstGeom>
        </p:spPr>
      </p:pic>
      <p:sp>
        <p:nvSpPr>
          <p:cNvPr id="30" name="Rectangle: Folded Corner 29">
            <a:extLst>
              <a:ext uri="{FF2B5EF4-FFF2-40B4-BE49-F238E27FC236}">
                <a16:creationId xmlns:a16="http://schemas.microsoft.com/office/drawing/2014/main" id="{7F7EF84C-9257-7881-E0DB-F5A5302393EA}"/>
              </a:ext>
            </a:extLst>
          </p:cNvPr>
          <p:cNvSpPr/>
          <p:nvPr/>
        </p:nvSpPr>
        <p:spPr>
          <a:xfrm rot="-660000">
            <a:off x="12996131" y="7557746"/>
            <a:ext cx="3723431" cy="2760843"/>
          </a:xfrm>
          <a:prstGeom prst="foldedCorner">
            <a:avLst/>
          </a:prstGeom>
          <a:solidFill>
            <a:schemeClr val="bg1"/>
          </a:solidFill>
          <a:ln>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dirty="0">
              <a:solidFill>
                <a:srgbClr val="000000"/>
              </a:solidFill>
              <a:ea typeface="+mn-lt"/>
              <a:cs typeface="+mn-lt"/>
            </a:endParaRPr>
          </a:p>
          <a:p>
            <a:pPr algn="ctr"/>
            <a:r>
              <a:rPr lang="en-GB" sz="2200" b="1" dirty="0">
                <a:solidFill>
                  <a:srgbClr val="000000"/>
                </a:solidFill>
                <a:ea typeface="+mn-lt"/>
                <a:cs typeface="+mn-lt"/>
              </a:rPr>
              <a:t>Children still face negative labels like 'problematic' or 'difficult'</a:t>
            </a:r>
          </a:p>
          <a:p>
            <a:pPr algn="ctr"/>
            <a:r>
              <a:rPr lang="en-GB" sz="2200" dirty="0">
                <a:solidFill>
                  <a:srgbClr val="000000"/>
                </a:solidFill>
              </a:rPr>
              <a:t>(Mueller et al., 2012)</a:t>
            </a:r>
          </a:p>
        </p:txBody>
      </p:sp>
      <p:pic>
        <p:nvPicPr>
          <p:cNvPr id="31" name="Graphic 30" descr="Pin with solid fill">
            <a:extLst>
              <a:ext uri="{FF2B5EF4-FFF2-40B4-BE49-F238E27FC236}">
                <a16:creationId xmlns:a16="http://schemas.microsoft.com/office/drawing/2014/main" id="{497F0442-66BB-DAEC-78C7-3F4F1608403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562936" y="7228087"/>
            <a:ext cx="914400" cy="914400"/>
          </a:xfrm>
          <a:prstGeom prst="rect">
            <a:avLst/>
          </a:prstGeom>
        </p:spPr>
      </p:pic>
      <p:sp>
        <p:nvSpPr>
          <p:cNvPr id="34" name="Rectangle: Folded Corner 33">
            <a:extLst>
              <a:ext uri="{FF2B5EF4-FFF2-40B4-BE49-F238E27FC236}">
                <a16:creationId xmlns:a16="http://schemas.microsoft.com/office/drawing/2014/main" id="{A6D2431B-CE99-6564-7657-970F81B5B0ED}"/>
              </a:ext>
            </a:extLst>
          </p:cNvPr>
          <p:cNvSpPr/>
          <p:nvPr/>
        </p:nvSpPr>
        <p:spPr>
          <a:xfrm rot="480000">
            <a:off x="18334212" y="7462480"/>
            <a:ext cx="3723431" cy="2760843"/>
          </a:xfrm>
          <a:prstGeom prst="foldedCorner">
            <a:avLst/>
          </a:prstGeom>
          <a:solidFill>
            <a:schemeClr val="bg1"/>
          </a:solidFill>
          <a:ln>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dirty="0">
              <a:solidFill>
                <a:srgbClr val="000000"/>
              </a:solidFill>
              <a:ea typeface="+mn-lt"/>
              <a:cs typeface="+mn-lt"/>
            </a:endParaRPr>
          </a:p>
          <a:p>
            <a:pPr algn="ctr"/>
            <a:r>
              <a:rPr lang="en-GB" sz="2200" b="1" dirty="0">
                <a:solidFill>
                  <a:srgbClr val="000000"/>
                </a:solidFill>
                <a:ea typeface="+mn-lt"/>
                <a:cs typeface="+mn-lt"/>
              </a:rPr>
              <a:t>Cultural differences &amp; socioeconomic inequalities limit access to diagnosis &amp; treatment</a:t>
            </a:r>
          </a:p>
          <a:p>
            <a:pPr algn="ctr"/>
            <a:r>
              <a:rPr lang="en-GB" sz="2200" dirty="0">
                <a:solidFill>
                  <a:srgbClr val="000000"/>
                </a:solidFill>
              </a:rPr>
              <a:t>(Moore et al., 2025)</a:t>
            </a:r>
          </a:p>
        </p:txBody>
      </p:sp>
      <p:pic>
        <p:nvPicPr>
          <p:cNvPr id="33" name="Graphic 32" descr="Pin with solid fill">
            <a:extLst>
              <a:ext uri="{FF2B5EF4-FFF2-40B4-BE49-F238E27FC236}">
                <a16:creationId xmlns:a16="http://schemas.microsoft.com/office/drawing/2014/main" id="{F6A977FD-5786-D5BA-59BE-DB80E9D915F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5400000">
            <a:off x="21757204" y="7418732"/>
            <a:ext cx="914400" cy="914400"/>
          </a:xfrm>
          <a:prstGeom prst="rect">
            <a:avLst/>
          </a:prstGeom>
        </p:spPr>
      </p:pic>
      <p:sp>
        <p:nvSpPr>
          <p:cNvPr id="37" name="Half Frame 36">
            <a:extLst>
              <a:ext uri="{FF2B5EF4-FFF2-40B4-BE49-F238E27FC236}">
                <a16:creationId xmlns:a16="http://schemas.microsoft.com/office/drawing/2014/main" id="{9E61B093-CC19-A582-AE96-B47FFEE1113B}"/>
              </a:ext>
            </a:extLst>
          </p:cNvPr>
          <p:cNvSpPr/>
          <p:nvPr/>
        </p:nvSpPr>
        <p:spPr>
          <a:xfrm>
            <a:off x="24344164" y="11434614"/>
            <a:ext cx="857449" cy="5073499"/>
          </a:xfrm>
          <a:prstGeom prst="halfFrame">
            <a:avLst/>
          </a:prstGeom>
          <a:solidFill>
            <a:schemeClr val="accent2">
              <a:lumMod val="20000"/>
              <a:lumOff val="80000"/>
            </a:schemeClr>
          </a:solidFill>
          <a:ln>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8" name="TextBox 37">
            <a:extLst>
              <a:ext uri="{FF2B5EF4-FFF2-40B4-BE49-F238E27FC236}">
                <a16:creationId xmlns:a16="http://schemas.microsoft.com/office/drawing/2014/main" id="{AA7ACC2E-18C8-F0EA-0D65-5CEF3E9DC582}"/>
              </a:ext>
            </a:extLst>
          </p:cNvPr>
          <p:cNvSpPr txBox="1"/>
          <p:nvPr/>
        </p:nvSpPr>
        <p:spPr>
          <a:xfrm>
            <a:off x="24776969" y="11817746"/>
            <a:ext cx="5112113" cy="4614020"/>
          </a:xfrm>
          <a:prstGeom prst="rect">
            <a:avLst/>
          </a:prstGeom>
          <a:solidFill>
            <a:schemeClr val="bg1"/>
          </a:solidFill>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50000"/>
              </a:lnSpc>
            </a:pPr>
            <a:r>
              <a:rPr lang="en-US" sz="2200" b="1" dirty="0">
                <a:solidFill>
                  <a:schemeClr val="accent2"/>
                </a:solidFill>
                <a:latin typeface="Aptos"/>
                <a:ea typeface="Calibri"/>
                <a:cs typeface="Calibri"/>
              </a:rPr>
              <a:t>RECOMMENDATIONS</a:t>
            </a:r>
            <a:endParaRPr lang="en-US" sz="2200" dirty="0">
              <a:solidFill>
                <a:schemeClr val="accent2"/>
              </a:solidFill>
              <a:latin typeface="Aptos"/>
              <a:ea typeface="Calibri"/>
              <a:cs typeface="Calibri"/>
            </a:endParaRPr>
          </a:p>
          <a:p>
            <a:pPr algn="ctr">
              <a:lnSpc>
                <a:spcPct val="150000"/>
              </a:lnSpc>
            </a:pPr>
            <a:endParaRPr lang="en-US" sz="2200">
              <a:solidFill>
                <a:schemeClr val="tx1"/>
              </a:solidFill>
              <a:latin typeface="Aptos"/>
              <a:ea typeface="Calibri"/>
              <a:cs typeface="Calibri"/>
            </a:endParaRPr>
          </a:p>
          <a:p>
            <a:pPr algn="ctr">
              <a:lnSpc>
                <a:spcPct val="150000"/>
              </a:lnSpc>
            </a:pPr>
            <a:r>
              <a:rPr lang="en-US" sz="2200" dirty="0">
                <a:solidFill>
                  <a:schemeClr val="tx1"/>
                </a:solidFill>
                <a:latin typeface="Aptos"/>
                <a:ea typeface="Calibri"/>
                <a:cs typeface="Calibri"/>
              </a:rPr>
              <a:t> 1.  Increase public awareness to reduce negative bias &amp; stigma</a:t>
            </a:r>
          </a:p>
          <a:p>
            <a:pPr algn="ctr">
              <a:lnSpc>
                <a:spcPct val="150000"/>
              </a:lnSpc>
            </a:pPr>
            <a:r>
              <a:rPr lang="en-US" sz="2200" dirty="0">
                <a:solidFill>
                  <a:schemeClr val="tx1"/>
                </a:solidFill>
                <a:latin typeface="Aptos"/>
                <a:ea typeface="Calibri"/>
                <a:cs typeface="Calibri"/>
              </a:rPr>
              <a:t>2. Develop support services for vulnerable groups </a:t>
            </a:r>
          </a:p>
          <a:p>
            <a:pPr algn="ctr">
              <a:lnSpc>
                <a:spcPct val="150000"/>
              </a:lnSpc>
            </a:pPr>
            <a:r>
              <a:rPr lang="en-US" sz="2200" dirty="0">
                <a:solidFill>
                  <a:schemeClr val="tx1"/>
                </a:solidFill>
                <a:latin typeface="Aptos"/>
                <a:ea typeface="Calibri"/>
                <a:cs typeface="Calibri"/>
              </a:rPr>
              <a:t>3. Train teachers and educators </a:t>
            </a:r>
          </a:p>
          <a:p>
            <a:pPr algn="ctr">
              <a:lnSpc>
                <a:spcPct val="150000"/>
              </a:lnSpc>
            </a:pPr>
            <a:r>
              <a:rPr lang="en-US" sz="2200" dirty="0">
                <a:solidFill>
                  <a:schemeClr val="tx1"/>
                </a:solidFill>
                <a:latin typeface="Aptos"/>
                <a:ea typeface="Calibri"/>
                <a:cs typeface="Calibri"/>
              </a:rPr>
              <a:t>4. Provide support for early identification</a:t>
            </a:r>
          </a:p>
          <a:p>
            <a:pPr algn="ctr">
              <a:lnSpc>
                <a:spcPct val="150000"/>
              </a:lnSpc>
            </a:pPr>
            <a:r>
              <a:rPr lang="en-US" sz="2200" dirty="0">
                <a:solidFill>
                  <a:schemeClr val="tx1"/>
                </a:solidFill>
                <a:latin typeface="Aptos"/>
                <a:ea typeface="Calibri"/>
                <a:cs typeface="Calibri"/>
              </a:rPr>
              <a:t>(</a:t>
            </a:r>
            <a:r>
              <a:rPr lang="en-US" sz="2200" dirty="0" err="1">
                <a:solidFill>
                  <a:schemeClr val="tx1"/>
                </a:solidFill>
                <a:latin typeface="Aptos"/>
                <a:ea typeface="Calibri"/>
                <a:cs typeface="Calibri"/>
              </a:rPr>
              <a:t>Kooij</a:t>
            </a:r>
            <a:r>
              <a:rPr lang="en-US" sz="2200" dirty="0">
                <a:solidFill>
                  <a:schemeClr val="tx1"/>
                </a:solidFill>
                <a:latin typeface="Aptos"/>
                <a:ea typeface="Calibri"/>
                <a:cs typeface="Calibri"/>
              </a:rPr>
              <a:t>, 2025)</a:t>
            </a:r>
          </a:p>
        </p:txBody>
      </p:sp>
      <p:sp>
        <p:nvSpPr>
          <p:cNvPr id="39" name="TextBox 38">
            <a:extLst>
              <a:ext uri="{FF2B5EF4-FFF2-40B4-BE49-F238E27FC236}">
                <a16:creationId xmlns:a16="http://schemas.microsoft.com/office/drawing/2014/main" id="{1FE745A5-9552-4A53-526D-AE9AEEFB1B42}"/>
              </a:ext>
            </a:extLst>
          </p:cNvPr>
          <p:cNvSpPr txBox="1"/>
          <p:nvPr/>
        </p:nvSpPr>
        <p:spPr>
          <a:xfrm>
            <a:off x="17135403" y="17845162"/>
            <a:ext cx="6851245" cy="3090526"/>
          </a:xfrm>
          <a:prstGeom prst="rect">
            <a:avLst/>
          </a:prstGeom>
          <a:solidFill>
            <a:schemeClr val="bg1"/>
          </a:solidFill>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US" sz="2200" dirty="0">
                <a:solidFill>
                  <a:schemeClr val="tx1"/>
                </a:solidFill>
                <a:ea typeface="Calibri"/>
                <a:cs typeface="Calibri"/>
              </a:rPr>
              <a:t>Historically ADHD has been misunderstood and often associated with brain damage or poor parenting. </a:t>
            </a:r>
            <a:endParaRPr lang="en-US">
              <a:solidFill>
                <a:schemeClr val="tx1"/>
              </a:solidFill>
              <a:ea typeface="Calibri"/>
              <a:cs typeface="Calibri"/>
            </a:endParaRPr>
          </a:p>
          <a:p>
            <a:pPr algn="just">
              <a:lnSpc>
                <a:spcPct val="150000"/>
              </a:lnSpc>
            </a:pPr>
            <a:r>
              <a:rPr lang="en-US" sz="2200" dirty="0">
                <a:solidFill>
                  <a:schemeClr val="tx1"/>
                </a:solidFill>
                <a:ea typeface="Calibri"/>
                <a:cs typeface="Calibri"/>
              </a:rPr>
              <a:t>Modern research demonstrated ADHD is a complex neurodevelopmental disorder that needs efficient policies and practice to ensure those diagnosed are able to live quality life.</a:t>
            </a:r>
            <a:endParaRPr lang="en-US" dirty="0">
              <a:solidFill>
                <a:schemeClr val="tx1"/>
              </a:solidFill>
            </a:endParaRPr>
          </a:p>
        </p:txBody>
      </p:sp>
      <p:pic>
        <p:nvPicPr>
          <p:cNvPr id="40" name="Picture 39" descr="ADHD Awareness Brain with Thoughts Tears and Distress Mental Psychology ...">
            <a:extLst>
              <a:ext uri="{FF2B5EF4-FFF2-40B4-BE49-F238E27FC236}">
                <a16:creationId xmlns:a16="http://schemas.microsoft.com/office/drawing/2014/main" id="{2ABECADC-FCF4-8FC7-779B-714C092F6C9A}"/>
              </a:ext>
            </a:extLst>
          </p:cNvPr>
          <p:cNvPicPr>
            <a:picLocks noChangeAspect="1"/>
          </p:cNvPicPr>
          <p:nvPr/>
        </p:nvPicPr>
        <p:blipFill>
          <a:blip r:embed="rId7"/>
          <a:stretch>
            <a:fillRect/>
          </a:stretch>
        </p:blipFill>
        <p:spPr>
          <a:xfrm>
            <a:off x="3134100" y="12562500"/>
            <a:ext cx="3663251" cy="3942524"/>
          </a:xfrm>
          <a:prstGeom prst="ellipse">
            <a:avLst/>
          </a:prstGeom>
          <a:ln>
            <a:noFill/>
          </a:ln>
          <a:effectLst>
            <a:softEdge rad="112500"/>
          </a:effectLst>
        </p:spPr>
      </p:pic>
      <p:pic>
        <p:nvPicPr>
          <p:cNvPr id="41" name="Picture 40" descr="A college student’s ADHD experience and how to manage it – The Antelope">
            <a:extLst>
              <a:ext uri="{FF2B5EF4-FFF2-40B4-BE49-F238E27FC236}">
                <a16:creationId xmlns:a16="http://schemas.microsoft.com/office/drawing/2014/main" id="{6B7D1E35-D7B8-E3DB-D4B6-C9DCFE527D34}"/>
              </a:ext>
            </a:extLst>
          </p:cNvPr>
          <p:cNvPicPr>
            <a:picLocks noChangeAspect="1"/>
          </p:cNvPicPr>
          <p:nvPr/>
        </p:nvPicPr>
        <p:blipFill>
          <a:blip r:embed="rId8"/>
          <a:stretch>
            <a:fillRect/>
          </a:stretch>
        </p:blipFill>
        <p:spPr>
          <a:xfrm>
            <a:off x="26201587" y="-1300"/>
            <a:ext cx="4077329" cy="3651443"/>
          </a:xfrm>
          <a:prstGeom prst="rect">
            <a:avLst/>
          </a:prstGeom>
          <a:ln>
            <a:noFill/>
          </a:ln>
          <a:effectLst>
            <a:softEdge rad="112500"/>
          </a:effectLst>
        </p:spPr>
      </p:pic>
      <p:pic>
        <p:nvPicPr>
          <p:cNvPr id="42" name="Picture 41" descr="Adhd Clip Art">
            <a:extLst>
              <a:ext uri="{FF2B5EF4-FFF2-40B4-BE49-F238E27FC236}">
                <a16:creationId xmlns:a16="http://schemas.microsoft.com/office/drawing/2014/main" id="{59ED5D28-5CAA-C58C-B362-237BC34CC24F}"/>
              </a:ext>
            </a:extLst>
          </p:cNvPr>
          <p:cNvPicPr>
            <a:picLocks noChangeAspect="1"/>
          </p:cNvPicPr>
          <p:nvPr/>
        </p:nvPicPr>
        <p:blipFill>
          <a:blip r:embed="rId9"/>
          <a:stretch>
            <a:fillRect/>
          </a:stretch>
        </p:blipFill>
        <p:spPr>
          <a:xfrm>
            <a:off x="25558656" y="16630920"/>
            <a:ext cx="3577030" cy="462189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39" name="Explosion: 8 Points 138">
            <a:extLst>
              <a:ext uri="{FF2B5EF4-FFF2-40B4-BE49-F238E27FC236}">
                <a16:creationId xmlns:a16="http://schemas.microsoft.com/office/drawing/2014/main" id="{0E80A44F-9CFC-5391-B0A1-1AE6CE50EF04}"/>
              </a:ext>
            </a:extLst>
          </p:cNvPr>
          <p:cNvSpPr/>
          <p:nvPr/>
        </p:nvSpPr>
        <p:spPr>
          <a:xfrm rot="540000">
            <a:off x="22121086" y="2466115"/>
            <a:ext cx="6942410" cy="5340630"/>
          </a:xfrm>
          <a:prstGeom prst="irregularSeal1">
            <a:avLst/>
          </a:prstGeom>
          <a:solidFill>
            <a:schemeClr val="accent2">
              <a:lumMod val="20000"/>
              <a:lumOff val="80000"/>
            </a:schemeClr>
          </a:solidFill>
          <a:ln>
            <a:solidFill>
              <a:schemeClr val="accent2">
                <a:lumMod val="60000"/>
                <a:lumOff val="40000"/>
              </a:schemeClr>
            </a:solidFill>
          </a:ln>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r>
              <a:rPr lang="en-GB" sz="2200" dirty="0"/>
              <a:t>Late 19th &amp; early 20th centuries ADHD children were often perceived as deficient or poorly disciplined.</a:t>
            </a:r>
          </a:p>
          <a:p>
            <a:pPr algn="ctr"/>
            <a:r>
              <a:rPr lang="en-GB" sz="2200" dirty="0"/>
              <a:t>(Mahone &amp; </a:t>
            </a:r>
            <a:r>
              <a:rPr lang="en-GB" sz="2200" dirty="0" err="1"/>
              <a:t>Denckla</a:t>
            </a:r>
            <a:r>
              <a:rPr lang="en-GB" sz="2200" dirty="0"/>
              <a:t>, 2017)</a:t>
            </a:r>
          </a:p>
        </p:txBody>
      </p:sp>
    </p:spTree>
    <p:extLst>
      <p:ext uri="{BB962C8B-B14F-4D97-AF65-F5344CB8AC3E}">
        <p14:creationId xmlns:p14="http://schemas.microsoft.com/office/powerpoint/2010/main" val="2955806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0C586-6806-0359-ABA0-0B1619587590}"/>
              </a:ext>
            </a:extLst>
          </p:cNvPr>
          <p:cNvSpPr>
            <a:spLocks noGrp="1"/>
          </p:cNvSpPr>
          <p:nvPr>
            <p:ph type="title"/>
          </p:nvPr>
        </p:nvSpPr>
        <p:spPr>
          <a:xfrm>
            <a:off x="1104976" y="448487"/>
            <a:ext cx="26116478" cy="1545762"/>
          </a:xfrm>
        </p:spPr>
        <p:txBody>
          <a:bodyPr/>
          <a:lstStyle>
            <a:defPPr>
              <a:defRPr lang="en-GB"/>
            </a:defPPr>
            <a:lvl1pPr marL="0" algn="l" defTabSz="2479396" rtl="0" eaLnBrk="1" latinLnBrk="0" hangingPunct="1">
              <a:defRPr sz="4881" kern="1200">
                <a:solidFill>
                  <a:schemeClr val="tx1"/>
                </a:solidFill>
                <a:latin typeface="+mn-lt"/>
                <a:ea typeface="+mn-ea"/>
                <a:cs typeface="+mn-cs"/>
              </a:defRPr>
            </a:lvl1pPr>
            <a:lvl2pPr marL="1239698" algn="l" defTabSz="2479396" rtl="0" eaLnBrk="1" latinLnBrk="0" hangingPunct="1">
              <a:defRPr sz="4881" kern="1200">
                <a:solidFill>
                  <a:schemeClr val="tx1"/>
                </a:solidFill>
                <a:latin typeface="+mn-lt"/>
                <a:ea typeface="+mn-ea"/>
                <a:cs typeface="+mn-cs"/>
              </a:defRPr>
            </a:lvl2pPr>
            <a:lvl3pPr marL="2479396" algn="l" defTabSz="2479396" rtl="0" eaLnBrk="1" latinLnBrk="0" hangingPunct="1">
              <a:defRPr sz="4881" kern="1200">
                <a:solidFill>
                  <a:schemeClr val="tx1"/>
                </a:solidFill>
                <a:latin typeface="+mn-lt"/>
                <a:ea typeface="+mn-ea"/>
                <a:cs typeface="+mn-cs"/>
              </a:defRPr>
            </a:lvl3pPr>
            <a:lvl4pPr marL="3719093" algn="l" defTabSz="2479396" rtl="0" eaLnBrk="1" latinLnBrk="0" hangingPunct="1">
              <a:defRPr sz="4881" kern="1200">
                <a:solidFill>
                  <a:schemeClr val="tx1"/>
                </a:solidFill>
                <a:latin typeface="+mn-lt"/>
                <a:ea typeface="+mn-ea"/>
                <a:cs typeface="+mn-cs"/>
              </a:defRPr>
            </a:lvl4pPr>
            <a:lvl5pPr marL="4958791" algn="l" defTabSz="2479396" rtl="0" eaLnBrk="1" latinLnBrk="0" hangingPunct="1">
              <a:defRPr sz="4881" kern="1200">
                <a:solidFill>
                  <a:schemeClr val="tx1"/>
                </a:solidFill>
                <a:latin typeface="+mn-lt"/>
                <a:ea typeface="+mn-ea"/>
                <a:cs typeface="+mn-cs"/>
              </a:defRPr>
            </a:lvl5pPr>
            <a:lvl6pPr marL="6198489" algn="l" defTabSz="2479396" rtl="0" eaLnBrk="1" latinLnBrk="0" hangingPunct="1">
              <a:defRPr sz="4881" kern="1200">
                <a:solidFill>
                  <a:schemeClr val="tx1"/>
                </a:solidFill>
                <a:latin typeface="+mn-lt"/>
                <a:ea typeface="+mn-ea"/>
                <a:cs typeface="+mn-cs"/>
              </a:defRPr>
            </a:lvl6pPr>
            <a:lvl7pPr marL="7438187" algn="l" defTabSz="2479396" rtl="0" eaLnBrk="1" latinLnBrk="0" hangingPunct="1">
              <a:defRPr sz="4881" kern="1200">
                <a:solidFill>
                  <a:schemeClr val="tx1"/>
                </a:solidFill>
                <a:latin typeface="+mn-lt"/>
                <a:ea typeface="+mn-ea"/>
                <a:cs typeface="+mn-cs"/>
              </a:defRPr>
            </a:lvl7pPr>
            <a:lvl8pPr marL="8677885" algn="l" defTabSz="2479396" rtl="0" eaLnBrk="1" latinLnBrk="0" hangingPunct="1">
              <a:defRPr sz="4881" kern="1200">
                <a:solidFill>
                  <a:schemeClr val="tx1"/>
                </a:solidFill>
                <a:latin typeface="+mn-lt"/>
                <a:ea typeface="+mn-ea"/>
                <a:cs typeface="+mn-cs"/>
              </a:defRPr>
            </a:lvl8pPr>
            <a:lvl9pPr marL="9917582" algn="l" defTabSz="2479396" rtl="0" eaLnBrk="1" latinLnBrk="0" hangingPunct="1">
              <a:defRPr sz="4881" kern="1200">
                <a:solidFill>
                  <a:schemeClr val="tx1"/>
                </a:solidFill>
                <a:latin typeface="+mn-lt"/>
                <a:ea typeface="+mn-ea"/>
                <a:cs typeface="+mn-cs"/>
              </a:defRPr>
            </a:lvl9pPr>
          </a:lstStyle>
          <a:p>
            <a:r>
              <a:rPr lang="en-GB" dirty="0"/>
              <a:t>RERERENCES</a:t>
            </a:r>
          </a:p>
        </p:txBody>
      </p:sp>
      <p:sp>
        <p:nvSpPr>
          <p:cNvPr id="3" name="Content Placeholder 2">
            <a:extLst>
              <a:ext uri="{FF2B5EF4-FFF2-40B4-BE49-F238E27FC236}">
                <a16:creationId xmlns:a16="http://schemas.microsoft.com/office/drawing/2014/main" id="{C7FD1778-C851-47FF-C281-D0FAC08A34DD}"/>
              </a:ext>
            </a:extLst>
          </p:cNvPr>
          <p:cNvSpPr>
            <a:spLocks noGrp="1"/>
          </p:cNvSpPr>
          <p:nvPr>
            <p:ph idx="1"/>
          </p:nvPr>
        </p:nvSpPr>
        <p:spPr>
          <a:xfrm>
            <a:off x="1104976" y="1983872"/>
            <a:ext cx="28702054" cy="19163751"/>
          </a:xfrm>
        </p:spPr>
        <p:txBody>
          <a:bodyPr vert="horz" lIns="91440" tIns="45720" rIns="91440" bIns="45720" rtlCol="0" anchor="t">
            <a:normAutofit lnSpcReduction="10000"/>
          </a:bodyPr>
          <a:lstStyle>
            <a:defPPr>
              <a:defRPr lang="en-GB"/>
            </a:defPPr>
            <a:lvl1pPr marL="0" algn="l" defTabSz="2479396" rtl="0" eaLnBrk="1" latinLnBrk="0" hangingPunct="1">
              <a:defRPr sz="4881" kern="1200">
                <a:solidFill>
                  <a:schemeClr val="tx1"/>
                </a:solidFill>
                <a:latin typeface="+mn-lt"/>
                <a:ea typeface="+mn-ea"/>
                <a:cs typeface="+mn-cs"/>
              </a:defRPr>
            </a:lvl1pPr>
            <a:lvl2pPr marL="1239698" algn="l" defTabSz="2479396" rtl="0" eaLnBrk="1" latinLnBrk="0" hangingPunct="1">
              <a:defRPr sz="4881" kern="1200">
                <a:solidFill>
                  <a:schemeClr val="tx1"/>
                </a:solidFill>
                <a:latin typeface="+mn-lt"/>
                <a:ea typeface="+mn-ea"/>
                <a:cs typeface="+mn-cs"/>
              </a:defRPr>
            </a:lvl2pPr>
            <a:lvl3pPr marL="2479396" algn="l" defTabSz="2479396" rtl="0" eaLnBrk="1" latinLnBrk="0" hangingPunct="1">
              <a:defRPr sz="4881" kern="1200">
                <a:solidFill>
                  <a:schemeClr val="tx1"/>
                </a:solidFill>
                <a:latin typeface="+mn-lt"/>
                <a:ea typeface="+mn-ea"/>
                <a:cs typeface="+mn-cs"/>
              </a:defRPr>
            </a:lvl3pPr>
            <a:lvl4pPr marL="3719093" algn="l" defTabSz="2479396" rtl="0" eaLnBrk="1" latinLnBrk="0" hangingPunct="1">
              <a:defRPr sz="4881" kern="1200">
                <a:solidFill>
                  <a:schemeClr val="tx1"/>
                </a:solidFill>
                <a:latin typeface="+mn-lt"/>
                <a:ea typeface="+mn-ea"/>
                <a:cs typeface="+mn-cs"/>
              </a:defRPr>
            </a:lvl4pPr>
            <a:lvl5pPr marL="4958791" algn="l" defTabSz="2479396" rtl="0" eaLnBrk="1" latinLnBrk="0" hangingPunct="1">
              <a:defRPr sz="4881" kern="1200">
                <a:solidFill>
                  <a:schemeClr val="tx1"/>
                </a:solidFill>
                <a:latin typeface="+mn-lt"/>
                <a:ea typeface="+mn-ea"/>
                <a:cs typeface="+mn-cs"/>
              </a:defRPr>
            </a:lvl5pPr>
            <a:lvl6pPr marL="6198489" algn="l" defTabSz="2479396" rtl="0" eaLnBrk="1" latinLnBrk="0" hangingPunct="1">
              <a:defRPr sz="4881" kern="1200">
                <a:solidFill>
                  <a:schemeClr val="tx1"/>
                </a:solidFill>
                <a:latin typeface="+mn-lt"/>
                <a:ea typeface="+mn-ea"/>
                <a:cs typeface="+mn-cs"/>
              </a:defRPr>
            </a:lvl6pPr>
            <a:lvl7pPr marL="7438187" algn="l" defTabSz="2479396" rtl="0" eaLnBrk="1" latinLnBrk="0" hangingPunct="1">
              <a:defRPr sz="4881" kern="1200">
                <a:solidFill>
                  <a:schemeClr val="tx1"/>
                </a:solidFill>
                <a:latin typeface="+mn-lt"/>
                <a:ea typeface="+mn-ea"/>
                <a:cs typeface="+mn-cs"/>
              </a:defRPr>
            </a:lvl7pPr>
            <a:lvl8pPr marL="8677885" algn="l" defTabSz="2479396" rtl="0" eaLnBrk="1" latinLnBrk="0" hangingPunct="1">
              <a:defRPr sz="4881" kern="1200">
                <a:solidFill>
                  <a:schemeClr val="tx1"/>
                </a:solidFill>
                <a:latin typeface="+mn-lt"/>
                <a:ea typeface="+mn-ea"/>
                <a:cs typeface="+mn-cs"/>
              </a:defRPr>
            </a:lvl8pPr>
            <a:lvl9pPr marL="9917582" algn="l" defTabSz="2479396" rtl="0" eaLnBrk="1" latinLnBrk="0" hangingPunct="1">
              <a:defRPr sz="4881" kern="1200">
                <a:solidFill>
                  <a:schemeClr val="tx1"/>
                </a:solidFill>
                <a:latin typeface="+mn-lt"/>
                <a:ea typeface="+mn-ea"/>
                <a:cs typeface="+mn-cs"/>
              </a:defRPr>
            </a:lvl9pPr>
          </a:lstStyle>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APA (2000) </a:t>
            </a:r>
            <a:r>
              <a:rPr lang="en-GB" sz="2800" i="1" dirty="0">
                <a:highlight>
                  <a:srgbClr val="FFFFFF"/>
                </a:highlight>
                <a:latin typeface="Aptos"/>
                <a:ea typeface="+mn-lt"/>
                <a:cs typeface="+mn-lt"/>
              </a:rPr>
              <a:t>Diagnostic and statistical manual of mental disorders: DSM‑IV‑TR</a:t>
            </a:r>
            <a:r>
              <a:rPr lang="en-GB" sz="2800" dirty="0">
                <a:highlight>
                  <a:srgbClr val="FFFFFF"/>
                </a:highlight>
                <a:latin typeface="Aptos"/>
                <a:ea typeface="+mn-lt"/>
                <a:cs typeface="+mn-lt"/>
              </a:rPr>
              <a:t>. 4th ed., text revision. Washington, DC: American Psychiatric Association.</a:t>
            </a:r>
          </a:p>
          <a:p>
            <a:pPr marL="228600" indent="-457200" algn="just">
              <a:lnSpc>
                <a:spcPct val="150000"/>
              </a:lnSpc>
              <a:spcBef>
                <a:spcPts val="0"/>
              </a:spcBef>
              <a:spcAft>
                <a:spcPts val="600"/>
              </a:spcAft>
              <a:buAutoNum type="arabicPeriod"/>
            </a:pPr>
            <a:r>
              <a:rPr lang="en-GB" sz="2800" err="1">
                <a:highlight>
                  <a:srgbClr val="FFFFFF"/>
                </a:highlight>
                <a:latin typeface="Aptos"/>
                <a:ea typeface="+mn-lt"/>
                <a:cs typeface="+mn-lt"/>
              </a:rPr>
              <a:t>Cainelli</a:t>
            </a:r>
            <a:r>
              <a:rPr lang="en-GB" sz="2800" dirty="0">
                <a:highlight>
                  <a:srgbClr val="FFFFFF"/>
                </a:highlight>
                <a:latin typeface="Aptos"/>
                <a:ea typeface="+mn-lt"/>
                <a:cs typeface="+mn-lt"/>
              </a:rPr>
              <a:t>, E., &amp; </a:t>
            </a:r>
            <a:r>
              <a:rPr lang="en-GB" sz="2800" err="1">
                <a:highlight>
                  <a:srgbClr val="FFFFFF"/>
                </a:highlight>
                <a:latin typeface="Aptos"/>
                <a:ea typeface="+mn-lt"/>
                <a:cs typeface="+mn-lt"/>
              </a:rPr>
              <a:t>Bisiacchi</a:t>
            </a:r>
            <a:r>
              <a:rPr lang="en-GB" sz="2800" dirty="0">
                <a:highlight>
                  <a:srgbClr val="FFFFFF"/>
                </a:highlight>
                <a:latin typeface="Aptos"/>
                <a:ea typeface="+mn-lt"/>
                <a:cs typeface="+mn-lt"/>
              </a:rPr>
              <a:t>, P. (2022). Neurodevelopmental Disorders: Past, Present, and Future. </a:t>
            </a:r>
            <a:r>
              <a:rPr lang="en-GB" sz="2800" i="1" dirty="0">
                <a:highlight>
                  <a:srgbClr val="FFFFFF"/>
                </a:highlight>
                <a:latin typeface="Aptos"/>
                <a:ea typeface="+mn-lt"/>
                <a:cs typeface="+mn-lt"/>
              </a:rPr>
              <a:t>Children (Basel, Switzerland)</a:t>
            </a:r>
            <a:r>
              <a:rPr lang="en-GB" sz="2800" dirty="0">
                <a:highlight>
                  <a:srgbClr val="FFFFFF"/>
                </a:highlight>
                <a:latin typeface="Aptos"/>
                <a:ea typeface="+mn-lt"/>
                <a:cs typeface="+mn-lt"/>
              </a:rPr>
              <a:t>, </a:t>
            </a:r>
            <a:r>
              <a:rPr lang="en-GB" sz="2800" i="1" dirty="0">
                <a:highlight>
                  <a:srgbClr val="FFFFFF"/>
                </a:highlight>
                <a:latin typeface="Aptos"/>
                <a:ea typeface="+mn-lt"/>
                <a:cs typeface="+mn-lt"/>
              </a:rPr>
              <a:t>10</a:t>
            </a:r>
            <a:r>
              <a:rPr lang="en-GB" sz="2800" dirty="0">
                <a:highlight>
                  <a:srgbClr val="FFFFFF"/>
                </a:highlight>
                <a:latin typeface="Aptos"/>
                <a:ea typeface="+mn-lt"/>
                <a:cs typeface="+mn-lt"/>
              </a:rPr>
              <a:t>(1), 31 [Online] Available at: &lt; </a:t>
            </a:r>
            <a:r>
              <a:rPr lang="en-GB" sz="2800" dirty="0">
                <a:highlight>
                  <a:srgbClr val="FFFFFF"/>
                </a:highlight>
                <a:latin typeface="Aptos"/>
                <a:ea typeface="+mn-lt"/>
                <a:cs typeface="+mn-lt"/>
                <a:hlinkClick r:id="rId2"/>
              </a:rPr>
              <a:t>https://doi.org/10.3390/children10010031</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err="1">
                <a:highlight>
                  <a:srgbClr val="FFFFFF"/>
                </a:highlight>
                <a:latin typeface="Aptos"/>
                <a:ea typeface="+mn-lt"/>
                <a:cs typeface="+mn-lt"/>
              </a:rPr>
              <a:t>Colzato</a:t>
            </a:r>
            <a:r>
              <a:rPr lang="en-GB" sz="2800" dirty="0">
                <a:highlight>
                  <a:srgbClr val="FFFFFF"/>
                </a:highlight>
                <a:latin typeface="Aptos"/>
                <a:ea typeface="+mn-lt"/>
                <a:cs typeface="+mn-lt"/>
              </a:rPr>
              <a:t>, L.S., Arntz, F.E. (2017). Ritalin. In: Theory-Driven Approaches to Cognitive Enhancement. Springer, Cham. [Online] Available at: &lt; </a:t>
            </a:r>
            <a:r>
              <a:rPr lang="en-GB" sz="2800" dirty="0">
                <a:highlight>
                  <a:srgbClr val="FFFFFF"/>
                </a:highlight>
                <a:latin typeface="Aptos"/>
                <a:ea typeface="+mn-lt"/>
                <a:cs typeface="+mn-lt"/>
                <a:hlinkClick r:id="rId3">
                  <a:extLst>
                    <a:ext uri="{A12FA001-AC4F-418D-AE19-62706E023703}">
                      <ahyp:hlinkClr xmlns:ahyp="http://schemas.microsoft.com/office/drawing/2018/hyperlinkcolor" val="tx"/>
                    </a:ext>
                  </a:extLst>
                </a:hlinkClick>
              </a:rPr>
              <a:t>https://doi.org/10.1007/978-3-319-57505-6_6</a:t>
            </a:r>
            <a:r>
              <a:rPr lang="en-GB" sz="2800" dirty="0">
                <a:highlight>
                  <a:srgbClr val="FFFFFF"/>
                </a:highlight>
                <a:latin typeface="Aptos"/>
                <a:ea typeface="+mn-lt"/>
                <a:cs typeface="+mn-lt"/>
              </a:rPr>
              <a:t> &gt; (Accessed 6 March 2026).</a:t>
            </a:r>
            <a:endParaRPr lang="en-US" sz="4850" dirty="0">
              <a:latin typeface="Aptos"/>
            </a:endParaRP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Gross, M.D. (1995) Origin of stimulant use for treatment of attention deficit disorder. </a:t>
            </a:r>
            <a:r>
              <a:rPr lang="en-GB" sz="2800" i="1" dirty="0">
                <a:highlight>
                  <a:srgbClr val="FFFFFF"/>
                </a:highlight>
                <a:latin typeface="Aptos"/>
                <a:ea typeface="+mn-lt"/>
                <a:cs typeface="+mn-lt"/>
              </a:rPr>
              <a:t>The American Journal of Psychiatry, 152</a:t>
            </a:r>
            <a:r>
              <a:rPr lang="en-GB" sz="2800" dirty="0">
                <a:highlight>
                  <a:srgbClr val="FFFFFF"/>
                </a:highlight>
                <a:latin typeface="Aptos"/>
                <a:ea typeface="+mn-lt"/>
                <a:cs typeface="+mn-lt"/>
              </a:rPr>
              <a:t>(2), 298–299. [Online] Available at: &lt; </a:t>
            </a:r>
            <a:r>
              <a:rPr lang="en-GB" sz="2800" dirty="0">
                <a:highlight>
                  <a:srgbClr val="FFFFFF"/>
                </a:highlight>
                <a:latin typeface="Aptos"/>
                <a:ea typeface="+mn-lt"/>
                <a:cs typeface="+mn-lt"/>
                <a:hlinkClick r:id="rId4">
                  <a:extLst>
                    <a:ext uri="{A12FA001-AC4F-418D-AE19-62706E023703}">
                      <ahyp:hlinkClr xmlns:ahyp="http://schemas.microsoft.com/office/drawing/2018/hyperlinkcolor" val="tx"/>
                    </a:ext>
                  </a:extLst>
                </a:hlinkClick>
              </a:rPr>
              <a:t>https://doi.org/10.1176/ajp.152.2.298b</a:t>
            </a:r>
            <a:r>
              <a:rPr lang="en-GB" sz="2800" dirty="0">
                <a:highlight>
                  <a:srgbClr val="FFFFFF"/>
                </a:highlight>
                <a:latin typeface="Aptos"/>
                <a:ea typeface="+mn-lt"/>
                <a:cs typeface="+mn-lt"/>
              </a:rPr>
              <a:t> &gt; (Accessed 6 March 2026)</a:t>
            </a:r>
            <a:endParaRPr lang="en-GB" sz="2800" dirty="0">
              <a:highlight>
                <a:srgbClr val="FFFFFF"/>
              </a:highlight>
              <a:latin typeface="Aptos"/>
              <a:ea typeface="+mn-lt"/>
              <a:cs typeface="+mn-lt"/>
              <a:hlinkClick r:id="rId5">
                <a:extLst>
                  <a:ext uri="{A12FA001-AC4F-418D-AE19-62706E023703}">
                    <ahyp:hlinkClr xmlns:ahyp="http://schemas.microsoft.com/office/drawing/2018/hyperlinkcolor" val="tx"/>
                  </a:ext>
                </a:extLst>
              </a:hlinkClick>
            </a:endParaRP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Gov.uk (2026) </a:t>
            </a:r>
            <a:r>
              <a:rPr lang="en-GB" sz="2800" err="1">
                <a:highlight>
                  <a:srgbClr val="FFFFFF"/>
                </a:highlight>
                <a:latin typeface="Aptos"/>
                <a:ea typeface="+mn-lt"/>
                <a:cs typeface="+mn-lt"/>
              </a:rPr>
              <a:t>CHildren</a:t>
            </a:r>
            <a:r>
              <a:rPr lang="en-GB" sz="2800" dirty="0">
                <a:highlight>
                  <a:srgbClr val="FFFFFF"/>
                </a:highlight>
                <a:latin typeface="Aptos"/>
                <a:ea typeface="+mn-lt"/>
                <a:cs typeface="+mn-lt"/>
              </a:rPr>
              <a:t> with special educational needs &amp; disabilities (SEND). [Online] Available at: &lt; </a:t>
            </a:r>
            <a:r>
              <a:rPr lang="en-GB" sz="2800" dirty="0">
                <a:highlight>
                  <a:srgbClr val="FFFFFF"/>
                </a:highlight>
                <a:latin typeface="Aptos"/>
                <a:ea typeface="+mn-lt"/>
                <a:cs typeface="+mn-lt"/>
                <a:hlinkClick r:id="rId6"/>
              </a:rPr>
              <a:t>Children with special educational needs and disabilities (SEND): Overview - GOV.UK</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dirty="0" err="1">
                <a:highlight>
                  <a:srgbClr val="FFFFFF"/>
                </a:highlight>
                <a:latin typeface="Aptos"/>
                <a:ea typeface="+mn-lt"/>
                <a:cs typeface="+mn-lt"/>
              </a:rPr>
              <a:t>Kooij</a:t>
            </a:r>
            <a:r>
              <a:rPr lang="en-GB" sz="2800" dirty="0">
                <a:highlight>
                  <a:srgbClr val="FFFFFF"/>
                </a:highlight>
                <a:latin typeface="Aptos"/>
                <a:ea typeface="+mn-lt"/>
                <a:cs typeface="+mn-lt"/>
              </a:rPr>
              <a:t> J. J. S. (2025). New developments and potential future research directions in adult ADHD. </a:t>
            </a:r>
            <a:r>
              <a:rPr lang="en-GB" sz="2800" i="1" dirty="0">
                <a:highlight>
                  <a:srgbClr val="FFFFFF"/>
                </a:highlight>
                <a:latin typeface="Aptos"/>
                <a:ea typeface="+mn-lt"/>
                <a:cs typeface="+mn-lt"/>
              </a:rPr>
              <a:t>World psychiatry : official journal of the World Psychiatric Association (WPA)</a:t>
            </a:r>
            <a:r>
              <a:rPr lang="en-GB" sz="2800" dirty="0">
                <a:highlight>
                  <a:srgbClr val="FFFFFF"/>
                </a:highlight>
                <a:latin typeface="Aptos"/>
                <a:ea typeface="+mn-lt"/>
                <a:cs typeface="+mn-lt"/>
              </a:rPr>
              <a:t>, </a:t>
            </a:r>
            <a:r>
              <a:rPr lang="en-GB" sz="2800" i="1" dirty="0">
                <a:highlight>
                  <a:srgbClr val="FFFFFF"/>
                </a:highlight>
                <a:latin typeface="Aptos"/>
                <a:ea typeface="+mn-lt"/>
                <a:cs typeface="+mn-lt"/>
              </a:rPr>
              <a:t>24</a:t>
            </a:r>
            <a:r>
              <a:rPr lang="en-GB" sz="2800" dirty="0">
                <a:highlight>
                  <a:srgbClr val="FFFFFF"/>
                </a:highlight>
                <a:latin typeface="Aptos"/>
                <a:ea typeface="+mn-lt"/>
                <a:cs typeface="+mn-lt"/>
              </a:rPr>
              <a:t>(3), 381–382. [Online] Available at: &lt; </a:t>
            </a:r>
            <a:r>
              <a:rPr lang="en-GB" sz="2800" dirty="0">
                <a:highlight>
                  <a:srgbClr val="FFFFFF"/>
                </a:highlight>
                <a:latin typeface="Aptos"/>
                <a:ea typeface="+mn-lt"/>
                <a:cs typeface="+mn-lt"/>
                <a:hlinkClick r:id="rId7"/>
              </a:rPr>
              <a:t>https://doi.org/10.1002/wps.21351</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Lange, K.W., Reichl, S., Lange, K.M., </a:t>
            </a:r>
            <a:r>
              <a:rPr lang="en-GB" sz="2800" err="1">
                <a:highlight>
                  <a:srgbClr val="FFFFFF"/>
                </a:highlight>
                <a:latin typeface="Aptos"/>
                <a:ea typeface="+mn-lt"/>
                <a:cs typeface="+mn-lt"/>
              </a:rPr>
              <a:t>Tucha</a:t>
            </a:r>
            <a:r>
              <a:rPr lang="en-GB" sz="2800" dirty="0">
                <a:highlight>
                  <a:srgbClr val="FFFFFF"/>
                </a:highlight>
                <a:latin typeface="Aptos"/>
                <a:ea typeface="+mn-lt"/>
                <a:cs typeface="+mn-lt"/>
              </a:rPr>
              <a:t>, L. &amp; </a:t>
            </a:r>
            <a:r>
              <a:rPr lang="en-GB" sz="2800" err="1">
                <a:highlight>
                  <a:srgbClr val="FFFFFF"/>
                </a:highlight>
                <a:latin typeface="Aptos"/>
                <a:ea typeface="+mn-lt"/>
                <a:cs typeface="+mn-lt"/>
              </a:rPr>
              <a:t>Tucha</a:t>
            </a:r>
            <a:r>
              <a:rPr lang="en-GB" sz="2800" dirty="0">
                <a:highlight>
                  <a:srgbClr val="FFFFFF"/>
                </a:highlight>
                <a:latin typeface="Aptos"/>
                <a:ea typeface="+mn-lt"/>
                <a:cs typeface="+mn-lt"/>
              </a:rPr>
              <a:t>, O. (2010) The history of attention deficit hyperactivity disorder. </a:t>
            </a:r>
            <a:r>
              <a:rPr lang="en-GB" sz="2800" i="1" dirty="0">
                <a:highlight>
                  <a:srgbClr val="FFFFFF"/>
                </a:highlight>
                <a:latin typeface="Aptos"/>
                <a:ea typeface="+mn-lt"/>
                <a:cs typeface="+mn-lt"/>
              </a:rPr>
              <a:t>ADHD Attention Deficit and Hyperactivity Disorder,</a:t>
            </a:r>
            <a:r>
              <a:rPr lang="en-GB" sz="2800" dirty="0">
                <a:highlight>
                  <a:srgbClr val="FFFFFF"/>
                </a:highlight>
                <a:latin typeface="Aptos"/>
                <a:ea typeface="+mn-lt"/>
                <a:cs typeface="+mn-lt"/>
              </a:rPr>
              <a:t> 2, 241–255 [Online] Available at: </a:t>
            </a:r>
            <a:r>
              <a:rPr lang="en-GB" sz="2800" dirty="0">
                <a:solidFill>
                  <a:srgbClr val="222222"/>
                </a:solidFill>
                <a:highlight>
                  <a:srgbClr val="FFFFFF"/>
                </a:highlight>
                <a:latin typeface="Aptos"/>
                <a:ea typeface="+mn-lt"/>
                <a:cs typeface="+mn-lt"/>
              </a:rPr>
              <a:t>&lt; </a:t>
            </a:r>
            <a:r>
              <a:rPr lang="en-GB" sz="2800" dirty="0">
                <a:solidFill>
                  <a:srgbClr val="222222"/>
                </a:solidFill>
                <a:highlight>
                  <a:srgbClr val="FFFFFF"/>
                </a:highlight>
                <a:latin typeface="Aptos"/>
                <a:ea typeface="+mn-lt"/>
                <a:cs typeface="+mn-lt"/>
                <a:hlinkClick r:id="rId8"/>
              </a:rPr>
              <a:t>https://doi.org/10.1007/s12402-010-0045-8</a:t>
            </a:r>
            <a:r>
              <a:rPr lang="en-GB" sz="2800" dirty="0">
                <a:solidFill>
                  <a:srgbClr val="222222"/>
                </a:solidFill>
                <a:highlight>
                  <a:srgbClr val="FFFFFF"/>
                </a:highlight>
                <a:latin typeface="Aptos"/>
                <a:ea typeface="+mn-lt"/>
                <a:cs typeface="+mn-lt"/>
              </a:rPr>
              <a:t> &gt; </a:t>
            </a:r>
            <a:r>
              <a:rPr lang="en-GB" sz="2800" dirty="0">
                <a:solidFill>
                  <a:srgbClr val="000000"/>
                </a:solidFill>
                <a:highlight>
                  <a:srgbClr val="FFFFFF"/>
                </a:highlight>
                <a:latin typeface="Aptos"/>
                <a:ea typeface="+mn-lt"/>
                <a:cs typeface="+mn-lt"/>
              </a:rPr>
              <a:t>(Accessed 6 March 2026)</a:t>
            </a:r>
            <a:endParaRPr lang="en-US" sz="2800" dirty="0">
              <a:latin typeface="Aptos"/>
            </a:endParaRP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Mahone, E. M., &amp; </a:t>
            </a:r>
            <a:r>
              <a:rPr lang="en-GB" sz="2800" err="1">
                <a:highlight>
                  <a:srgbClr val="FFFFFF"/>
                </a:highlight>
                <a:latin typeface="Aptos"/>
                <a:ea typeface="+mn-lt"/>
                <a:cs typeface="+mn-lt"/>
              </a:rPr>
              <a:t>Denckla</a:t>
            </a:r>
            <a:r>
              <a:rPr lang="en-GB" sz="2800" dirty="0">
                <a:highlight>
                  <a:srgbClr val="FFFFFF"/>
                </a:highlight>
                <a:latin typeface="Aptos"/>
                <a:ea typeface="+mn-lt"/>
                <a:cs typeface="+mn-lt"/>
              </a:rPr>
              <a:t>, M. B. (2017). Attention-Deficit/Hyperactivity Disorder: A Historical Neuropsychological Perspective. </a:t>
            </a:r>
            <a:r>
              <a:rPr lang="en-GB" sz="2800" i="1" dirty="0">
                <a:highlight>
                  <a:srgbClr val="FFFFFF"/>
                </a:highlight>
                <a:latin typeface="Aptos"/>
                <a:ea typeface="+mn-lt"/>
                <a:cs typeface="+mn-lt"/>
              </a:rPr>
              <a:t>Journal of the International Neuropsychological Society : JINS</a:t>
            </a:r>
            <a:r>
              <a:rPr lang="en-GB" sz="2800" dirty="0">
                <a:highlight>
                  <a:srgbClr val="FFFFFF"/>
                </a:highlight>
                <a:latin typeface="Aptos"/>
                <a:ea typeface="+mn-lt"/>
                <a:cs typeface="+mn-lt"/>
              </a:rPr>
              <a:t>, </a:t>
            </a:r>
            <a:r>
              <a:rPr lang="en-GB" sz="2800" i="1" dirty="0">
                <a:highlight>
                  <a:srgbClr val="FFFFFF"/>
                </a:highlight>
                <a:latin typeface="Aptos"/>
                <a:ea typeface="+mn-lt"/>
                <a:cs typeface="+mn-lt"/>
              </a:rPr>
              <a:t>23</a:t>
            </a:r>
            <a:r>
              <a:rPr lang="en-GB" sz="2800" dirty="0">
                <a:highlight>
                  <a:srgbClr val="FFFFFF"/>
                </a:highlight>
                <a:latin typeface="Aptos"/>
                <a:ea typeface="+mn-lt"/>
                <a:cs typeface="+mn-lt"/>
              </a:rPr>
              <a:t>(9-10), 916–929 [Online] Available at: &lt; </a:t>
            </a:r>
            <a:r>
              <a:rPr lang="en-GB" sz="2800" dirty="0">
                <a:highlight>
                  <a:srgbClr val="FFFFFF"/>
                </a:highlight>
                <a:latin typeface="Aptos"/>
                <a:ea typeface="+mn-lt"/>
                <a:cs typeface="+mn-lt"/>
                <a:hlinkClick r:id="rId9"/>
              </a:rPr>
              <a:t>https://doi.org/10.1017/S1355617717000807</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Moore, T., Perdomo, J., </a:t>
            </a:r>
            <a:r>
              <a:rPr lang="en-GB" sz="2800" dirty="0" err="1">
                <a:highlight>
                  <a:srgbClr val="FFFFFF"/>
                </a:highlight>
                <a:latin typeface="Aptos"/>
                <a:ea typeface="+mn-lt"/>
                <a:cs typeface="+mn-lt"/>
              </a:rPr>
              <a:t>Sargado</a:t>
            </a:r>
            <a:r>
              <a:rPr lang="en-GB" sz="2800" dirty="0">
                <a:highlight>
                  <a:srgbClr val="FFFFFF"/>
                </a:highlight>
                <a:latin typeface="Aptos"/>
                <a:ea typeface="+mn-lt"/>
                <a:cs typeface="+mn-lt"/>
              </a:rPr>
              <a:t>, S. (2025). Race, Culture, and Ethnicity in ADHD. In: </a:t>
            </a:r>
            <a:r>
              <a:rPr lang="en-GB" sz="2800" dirty="0" err="1">
                <a:highlight>
                  <a:srgbClr val="FFFFFF"/>
                </a:highlight>
                <a:latin typeface="Aptos"/>
                <a:ea typeface="+mn-lt"/>
                <a:cs typeface="+mn-lt"/>
              </a:rPr>
              <a:t>Schonwald</a:t>
            </a:r>
            <a:r>
              <a:rPr lang="en-GB" sz="2800" dirty="0">
                <a:highlight>
                  <a:srgbClr val="FFFFFF"/>
                </a:highlight>
                <a:latin typeface="Aptos"/>
                <a:ea typeface="+mn-lt"/>
                <a:cs typeface="+mn-lt"/>
              </a:rPr>
              <a:t>, A., Cormier, D., McCafferty, S. (eds) ADHD in Adolescents. Springer, Cham. [Online] Available at: &lt; </a:t>
            </a:r>
            <a:r>
              <a:rPr lang="en-GB" sz="2800" dirty="0">
                <a:highlight>
                  <a:srgbClr val="FFFFFF"/>
                </a:highlight>
                <a:latin typeface="Aptos"/>
                <a:ea typeface="+mn-lt"/>
                <a:cs typeface="+mn-lt"/>
                <a:hlinkClick r:id="rId10"/>
              </a:rPr>
              <a:t>https://doi.org/10.1007/978-3-031-96950-8_17</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Mueller, A. K., </a:t>
            </a:r>
            <a:r>
              <a:rPr lang="en-GB" sz="2800" err="1">
                <a:highlight>
                  <a:srgbClr val="FFFFFF"/>
                </a:highlight>
                <a:latin typeface="Aptos"/>
                <a:ea typeface="+mn-lt"/>
                <a:cs typeface="+mn-lt"/>
              </a:rPr>
              <a:t>Fuermaier</a:t>
            </a:r>
            <a:r>
              <a:rPr lang="en-GB" sz="2800" dirty="0">
                <a:highlight>
                  <a:srgbClr val="FFFFFF"/>
                </a:highlight>
                <a:latin typeface="Aptos"/>
                <a:ea typeface="+mn-lt"/>
                <a:cs typeface="+mn-lt"/>
              </a:rPr>
              <a:t>, A. B., Koerts, J., &amp; </a:t>
            </a:r>
            <a:r>
              <a:rPr lang="en-GB" sz="2800" err="1">
                <a:highlight>
                  <a:srgbClr val="FFFFFF"/>
                </a:highlight>
                <a:latin typeface="Aptos"/>
                <a:ea typeface="+mn-lt"/>
                <a:cs typeface="+mn-lt"/>
              </a:rPr>
              <a:t>Tucha</a:t>
            </a:r>
            <a:r>
              <a:rPr lang="en-GB" sz="2800" dirty="0">
                <a:highlight>
                  <a:srgbClr val="FFFFFF"/>
                </a:highlight>
                <a:latin typeface="Aptos"/>
                <a:ea typeface="+mn-lt"/>
                <a:cs typeface="+mn-lt"/>
              </a:rPr>
              <a:t>, L. (2012). Stigma in attention deficit hyperactivity disorder. </a:t>
            </a:r>
            <a:r>
              <a:rPr lang="en-GB" sz="2800" i="1" dirty="0">
                <a:highlight>
                  <a:srgbClr val="FFFFFF"/>
                </a:highlight>
                <a:latin typeface="Aptos"/>
                <a:ea typeface="+mn-lt"/>
                <a:cs typeface="+mn-lt"/>
              </a:rPr>
              <a:t>Attention deficit and hyperactivity disorders</a:t>
            </a:r>
            <a:r>
              <a:rPr lang="en-GB" sz="2800" dirty="0">
                <a:highlight>
                  <a:srgbClr val="FFFFFF"/>
                </a:highlight>
                <a:latin typeface="Aptos"/>
                <a:ea typeface="+mn-lt"/>
                <a:cs typeface="+mn-lt"/>
              </a:rPr>
              <a:t>, </a:t>
            </a:r>
            <a:r>
              <a:rPr lang="en-GB" sz="2800" i="1" dirty="0">
                <a:highlight>
                  <a:srgbClr val="FFFFFF"/>
                </a:highlight>
                <a:latin typeface="Aptos"/>
                <a:ea typeface="+mn-lt"/>
                <a:cs typeface="+mn-lt"/>
              </a:rPr>
              <a:t>4</a:t>
            </a:r>
            <a:r>
              <a:rPr lang="en-GB" sz="2800" dirty="0">
                <a:highlight>
                  <a:srgbClr val="FFFFFF"/>
                </a:highlight>
                <a:latin typeface="Aptos"/>
                <a:ea typeface="+mn-lt"/>
                <a:cs typeface="+mn-lt"/>
              </a:rPr>
              <a:t>(3), 101–114. [Online] Available at: &lt; </a:t>
            </a:r>
            <a:r>
              <a:rPr lang="en-GB" sz="2800" dirty="0">
                <a:highlight>
                  <a:srgbClr val="FFFFFF"/>
                </a:highlight>
                <a:latin typeface="Aptos"/>
                <a:ea typeface="+mn-lt"/>
                <a:cs typeface="+mn-lt"/>
                <a:hlinkClick r:id="rId11"/>
              </a:rPr>
              <a:t>https://doi.org/10.1007/s12402-012-0085-3</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NHS England (2025) </a:t>
            </a:r>
            <a:r>
              <a:rPr lang="en-GB" sz="2800" i="1" dirty="0">
                <a:highlight>
                  <a:srgbClr val="FFFFFF"/>
                </a:highlight>
                <a:latin typeface="Aptos"/>
                <a:ea typeface="+mn-lt"/>
                <a:cs typeface="+mn-lt"/>
              </a:rPr>
              <a:t>ADHD Management Information: May 2025</a:t>
            </a:r>
            <a:r>
              <a:rPr lang="en-GB" sz="2800" dirty="0">
                <a:highlight>
                  <a:srgbClr val="FFFFFF"/>
                </a:highlight>
                <a:latin typeface="Aptos"/>
                <a:ea typeface="+mn-lt"/>
                <a:cs typeface="+mn-lt"/>
              </a:rPr>
              <a:t>. NHS England. Available at: &lt; </a:t>
            </a:r>
            <a:r>
              <a:rPr lang="en-GB" sz="2800" dirty="0">
                <a:highlight>
                  <a:srgbClr val="FFFFFF"/>
                </a:highlight>
                <a:latin typeface="Aptos"/>
                <a:ea typeface="+mn-lt"/>
                <a:cs typeface="+mn-lt"/>
                <a:hlinkClick r:id="rId12"/>
              </a:rPr>
              <a:t>https://digital.nhs.uk/data-and-information/publications/statistical/mi-adhd/may-2025</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Peterson, B.S., </a:t>
            </a:r>
            <a:r>
              <a:rPr lang="en-GB" sz="2800" err="1">
                <a:highlight>
                  <a:srgbClr val="FFFFFF"/>
                </a:highlight>
                <a:latin typeface="Aptos"/>
                <a:ea typeface="+mn-lt"/>
                <a:cs typeface="+mn-lt"/>
              </a:rPr>
              <a:t>Trampush</a:t>
            </a:r>
            <a:r>
              <a:rPr lang="en-GB" sz="2800" dirty="0">
                <a:highlight>
                  <a:srgbClr val="FFFFFF"/>
                </a:highlight>
                <a:latin typeface="Aptos"/>
                <a:ea typeface="+mn-lt"/>
                <a:cs typeface="+mn-lt"/>
              </a:rPr>
              <a:t>, J., Maglione, M., Bolshakova, M., Rozelle, M., Miles, J., </a:t>
            </a:r>
            <a:r>
              <a:rPr lang="en-GB" sz="2800" err="1">
                <a:highlight>
                  <a:srgbClr val="FFFFFF"/>
                </a:highlight>
                <a:latin typeface="Aptos"/>
                <a:ea typeface="+mn-lt"/>
                <a:cs typeface="+mn-lt"/>
              </a:rPr>
              <a:t>Pakdaman</a:t>
            </a:r>
            <a:r>
              <a:rPr lang="en-GB" sz="2800" dirty="0">
                <a:highlight>
                  <a:srgbClr val="FFFFFF"/>
                </a:highlight>
                <a:latin typeface="Aptos"/>
                <a:ea typeface="+mn-lt"/>
                <a:cs typeface="+mn-lt"/>
              </a:rPr>
              <a:t>, S., Brown, M., </a:t>
            </a:r>
            <a:r>
              <a:rPr lang="en-GB" sz="2800" err="1">
                <a:highlight>
                  <a:srgbClr val="FFFFFF"/>
                </a:highlight>
                <a:latin typeface="Aptos"/>
                <a:ea typeface="+mn-lt"/>
                <a:cs typeface="+mn-lt"/>
              </a:rPr>
              <a:t>Yagyu</a:t>
            </a:r>
            <a:r>
              <a:rPr lang="en-GB" sz="2800" dirty="0">
                <a:highlight>
                  <a:srgbClr val="FFFFFF"/>
                </a:highlight>
                <a:latin typeface="Aptos"/>
                <a:ea typeface="+mn-lt"/>
                <a:cs typeface="+mn-lt"/>
              </a:rPr>
              <a:t>, S., Motala, A. and Hempel, S. (2024) </a:t>
            </a:r>
            <a:r>
              <a:rPr lang="en-GB" sz="2800" i="1" dirty="0">
                <a:highlight>
                  <a:srgbClr val="FFFFFF"/>
                </a:highlight>
                <a:latin typeface="Aptos"/>
                <a:ea typeface="+mn-lt"/>
                <a:cs typeface="+mn-lt"/>
              </a:rPr>
              <a:t>Treatments for ADHD in children and adolescents: A systematic review</a:t>
            </a:r>
            <a:r>
              <a:rPr lang="en-GB" sz="2800" dirty="0">
                <a:highlight>
                  <a:srgbClr val="FFFFFF"/>
                </a:highlight>
                <a:latin typeface="Aptos"/>
                <a:ea typeface="+mn-lt"/>
                <a:cs typeface="+mn-lt"/>
              </a:rPr>
              <a:t>. </a:t>
            </a:r>
            <a:r>
              <a:rPr lang="en-GB" sz="2800" err="1">
                <a:highlight>
                  <a:srgbClr val="FFFFFF"/>
                </a:highlight>
                <a:latin typeface="Aptos"/>
                <a:ea typeface="+mn-lt"/>
                <a:cs typeface="+mn-lt"/>
              </a:rPr>
              <a:t>Pediatrics</a:t>
            </a:r>
            <a:r>
              <a:rPr lang="en-GB" sz="2800" dirty="0">
                <a:highlight>
                  <a:srgbClr val="FFFFFF"/>
                </a:highlight>
                <a:latin typeface="Aptos"/>
                <a:ea typeface="+mn-lt"/>
                <a:cs typeface="+mn-lt"/>
              </a:rPr>
              <a:t>, 153(4). [Online] Available at: &lt; </a:t>
            </a:r>
            <a:r>
              <a:rPr lang="en-GB" sz="2800" dirty="0">
                <a:highlight>
                  <a:srgbClr val="FFFFFF"/>
                </a:highlight>
                <a:latin typeface="Aptos"/>
                <a:ea typeface="+mn-lt"/>
                <a:cs typeface="+mn-lt"/>
                <a:hlinkClick r:id="rId13"/>
              </a:rPr>
              <a:t>https://doi.org/10.1542/peds.2024-065787</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Still, G.F. (1902) Some abnormal psychical conditions in children. </a:t>
            </a:r>
            <a:r>
              <a:rPr lang="en-GB" sz="2800" i="1" dirty="0">
                <a:highlight>
                  <a:srgbClr val="FFFFFF"/>
                </a:highlight>
                <a:latin typeface="Aptos"/>
                <a:ea typeface="+mn-lt"/>
                <a:cs typeface="+mn-lt"/>
              </a:rPr>
              <a:t>Lancet</a:t>
            </a:r>
            <a:r>
              <a:rPr lang="en-GB" sz="2800" dirty="0">
                <a:highlight>
                  <a:srgbClr val="FFFFFF"/>
                </a:highlight>
                <a:latin typeface="Aptos"/>
                <a:ea typeface="+mn-lt"/>
                <a:cs typeface="+mn-lt"/>
              </a:rPr>
              <a:t> (1), 1008–1012, 1077–1082.</a:t>
            </a: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Ross, D. M., &amp; Ross, S. A. (1976) </a:t>
            </a:r>
            <a:r>
              <a:rPr lang="en-GB" sz="2800" i="1" dirty="0">
                <a:highlight>
                  <a:srgbClr val="FFFFFF"/>
                </a:highlight>
                <a:latin typeface="Aptos"/>
                <a:ea typeface="+mn-lt"/>
                <a:cs typeface="+mn-lt"/>
              </a:rPr>
              <a:t>Hyperactivity: Research, theory, and action.</a:t>
            </a:r>
            <a:r>
              <a:rPr lang="en-GB" sz="2800" dirty="0">
                <a:highlight>
                  <a:srgbClr val="FFFFFF"/>
                </a:highlight>
                <a:latin typeface="Aptos"/>
                <a:ea typeface="+mn-lt"/>
                <a:cs typeface="+mn-lt"/>
              </a:rPr>
              <a:t> John Wiley &amp; Sons.</a:t>
            </a:r>
          </a:p>
          <a:p>
            <a:pPr marL="228600" indent="-457200" algn="just">
              <a:lnSpc>
                <a:spcPct val="150000"/>
              </a:lnSpc>
              <a:spcBef>
                <a:spcPts val="0"/>
              </a:spcBef>
              <a:spcAft>
                <a:spcPts val="600"/>
              </a:spcAft>
              <a:buAutoNum type="arabicPeriod"/>
            </a:pPr>
            <a:r>
              <a:rPr lang="en-GB" sz="2800" dirty="0">
                <a:highlight>
                  <a:srgbClr val="FFFFFF"/>
                </a:highlight>
                <a:latin typeface="Aptos"/>
                <a:ea typeface="+mn-lt"/>
                <a:cs typeface="+mn-lt"/>
              </a:rPr>
              <a:t>Wakelin, C., Willemse, M. and </a:t>
            </a:r>
            <a:r>
              <a:rPr lang="en-GB" sz="2800" err="1">
                <a:highlight>
                  <a:srgbClr val="FFFFFF"/>
                </a:highlight>
                <a:latin typeface="Aptos"/>
                <a:ea typeface="+mn-lt"/>
                <a:cs typeface="+mn-lt"/>
              </a:rPr>
              <a:t>Munnik</a:t>
            </a:r>
            <a:r>
              <a:rPr lang="en-GB" sz="2800" dirty="0">
                <a:highlight>
                  <a:srgbClr val="FFFFFF"/>
                </a:highlight>
                <a:latin typeface="Aptos"/>
                <a:ea typeface="+mn-lt"/>
                <a:cs typeface="+mn-lt"/>
              </a:rPr>
              <a:t>, E. (2023) </a:t>
            </a:r>
            <a:r>
              <a:rPr lang="en-GB" sz="2800" i="1" dirty="0">
                <a:highlight>
                  <a:srgbClr val="FFFFFF"/>
                </a:highlight>
                <a:latin typeface="Aptos"/>
                <a:ea typeface="+mn-lt"/>
                <a:cs typeface="+mn-lt"/>
              </a:rPr>
              <a:t>A review of recent treatments for adults living with attention-deficit/hyperactivity disorder</a:t>
            </a:r>
            <a:r>
              <a:rPr lang="en-GB" sz="2800" dirty="0">
                <a:highlight>
                  <a:srgbClr val="FFFFFF"/>
                </a:highlight>
                <a:latin typeface="Aptos"/>
                <a:ea typeface="+mn-lt"/>
                <a:cs typeface="+mn-lt"/>
              </a:rPr>
              <a:t>. South African Journal of Psychiatry, 5. [Online] Available at: &lt; </a:t>
            </a:r>
            <a:r>
              <a:rPr lang="en-GB" sz="2800" dirty="0">
                <a:highlight>
                  <a:srgbClr val="FFFFFF"/>
                </a:highlight>
                <a:latin typeface="Aptos"/>
                <a:ea typeface="+mn-lt"/>
                <a:cs typeface="+mn-lt"/>
                <a:hlinkClick r:id="rId14"/>
              </a:rPr>
              <a:t>https://doi.org/10.4102/sajpsychiatry.v29i0.2152</a:t>
            </a:r>
            <a:r>
              <a:rPr lang="en-GB" sz="2800" dirty="0">
                <a:highlight>
                  <a:srgbClr val="FFFFFF"/>
                </a:highlight>
                <a:latin typeface="Aptos"/>
                <a:ea typeface="+mn-lt"/>
                <a:cs typeface="+mn-lt"/>
              </a:rPr>
              <a:t> &gt; (Accessed 6 March 2026)</a:t>
            </a:r>
          </a:p>
          <a:p>
            <a:pPr marL="228600" indent="-457200" algn="just">
              <a:lnSpc>
                <a:spcPct val="150000"/>
              </a:lnSpc>
              <a:spcBef>
                <a:spcPts val="0"/>
              </a:spcBef>
              <a:spcAft>
                <a:spcPts val="600"/>
              </a:spcAft>
              <a:buAutoNum type="arabicPeriod"/>
            </a:pPr>
            <a:r>
              <a:rPr lang="en-GB" sz="2800" dirty="0">
                <a:latin typeface="Aptos"/>
                <a:ea typeface="+mn-lt"/>
                <a:cs typeface="+mn-lt"/>
              </a:rPr>
              <a:t>World Health Organization (2024</a:t>
            </a:r>
            <a:r>
              <a:rPr lang="en-GB" sz="2800" b="1" dirty="0">
                <a:latin typeface="Aptos"/>
                <a:ea typeface="+mn-lt"/>
                <a:cs typeface="+mn-lt"/>
              </a:rPr>
              <a:t>)</a:t>
            </a:r>
            <a:r>
              <a:rPr lang="en-GB" sz="2800" dirty="0">
                <a:latin typeface="Aptos"/>
                <a:ea typeface="+mn-lt"/>
                <a:cs typeface="+mn-lt"/>
              </a:rPr>
              <a:t> </a:t>
            </a:r>
            <a:r>
              <a:rPr lang="en-GB" sz="2800" i="1" dirty="0">
                <a:latin typeface="Aptos"/>
                <a:ea typeface="+mn-lt"/>
                <a:cs typeface="+mn-lt"/>
              </a:rPr>
              <a:t>ICD‑11 for Mortality and Morbidity Statistics (Version: 2024‑01)</a:t>
            </a:r>
            <a:r>
              <a:rPr lang="en-GB" sz="2800" dirty="0">
                <a:latin typeface="Aptos"/>
                <a:ea typeface="+mn-lt"/>
                <a:cs typeface="+mn-lt"/>
              </a:rPr>
              <a:t>. World Health Organization. [Online] Available at: &lt;  </a:t>
            </a:r>
            <a:r>
              <a:rPr lang="en-GB" sz="2800" dirty="0">
                <a:latin typeface="Aptos"/>
                <a:ea typeface="+mn-lt"/>
                <a:cs typeface="+mn-lt"/>
                <a:hlinkClick r:id="rId15"/>
              </a:rPr>
              <a:t>https://icd.who.int/browse/2024-01/mms/en</a:t>
            </a:r>
            <a:r>
              <a:rPr lang="en-GB" sz="2800" dirty="0">
                <a:latin typeface="Aptos"/>
                <a:ea typeface="+mn-lt"/>
                <a:cs typeface="+mn-lt"/>
              </a:rPr>
              <a:t>  (Accessed 6 March 2026)</a:t>
            </a:r>
            <a:endParaRPr lang="en-US" sz="2800" dirty="0">
              <a:latin typeface="Aptos"/>
            </a:endParaRPr>
          </a:p>
        </p:txBody>
      </p:sp>
    </p:spTree>
    <p:extLst>
      <p:ext uri="{BB962C8B-B14F-4D97-AF65-F5344CB8AC3E}">
        <p14:creationId xmlns:p14="http://schemas.microsoft.com/office/powerpoint/2010/main" val="19114878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Custom</PresentationFormat>
  <Paragraphs>0</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BSc (Hons) Health and Social Care  Psychological Classifications and Provisions </vt:lpstr>
      <vt:lpstr>PowerPoint Presentation</vt:lpstr>
      <vt:lpstr>RERERENCES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(Hons) Health and Social Care  Psychological Classifications and Provisions </dc:title>
  <dc:creator/>
  <cp:lastModifiedBy>Mihai Boldizsar (2247855)</cp:lastModifiedBy>
  <cp:revision>1028</cp:revision>
  <dcterms:created xsi:type="dcterms:W3CDTF">2026-03-08T13:43:30Z</dcterms:created>
  <dcterms:modified xsi:type="dcterms:W3CDTF">2026-03-09T07:56:24Z</dcterms:modified>
</cp:coreProperties>
</file>