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587" r:id="rId2"/>
    <p:sldId id="274" r:id="rId3"/>
    <p:sldId id="414" r:id="rId4"/>
    <p:sldId id="388" r:id="rId5"/>
    <p:sldId id="548" r:id="rId6"/>
    <p:sldId id="556" r:id="rId7"/>
    <p:sldId id="568" r:id="rId8"/>
    <p:sldId id="593" r:id="rId9"/>
    <p:sldId id="567" r:id="rId10"/>
    <p:sldId id="584" r:id="rId11"/>
    <p:sldId id="555" r:id="rId12"/>
    <p:sldId id="554" r:id="rId13"/>
    <p:sldId id="557" r:id="rId14"/>
    <p:sldId id="559" r:id="rId15"/>
    <p:sldId id="573" r:id="rId16"/>
    <p:sldId id="560" r:id="rId17"/>
    <p:sldId id="263" r:id="rId18"/>
    <p:sldId id="591" r:id="rId19"/>
    <p:sldId id="590" r:id="rId20"/>
    <p:sldId id="581" r:id="rId21"/>
    <p:sldId id="582" r:id="rId22"/>
    <p:sldId id="592" r:id="rId23"/>
    <p:sldId id="577" r:id="rId24"/>
    <p:sldId id="578" r:id="rId25"/>
    <p:sldId id="551" r:id="rId26"/>
    <p:sldId id="552" r:id="rId27"/>
    <p:sldId id="561" r:id="rId28"/>
    <p:sldId id="566" r:id="rId29"/>
    <p:sldId id="575" r:id="rId30"/>
    <p:sldId id="576" r:id="rId31"/>
    <p:sldId id="334" r:id="rId32"/>
    <p:sldId id="579" r:id="rId33"/>
    <p:sldId id="580" r:id="rId34"/>
    <p:sldId id="585" r:id="rId35"/>
    <p:sldId id="266" r:id="rId3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57195C-1997-B398-5F52-B17EFE033014}" v="111" dt="2024-02-02T17:25:34.069"/>
    <p1510:client id="{E33FA40E-F014-C74D-DB72-A65523E87F5B}" v="209" dt="2024-02-02T17:55:57.9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5" autoAdjust="0"/>
    <p:restoredTop sz="87584" autoAdjust="0"/>
  </p:normalViewPr>
  <p:slideViewPr>
    <p:cSldViewPr snapToGrid="0">
      <p:cViewPr varScale="1">
        <p:scale>
          <a:sx n="58" d="100"/>
          <a:sy n="58" d="100"/>
        </p:scale>
        <p:origin x="97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eno Leung" userId="S::z.leung@uwtsd.ac.uk::a08ca5a1-307c-496d-ab60-1a1000b53ffc" providerId="AD" clId="Web-{D657195C-1997-B398-5F52-B17EFE033014}"/>
    <pc:docChg chg="addSld delSld modSld">
      <pc:chgData name="Zeno Leung" userId="S::z.leung@uwtsd.ac.uk::a08ca5a1-307c-496d-ab60-1a1000b53ffc" providerId="AD" clId="Web-{D657195C-1997-B398-5F52-B17EFE033014}" dt="2024-02-02T17:25:34.069" v="112" actId="20577"/>
      <pc:docMkLst>
        <pc:docMk/>
      </pc:docMkLst>
      <pc:sldChg chg="modSp">
        <pc:chgData name="Zeno Leung" userId="S::z.leung@uwtsd.ac.uk::a08ca5a1-307c-496d-ab60-1a1000b53ffc" providerId="AD" clId="Web-{D657195C-1997-B398-5F52-B17EFE033014}" dt="2024-02-02T11:53:39.317" v="51"/>
        <pc:sldMkLst>
          <pc:docMk/>
          <pc:sldMk cId="0" sldId="266"/>
        </pc:sldMkLst>
        <pc:spChg chg="mod">
          <ac:chgData name="Zeno Leung" userId="S::z.leung@uwtsd.ac.uk::a08ca5a1-307c-496d-ab60-1a1000b53ffc" providerId="AD" clId="Web-{D657195C-1997-B398-5F52-B17EFE033014}" dt="2024-02-02T11:53:39.317" v="51"/>
          <ac:spMkLst>
            <pc:docMk/>
            <pc:sldMk cId="0" sldId="266"/>
            <ac:spMk id="3" creationId="{95546167-452B-4AC7-9AF6-9E9D49512C16}"/>
          </ac:spMkLst>
        </pc:spChg>
      </pc:sldChg>
      <pc:sldChg chg="addSp modSp">
        <pc:chgData name="Zeno Leung" userId="S::z.leung@uwtsd.ac.uk::a08ca5a1-307c-496d-ab60-1a1000b53ffc" providerId="AD" clId="Web-{D657195C-1997-B398-5F52-B17EFE033014}" dt="2024-02-02T11:53:00.064" v="45" actId="14100"/>
        <pc:sldMkLst>
          <pc:docMk/>
          <pc:sldMk cId="3512170913" sldId="388"/>
        </pc:sldMkLst>
        <pc:spChg chg="mod">
          <ac:chgData name="Zeno Leung" userId="S::z.leung@uwtsd.ac.uk::a08ca5a1-307c-496d-ab60-1a1000b53ffc" providerId="AD" clId="Web-{D657195C-1997-B398-5F52-B17EFE033014}" dt="2024-02-02T11:52:16.171" v="36" actId="20577"/>
          <ac:spMkLst>
            <pc:docMk/>
            <pc:sldMk cId="3512170913" sldId="388"/>
            <ac:spMk id="3" creationId="{10C7E2E1-400A-4F39-9886-92B40CFD129B}"/>
          </ac:spMkLst>
        </pc:spChg>
        <pc:spChg chg="add mod">
          <ac:chgData name="Zeno Leung" userId="S::z.leung@uwtsd.ac.uk::a08ca5a1-307c-496d-ab60-1a1000b53ffc" providerId="AD" clId="Web-{D657195C-1997-B398-5F52-B17EFE033014}" dt="2024-02-02T11:53:00.064" v="45" actId="14100"/>
          <ac:spMkLst>
            <pc:docMk/>
            <pc:sldMk cId="3512170913" sldId="388"/>
            <ac:spMk id="4" creationId="{99D30F49-C554-57F2-6DC5-E67D8394E22C}"/>
          </ac:spMkLst>
        </pc:spChg>
      </pc:sldChg>
      <pc:sldChg chg="del">
        <pc:chgData name="Zeno Leung" userId="S::z.leung@uwtsd.ac.uk::a08ca5a1-307c-496d-ab60-1a1000b53ffc" providerId="AD" clId="Web-{D657195C-1997-B398-5F52-B17EFE033014}" dt="2024-02-02T17:24:31.927" v="52"/>
        <pc:sldMkLst>
          <pc:docMk/>
          <pc:sldMk cId="2115290767" sldId="550"/>
        </pc:sldMkLst>
      </pc:sldChg>
      <pc:sldChg chg="addSp modSp">
        <pc:chgData name="Zeno Leung" userId="S::z.leung@uwtsd.ac.uk::a08ca5a1-307c-496d-ab60-1a1000b53ffc" providerId="AD" clId="Web-{D657195C-1997-B398-5F52-B17EFE033014}" dt="2024-02-02T11:35:53.869" v="20" actId="20577"/>
        <pc:sldMkLst>
          <pc:docMk/>
          <pc:sldMk cId="2010177211" sldId="573"/>
        </pc:sldMkLst>
        <pc:spChg chg="add mod">
          <ac:chgData name="Zeno Leung" userId="S::z.leung@uwtsd.ac.uk::a08ca5a1-307c-496d-ab60-1a1000b53ffc" providerId="AD" clId="Web-{D657195C-1997-B398-5F52-B17EFE033014}" dt="2024-02-02T11:35:53.869" v="20" actId="20577"/>
          <ac:spMkLst>
            <pc:docMk/>
            <pc:sldMk cId="2010177211" sldId="573"/>
            <ac:spMk id="4" creationId="{7B351240-0710-A9CE-3D3A-F7673F14EEAF}"/>
          </ac:spMkLst>
        </pc:spChg>
      </pc:sldChg>
      <pc:sldChg chg="modSp">
        <pc:chgData name="Zeno Leung" userId="S::z.leung@uwtsd.ac.uk::a08ca5a1-307c-496d-ab60-1a1000b53ffc" providerId="AD" clId="Web-{D657195C-1997-B398-5F52-B17EFE033014}" dt="2024-02-02T17:25:34.069" v="112" actId="20577"/>
        <pc:sldMkLst>
          <pc:docMk/>
          <pc:sldMk cId="3383327648" sldId="591"/>
        </pc:sldMkLst>
        <pc:spChg chg="mod">
          <ac:chgData name="Zeno Leung" userId="S::z.leung@uwtsd.ac.uk::a08ca5a1-307c-496d-ab60-1a1000b53ffc" providerId="AD" clId="Web-{D657195C-1997-B398-5F52-B17EFE033014}" dt="2024-02-02T17:25:34.069" v="112" actId="20577"/>
          <ac:spMkLst>
            <pc:docMk/>
            <pc:sldMk cId="3383327648" sldId="591"/>
            <ac:spMk id="3" creationId="{737C56AC-790E-D22B-37F6-FF6174057777}"/>
          </ac:spMkLst>
        </pc:spChg>
      </pc:sldChg>
      <pc:sldChg chg="addSp delSp modSp new">
        <pc:chgData name="Zeno Leung" userId="S::z.leung@uwtsd.ac.uk::a08ca5a1-307c-496d-ab60-1a1000b53ffc" providerId="AD" clId="Web-{D657195C-1997-B398-5F52-B17EFE033014}" dt="2024-02-02T11:33:55.971" v="10" actId="20577"/>
        <pc:sldMkLst>
          <pc:docMk/>
          <pc:sldMk cId="2040092129" sldId="592"/>
        </pc:sldMkLst>
        <pc:spChg chg="mod">
          <ac:chgData name="Zeno Leung" userId="S::z.leung@uwtsd.ac.uk::a08ca5a1-307c-496d-ab60-1a1000b53ffc" providerId="AD" clId="Web-{D657195C-1997-B398-5F52-B17EFE033014}" dt="2024-02-02T11:33:55.971" v="10" actId="20577"/>
          <ac:spMkLst>
            <pc:docMk/>
            <pc:sldMk cId="2040092129" sldId="592"/>
            <ac:spMk id="2" creationId="{CF750D5E-D1BD-48E3-E085-77908D58AFCB}"/>
          </ac:spMkLst>
        </pc:spChg>
        <pc:spChg chg="del">
          <ac:chgData name="Zeno Leung" userId="S::z.leung@uwtsd.ac.uk::a08ca5a1-307c-496d-ab60-1a1000b53ffc" providerId="AD" clId="Web-{D657195C-1997-B398-5F52-B17EFE033014}" dt="2024-02-02T11:33:39.579" v="3"/>
          <ac:spMkLst>
            <pc:docMk/>
            <pc:sldMk cId="2040092129" sldId="592"/>
            <ac:spMk id="3" creationId="{37D5111E-38D2-A589-15F2-0128B63850B5}"/>
          </ac:spMkLst>
        </pc:spChg>
        <pc:picChg chg="add mod ord">
          <ac:chgData name="Zeno Leung" userId="S::z.leung@uwtsd.ac.uk::a08ca5a1-307c-496d-ab60-1a1000b53ffc" providerId="AD" clId="Web-{D657195C-1997-B398-5F52-B17EFE033014}" dt="2024-02-02T11:33:39.610" v="4"/>
          <ac:picMkLst>
            <pc:docMk/>
            <pc:sldMk cId="2040092129" sldId="592"/>
            <ac:picMk id="4" creationId="{B6F16234-2929-B9A3-7C64-D2B6B702CB4E}"/>
          </ac:picMkLst>
        </pc:picChg>
      </pc:sldChg>
    </pc:docChg>
  </pc:docChgLst>
  <pc:docChgLst>
    <pc:chgData name="Aishat Bakre" userId="839b68a6-4a2b-45ef-9a5a-14f954bfea5f" providerId="ADAL" clId="{094BBC70-798C-4382-824C-47B3597D50A1}"/>
    <pc:docChg chg="custSel delSld modSld">
      <pc:chgData name="Aishat Bakre" userId="839b68a6-4a2b-45ef-9a5a-14f954bfea5f" providerId="ADAL" clId="{094BBC70-798C-4382-824C-47B3597D50A1}" dt="2023-02-03T17:01:52.007" v="25" actId="20577"/>
      <pc:docMkLst>
        <pc:docMk/>
      </pc:docMkLst>
      <pc:sldChg chg="del">
        <pc:chgData name="Aishat Bakre" userId="839b68a6-4a2b-45ef-9a5a-14f954bfea5f" providerId="ADAL" clId="{094BBC70-798C-4382-824C-47B3597D50A1}" dt="2023-02-03T16:53:28.543" v="0" actId="2696"/>
        <pc:sldMkLst>
          <pc:docMk/>
          <pc:sldMk cId="3159375172" sldId="562"/>
        </pc:sldMkLst>
      </pc:sldChg>
      <pc:sldChg chg="modSp mod">
        <pc:chgData name="Aishat Bakre" userId="839b68a6-4a2b-45ef-9a5a-14f954bfea5f" providerId="ADAL" clId="{094BBC70-798C-4382-824C-47B3597D50A1}" dt="2023-02-03T17:01:52.007" v="25" actId="20577"/>
        <pc:sldMkLst>
          <pc:docMk/>
          <pc:sldMk cId="4021497341" sldId="566"/>
        </pc:sldMkLst>
        <pc:spChg chg="mod">
          <ac:chgData name="Aishat Bakre" userId="839b68a6-4a2b-45ef-9a5a-14f954bfea5f" providerId="ADAL" clId="{094BBC70-798C-4382-824C-47B3597D50A1}" dt="2023-02-03T17:01:52.007" v="25" actId="20577"/>
          <ac:spMkLst>
            <pc:docMk/>
            <pc:sldMk cId="4021497341" sldId="566"/>
            <ac:spMk id="3" creationId="{FD6E8553-13C4-46DE-BB71-DAAED60F94D0}"/>
          </ac:spMkLst>
        </pc:spChg>
      </pc:sldChg>
      <pc:sldChg chg="modSp mod">
        <pc:chgData name="Aishat Bakre" userId="839b68a6-4a2b-45ef-9a5a-14f954bfea5f" providerId="ADAL" clId="{094BBC70-798C-4382-824C-47B3597D50A1}" dt="2023-02-03T17:00:05.883" v="16" actId="113"/>
        <pc:sldMkLst>
          <pc:docMk/>
          <pc:sldMk cId="637028681" sldId="567"/>
        </pc:sldMkLst>
        <pc:spChg chg="mod">
          <ac:chgData name="Aishat Bakre" userId="839b68a6-4a2b-45ef-9a5a-14f954bfea5f" providerId="ADAL" clId="{094BBC70-798C-4382-824C-47B3597D50A1}" dt="2023-02-03T17:00:05.883" v="16" actId="113"/>
          <ac:spMkLst>
            <pc:docMk/>
            <pc:sldMk cId="637028681" sldId="567"/>
            <ac:spMk id="3" creationId="{7BF2645C-99E6-4862-8E7A-27A55D1CC801}"/>
          </ac:spMkLst>
        </pc:spChg>
      </pc:sldChg>
      <pc:sldChg chg="del">
        <pc:chgData name="Aishat Bakre" userId="839b68a6-4a2b-45ef-9a5a-14f954bfea5f" providerId="ADAL" clId="{094BBC70-798C-4382-824C-47B3597D50A1}" dt="2023-02-03T16:56:56.419" v="12" actId="2696"/>
        <pc:sldMkLst>
          <pc:docMk/>
          <pc:sldMk cId="3453864274" sldId="583"/>
        </pc:sldMkLst>
      </pc:sldChg>
      <pc:sldChg chg="modSp mod">
        <pc:chgData name="Aishat Bakre" userId="839b68a6-4a2b-45ef-9a5a-14f954bfea5f" providerId="ADAL" clId="{094BBC70-798C-4382-824C-47B3597D50A1}" dt="2023-02-03T17:00:42.079" v="23" actId="14100"/>
        <pc:sldMkLst>
          <pc:docMk/>
          <pc:sldMk cId="3677421252" sldId="584"/>
        </pc:sldMkLst>
        <pc:spChg chg="mod">
          <ac:chgData name="Aishat Bakre" userId="839b68a6-4a2b-45ef-9a5a-14f954bfea5f" providerId="ADAL" clId="{094BBC70-798C-4382-824C-47B3597D50A1}" dt="2023-02-03T17:00:42.079" v="23" actId="14100"/>
          <ac:spMkLst>
            <pc:docMk/>
            <pc:sldMk cId="3677421252" sldId="584"/>
            <ac:spMk id="4" creationId="{B714E483-C851-7787-D39E-75C14A3069E6}"/>
          </ac:spMkLst>
        </pc:spChg>
      </pc:sldChg>
      <pc:sldChg chg="addSp modSp mod">
        <pc:chgData name="Aishat Bakre" userId="839b68a6-4a2b-45ef-9a5a-14f954bfea5f" providerId="ADAL" clId="{094BBC70-798C-4382-824C-47B3597D50A1}" dt="2023-02-03T16:55:52.777" v="11" actId="27636"/>
        <pc:sldMkLst>
          <pc:docMk/>
          <pc:sldMk cId="0" sldId="587"/>
        </pc:sldMkLst>
        <pc:spChg chg="add mod">
          <ac:chgData name="Aishat Bakre" userId="839b68a6-4a2b-45ef-9a5a-14f954bfea5f" providerId="ADAL" clId="{094BBC70-798C-4382-824C-47B3597D50A1}" dt="2023-02-03T16:54:51.998" v="6" actId="1076"/>
          <ac:spMkLst>
            <pc:docMk/>
            <pc:sldMk cId="0" sldId="587"/>
            <ac:spMk id="4" creationId="{DEEC39F2-81E0-5256-6C80-7E302E6B7444}"/>
          </ac:spMkLst>
        </pc:spChg>
        <pc:spChg chg="mod">
          <ac:chgData name="Aishat Bakre" userId="839b68a6-4a2b-45ef-9a5a-14f954bfea5f" providerId="ADAL" clId="{094BBC70-798C-4382-824C-47B3597D50A1}" dt="2023-02-03T16:55:29.510" v="7" actId="255"/>
          <ac:spMkLst>
            <pc:docMk/>
            <pc:sldMk cId="0" sldId="587"/>
            <ac:spMk id="6" creationId="{E7380761-CB60-FBB5-AC9D-4F667B4F3AE7}"/>
          </ac:spMkLst>
        </pc:spChg>
        <pc:spChg chg="mod">
          <ac:chgData name="Aishat Bakre" userId="839b68a6-4a2b-45ef-9a5a-14f954bfea5f" providerId="ADAL" clId="{094BBC70-798C-4382-824C-47B3597D50A1}" dt="2023-02-03T16:55:52.777" v="11" actId="27636"/>
          <ac:spMkLst>
            <pc:docMk/>
            <pc:sldMk cId="0" sldId="587"/>
            <ac:spMk id="7" creationId="{4B5F2938-4032-4B3C-B60D-F68E003BC1A7}"/>
          </ac:spMkLst>
        </pc:spChg>
        <pc:picChg chg="mod">
          <ac:chgData name="Aishat Bakre" userId="839b68a6-4a2b-45ef-9a5a-14f954bfea5f" providerId="ADAL" clId="{094BBC70-798C-4382-824C-47B3597D50A1}" dt="2023-02-03T16:54:06.687" v="1" actId="14100"/>
          <ac:picMkLst>
            <pc:docMk/>
            <pc:sldMk cId="0" sldId="587"/>
            <ac:picMk id="8" creationId="{C4131321-0C9C-4BF3-84F6-D3D82EBD3837}"/>
          </ac:picMkLst>
        </pc:picChg>
      </pc:sldChg>
    </pc:docChg>
  </pc:docChgLst>
  <pc:docChgLst>
    <pc:chgData name="Zeno Leung" userId="S::z.leung@uwtsd.ac.uk::a08ca5a1-307c-496d-ab60-1a1000b53ffc" providerId="AD" clId="Web-{E33FA40E-F014-C74D-DB72-A65523E87F5B}"/>
    <pc:docChg chg="addSld delSld modSld sldOrd">
      <pc:chgData name="Zeno Leung" userId="S::z.leung@uwtsd.ac.uk::a08ca5a1-307c-496d-ab60-1a1000b53ffc" providerId="AD" clId="Web-{E33FA40E-F014-C74D-DB72-A65523E87F5B}" dt="2024-02-02T17:55:57.915" v="200"/>
      <pc:docMkLst>
        <pc:docMk/>
      </pc:docMkLst>
      <pc:sldChg chg="delSp add delAnim">
        <pc:chgData name="Zeno Leung" userId="S::z.leung@uwtsd.ac.uk::a08ca5a1-307c-496d-ab60-1a1000b53ffc" providerId="AD" clId="Web-{E33FA40E-F014-C74D-DB72-A65523E87F5B}" dt="2024-02-02T17:38:32.059" v="11"/>
        <pc:sldMkLst>
          <pc:docMk/>
          <pc:sldMk cId="0" sldId="263"/>
        </pc:sldMkLst>
        <pc:spChg chg="del">
          <ac:chgData name="Zeno Leung" userId="S::z.leung@uwtsd.ac.uk::a08ca5a1-307c-496d-ab60-1a1000b53ffc" providerId="AD" clId="Web-{E33FA40E-F014-C74D-DB72-A65523E87F5B}" dt="2024-02-02T17:38:32.059" v="11"/>
          <ac:spMkLst>
            <pc:docMk/>
            <pc:sldMk cId="0" sldId="263"/>
            <ac:spMk id="4" creationId="{00000000-0000-0000-0000-000000000000}"/>
          </ac:spMkLst>
        </pc:spChg>
        <pc:spChg chg="del">
          <ac:chgData name="Zeno Leung" userId="S::z.leung@uwtsd.ac.uk::a08ca5a1-307c-496d-ab60-1a1000b53ffc" providerId="AD" clId="Web-{E33FA40E-F014-C74D-DB72-A65523E87F5B}" dt="2024-02-02T17:38:26.168" v="10"/>
          <ac:spMkLst>
            <pc:docMk/>
            <pc:sldMk cId="0" sldId="263"/>
            <ac:spMk id="12" creationId="{00000000-0000-0000-0000-000000000000}"/>
          </ac:spMkLst>
        </pc:spChg>
      </pc:sldChg>
      <pc:sldChg chg="delSp modSp add ord delAnim">
        <pc:chgData name="Zeno Leung" userId="S::z.leung@uwtsd.ac.uk::a08ca5a1-307c-496d-ab60-1a1000b53ffc" providerId="AD" clId="Web-{E33FA40E-F014-C74D-DB72-A65523E87F5B}" dt="2024-02-02T17:53:11.098" v="143"/>
        <pc:sldMkLst>
          <pc:docMk/>
          <pc:sldMk cId="0" sldId="334"/>
        </pc:sldMkLst>
        <pc:spChg chg="del">
          <ac:chgData name="Zeno Leung" userId="S::z.leung@uwtsd.ac.uk::a08ca5a1-307c-496d-ab60-1a1000b53ffc" providerId="AD" clId="Web-{E33FA40E-F014-C74D-DB72-A65523E87F5B}" dt="2024-02-02T17:39:03.966" v="12"/>
          <ac:spMkLst>
            <pc:docMk/>
            <pc:sldMk cId="0" sldId="334"/>
            <ac:spMk id="11" creationId="{00000000-0000-0000-0000-000000000000}"/>
          </ac:spMkLst>
        </pc:spChg>
        <pc:spChg chg="mod">
          <ac:chgData name="Zeno Leung" userId="S::z.leung@uwtsd.ac.uk::a08ca5a1-307c-496d-ab60-1a1000b53ffc" providerId="AD" clId="Web-{E33FA40E-F014-C74D-DB72-A65523E87F5B}" dt="2024-02-02T17:39:20.217" v="31" actId="20577"/>
          <ac:spMkLst>
            <pc:docMk/>
            <pc:sldMk cId="0" sldId="334"/>
            <ac:spMk id="14" creationId="{00000000-0000-0000-0000-000000000000}"/>
          </ac:spMkLst>
        </pc:spChg>
      </pc:sldChg>
      <pc:sldChg chg="del">
        <pc:chgData name="Zeno Leung" userId="S::z.leung@uwtsd.ac.uk::a08ca5a1-307c-496d-ab60-1a1000b53ffc" providerId="AD" clId="Web-{E33FA40E-F014-C74D-DB72-A65523E87F5B}" dt="2024-02-02T17:55:54.805" v="199"/>
        <pc:sldMkLst>
          <pc:docMk/>
          <pc:sldMk cId="1580978607" sldId="402"/>
        </pc:sldMkLst>
      </pc:sldChg>
      <pc:sldChg chg="del">
        <pc:chgData name="Zeno Leung" userId="S::z.leung@uwtsd.ac.uk::a08ca5a1-307c-496d-ab60-1a1000b53ffc" providerId="AD" clId="Web-{E33FA40E-F014-C74D-DB72-A65523E87F5B}" dt="2024-02-02T17:53:37.427" v="145"/>
        <pc:sldMkLst>
          <pc:docMk/>
          <pc:sldMk cId="2059260368" sldId="433"/>
        </pc:sldMkLst>
      </pc:sldChg>
      <pc:sldChg chg="del">
        <pc:chgData name="Zeno Leung" userId="S::z.leung@uwtsd.ac.uk::a08ca5a1-307c-496d-ab60-1a1000b53ffc" providerId="AD" clId="Web-{E33FA40E-F014-C74D-DB72-A65523E87F5B}" dt="2024-02-02T17:53:38.427" v="146"/>
        <pc:sldMkLst>
          <pc:docMk/>
          <pc:sldMk cId="54398357" sldId="434"/>
        </pc:sldMkLst>
      </pc:sldChg>
      <pc:sldChg chg="del">
        <pc:chgData name="Zeno Leung" userId="S::z.leung@uwtsd.ac.uk::a08ca5a1-307c-496d-ab60-1a1000b53ffc" providerId="AD" clId="Web-{E33FA40E-F014-C74D-DB72-A65523E87F5B}" dt="2024-02-02T17:53:39.208" v="147"/>
        <pc:sldMkLst>
          <pc:docMk/>
          <pc:sldMk cId="2883477860" sldId="435"/>
        </pc:sldMkLst>
      </pc:sldChg>
      <pc:sldChg chg="del">
        <pc:chgData name="Zeno Leung" userId="S::z.leung@uwtsd.ac.uk::a08ca5a1-307c-496d-ab60-1a1000b53ffc" providerId="AD" clId="Web-{E33FA40E-F014-C74D-DB72-A65523E87F5B}" dt="2024-02-02T17:53:39.989" v="148"/>
        <pc:sldMkLst>
          <pc:docMk/>
          <pc:sldMk cId="3055587782" sldId="436"/>
        </pc:sldMkLst>
      </pc:sldChg>
      <pc:sldChg chg="del">
        <pc:chgData name="Zeno Leung" userId="S::z.leung@uwtsd.ac.uk::a08ca5a1-307c-496d-ab60-1a1000b53ffc" providerId="AD" clId="Web-{E33FA40E-F014-C74D-DB72-A65523E87F5B}" dt="2024-02-02T17:53:40.708" v="149"/>
        <pc:sldMkLst>
          <pc:docMk/>
          <pc:sldMk cId="973524039" sldId="437"/>
        </pc:sldMkLst>
      </pc:sldChg>
      <pc:sldChg chg="add del">
        <pc:chgData name="Zeno Leung" userId="S::z.leung@uwtsd.ac.uk::a08ca5a1-307c-496d-ab60-1a1000b53ffc" providerId="AD" clId="Web-{E33FA40E-F014-C74D-DB72-A65523E87F5B}" dt="2024-02-02T17:54:40.663" v="178"/>
        <pc:sldMkLst>
          <pc:docMk/>
          <pc:sldMk cId="1185323190" sldId="439"/>
        </pc:sldMkLst>
      </pc:sldChg>
      <pc:sldChg chg="del">
        <pc:chgData name="Zeno Leung" userId="S::z.leung@uwtsd.ac.uk::a08ca5a1-307c-496d-ab60-1a1000b53ffc" providerId="AD" clId="Web-{E33FA40E-F014-C74D-DB72-A65523E87F5B}" dt="2024-02-02T17:50:42.407" v="134"/>
        <pc:sldMkLst>
          <pc:docMk/>
          <pc:sldMk cId="3793480728" sldId="452"/>
        </pc:sldMkLst>
      </pc:sldChg>
      <pc:sldChg chg="del">
        <pc:chgData name="Zeno Leung" userId="S::z.leung@uwtsd.ac.uk::a08ca5a1-307c-496d-ab60-1a1000b53ffc" providerId="AD" clId="Web-{E33FA40E-F014-C74D-DB72-A65523E87F5B}" dt="2024-02-02T17:55:54.368" v="198"/>
        <pc:sldMkLst>
          <pc:docMk/>
          <pc:sldMk cId="431886692" sldId="493"/>
        </pc:sldMkLst>
      </pc:sldChg>
      <pc:sldChg chg="add del">
        <pc:chgData name="Zeno Leung" userId="S::z.leung@uwtsd.ac.uk::a08ca5a1-307c-496d-ab60-1a1000b53ffc" providerId="AD" clId="Web-{E33FA40E-F014-C74D-DB72-A65523E87F5B}" dt="2024-02-02T17:40:20.546" v="39"/>
        <pc:sldMkLst>
          <pc:docMk/>
          <pc:sldMk cId="3984098015" sldId="554"/>
        </pc:sldMkLst>
      </pc:sldChg>
      <pc:sldChg chg="add del">
        <pc:chgData name="Zeno Leung" userId="S::z.leung@uwtsd.ac.uk::a08ca5a1-307c-496d-ab60-1a1000b53ffc" providerId="AD" clId="Web-{E33FA40E-F014-C74D-DB72-A65523E87F5B}" dt="2024-02-02T17:40:20.499" v="38"/>
        <pc:sldMkLst>
          <pc:docMk/>
          <pc:sldMk cId="1125035253" sldId="557"/>
        </pc:sldMkLst>
      </pc:sldChg>
      <pc:sldChg chg="modSp del ord">
        <pc:chgData name="Zeno Leung" userId="S::z.leung@uwtsd.ac.uk::a08ca5a1-307c-496d-ab60-1a1000b53ffc" providerId="AD" clId="Web-{E33FA40E-F014-C74D-DB72-A65523E87F5B}" dt="2024-02-02T17:42:22.237" v="63"/>
        <pc:sldMkLst>
          <pc:docMk/>
          <pc:sldMk cId="530379092" sldId="558"/>
        </pc:sldMkLst>
        <pc:spChg chg="mod">
          <ac:chgData name="Zeno Leung" userId="S::z.leung@uwtsd.ac.uk::a08ca5a1-307c-496d-ab60-1a1000b53ffc" providerId="AD" clId="Web-{E33FA40E-F014-C74D-DB72-A65523E87F5B}" dt="2024-02-02T17:41:58.486" v="52" actId="20577"/>
          <ac:spMkLst>
            <pc:docMk/>
            <pc:sldMk cId="530379092" sldId="558"/>
            <ac:spMk id="2" creationId="{812885A1-ACE4-43AE-A426-741D3EE62839}"/>
          </ac:spMkLst>
        </pc:spChg>
      </pc:sldChg>
      <pc:sldChg chg="add del">
        <pc:chgData name="Zeno Leung" userId="S::z.leung@uwtsd.ac.uk::a08ca5a1-307c-496d-ab60-1a1000b53ffc" providerId="AD" clId="Web-{E33FA40E-F014-C74D-DB72-A65523E87F5B}" dt="2024-02-02T17:40:20.484" v="37"/>
        <pc:sldMkLst>
          <pc:docMk/>
          <pc:sldMk cId="2999768409" sldId="559"/>
        </pc:sldMkLst>
      </pc:sldChg>
      <pc:sldChg chg="modSp ord">
        <pc:chgData name="Zeno Leung" userId="S::z.leung@uwtsd.ac.uk::a08ca5a1-307c-496d-ab60-1a1000b53ffc" providerId="AD" clId="Web-{E33FA40E-F014-C74D-DB72-A65523E87F5B}" dt="2024-02-02T17:42:14.940" v="62" actId="14100"/>
        <pc:sldMkLst>
          <pc:docMk/>
          <pc:sldMk cId="2628308827" sldId="560"/>
        </pc:sldMkLst>
        <pc:spChg chg="mod">
          <ac:chgData name="Zeno Leung" userId="S::z.leung@uwtsd.ac.uk::a08ca5a1-307c-496d-ab60-1a1000b53ffc" providerId="AD" clId="Web-{E33FA40E-F014-C74D-DB72-A65523E87F5B}" dt="2024-02-02T17:42:12.549" v="61" actId="20577"/>
          <ac:spMkLst>
            <pc:docMk/>
            <pc:sldMk cId="2628308827" sldId="560"/>
            <ac:spMk id="2" creationId="{7FD9D347-FB40-49F6-9C04-C65A0EA9CD12}"/>
          </ac:spMkLst>
        </pc:spChg>
        <pc:spChg chg="mod">
          <ac:chgData name="Zeno Leung" userId="S::z.leung@uwtsd.ac.uk::a08ca5a1-307c-496d-ab60-1a1000b53ffc" providerId="AD" clId="Web-{E33FA40E-F014-C74D-DB72-A65523E87F5B}" dt="2024-02-02T17:42:14.940" v="62" actId="14100"/>
          <ac:spMkLst>
            <pc:docMk/>
            <pc:sldMk cId="2628308827" sldId="560"/>
            <ac:spMk id="3" creationId="{1D45752D-3BF8-4EAE-8419-71A1D4184B92}"/>
          </ac:spMkLst>
        </pc:spChg>
      </pc:sldChg>
      <pc:sldChg chg="del">
        <pc:chgData name="Zeno Leung" userId="S::z.leung@uwtsd.ac.uk::a08ca5a1-307c-496d-ab60-1a1000b53ffc" providerId="AD" clId="Web-{E33FA40E-F014-C74D-DB72-A65523E87F5B}" dt="2024-02-02T17:51:22.314" v="135"/>
        <pc:sldMkLst>
          <pc:docMk/>
          <pc:sldMk cId="1204487544" sldId="564"/>
        </pc:sldMkLst>
      </pc:sldChg>
      <pc:sldChg chg="add del">
        <pc:chgData name="Zeno Leung" userId="S::z.leung@uwtsd.ac.uk::a08ca5a1-307c-496d-ab60-1a1000b53ffc" providerId="AD" clId="Web-{E33FA40E-F014-C74D-DB72-A65523E87F5B}" dt="2024-02-02T17:40:20.453" v="36"/>
        <pc:sldMkLst>
          <pc:docMk/>
          <pc:sldMk cId="2010177211" sldId="573"/>
        </pc:sldMkLst>
      </pc:sldChg>
      <pc:sldChg chg="del">
        <pc:chgData name="Zeno Leung" userId="S::z.leung@uwtsd.ac.uk::a08ca5a1-307c-496d-ab60-1a1000b53ffc" providerId="AD" clId="Web-{E33FA40E-F014-C74D-DB72-A65523E87F5B}" dt="2024-02-02T17:55:57.915" v="200"/>
        <pc:sldMkLst>
          <pc:docMk/>
          <pc:sldMk cId="194039243" sldId="574"/>
        </pc:sldMkLst>
      </pc:sldChg>
      <pc:sldChg chg="modSp add del">
        <pc:chgData name="Zeno Leung" userId="S::z.leung@uwtsd.ac.uk::a08ca5a1-307c-496d-ab60-1a1000b53ffc" providerId="AD" clId="Web-{E33FA40E-F014-C74D-DB72-A65523E87F5B}" dt="2024-02-02T17:50:38.797" v="133"/>
        <pc:sldMkLst>
          <pc:docMk/>
          <pc:sldMk cId="2142484452" sldId="577"/>
        </pc:sldMkLst>
        <pc:spChg chg="mod">
          <ac:chgData name="Zeno Leung" userId="S::z.leung@uwtsd.ac.uk::a08ca5a1-307c-496d-ab60-1a1000b53ffc" providerId="AD" clId="Web-{E33FA40E-F014-C74D-DB72-A65523E87F5B}" dt="2024-02-02T17:50:07.859" v="125" actId="20577"/>
          <ac:spMkLst>
            <pc:docMk/>
            <pc:sldMk cId="2142484452" sldId="577"/>
            <ac:spMk id="2" creationId="{5FB4E257-9C9B-4058-AB06-82D6F5E38BBE}"/>
          </ac:spMkLst>
        </pc:spChg>
      </pc:sldChg>
      <pc:sldChg chg="modSp add del">
        <pc:chgData name="Zeno Leung" userId="S::z.leung@uwtsd.ac.uk::a08ca5a1-307c-496d-ab60-1a1000b53ffc" providerId="AD" clId="Web-{E33FA40E-F014-C74D-DB72-A65523E87F5B}" dt="2024-02-02T17:50:38.766" v="132"/>
        <pc:sldMkLst>
          <pc:docMk/>
          <pc:sldMk cId="2553828803" sldId="578"/>
        </pc:sldMkLst>
        <pc:spChg chg="mod">
          <ac:chgData name="Zeno Leung" userId="S::z.leung@uwtsd.ac.uk::a08ca5a1-307c-496d-ab60-1a1000b53ffc" providerId="AD" clId="Web-{E33FA40E-F014-C74D-DB72-A65523E87F5B}" dt="2024-02-02T17:50:21.047" v="129" actId="20577"/>
          <ac:spMkLst>
            <pc:docMk/>
            <pc:sldMk cId="2553828803" sldId="578"/>
            <ac:spMk id="2" creationId="{9718DD57-BD8E-4C9D-8D25-329104276F90}"/>
          </ac:spMkLst>
        </pc:spChg>
      </pc:sldChg>
      <pc:sldChg chg="modSp ord">
        <pc:chgData name="Zeno Leung" userId="S::z.leung@uwtsd.ac.uk::a08ca5a1-307c-496d-ab60-1a1000b53ffc" providerId="AD" clId="Web-{E33FA40E-F014-C74D-DB72-A65523E87F5B}" dt="2024-02-02T17:53:19.348" v="144"/>
        <pc:sldMkLst>
          <pc:docMk/>
          <pc:sldMk cId="469306113" sldId="579"/>
        </pc:sldMkLst>
        <pc:spChg chg="mod">
          <ac:chgData name="Zeno Leung" userId="S::z.leung@uwtsd.ac.uk::a08ca5a1-307c-496d-ab60-1a1000b53ffc" providerId="AD" clId="Web-{E33FA40E-F014-C74D-DB72-A65523E87F5B}" dt="2024-02-02T17:49:26.780" v="118" actId="20577"/>
          <ac:spMkLst>
            <pc:docMk/>
            <pc:sldMk cId="469306113" sldId="579"/>
            <ac:spMk id="2" creationId="{2E87F7A8-7561-4F50-AD08-148A7B250FBF}"/>
          </ac:spMkLst>
        </pc:spChg>
      </pc:sldChg>
      <pc:sldChg chg="modSp">
        <pc:chgData name="Zeno Leung" userId="S::z.leung@uwtsd.ac.uk::a08ca5a1-307c-496d-ab60-1a1000b53ffc" providerId="AD" clId="Web-{E33FA40E-F014-C74D-DB72-A65523E87F5B}" dt="2024-02-02T17:49:31.108" v="120" actId="20577"/>
        <pc:sldMkLst>
          <pc:docMk/>
          <pc:sldMk cId="4157800989" sldId="580"/>
        </pc:sldMkLst>
        <pc:spChg chg="mod">
          <ac:chgData name="Zeno Leung" userId="S::z.leung@uwtsd.ac.uk::a08ca5a1-307c-496d-ab60-1a1000b53ffc" providerId="AD" clId="Web-{E33FA40E-F014-C74D-DB72-A65523E87F5B}" dt="2024-02-02T17:49:31.108" v="120" actId="20577"/>
          <ac:spMkLst>
            <pc:docMk/>
            <pc:sldMk cId="4157800989" sldId="580"/>
            <ac:spMk id="2" creationId="{33425552-4D52-47F4-8251-E98D65A1FACB}"/>
          </ac:spMkLst>
        </pc:spChg>
      </pc:sldChg>
      <pc:sldChg chg="modSp add del">
        <pc:chgData name="Zeno Leung" userId="S::z.leung@uwtsd.ac.uk::a08ca5a1-307c-496d-ab60-1a1000b53ffc" providerId="AD" clId="Web-{E33FA40E-F014-C74D-DB72-A65523E87F5B}" dt="2024-02-02T17:45:27.320" v="90" actId="20577"/>
        <pc:sldMkLst>
          <pc:docMk/>
          <pc:sldMk cId="2999601742" sldId="581"/>
        </pc:sldMkLst>
        <pc:spChg chg="mod">
          <ac:chgData name="Zeno Leung" userId="S::z.leung@uwtsd.ac.uk::a08ca5a1-307c-496d-ab60-1a1000b53ffc" providerId="AD" clId="Web-{E33FA40E-F014-C74D-DB72-A65523E87F5B}" dt="2024-02-02T17:45:27.320" v="90" actId="20577"/>
          <ac:spMkLst>
            <pc:docMk/>
            <pc:sldMk cId="2999601742" sldId="581"/>
            <ac:spMk id="2" creationId="{E5E41E28-EC0D-4289-8832-84FC05A08E74}"/>
          </ac:spMkLst>
        </pc:spChg>
      </pc:sldChg>
      <pc:sldChg chg="modSp add del">
        <pc:chgData name="Zeno Leung" userId="S::z.leung@uwtsd.ac.uk::a08ca5a1-307c-496d-ab60-1a1000b53ffc" providerId="AD" clId="Web-{E33FA40E-F014-C74D-DB72-A65523E87F5B}" dt="2024-02-02T17:45:47.508" v="97" actId="20577"/>
        <pc:sldMkLst>
          <pc:docMk/>
          <pc:sldMk cId="1924665701" sldId="582"/>
        </pc:sldMkLst>
        <pc:spChg chg="mod">
          <ac:chgData name="Zeno Leung" userId="S::z.leung@uwtsd.ac.uk::a08ca5a1-307c-496d-ab60-1a1000b53ffc" providerId="AD" clId="Web-{E33FA40E-F014-C74D-DB72-A65523E87F5B}" dt="2024-02-02T17:45:47.508" v="97" actId="20577"/>
          <ac:spMkLst>
            <pc:docMk/>
            <pc:sldMk cId="1924665701" sldId="582"/>
            <ac:spMk id="2" creationId="{62EA7856-E303-4664-A874-139B19777366}"/>
          </ac:spMkLst>
        </pc:spChg>
      </pc:sldChg>
      <pc:sldChg chg="modSp ord">
        <pc:chgData name="Zeno Leung" userId="S::z.leung@uwtsd.ac.uk::a08ca5a1-307c-496d-ab60-1a1000b53ffc" providerId="AD" clId="Web-{E33FA40E-F014-C74D-DB72-A65523E87F5B}" dt="2024-02-02T17:55:47.774" v="196" actId="20577"/>
        <pc:sldMkLst>
          <pc:docMk/>
          <pc:sldMk cId="494575063" sldId="585"/>
        </pc:sldMkLst>
        <pc:spChg chg="mod">
          <ac:chgData name="Zeno Leung" userId="S::z.leung@uwtsd.ac.uk::a08ca5a1-307c-496d-ab60-1a1000b53ffc" providerId="AD" clId="Web-{E33FA40E-F014-C74D-DB72-A65523E87F5B}" dt="2024-02-02T17:54:32.866" v="177" actId="20577"/>
          <ac:spMkLst>
            <pc:docMk/>
            <pc:sldMk cId="494575063" sldId="585"/>
            <ac:spMk id="2" creationId="{CB79E907-C114-360F-22A1-62D3A45931E5}"/>
          </ac:spMkLst>
        </pc:spChg>
        <pc:spChg chg="mod">
          <ac:chgData name="Zeno Leung" userId="S::z.leung@uwtsd.ac.uk::a08ca5a1-307c-496d-ab60-1a1000b53ffc" providerId="AD" clId="Web-{E33FA40E-F014-C74D-DB72-A65523E87F5B}" dt="2024-02-02T17:55:47.774" v="196" actId="20577"/>
          <ac:spMkLst>
            <pc:docMk/>
            <pc:sldMk cId="494575063" sldId="585"/>
            <ac:spMk id="3" creationId="{7F5E3CC8-DAD8-2254-0475-3B55724A4806}"/>
          </ac:spMkLst>
        </pc:spChg>
      </pc:sldChg>
      <pc:sldChg chg="modSp del">
        <pc:chgData name="Zeno Leung" userId="S::z.leung@uwtsd.ac.uk::a08ca5a1-307c-496d-ab60-1a1000b53ffc" providerId="AD" clId="Web-{E33FA40E-F014-C74D-DB72-A65523E87F5B}" dt="2024-02-02T17:55:48.727" v="197"/>
        <pc:sldMkLst>
          <pc:docMk/>
          <pc:sldMk cId="437124284" sldId="586"/>
        </pc:sldMkLst>
        <pc:spChg chg="mod">
          <ac:chgData name="Zeno Leung" userId="S::z.leung@uwtsd.ac.uk::a08ca5a1-307c-496d-ab60-1a1000b53ffc" providerId="AD" clId="Web-{E33FA40E-F014-C74D-DB72-A65523E87F5B}" dt="2024-02-02T17:55:02.898" v="179" actId="20577"/>
          <ac:spMkLst>
            <pc:docMk/>
            <pc:sldMk cId="437124284" sldId="586"/>
            <ac:spMk id="3" creationId="{B1C130A1-E5A8-5BD4-A179-D5604C6D4475}"/>
          </ac:spMkLst>
        </pc:spChg>
      </pc:sldChg>
      <pc:sldChg chg="delSp ord">
        <pc:chgData name="Zeno Leung" userId="S::z.leung@uwtsd.ac.uk::a08ca5a1-307c-496d-ab60-1a1000b53ffc" providerId="AD" clId="Web-{E33FA40E-F014-C74D-DB72-A65523E87F5B}" dt="2024-02-02T17:46:28.790" v="100"/>
        <pc:sldMkLst>
          <pc:docMk/>
          <pc:sldMk cId="218004568" sldId="590"/>
        </pc:sldMkLst>
        <pc:spChg chg="del">
          <ac:chgData name="Zeno Leung" userId="S::z.leung@uwtsd.ac.uk::a08ca5a1-307c-496d-ab60-1a1000b53ffc" providerId="AD" clId="Web-{E33FA40E-F014-C74D-DB72-A65523E87F5B}" dt="2024-02-02T17:46:28.790" v="100"/>
          <ac:spMkLst>
            <pc:docMk/>
            <pc:sldMk cId="218004568" sldId="590"/>
            <ac:spMk id="5" creationId="{26FC6C63-96B6-0DA4-5D03-6A157D5F7187}"/>
          </ac:spMkLst>
        </pc:spChg>
      </pc:sldChg>
      <pc:sldChg chg="modSp ord">
        <pc:chgData name="Zeno Leung" userId="S::z.leung@uwtsd.ac.uk::a08ca5a1-307c-496d-ab60-1a1000b53ffc" providerId="AD" clId="Web-{E33FA40E-F014-C74D-DB72-A65523E87F5B}" dt="2024-02-02T17:46:17.478" v="99" actId="20577"/>
        <pc:sldMkLst>
          <pc:docMk/>
          <pc:sldMk cId="3383327648" sldId="591"/>
        </pc:sldMkLst>
        <pc:spChg chg="mod">
          <ac:chgData name="Zeno Leung" userId="S::z.leung@uwtsd.ac.uk::a08ca5a1-307c-496d-ab60-1a1000b53ffc" providerId="AD" clId="Web-{E33FA40E-F014-C74D-DB72-A65523E87F5B}" dt="2024-02-02T17:46:17.478" v="99" actId="20577"/>
          <ac:spMkLst>
            <pc:docMk/>
            <pc:sldMk cId="3383327648" sldId="591"/>
            <ac:spMk id="3" creationId="{737C56AC-790E-D22B-37F6-FF6174057777}"/>
          </ac:spMkLst>
        </pc:spChg>
      </pc:sldChg>
      <pc:sldChg chg="addSp delSp modSp new">
        <pc:chgData name="Zeno Leung" userId="S::z.leung@uwtsd.ac.uk::a08ca5a1-307c-496d-ab60-1a1000b53ffc" providerId="AD" clId="Web-{E33FA40E-F014-C74D-DB72-A65523E87F5B}" dt="2024-02-02T17:36:34.447" v="7"/>
        <pc:sldMkLst>
          <pc:docMk/>
          <pc:sldMk cId="2763041" sldId="593"/>
        </pc:sldMkLst>
        <pc:spChg chg="mod">
          <ac:chgData name="Zeno Leung" userId="S::z.leung@uwtsd.ac.uk::a08ca5a1-307c-496d-ab60-1a1000b53ffc" providerId="AD" clId="Web-{E33FA40E-F014-C74D-DB72-A65523E87F5B}" dt="2024-02-02T17:36:22.368" v="5" actId="20577"/>
          <ac:spMkLst>
            <pc:docMk/>
            <pc:sldMk cId="2763041" sldId="593"/>
            <ac:spMk id="2" creationId="{1137EE6D-B82C-1839-5B2E-A641ABE2E611}"/>
          </ac:spMkLst>
        </pc:spChg>
        <pc:spChg chg="del">
          <ac:chgData name="Zeno Leung" userId="S::z.leung@uwtsd.ac.uk::a08ca5a1-307c-496d-ab60-1a1000b53ffc" providerId="AD" clId="Web-{E33FA40E-F014-C74D-DB72-A65523E87F5B}" dt="2024-02-02T17:36:34.431" v="6"/>
          <ac:spMkLst>
            <pc:docMk/>
            <pc:sldMk cId="2763041" sldId="593"/>
            <ac:spMk id="3" creationId="{832F617E-05B0-68A8-21B2-0A7941E3FB0D}"/>
          </ac:spMkLst>
        </pc:spChg>
        <pc:picChg chg="add mod ord">
          <ac:chgData name="Zeno Leung" userId="S::z.leung@uwtsd.ac.uk::a08ca5a1-307c-496d-ab60-1a1000b53ffc" providerId="AD" clId="Web-{E33FA40E-F014-C74D-DB72-A65523E87F5B}" dt="2024-02-02T17:36:34.447" v="7"/>
          <ac:picMkLst>
            <pc:docMk/>
            <pc:sldMk cId="2763041" sldId="593"/>
            <ac:picMk id="4" creationId="{C1FEDEB3-5C8A-4DF4-C995-B6A4A009F91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D8CE028D-A29C-46AD-81FA-BE12C1EFA248}" type="datetimeFigureOut">
              <a:rPr lang="en-GB" smtClean="0"/>
              <a:t>02/02/2024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E7823DC-7A90-4827-B80E-C4D9CE3AE295}" type="slidenum">
              <a:rPr lang="en-GB" smtClean="0"/>
              <a:t>‹#›</a:t>
            </a:fld>
            <a:endParaRPr lang="en-GB"/>
          </a:p>
        </p:txBody>
      </p:sp>
    </p:spTree>
    <p:extLst>
      <p:ext uri="{BB962C8B-B14F-4D97-AF65-F5344CB8AC3E}">
        <p14:creationId xmlns:p14="http://schemas.microsoft.com/office/powerpoint/2010/main" val="2064716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7823DC-7A90-4827-B80E-C4D9CE3AE29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19219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3</a:t>
            </a:fld>
            <a:endParaRPr lang="en-GB"/>
          </a:p>
        </p:txBody>
      </p:sp>
    </p:spTree>
    <p:extLst>
      <p:ext uri="{BB962C8B-B14F-4D97-AF65-F5344CB8AC3E}">
        <p14:creationId xmlns:p14="http://schemas.microsoft.com/office/powerpoint/2010/main" val="1904925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4</a:t>
            </a:fld>
            <a:endParaRPr lang="en-GB"/>
          </a:p>
        </p:txBody>
      </p:sp>
    </p:spTree>
    <p:extLst>
      <p:ext uri="{BB962C8B-B14F-4D97-AF65-F5344CB8AC3E}">
        <p14:creationId xmlns:p14="http://schemas.microsoft.com/office/powerpoint/2010/main" val="1659726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Oxford dictionary, 2020</a:t>
            </a:r>
          </a:p>
        </p:txBody>
      </p:sp>
      <p:sp>
        <p:nvSpPr>
          <p:cNvPr id="4" name="Slide Number Placeholder 3"/>
          <p:cNvSpPr>
            <a:spLocks noGrp="1"/>
          </p:cNvSpPr>
          <p:nvPr>
            <p:ph type="sldNum" sz="quarter" idx="5"/>
          </p:nvPr>
        </p:nvSpPr>
        <p:spPr/>
        <p:txBody>
          <a:bodyPr/>
          <a:lstStyle/>
          <a:p>
            <a:fld id="{5E7823DC-7A90-4827-B80E-C4D9CE3AE295}" type="slidenum">
              <a:rPr lang="en-GB" smtClean="0"/>
              <a:t>5</a:t>
            </a:fld>
            <a:endParaRPr lang="en-GB"/>
          </a:p>
        </p:txBody>
      </p:sp>
    </p:spTree>
    <p:extLst>
      <p:ext uri="{BB962C8B-B14F-4D97-AF65-F5344CB8AC3E}">
        <p14:creationId xmlns:p14="http://schemas.microsoft.com/office/powerpoint/2010/main" val="10386433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6</a:t>
            </a:fld>
            <a:endParaRPr lang="en-GB"/>
          </a:p>
        </p:txBody>
      </p:sp>
    </p:spTree>
    <p:extLst>
      <p:ext uri="{BB962C8B-B14F-4D97-AF65-F5344CB8AC3E}">
        <p14:creationId xmlns:p14="http://schemas.microsoft.com/office/powerpoint/2010/main" val="4291476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Integrity, fairness and open-mindedness of the researcher </a:t>
            </a:r>
            <a:r>
              <a:rPr lang="en-GB" dirty="0"/>
              <a:t>-  The quality of research depends in part on the integrity, fairness and </a:t>
            </a:r>
            <a:r>
              <a:rPr lang="en-GB" dirty="0" err="1"/>
              <a:t>openmindedness</a:t>
            </a:r>
            <a:r>
              <a:rPr lang="en-GB" dirty="0"/>
              <a:t> of the researcher. This means acting openly, being truthful and promoting accuracy. Conversely it also means avoiding deception, dishonesty, misrepresentation (of data and findings etc.), partiality, reckless commitments or disingenuous promises. Where appropriate, any conflict of interest or commercial association should be declared. </a:t>
            </a:r>
          </a:p>
          <a:p>
            <a:endParaRPr lang="en-GB" dirty="0"/>
          </a:p>
          <a:p>
            <a:r>
              <a:rPr lang="en-GB" b="1" dirty="0"/>
              <a:t>Respect for others -  </a:t>
            </a:r>
            <a:r>
              <a:rPr lang="en-GB" dirty="0"/>
              <a:t>A researcher’s position is based on the development of trust and respect. The conduct of research entails social responsibility and obligations to those who participate in or are affected by it. The rights of all persons should be recognised and their dignity respected.</a:t>
            </a:r>
          </a:p>
          <a:p>
            <a:r>
              <a:rPr lang="en-GB" dirty="0"/>
              <a:t> </a:t>
            </a:r>
            <a:r>
              <a:rPr lang="en-GB" b="1" dirty="0"/>
              <a:t>Avoidance of harm </a:t>
            </a:r>
            <a:r>
              <a:rPr lang="en-GB" dirty="0"/>
              <a:t>- Any harm to participants must be avoided. Harm may occur through risks to emotional well-being, mental or physical health, or social or group cohesion. It may take a number of forms including embarrassment, stress, discomfort, pain or conflict. It may be caused by using a research method in an intrusive or zealous way that involves mental or social pressure causing anxiety or stress. It may also be caused by violating assurances about confidentiality and anonymity, or through harassment or discrimination. </a:t>
            </a:r>
          </a:p>
          <a:p>
            <a:r>
              <a:rPr lang="en-GB" b="1" dirty="0"/>
              <a:t>Privacy of those taking part.</a:t>
            </a:r>
          </a:p>
          <a:p>
            <a:r>
              <a:rPr lang="en-GB" dirty="0"/>
              <a:t> Privacy is a key principle that links to or underpins several other principles considered here. Respect for others, the avoidance of harm, the voluntary nature of participation, informed consent, ensuring confidentiality and maintaining anonymity, responsibility in the analysis of data and reporting of findings, and compliance in the management of data are all linked to or motivated by the principle of ensuring the privacy of those taking part.</a:t>
            </a:r>
          </a:p>
          <a:p>
            <a:r>
              <a:rPr lang="en-GB" dirty="0"/>
              <a:t> </a:t>
            </a:r>
            <a:r>
              <a:rPr lang="en-GB" b="1" dirty="0"/>
              <a:t>Voluntary nature of participation and right to withdraw </a:t>
            </a:r>
          </a:p>
          <a:p>
            <a:r>
              <a:rPr lang="en-GB" dirty="0"/>
              <a:t>The right not to participate in a research project is unchallengeable. This is accompanied by the right not to be harassed to participate. It is also unacceptable to attempt to extend the scope of participation beyond that freely given. Those taking part continue to exercise the right to determine how they will participate in the data collection process, including rights: not to answer any question, or set of questions; not to provide any data requested; to modify the nature of their consent; to withdraw from participation and possibly to withdraw data they have provided.</a:t>
            </a:r>
          </a:p>
          <a:p>
            <a:r>
              <a:rPr lang="en-GB" dirty="0"/>
              <a:t> </a:t>
            </a:r>
            <a:r>
              <a:rPr lang="en-GB" b="1" dirty="0"/>
              <a:t>Informed consent of those taking part.</a:t>
            </a:r>
          </a:p>
          <a:p>
            <a:r>
              <a:rPr lang="en-GB" dirty="0"/>
              <a:t> The principle of informed consent involves researchers providing sufficient information and assurances about taking part to allow individuals to understand the implications of participation and to reach a fully informed, considered and freely given decision about whether or not to do so, without the exercise of any pressure or coercion. This leads to the right of those taking part to expect the researcher to abide by the extent of the consent given and not to find that the researcher wishes to prolong the duration of an interview or observation, or to widen the scope of the research without first seeking and obtaining permission, or to commit any subsequent breach of the consent given</a:t>
            </a:r>
          </a:p>
          <a:p>
            <a:endParaRPr lang="en-GB" dirty="0"/>
          </a:p>
        </p:txBody>
      </p:sp>
      <p:sp>
        <p:nvSpPr>
          <p:cNvPr id="4" name="Slide Number Placeholder 3"/>
          <p:cNvSpPr>
            <a:spLocks noGrp="1"/>
          </p:cNvSpPr>
          <p:nvPr>
            <p:ph type="sldNum" sz="quarter" idx="5"/>
          </p:nvPr>
        </p:nvSpPr>
        <p:spPr/>
        <p:txBody>
          <a:bodyPr/>
          <a:lstStyle/>
          <a:p>
            <a:fld id="{C2BEE330-2EDF-4EBF-B75A-6520EE17075E}" type="slidenum">
              <a:rPr lang="en-GB" smtClean="0"/>
              <a:t>12</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22</a:t>
            </a:fld>
            <a:endParaRPr lang="en-GB"/>
          </a:p>
        </p:txBody>
      </p:sp>
    </p:spTree>
    <p:extLst>
      <p:ext uri="{BB962C8B-B14F-4D97-AF65-F5344CB8AC3E}">
        <p14:creationId xmlns:p14="http://schemas.microsoft.com/office/powerpoint/2010/main" val="14300673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Ensuring confidentiality of data and maintenance of anonymity of those taking part </a:t>
            </a:r>
          </a:p>
          <a:p>
            <a:r>
              <a:rPr lang="en-GB" dirty="0"/>
              <a:t>Research is designed to answer ‘who’, ‘what’, ‘when’, ‘where’, ‘how’ and ‘why’ questions, not to focus on those who provided the data to answer these. Individuals and organisations should therefore remain anonymous and the data they provide should be processed to make it non-attributable, unless there is an explicit agreement to attribute comments. Harm may result from unauthorised attribution or identification. Reliability of data is also likely to be enhanced where confidentiality and anonymity are assured. This principle leads to the right to expect assurances about anonymity and confidentiality to be observed strictly.</a:t>
            </a:r>
          </a:p>
          <a:p>
            <a:r>
              <a:rPr lang="en-GB" b="1" dirty="0"/>
              <a:t>Accurate analysis and reporting of data</a:t>
            </a:r>
          </a:p>
          <a:p>
            <a:r>
              <a:rPr lang="en-GB" dirty="0"/>
              <a:t>Assurances about privacy, anonymity and confidentiality must be upheld when analysing and reporting data. Primary data should not be made up or altered and results should not be falsified. Findings should be reported fully and accurately, irrespective of whether they contradict expected outcomes. The same conditions apply to secondary data, the source or sources of which should also be clearly acknowledged. Analyses and the interpretations that follow from these should be checked carefully and corrections made to ensure the accuracy of the research report and any other outcome. </a:t>
            </a:r>
          </a:p>
          <a:p>
            <a:r>
              <a:rPr lang="en-GB" dirty="0"/>
              <a:t> </a:t>
            </a:r>
            <a:r>
              <a:rPr lang="en-GB" b="1" dirty="0"/>
              <a:t>Uphold data protection laws</a:t>
            </a:r>
          </a:p>
          <a:p>
            <a:r>
              <a:rPr lang="en-GB" dirty="0"/>
              <a:t>Research is likely to involve the collection of personal data. Many governments have passed legislation to regulate the processing, security and possible sharing of personal data. There is therefore a statutory requirement to comply with such legislation. In the European Union, Directive 95/46/CE and subsequently the General Data Protection Regulation EU2016/679 required member states to pass data protection legislation. Other laws may exist in particular countries relating to the processing, security and possible sharing of data. It will therefore be essential for researchers to understand and comply with the legal restrictions and regulations that relate to the management of research data within the country or countries within which they conduct research. </a:t>
            </a:r>
          </a:p>
          <a:p>
            <a:endParaRPr lang="en-GB" dirty="0"/>
          </a:p>
          <a:p>
            <a:r>
              <a:rPr lang="en-GB" b="1" dirty="0"/>
              <a:t>Ensuring the safety of the researcher</a:t>
            </a:r>
          </a:p>
          <a:p>
            <a:r>
              <a:rPr lang="en-GB" b="1" dirty="0"/>
              <a:t> </a:t>
            </a:r>
            <a:r>
              <a:rPr lang="en-GB" dirty="0"/>
              <a:t>The safety of researchers is a very important consideration when planning and conducting a research project. The Social Research Association’s Code of Practice for the Safety of Social Researchers identifies possible risks from social interactions including ‘risk of physical threat or abuse; risk of psychological trauma . . . ; risk of being in a compromising situation . . . ; increased exposure to risks of everyday life’ (Social Research Association 2001: 1). Research design therefore needs to consider risks to researchers as well as to participants. </a:t>
            </a:r>
          </a:p>
        </p:txBody>
      </p:sp>
      <p:sp>
        <p:nvSpPr>
          <p:cNvPr id="4" name="Slide Number Placeholder 3"/>
          <p:cNvSpPr>
            <a:spLocks noGrp="1"/>
          </p:cNvSpPr>
          <p:nvPr>
            <p:ph type="sldNum" sz="quarter" idx="5"/>
          </p:nvPr>
        </p:nvSpPr>
        <p:spPr/>
        <p:txBody>
          <a:bodyPr/>
          <a:lstStyle/>
          <a:p>
            <a:fld id="{C2BEE330-2EDF-4EBF-B75A-6520EE17075E}" type="slidenum">
              <a:rPr lang="en-GB" smtClean="0"/>
              <a:t>12</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Privacy of those taking part.</a:t>
            </a:r>
          </a:p>
          <a:p>
            <a:r>
              <a:rPr lang="en-GB" dirty="0"/>
              <a:t> Privacy is a key principle that links to or underpins several other principles considered here. Respect for others, the avoidance of harm, the voluntary nature of participation, informed consent, ensuring confidentiality and maintaining anonymity, responsibility in the analysis of data and reporting of findings, and compliance in the management of data are all linked to or motivated by the principle of ensuring the privacy of those taking part.</a:t>
            </a:r>
          </a:p>
          <a:p>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28</a:t>
            </a:fld>
            <a:endParaRPr lang="en-GB"/>
          </a:p>
        </p:txBody>
      </p:sp>
    </p:spTree>
    <p:extLst>
      <p:ext uri="{BB962C8B-B14F-4D97-AF65-F5344CB8AC3E}">
        <p14:creationId xmlns:p14="http://schemas.microsoft.com/office/powerpoint/2010/main" val="2012887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29</a:t>
            </a:fld>
            <a:endParaRPr lang="en-GB"/>
          </a:p>
        </p:txBody>
      </p:sp>
    </p:spTree>
    <p:extLst>
      <p:ext uri="{BB962C8B-B14F-4D97-AF65-F5344CB8AC3E}">
        <p14:creationId xmlns:p14="http://schemas.microsoft.com/office/powerpoint/2010/main" val="1799870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A7FD1-06B4-4F50-A2D4-B0362DF72E3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9294A984-1FF8-499A-8AE2-687283C87B0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F29C9B22-16B8-40A7-9822-DB6F0527DB72}"/>
              </a:ext>
            </a:extLst>
          </p:cNvPr>
          <p:cNvSpPr txBox="1">
            <a:spLocks noGrp="1"/>
          </p:cNvSpPr>
          <p:nvPr>
            <p:ph type="dt" sz="half" idx="7"/>
          </p:nvPr>
        </p:nvSpPr>
        <p:spPr/>
        <p:txBody>
          <a:bodyPr/>
          <a:lstStyle>
            <a:lvl1pPr>
              <a:defRPr/>
            </a:lvl1pPr>
          </a:lstStyle>
          <a:p>
            <a:pPr lvl="0"/>
            <a:fld id="{E7A52D71-0F25-40F8-B61B-213CF545EF2C}" type="datetime1">
              <a:rPr lang="en-GB"/>
              <a:pPr lvl="0"/>
              <a:t>02/02/2024</a:t>
            </a:fld>
            <a:endParaRPr lang="en-GB"/>
          </a:p>
        </p:txBody>
      </p:sp>
      <p:sp>
        <p:nvSpPr>
          <p:cNvPr id="5" name="Footer Placeholder 4">
            <a:extLst>
              <a:ext uri="{FF2B5EF4-FFF2-40B4-BE49-F238E27FC236}">
                <a16:creationId xmlns:a16="http://schemas.microsoft.com/office/drawing/2014/main" id="{026C4C35-AEFA-48C2-A742-5ADB106EB85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82BE5F34-EDB7-4899-8960-FBFA17137103}"/>
              </a:ext>
            </a:extLst>
          </p:cNvPr>
          <p:cNvSpPr txBox="1">
            <a:spLocks noGrp="1"/>
          </p:cNvSpPr>
          <p:nvPr>
            <p:ph type="sldNum" sz="quarter" idx="8"/>
          </p:nvPr>
        </p:nvSpPr>
        <p:spPr/>
        <p:txBody>
          <a:bodyPr/>
          <a:lstStyle>
            <a:lvl1pPr>
              <a:defRPr/>
            </a:lvl1pPr>
          </a:lstStyle>
          <a:p>
            <a:pPr lvl="0"/>
            <a:fld id="{2B726136-3392-4E31-9586-CAD5F59E4AB7}" type="slidenum">
              <a:t>‹#›</a:t>
            </a:fld>
            <a:endParaRPr lang="en-GB"/>
          </a:p>
        </p:txBody>
      </p:sp>
    </p:spTree>
    <p:extLst>
      <p:ext uri="{BB962C8B-B14F-4D97-AF65-F5344CB8AC3E}">
        <p14:creationId xmlns:p14="http://schemas.microsoft.com/office/powerpoint/2010/main" val="3839960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7DC52-79AE-4553-A740-E55EFE3A599D}"/>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42535EBB-87B4-4F29-A1F5-4C78D8BD346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39E835-F057-4056-A0AE-90A145525239}"/>
              </a:ext>
            </a:extLst>
          </p:cNvPr>
          <p:cNvSpPr txBox="1">
            <a:spLocks noGrp="1"/>
          </p:cNvSpPr>
          <p:nvPr>
            <p:ph type="dt" sz="half" idx="7"/>
          </p:nvPr>
        </p:nvSpPr>
        <p:spPr/>
        <p:txBody>
          <a:bodyPr/>
          <a:lstStyle>
            <a:lvl1pPr>
              <a:defRPr/>
            </a:lvl1pPr>
          </a:lstStyle>
          <a:p>
            <a:pPr lvl="0"/>
            <a:fld id="{FBA06920-BFF7-4E97-A3FA-9A031C8A5BE1}" type="datetime1">
              <a:rPr lang="en-GB"/>
              <a:pPr lvl="0"/>
              <a:t>02/02/2024</a:t>
            </a:fld>
            <a:endParaRPr lang="en-GB"/>
          </a:p>
        </p:txBody>
      </p:sp>
      <p:sp>
        <p:nvSpPr>
          <p:cNvPr id="5" name="Footer Placeholder 4">
            <a:extLst>
              <a:ext uri="{FF2B5EF4-FFF2-40B4-BE49-F238E27FC236}">
                <a16:creationId xmlns:a16="http://schemas.microsoft.com/office/drawing/2014/main" id="{B1283F4E-74D7-428C-9CF0-DC1EC185EFD5}"/>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C2399C24-0689-4EF1-9B0B-F7412308A2F1}"/>
              </a:ext>
            </a:extLst>
          </p:cNvPr>
          <p:cNvSpPr txBox="1">
            <a:spLocks noGrp="1"/>
          </p:cNvSpPr>
          <p:nvPr>
            <p:ph type="sldNum" sz="quarter" idx="8"/>
          </p:nvPr>
        </p:nvSpPr>
        <p:spPr/>
        <p:txBody>
          <a:bodyPr/>
          <a:lstStyle>
            <a:lvl1pPr>
              <a:defRPr/>
            </a:lvl1pPr>
          </a:lstStyle>
          <a:p>
            <a:pPr lvl="0"/>
            <a:fld id="{09A127A0-1359-494C-918A-056476418739}" type="slidenum">
              <a:t>‹#›</a:t>
            </a:fld>
            <a:endParaRPr lang="en-GB"/>
          </a:p>
        </p:txBody>
      </p:sp>
    </p:spTree>
    <p:extLst>
      <p:ext uri="{BB962C8B-B14F-4D97-AF65-F5344CB8AC3E}">
        <p14:creationId xmlns:p14="http://schemas.microsoft.com/office/powerpoint/2010/main" val="41505245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54854-913E-4143-9927-02E22B1625CC}"/>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ADD45CBE-C02D-47D3-B37C-8DFE8C7AF0A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00E0FF19-398E-4A82-B361-51C60ACF4272}"/>
              </a:ext>
            </a:extLst>
          </p:cNvPr>
          <p:cNvSpPr txBox="1">
            <a:spLocks noGrp="1"/>
          </p:cNvSpPr>
          <p:nvPr>
            <p:ph type="dt" sz="half" idx="7"/>
          </p:nvPr>
        </p:nvSpPr>
        <p:spPr/>
        <p:txBody>
          <a:bodyPr/>
          <a:lstStyle>
            <a:lvl1pPr>
              <a:defRPr/>
            </a:lvl1pPr>
          </a:lstStyle>
          <a:p>
            <a:pPr lvl="0"/>
            <a:fld id="{D3E4F57D-8E97-4E78-9719-1528F493E2FB}" type="datetime1">
              <a:rPr lang="en-GB"/>
              <a:pPr lvl="0"/>
              <a:t>02/02/2024</a:t>
            </a:fld>
            <a:endParaRPr lang="en-GB"/>
          </a:p>
        </p:txBody>
      </p:sp>
      <p:sp>
        <p:nvSpPr>
          <p:cNvPr id="5" name="Footer Placeholder 4">
            <a:extLst>
              <a:ext uri="{FF2B5EF4-FFF2-40B4-BE49-F238E27FC236}">
                <a16:creationId xmlns:a16="http://schemas.microsoft.com/office/drawing/2014/main" id="{A265FC07-B1D1-40B9-B10D-4723788A635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EDA4263-098A-487B-931E-73169A13F0A1}"/>
              </a:ext>
            </a:extLst>
          </p:cNvPr>
          <p:cNvSpPr txBox="1">
            <a:spLocks noGrp="1"/>
          </p:cNvSpPr>
          <p:nvPr>
            <p:ph type="sldNum" sz="quarter" idx="8"/>
          </p:nvPr>
        </p:nvSpPr>
        <p:spPr/>
        <p:txBody>
          <a:bodyPr/>
          <a:lstStyle>
            <a:lvl1pPr>
              <a:defRPr/>
            </a:lvl1pPr>
          </a:lstStyle>
          <a:p>
            <a:pPr lvl="0"/>
            <a:fld id="{1FDCE1F2-9AC6-4A7C-83D5-6C2DF1FDC335}" type="slidenum">
              <a:t>‹#›</a:t>
            </a:fld>
            <a:endParaRPr lang="en-GB"/>
          </a:p>
        </p:txBody>
      </p:sp>
    </p:spTree>
    <p:extLst>
      <p:ext uri="{BB962C8B-B14F-4D97-AF65-F5344CB8AC3E}">
        <p14:creationId xmlns:p14="http://schemas.microsoft.com/office/powerpoint/2010/main" val="4061051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87D0F-CACE-4D85-A20A-456FA0090585}"/>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8CCF580D-FA4C-424B-9935-D095F2A61DB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2CBD3FC-9082-4009-B889-B1481C03CB8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D383842-77CE-4F1B-BF63-EDA3F2BDE86E}"/>
              </a:ext>
            </a:extLst>
          </p:cNvPr>
          <p:cNvSpPr txBox="1">
            <a:spLocks noGrp="1"/>
          </p:cNvSpPr>
          <p:nvPr>
            <p:ph type="dt" sz="half" idx="7"/>
          </p:nvPr>
        </p:nvSpPr>
        <p:spPr/>
        <p:txBody>
          <a:bodyPr/>
          <a:lstStyle>
            <a:lvl1pPr>
              <a:defRPr/>
            </a:lvl1pPr>
          </a:lstStyle>
          <a:p>
            <a:pPr lvl="0"/>
            <a:fld id="{F515817E-26E3-49AE-9895-6C5FB0AF4460}" type="datetime1">
              <a:rPr lang="en-GB"/>
              <a:pPr lvl="0"/>
              <a:t>02/02/2024</a:t>
            </a:fld>
            <a:endParaRPr lang="en-GB"/>
          </a:p>
        </p:txBody>
      </p:sp>
      <p:sp>
        <p:nvSpPr>
          <p:cNvPr id="6" name="Footer Placeholder 5">
            <a:extLst>
              <a:ext uri="{FF2B5EF4-FFF2-40B4-BE49-F238E27FC236}">
                <a16:creationId xmlns:a16="http://schemas.microsoft.com/office/drawing/2014/main" id="{8D0541FC-09E8-4E76-9FBA-D3D150550550}"/>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8D954E0E-B1F5-4F1C-B7AA-8F5A6D552F56}"/>
              </a:ext>
            </a:extLst>
          </p:cNvPr>
          <p:cNvSpPr txBox="1">
            <a:spLocks noGrp="1"/>
          </p:cNvSpPr>
          <p:nvPr>
            <p:ph type="sldNum" sz="quarter" idx="8"/>
          </p:nvPr>
        </p:nvSpPr>
        <p:spPr/>
        <p:txBody>
          <a:bodyPr/>
          <a:lstStyle>
            <a:lvl1pPr>
              <a:defRPr/>
            </a:lvl1pPr>
          </a:lstStyle>
          <a:p>
            <a:pPr lvl="0"/>
            <a:fld id="{F764A61E-294D-493A-9F5E-9610E7FE75F3}" type="slidenum">
              <a:t>‹#›</a:t>
            </a:fld>
            <a:endParaRPr lang="en-GB"/>
          </a:p>
        </p:txBody>
      </p:sp>
    </p:spTree>
    <p:extLst>
      <p:ext uri="{BB962C8B-B14F-4D97-AF65-F5344CB8AC3E}">
        <p14:creationId xmlns:p14="http://schemas.microsoft.com/office/powerpoint/2010/main" val="966133592"/>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EF724-74AA-4E02-92F1-2F8C7CDC2351}"/>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0EC3B24E-7382-4176-8A0C-34744C0E172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F21D853D-8B01-42FD-B69B-3A89442BBDB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996FA7-7724-457E-ADEA-905F90E7A9C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4838D0C2-C358-4C39-BC7E-51278ADFBB9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085C270-06FC-4103-BF42-FD48864FE835}"/>
              </a:ext>
            </a:extLst>
          </p:cNvPr>
          <p:cNvSpPr txBox="1">
            <a:spLocks noGrp="1"/>
          </p:cNvSpPr>
          <p:nvPr>
            <p:ph type="dt" sz="half" idx="7"/>
          </p:nvPr>
        </p:nvSpPr>
        <p:spPr/>
        <p:txBody>
          <a:bodyPr/>
          <a:lstStyle>
            <a:lvl1pPr>
              <a:defRPr/>
            </a:lvl1pPr>
          </a:lstStyle>
          <a:p>
            <a:pPr lvl="0"/>
            <a:fld id="{FB081CBD-3B61-4938-9B32-D1224DF58D94}" type="datetime1">
              <a:rPr lang="en-GB"/>
              <a:pPr lvl="0"/>
              <a:t>02/02/2024</a:t>
            </a:fld>
            <a:endParaRPr lang="en-GB"/>
          </a:p>
        </p:txBody>
      </p:sp>
      <p:sp>
        <p:nvSpPr>
          <p:cNvPr id="8" name="Footer Placeholder 7">
            <a:extLst>
              <a:ext uri="{FF2B5EF4-FFF2-40B4-BE49-F238E27FC236}">
                <a16:creationId xmlns:a16="http://schemas.microsoft.com/office/drawing/2014/main" id="{040D3C61-A69C-4879-8461-379D1F78E483}"/>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586C1A5D-7441-4AC1-8636-E740C27F76FF}"/>
              </a:ext>
            </a:extLst>
          </p:cNvPr>
          <p:cNvSpPr txBox="1">
            <a:spLocks noGrp="1"/>
          </p:cNvSpPr>
          <p:nvPr>
            <p:ph type="sldNum" sz="quarter" idx="8"/>
          </p:nvPr>
        </p:nvSpPr>
        <p:spPr/>
        <p:txBody>
          <a:bodyPr/>
          <a:lstStyle>
            <a:lvl1pPr>
              <a:defRPr/>
            </a:lvl1pPr>
          </a:lstStyle>
          <a:p>
            <a:pPr lvl="0"/>
            <a:fld id="{136BAB01-CB4B-4EDE-A190-9AFAB662AAEB}" type="slidenum">
              <a:t>‹#›</a:t>
            </a:fld>
            <a:endParaRPr lang="en-GB"/>
          </a:p>
        </p:txBody>
      </p:sp>
    </p:spTree>
    <p:extLst>
      <p:ext uri="{BB962C8B-B14F-4D97-AF65-F5344CB8AC3E}">
        <p14:creationId xmlns:p14="http://schemas.microsoft.com/office/powerpoint/2010/main" val="1029927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79C41-3421-4E86-BA07-CCAF17C2E5D3}"/>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9C4160FA-4184-427B-9FCC-DF2E2852EAB5}"/>
              </a:ext>
            </a:extLst>
          </p:cNvPr>
          <p:cNvSpPr txBox="1">
            <a:spLocks noGrp="1"/>
          </p:cNvSpPr>
          <p:nvPr>
            <p:ph type="dt" sz="half" idx="7"/>
          </p:nvPr>
        </p:nvSpPr>
        <p:spPr/>
        <p:txBody>
          <a:bodyPr/>
          <a:lstStyle>
            <a:lvl1pPr>
              <a:defRPr/>
            </a:lvl1pPr>
          </a:lstStyle>
          <a:p>
            <a:pPr lvl="0"/>
            <a:fld id="{939AF77A-3E49-4B8F-BD36-27F67775145B}" type="datetime1">
              <a:rPr lang="en-GB"/>
              <a:pPr lvl="0"/>
              <a:t>02/02/2024</a:t>
            </a:fld>
            <a:endParaRPr lang="en-GB"/>
          </a:p>
        </p:txBody>
      </p:sp>
      <p:sp>
        <p:nvSpPr>
          <p:cNvPr id="4" name="Footer Placeholder 3">
            <a:extLst>
              <a:ext uri="{FF2B5EF4-FFF2-40B4-BE49-F238E27FC236}">
                <a16:creationId xmlns:a16="http://schemas.microsoft.com/office/drawing/2014/main" id="{8CAD5579-0BAC-45EA-8A69-F31C1A1EF231}"/>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2F4DDC39-F5A2-4C2A-83BE-D82BD33723D5}"/>
              </a:ext>
            </a:extLst>
          </p:cNvPr>
          <p:cNvSpPr txBox="1">
            <a:spLocks noGrp="1"/>
          </p:cNvSpPr>
          <p:nvPr>
            <p:ph type="sldNum" sz="quarter" idx="8"/>
          </p:nvPr>
        </p:nvSpPr>
        <p:spPr/>
        <p:txBody>
          <a:bodyPr/>
          <a:lstStyle>
            <a:lvl1pPr>
              <a:defRPr/>
            </a:lvl1pPr>
          </a:lstStyle>
          <a:p>
            <a:pPr lvl="0"/>
            <a:fld id="{47FD52FC-289C-49DF-A05E-ABB83081E816}" type="slidenum">
              <a:t>‹#›</a:t>
            </a:fld>
            <a:endParaRPr lang="en-GB"/>
          </a:p>
        </p:txBody>
      </p:sp>
    </p:spTree>
    <p:extLst>
      <p:ext uri="{BB962C8B-B14F-4D97-AF65-F5344CB8AC3E}">
        <p14:creationId xmlns:p14="http://schemas.microsoft.com/office/powerpoint/2010/main" val="2892134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856DA70-1459-489A-B294-2EAA23522509}"/>
              </a:ext>
            </a:extLst>
          </p:cNvPr>
          <p:cNvSpPr txBox="1">
            <a:spLocks noGrp="1"/>
          </p:cNvSpPr>
          <p:nvPr>
            <p:ph type="dt" sz="half" idx="7"/>
          </p:nvPr>
        </p:nvSpPr>
        <p:spPr/>
        <p:txBody>
          <a:bodyPr/>
          <a:lstStyle>
            <a:lvl1pPr>
              <a:defRPr/>
            </a:lvl1pPr>
          </a:lstStyle>
          <a:p>
            <a:pPr lvl="0"/>
            <a:fld id="{9809D5B5-AED7-43F6-889E-D1254B81F497}" type="datetime1">
              <a:rPr lang="en-GB"/>
              <a:pPr lvl="0"/>
              <a:t>02/02/2024</a:t>
            </a:fld>
            <a:endParaRPr lang="en-GB"/>
          </a:p>
        </p:txBody>
      </p:sp>
      <p:sp>
        <p:nvSpPr>
          <p:cNvPr id="3" name="Footer Placeholder 2">
            <a:extLst>
              <a:ext uri="{FF2B5EF4-FFF2-40B4-BE49-F238E27FC236}">
                <a16:creationId xmlns:a16="http://schemas.microsoft.com/office/drawing/2014/main" id="{85312779-58DD-4243-9A3E-17D86543EECB}"/>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0EB29C6B-D0B1-4DC4-A4E9-E3312EAF51C6}"/>
              </a:ext>
            </a:extLst>
          </p:cNvPr>
          <p:cNvSpPr txBox="1">
            <a:spLocks noGrp="1"/>
          </p:cNvSpPr>
          <p:nvPr>
            <p:ph type="sldNum" sz="quarter" idx="8"/>
          </p:nvPr>
        </p:nvSpPr>
        <p:spPr/>
        <p:txBody>
          <a:bodyPr/>
          <a:lstStyle>
            <a:lvl1pPr>
              <a:defRPr/>
            </a:lvl1pPr>
          </a:lstStyle>
          <a:p>
            <a:pPr lvl="0"/>
            <a:fld id="{BEAFC3F9-8D2E-4A4C-A1D7-F90C235546DB}" type="slidenum">
              <a:t>‹#›</a:t>
            </a:fld>
            <a:endParaRPr lang="en-GB"/>
          </a:p>
        </p:txBody>
      </p:sp>
    </p:spTree>
    <p:extLst>
      <p:ext uri="{BB962C8B-B14F-4D97-AF65-F5344CB8AC3E}">
        <p14:creationId xmlns:p14="http://schemas.microsoft.com/office/powerpoint/2010/main" val="152959709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932F8-24D7-47E8-92DF-7D6F81E8D571}"/>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2BFDDC32-100F-4835-AB9D-8E5784F3CA7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C84EA74-BD13-4898-988F-AADAA739884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8B0F67BD-7AE4-435B-BF83-A52C6FB7D334}"/>
              </a:ext>
            </a:extLst>
          </p:cNvPr>
          <p:cNvSpPr txBox="1">
            <a:spLocks noGrp="1"/>
          </p:cNvSpPr>
          <p:nvPr>
            <p:ph type="dt" sz="half" idx="7"/>
          </p:nvPr>
        </p:nvSpPr>
        <p:spPr/>
        <p:txBody>
          <a:bodyPr/>
          <a:lstStyle>
            <a:lvl1pPr>
              <a:defRPr/>
            </a:lvl1pPr>
          </a:lstStyle>
          <a:p>
            <a:pPr lvl="0"/>
            <a:fld id="{126C89E1-BFA1-4615-8112-0D7033A19E79}" type="datetime1">
              <a:rPr lang="en-GB"/>
              <a:pPr lvl="0"/>
              <a:t>02/02/2024</a:t>
            </a:fld>
            <a:endParaRPr lang="en-GB"/>
          </a:p>
        </p:txBody>
      </p:sp>
      <p:sp>
        <p:nvSpPr>
          <p:cNvPr id="6" name="Footer Placeholder 5">
            <a:extLst>
              <a:ext uri="{FF2B5EF4-FFF2-40B4-BE49-F238E27FC236}">
                <a16:creationId xmlns:a16="http://schemas.microsoft.com/office/drawing/2014/main" id="{FACC5EF9-1218-42D8-9840-951CF263811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FF9E760E-43D8-4139-9B4C-0D66A2D0CD07}"/>
              </a:ext>
            </a:extLst>
          </p:cNvPr>
          <p:cNvSpPr txBox="1">
            <a:spLocks noGrp="1"/>
          </p:cNvSpPr>
          <p:nvPr>
            <p:ph type="sldNum" sz="quarter" idx="8"/>
          </p:nvPr>
        </p:nvSpPr>
        <p:spPr/>
        <p:txBody>
          <a:bodyPr/>
          <a:lstStyle>
            <a:lvl1pPr>
              <a:defRPr/>
            </a:lvl1pPr>
          </a:lstStyle>
          <a:p>
            <a:pPr lvl="0"/>
            <a:fld id="{8AE8DCDC-DF98-41A8-BA21-437F573D8200}" type="slidenum">
              <a:t>‹#›</a:t>
            </a:fld>
            <a:endParaRPr lang="en-GB"/>
          </a:p>
        </p:txBody>
      </p:sp>
    </p:spTree>
    <p:extLst>
      <p:ext uri="{BB962C8B-B14F-4D97-AF65-F5344CB8AC3E}">
        <p14:creationId xmlns:p14="http://schemas.microsoft.com/office/powerpoint/2010/main" val="4032863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0BB19-95F1-4387-B637-227A40125BA0}"/>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9C7782D9-CCC7-45B1-AA1C-FC73C9622FAF}"/>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ED0312C2-E0D3-4BA8-91D4-417B505FA9B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51E9B50C-E41E-45E9-9D22-6DEBD2F34D5F}"/>
              </a:ext>
            </a:extLst>
          </p:cNvPr>
          <p:cNvSpPr txBox="1">
            <a:spLocks noGrp="1"/>
          </p:cNvSpPr>
          <p:nvPr>
            <p:ph type="dt" sz="half" idx="7"/>
          </p:nvPr>
        </p:nvSpPr>
        <p:spPr/>
        <p:txBody>
          <a:bodyPr/>
          <a:lstStyle>
            <a:lvl1pPr>
              <a:defRPr/>
            </a:lvl1pPr>
          </a:lstStyle>
          <a:p>
            <a:pPr lvl="0"/>
            <a:fld id="{76784DF8-D1B3-40AA-AFA9-5110193F7925}" type="datetime1">
              <a:rPr lang="en-GB"/>
              <a:pPr lvl="0"/>
              <a:t>02/02/2024</a:t>
            </a:fld>
            <a:endParaRPr lang="en-GB"/>
          </a:p>
        </p:txBody>
      </p:sp>
      <p:sp>
        <p:nvSpPr>
          <p:cNvPr id="6" name="Footer Placeholder 5">
            <a:extLst>
              <a:ext uri="{FF2B5EF4-FFF2-40B4-BE49-F238E27FC236}">
                <a16:creationId xmlns:a16="http://schemas.microsoft.com/office/drawing/2014/main" id="{2557B8E8-3D44-43D6-BF73-67C3A815A295}"/>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8159EF4-AA36-48D2-8EAB-98DBD726CC0A}"/>
              </a:ext>
            </a:extLst>
          </p:cNvPr>
          <p:cNvSpPr txBox="1">
            <a:spLocks noGrp="1"/>
          </p:cNvSpPr>
          <p:nvPr>
            <p:ph type="sldNum" sz="quarter" idx="8"/>
          </p:nvPr>
        </p:nvSpPr>
        <p:spPr/>
        <p:txBody>
          <a:bodyPr/>
          <a:lstStyle>
            <a:lvl1pPr>
              <a:defRPr/>
            </a:lvl1pPr>
          </a:lstStyle>
          <a:p>
            <a:pPr lvl="0"/>
            <a:fld id="{63A6301C-CABA-4AFB-947C-5244D787511E}" type="slidenum">
              <a:t>‹#›</a:t>
            </a:fld>
            <a:endParaRPr lang="en-GB"/>
          </a:p>
        </p:txBody>
      </p:sp>
    </p:spTree>
    <p:extLst>
      <p:ext uri="{BB962C8B-B14F-4D97-AF65-F5344CB8AC3E}">
        <p14:creationId xmlns:p14="http://schemas.microsoft.com/office/powerpoint/2010/main" val="2439984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E15C0-AF7E-4CBD-BDB2-89BFE95C5F94}"/>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ABCD80BA-262E-4546-9F0B-A5121DFABC3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EE18F6-F610-470F-BEE1-46EDA2E66D23}"/>
              </a:ext>
            </a:extLst>
          </p:cNvPr>
          <p:cNvSpPr txBox="1">
            <a:spLocks noGrp="1"/>
          </p:cNvSpPr>
          <p:nvPr>
            <p:ph type="dt" sz="half" idx="7"/>
          </p:nvPr>
        </p:nvSpPr>
        <p:spPr/>
        <p:txBody>
          <a:bodyPr/>
          <a:lstStyle>
            <a:lvl1pPr>
              <a:defRPr/>
            </a:lvl1pPr>
          </a:lstStyle>
          <a:p>
            <a:pPr lvl="0"/>
            <a:fld id="{92177580-119F-4704-849E-C2E0C8EFD444}" type="datetime1">
              <a:rPr lang="en-GB"/>
              <a:pPr lvl="0"/>
              <a:t>02/02/2024</a:t>
            </a:fld>
            <a:endParaRPr lang="en-GB"/>
          </a:p>
        </p:txBody>
      </p:sp>
      <p:sp>
        <p:nvSpPr>
          <p:cNvPr id="5" name="Footer Placeholder 4">
            <a:extLst>
              <a:ext uri="{FF2B5EF4-FFF2-40B4-BE49-F238E27FC236}">
                <a16:creationId xmlns:a16="http://schemas.microsoft.com/office/drawing/2014/main" id="{BE164BC8-D1E4-44CD-81AC-0ECFB100AFBF}"/>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32AAE3B0-14A7-4379-AA64-EA9E49F91B59}"/>
              </a:ext>
            </a:extLst>
          </p:cNvPr>
          <p:cNvSpPr txBox="1">
            <a:spLocks noGrp="1"/>
          </p:cNvSpPr>
          <p:nvPr>
            <p:ph type="sldNum" sz="quarter" idx="8"/>
          </p:nvPr>
        </p:nvSpPr>
        <p:spPr/>
        <p:txBody>
          <a:bodyPr/>
          <a:lstStyle>
            <a:lvl1pPr>
              <a:defRPr/>
            </a:lvl1pPr>
          </a:lstStyle>
          <a:p>
            <a:pPr lvl="0"/>
            <a:fld id="{71C857C4-03EE-4D43-9513-6F658466219E}" type="slidenum">
              <a:t>‹#›</a:t>
            </a:fld>
            <a:endParaRPr lang="en-GB"/>
          </a:p>
        </p:txBody>
      </p:sp>
    </p:spTree>
    <p:extLst>
      <p:ext uri="{BB962C8B-B14F-4D97-AF65-F5344CB8AC3E}">
        <p14:creationId xmlns:p14="http://schemas.microsoft.com/office/powerpoint/2010/main" val="758230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BF3B38-90D8-437B-A67E-96E8E6D6CD12}"/>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321FBA10-495E-49A6-A503-2155D445D54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5FD00B-D9EA-454E-A7D1-09CB95B178FF}"/>
              </a:ext>
            </a:extLst>
          </p:cNvPr>
          <p:cNvSpPr txBox="1">
            <a:spLocks noGrp="1"/>
          </p:cNvSpPr>
          <p:nvPr>
            <p:ph type="dt" sz="half" idx="7"/>
          </p:nvPr>
        </p:nvSpPr>
        <p:spPr/>
        <p:txBody>
          <a:bodyPr/>
          <a:lstStyle>
            <a:lvl1pPr>
              <a:defRPr/>
            </a:lvl1pPr>
          </a:lstStyle>
          <a:p>
            <a:pPr lvl="0"/>
            <a:fld id="{C018D077-A3B9-4B6D-90AF-5146909A08A1}" type="datetime1">
              <a:rPr lang="en-GB"/>
              <a:pPr lvl="0"/>
              <a:t>02/02/2024</a:t>
            </a:fld>
            <a:endParaRPr lang="en-GB"/>
          </a:p>
        </p:txBody>
      </p:sp>
      <p:sp>
        <p:nvSpPr>
          <p:cNvPr id="5" name="Footer Placeholder 4">
            <a:extLst>
              <a:ext uri="{FF2B5EF4-FFF2-40B4-BE49-F238E27FC236}">
                <a16:creationId xmlns:a16="http://schemas.microsoft.com/office/drawing/2014/main" id="{B0933B8D-8E76-43C7-AA94-431CE55CE7C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B4515C2-9616-4167-98B5-71EE9E56E861}"/>
              </a:ext>
            </a:extLst>
          </p:cNvPr>
          <p:cNvSpPr txBox="1">
            <a:spLocks noGrp="1"/>
          </p:cNvSpPr>
          <p:nvPr>
            <p:ph type="sldNum" sz="quarter" idx="8"/>
          </p:nvPr>
        </p:nvSpPr>
        <p:spPr/>
        <p:txBody>
          <a:bodyPr/>
          <a:lstStyle>
            <a:lvl1pPr>
              <a:defRPr/>
            </a:lvl1pPr>
          </a:lstStyle>
          <a:p>
            <a:pPr lvl="0"/>
            <a:fld id="{355B0407-85F5-4ABA-98B3-A0C7A14A9DEE}" type="slidenum">
              <a:t>‹#›</a:t>
            </a:fld>
            <a:endParaRPr lang="en-GB"/>
          </a:p>
        </p:txBody>
      </p:sp>
    </p:spTree>
    <p:extLst>
      <p:ext uri="{BB962C8B-B14F-4D97-AF65-F5344CB8AC3E}">
        <p14:creationId xmlns:p14="http://schemas.microsoft.com/office/powerpoint/2010/main" val="45173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EDC67D-161A-4FDC-8E6E-09F99448FA2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105388B3-81F4-4C19-BB9C-66EBD67EC75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CF92A2-DCAD-4C79-86BB-C8635253E32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36819BA1-61ED-4768-863B-8AD984418F45}" type="datetime1">
              <a:rPr lang="en-GB"/>
              <a:pPr lvl="0"/>
              <a:t>02/02/2024</a:t>
            </a:fld>
            <a:endParaRPr lang="en-GB"/>
          </a:p>
        </p:txBody>
      </p:sp>
      <p:sp>
        <p:nvSpPr>
          <p:cNvPr id="5" name="Footer Placeholder 4">
            <a:extLst>
              <a:ext uri="{FF2B5EF4-FFF2-40B4-BE49-F238E27FC236}">
                <a16:creationId xmlns:a16="http://schemas.microsoft.com/office/drawing/2014/main" id="{91D6CD7D-AC54-49CD-8CD1-911C45E26E9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A2B98206-2144-4926-84D6-0F93BE474D6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E33DD585-E4F2-44AA-88D4-37873676CB73}"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ZV7RzS8QRXE?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uwtsd.ac.uk/research/research-ethic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vuMt8b4UrcI?feature=oembed"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gov.uk/data-protection"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ria.princeton.edu/human-research-protection/data/best-practices-for-data-a"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www.scribbr.com/methodology/research-ethic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06E4-2002-4E64-8BBC-E83681FCCE2E}"/>
              </a:ext>
            </a:extLst>
          </p:cNvPr>
          <p:cNvSpPr txBox="1">
            <a:spLocks noGrp="1"/>
          </p:cNvSpPr>
          <p:nvPr>
            <p:ph type="title"/>
          </p:nvPr>
        </p:nvSpPr>
        <p:spPr>
          <a:xfrm>
            <a:off x="838200" y="264864"/>
            <a:ext cx="10515600" cy="1325559"/>
          </a:xfrm>
          <a:solidFill>
            <a:srgbClr val="B4C7E7"/>
          </a:solidFill>
        </p:spPr>
        <p:txBody>
          <a:bodyPr anchorCtr="1"/>
          <a:lstStyle/>
          <a:p>
            <a:pPr lvl="0" algn="ctr"/>
            <a:r>
              <a:rPr lang="en-GB" sz="4400" b="1" dirty="0">
                <a:latin typeface="Arial" panose="020B0604020202020204" pitchFamily="34" charset="0"/>
                <a:cs typeface="Arial" panose="020B0604020202020204" pitchFamily="34" charset="0"/>
              </a:rPr>
              <a:t>PRACTICE-BASED RESEARCH </a:t>
            </a:r>
            <a:endParaRPr lang="en-GB" b="1" dirty="0">
              <a:latin typeface="Arial" panose="020B0604020202020204" pitchFamily="34" charset="0"/>
              <a:cs typeface="Arial" panose="020B0604020202020204" pitchFamily="34" charset="0"/>
            </a:endParaRPr>
          </a:p>
        </p:txBody>
      </p:sp>
      <p:sp>
        <p:nvSpPr>
          <p:cNvPr id="7" name="Content Placeholder 6">
            <a:extLst>
              <a:ext uri="{FF2B5EF4-FFF2-40B4-BE49-F238E27FC236}">
                <a16:creationId xmlns:a16="http://schemas.microsoft.com/office/drawing/2014/main" id="{4B5F2938-4032-4B3C-B60D-F68E003BC1A7}"/>
              </a:ext>
            </a:extLst>
          </p:cNvPr>
          <p:cNvSpPr>
            <a:spLocks noGrp="1"/>
          </p:cNvSpPr>
          <p:nvPr>
            <p:ph idx="1"/>
          </p:nvPr>
        </p:nvSpPr>
        <p:spPr>
          <a:xfrm>
            <a:off x="838203" y="1825626"/>
            <a:ext cx="10515600" cy="4758053"/>
          </a:xfrm>
        </p:spPr>
        <p:txBody>
          <a:bodyPr>
            <a:normAutofit fontScale="85000" lnSpcReduction="20000"/>
          </a:bodyPr>
          <a:lstStyle/>
          <a:p>
            <a:pPr algn="ctr"/>
            <a:endParaRPr lang="en-GB" b="1" dirty="0"/>
          </a:p>
          <a:p>
            <a:pPr algn="ctr"/>
            <a:endParaRPr lang="en-GB" b="1" dirty="0"/>
          </a:p>
          <a:p>
            <a:pPr algn="ctr"/>
            <a:endParaRPr lang="en-GB" b="1" dirty="0"/>
          </a:p>
          <a:p>
            <a:pPr marL="0" indent="0" algn="ctr">
              <a:buNone/>
            </a:pPr>
            <a:endParaRPr lang="en-GB" sz="3200" b="1" dirty="0">
              <a:latin typeface="Arial" panose="020B0604020202020204" pitchFamily="34" charset="0"/>
              <a:cs typeface="Arial" panose="020B0604020202020204" pitchFamily="34" charset="0"/>
            </a:endParaRPr>
          </a:p>
          <a:p>
            <a:pPr marL="0" indent="0" algn="ctr">
              <a:buNone/>
            </a:pPr>
            <a:endParaRPr lang="en-GB" sz="3200" b="1" dirty="0">
              <a:latin typeface="Arial" panose="020B0604020202020204" pitchFamily="34" charset="0"/>
              <a:cs typeface="Arial" panose="020B0604020202020204" pitchFamily="34" charset="0"/>
            </a:endParaRPr>
          </a:p>
          <a:p>
            <a:pPr marL="0" indent="0" algn="ctr">
              <a:buNone/>
            </a:pPr>
            <a:endParaRPr lang="en-GB" sz="3200" b="1" dirty="0">
              <a:latin typeface="Arial" panose="020B0604020202020204" pitchFamily="34" charset="0"/>
              <a:cs typeface="Arial" panose="020B0604020202020204" pitchFamily="34" charset="0"/>
            </a:endParaRPr>
          </a:p>
          <a:p>
            <a:pPr marL="0" indent="0" algn="ctr">
              <a:buNone/>
            </a:pPr>
            <a:endParaRPr lang="en-GB" sz="3200" b="1" dirty="0">
              <a:latin typeface="Arial" panose="020B0604020202020204" pitchFamily="34" charset="0"/>
              <a:cs typeface="Arial" panose="020B0604020202020204" pitchFamily="34" charset="0"/>
            </a:endParaRPr>
          </a:p>
          <a:p>
            <a:pPr marL="0" indent="0" algn="ctr">
              <a:buNone/>
            </a:pPr>
            <a:endParaRPr lang="en-GB" sz="3200" b="1" dirty="0">
              <a:latin typeface="Arial" panose="020B0604020202020204" pitchFamily="34" charset="0"/>
              <a:cs typeface="Arial" panose="020B0604020202020204" pitchFamily="34" charset="0"/>
            </a:endParaRPr>
          </a:p>
          <a:p>
            <a:pPr marL="0" indent="0" algn="ctr">
              <a:buNone/>
            </a:pPr>
            <a:endParaRPr lang="en-GB" sz="3200" b="1" dirty="0">
              <a:latin typeface="Arial" panose="020B0604020202020204" pitchFamily="34" charset="0"/>
              <a:cs typeface="Arial" panose="020B0604020202020204" pitchFamily="34" charset="0"/>
            </a:endParaRPr>
          </a:p>
          <a:p>
            <a:pPr marL="0" indent="0" algn="ctr">
              <a:buNone/>
            </a:pPr>
            <a:endParaRPr lang="en-GB" sz="3500" b="1" dirty="0">
              <a:latin typeface="Arial" panose="020B0604020202020204" pitchFamily="34" charset="0"/>
              <a:cs typeface="Arial" panose="020B0604020202020204" pitchFamily="34" charset="0"/>
            </a:endParaRPr>
          </a:p>
          <a:p>
            <a:pPr marL="0" indent="0" algn="ctr">
              <a:buNone/>
            </a:pPr>
            <a:r>
              <a:rPr lang="en-GB" sz="3500" b="1" dirty="0">
                <a:latin typeface="Arial" panose="020B0604020202020204" pitchFamily="34" charset="0"/>
                <a:cs typeface="Arial" panose="020B0604020202020204" pitchFamily="34" charset="0"/>
              </a:rPr>
              <a:t>LCHS7001</a:t>
            </a:r>
            <a:endParaRPr lang="en-GB" sz="3500" dirty="0">
              <a:latin typeface="Arial" panose="020B0604020202020204" pitchFamily="34" charset="0"/>
              <a:cs typeface="Arial" panose="020B0604020202020204" pitchFamily="34" charset="0"/>
            </a:endParaRPr>
          </a:p>
        </p:txBody>
      </p:sp>
      <p:pic>
        <p:nvPicPr>
          <p:cNvPr id="8" name="Picture 7" descr="Image result for research methods picture">
            <a:extLst>
              <a:ext uri="{FF2B5EF4-FFF2-40B4-BE49-F238E27FC236}">
                <a16:creationId xmlns:a16="http://schemas.microsoft.com/office/drawing/2014/main" id="{C4131321-0C9C-4BF3-84F6-D3D82EBD383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67851" y="2073313"/>
            <a:ext cx="7740502" cy="2707410"/>
          </a:xfrm>
          <a:prstGeom prst="rect">
            <a:avLst/>
          </a:prstGeom>
          <a:noFill/>
          <a:ln>
            <a:noFill/>
          </a:ln>
        </p:spPr>
      </p:pic>
      <p:sp>
        <p:nvSpPr>
          <p:cNvPr id="6" name="TextBox 5">
            <a:extLst>
              <a:ext uri="{FF2B5EF4-FFF2-40B4-BE49-F238E27FC236}">
                <a16:creationId xmlns:a16="http://schemas.microsoft.com/office/drawing/2014/main" id="{E7380761-CB60-FBB5-AC9D-4F667B4F3AE7}"/>
              </a:ext>
            </a:extLst>
          </p:cNvPr>
          <p:cNvSpPr txBox="1"/>
          <p:nvPr/>
        </p:nvSpPr>
        <p:spPr>
          <a:xfrm>
            <a:off x="0" y="5926503"/>
            <a:ext cx="4409412" cy="904863"/>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t>
            </a:r>
            <a:r>
              <a:rPr lang="en-GB" sz="2400" b="1" dirty="0" err="1">
                <a:solidFill>
                  <a:prstClr val="black"/>
                </a:solidFill>
                <a:latin typeface="Arial" panose="020B0604020202020204" pitchFamily="34" charset="0"/>
                <a:cs typeface="Arial" panose="020B0604020202020204" pitchFamily="34" charset="0"/>
              </a:rPr>
              <a:t>reated</a:t>
            </a:r>
            <a:r>
              <a:rPr lang="zh-TW" altLang="en-US" sz="2400" b="1" dirty="0">
                <a:solidFill>
                  <a:prstClr val="black"/>
                </a:solidFill>
                <a:latin typeface="Arial" panose="020B0604020202020204" pitchFamily="34" charset="0"/>
                <a:cs typeface="Arial" panose="020B0604020202020204" pitchFamily="34" charset="0"/>
              </a:rPr>
              <a:t> </a:t>
            </a:r>
            <a:r>
              <a:rPr lang="en-GB" altLang="zh-TW" sz="2400" b="1" dirty="0">
                <a:solidFill>
                  <a:prstClr val="black"/>
                </a:solidFill>
                <a:latin typeface="Arial" panose="020B0604020202020204" pitchFamily="34" charset="0"/>
                <a:cs typeface="Arial" panose="020B0604020202020204" pitchFamily="34" charset="0"/>
              </a:rPr>
              <a:t>by:</a:t>
            </a:r>
            <a:r>
              <a:rPr lang="zh-TW" altLang="en-US" sz="2400" b="1" dirty="0">
                <a:solidFill>
                  <a:prstClr val="black"/>
                </a:solidFill>
                <a:latin typeface="Arial" panose="020B0604020202020204" pitchFamily="34" charset="0"/>
                <a:cs typeface="Arial" panose="020B0604020202020204" pitchFamily="34" charset="0"/>
              </a:rPr>
              <a:t> </a:t>
            </a: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Dr </a:t>
            </a:r>
            <a:r>
              <a:rPr kumimoji="0" lang="en-GB"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Aishat</a:t>
            </a:r>
            <a:r>
              <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Bakre</a:t>
            </a:r>
            <a:endParaRPr kumimoji="0" lang="en-GB"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GB" sz="2400" b="1" dirty="0">
                <a:solidFill>
                  <a:prstClr val="black"/>
                </a:solidFill>
                <a:latin typeface="Arial" panose="020B0604020202020204" pitchFamily="34" charset="0"/>
                <a:cs typeface="Arial" panose="020B0604020202020204" pitchFamily="34" charset="0"/>
              </a:rPr>
              <a:t>Modified by: Dr Zeno Leung</a:t>
            </a: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 name="TextBox 3">
            <a:extLst>
              <a:ext uri="{FF2B5EF4-FFF2-40B4-BE49-F238E27FC236}">
                <a16:creationId xmlns:a16="http://schemas.microsoft.com/office/drawing/2014/main" id="{DEEC39F2-81E0-5256-6C80-7E302E6B7444}"/>
              </a:ext>
            </a:extLst>
          </p:cNvPr>
          <p:cNvSpPr txBox="1"/>
          <p:nvPr/>
        </p:nvSpPr>
        <p:spPr>
          <a:xfrm>
            <a:off x="3047172" y="4974315"/>
            <a:ext cx="6097656" cy="707886"/>
          </a:xfrm>
          <a:prstGeom prst="rect">
            <a:avLst/>
          </a:prstGeom>
          <a:noFill/>
        </p:spPr>
        <p:txBody>
          <a:bodyPr wrap="square">
            <a:spAutoFit/>
          </a:bodyPr>
          <a:lstStyle/>
          <a:p>
            <a:pPr algn="ctr"/>
            <a:r>
              <a:rPr kumimoji="0" lang="en-GB" sz="4000" b="1" i="1"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Research Ethics</a:t>
            </a:r>
            <a:endParaRPr lang="en-GB" sz="4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79860-08D7-4003-9564-80C8955EC6A8}"/>
              </a:ext>
            </a:extLst>
          </p:cNvPr>
          <p:cNvSpPr txBox="1">
            <a:spLocks noGrp="1"/>
          </p:cNvSpPr>
          <p:nvPr>
            <p:ph type="title"/>
          </p:nvPr>
        </p:nvSpPr>
        <p:spPr>
          <a:xfrm>
            <a:off x="838203" y="313759"/>
            <a:ext cx="10515600" cy="1325559"/>
          </a:xfrm>
          <a:solidFill>
            <a:srgbClr val="B4C7E7"/>
          </a:solidFill>
        </p:spPr>
        <p:txBody>
          <a:bodyPr anchorCtr="1"/>
          <a:lstStyle/>
          <a:p>
            <a:pPr lvl="0" algn="ctr"/>
            <a:r>
              <a:rPr lang="en-GB" b="1" dirty="0">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10C7E2E1-400A-4F39-9886-92B40CFD129B}"/>
              </a:ext>
            </a:extLst>
          </p:cNvPr>
          <p:cNvSpPr txBox="1">
            <a:spLocks noGrp="1"/>
          </p:cNvSpPr>
          <p:nvPr>
            <p:ph idx="1"/>
          </p:nvPr>
        </p:nvSpPr>
        <p:spPr>
          <a:xfrm>
            <a:off x="1537272" y="1959191"/>
            <a:ext cx="9117455" cy="4351336"/>
          </a:xfrm>
        </p:spPr>
        <p:txBody>
          <a:bodyPr>
            <a:normAutofit/>
          </a:bodyPr>
          <a:lstStyle/>
          <a:p>
            <a:pPr marL="0" lvl="0" indent="0">
              <a:buNone/>
            </a:pPr>
            <a:r>
              <a:rPr lang="en-GB" dirty="0">
                <a:latin typeface="Arial" panose="020B0604020202020204" pitchFamily="34" charset="0"/>
                <a:cs typeface="Arial" panose="020B0604020202020204" pitchFamily="34" charset="0"/>
              </a:rPr>
              <a:t>To understand </a:t>
            </a:r>
          </a:p>
          <a:p>
            <a:pPr marL="0" lvl="0" indent="0">
              <a:buNone/>
            </a:pPr>
            <a:endParaRPr lang="en-GB" dirty="0">
              <a:latin typeface="Arial" panose="020B0604020202020204" pitchFamily="34" charset="0"/>
              <a:cs typeface="Arial" panose="020B0604020202020204" pitchFamily="34" charset="0"/>
            </a:endParaRPr>
          </a:p>
          <a:p>
            <a:pPr lvl="0">
              <a:buFont typeface="Wingdings" panose="05000000000000000000" pitchFamily="2" charset="2"/>
              <a:buChar char="§"/>
            </a:pPr>
            <a:r>
              <a:rPr lang="en-GB" dirty="0">
                <a:latin typeface="Arial" panose="020B0604020202020204" pitchFamily="34" charset="0"/>
                <a:cs typeface="Arial" panose="020B0604020202020204" pitchFamily="34" charset="0"/>
              </a:rPr>
              <a:t>The term ethical consideration in research</a:t>
            </a:r>
          </a:p>
          <a:p>
            <a:pPr lvl="0">
              <a:buFont typeface="Wingdings" panose="05000000000000000000" pitchFamily="2" charset="2"/>
              <a:buChar char="§"/>
            </a:pPr>
            <a:r>
              <a:rPr lang="en-GB" dirty="0">
                <a:latin typeface="Arial" panose="020B0604020202020204" pitchFamily="34" charset="0"/>
                <a:cs typeface="Arial" panose="020B0604020202020204" pitchFamily="34" charset="0"/>
              </a:rPr>
              <a:t>Research ethics</a:t>
            </a:r>
          </a:p>
          <a:p>
            <a:pPr lvl="0">
              <a:buFont typeface="Wingdings" panose="05000000000000000000" pitchFamily="2" charset="2"/>
              <a:buChar char="§"/>
            </a:pPr>
            <a:r>
              <a:rPr lang="en-GB" dirty="0">
                <a:latin typeface="Arial" panose="020B0604020202020204" pitchFamily="34" charset="0"/>
                <a:cs typeface="Arial" panose="020B0604020202020204" pitchFamily="34" charset="0"/>
              </a:rPr>
              <a:t>Why research ethics is important</a:t>
            </a:r>
          </a:p>
          <a:p>
            <a:pPr lvl="0">
              <a:buFont typeface="Wingdings" panose="05000000000000000000" pitchFamily="2" charset="2"/>
              <a:buChar char="§"/>
            </a:pPr>
            <a:r>
              <a:rPr lang="en-GB" dirty="0">
                <a:latin typeface="Arial" panose="020B0604020202020204" pitchFamily="34" charset="0"/>
                <a:cs typeface="Arial" panose="020B0604020202020204" pitchFamily="34" charset="0"/>
              </a:rPr>
              <a:t>How a researcher can get ethical approval</a:t>
            </a:r>
          </a:p>
          <a:p>
            <a:pPr lvl="0">
              <a:buFont typeface="Wingdings" panose="05000000000000000000" pitchFamily="2" charset="2"/>
              <a:buChar char="§"/>
            </a:pPr>
            <a:r>
              <a:rPr lang="en-GB" dirty="0">
                <a:latin typeface="Arial" panose="020B0604020202020204" pitchFamily="34" charset="0"/>
                <a:cs typeface="Arial" panose="020B0604020202020204" pitchFamily="34" charset="0"/>
              </a:rPr>
              <a:t>The different types of ethical issues/principles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BB411-A9BC-47C7-A879-6DC14BB857B7}"/>
              </a:ext>
            </a:extLst>
          </p:cNvPr>
          <p:cNvSpPr>
            <a:spLocks noGrp="1"/>
          </p:cNvSpPr>
          <p:nvPr>
            <p:ph type="ctrTitle"/>
          </p:nvPr>
        </p:nvSpPr>
        <p:spPr>
          <a:xfrm>
            <a:off x="1524000" y="1041402"/>
            <a:ext cx="9144000" cy="2387598"/>
          </a:xfrm>
        </p:spPr>
        <p:txBody>
          <a:bodyPr>
            <a:normAutofit/>
          </a:bodyPr>
          <a:lstStyle/>
          <a:p>
            <a:r>
              <a:rPr lang="en-GB" sz="4800" b="1" i="1" dirty="0">
                <a:latin typeface="Arial" panose="020B0604020202020204" pitchFamily="34" charset="0"/>
                <a:cs typeface="Arial" panose="020B0604020202020204" pitchFamily="34" charset="0"/>
              </a:rPr>
              <a:t>What is Research Ethics?</a:t>
            </a:r>
            <a:endParaRPr lang="en-GB" sz="4800" i="1" dirty="0"/>
          </a:p>
        </p:txBody>
      </p:sp>
      <p:pic>
        <p:nvPicPr>
          <p:cNvPr id="4" name="Picture 3" descr="A picture containing vector graphics&#10;&#10;Description automatically generated">
            <a:extLst>
              <a:ext uri="{FF2B5EF4-FFF2-40B4-BE49-F238E27FC236}">
                <a16:creationId xmlns:a16="http://schemas.microsoft.com/office/drawing/2014/main" id="{39AE7D9A-348C-4CAC-BD2D-DB27B8388C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3739" y="4356243"/>
            <a:ext cx="2308261" cy="2532580"/>
          </a:xfrm>
          <a:prstGeom prst="rect">
            <a:avLst/>
          </a:prstGeom>
        </p:spPr>
      </p:pic>
    </p:spTree>
    <p:extLst>
      <p:ext uri="{BB962C8B-B14F-4D97-AF65-F5344CB8AC3E}">
        <p14:creationId xmlns:p14="http://schemas.microsoft.com/office/powerpoint/2010/main" val="394394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79860-08D7-4003-9564-80C8955EC6A8}"/>
              </a:ext>
            </a:extLst>
          </p:cNvPr>
          <p:cNvSpPr txBox="1">
            <a:spLocks noGrp="1"/>
          </p:cNvSpPr>
          <p:nvPr>
            <p:ph type="title"/>
          </p:nvPr>
        </p:nvSpPr>
        <p:spPr>
          <a:xfrm>
            <a:off x="838203" y="313758"/>
            <a:ext cx="10515600" cy="1325559"/>
          </a:xfrm>
          <a:solidFill>
            <a:srgbClr val="B4C7E7"/>
          </a:solidFill>
        </p:spPr>
        <p:txBody>
          <a:bodyPr anchorCtr="1"/>
          <a:lstStyle/>
          <a:p>
            <a:pPr lvl="0" algn="ctr"/>
            <a:r>
              <a:rPr lang="en-GB" b="1" dirty="0">
                <a:latin typeface="Arial" panose="020B0604020202020204" pitchFamily="34" charset="0"/>
                <a:cs typeface="Arial" panose="020B0604020202020204" pitchFamily="34" charset="0"/>
              </a:rPr>
              <a:t>Ethical considerations in research</a:t>
            </a:r>
          </a:p>
        </p:txBody>
      </p:sp>
      <p:sp>
        <p:nvSpPr>
          <p:cNvPr id="3" name="Content Placeholder 2">
            <a:extLst>
              <a:ext uri="{FF2B5EF4-FFF2-40B4-BE49-F238E27FC236}">
                <a16:creationId xmlns:a16="http://schemas.microsoft.com/office/drawing/2014/main" id="{10C7E2E1-400A-4F39-9886-92B40CFD129B}"/>
              </a:ext>
            </a:extLst>
          </p:cNvPr>
          <p:cNvSpPr txBox="1">
            <a:spLocks noGrp="1"/>
          </p:cNvSpPr>
          <p:nvPr>
            <p:ph idx="1"/>
          </p:nvPr>
        </p:nvSpPr>
        <p:spPr>
          <a:xfrm>
            <a:off x="1584251" y="1663899"/>
            <a:ext cx="9229061" cy="4880343"/>
          </a:xfrm>
        </p:spPr>
        <p:txBody>
          <a:bodyPr>
            <a:normAutofit fontScale="77500" lnSpcReduction="20000"/>
          </a:bodyPr>
          <a:lstStyle/>
          <a:p>
            <a:pPr marL="0" indent="0">
              <a:buNone/>
            </a:pPr>
            <a:endParaRPr lang="en-GB" sz="32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3800" dirty="0">
                <a:latin typeface="Arial"/>
                <a:cs typeface="Arial"/>
              </a:rPr>
              <a:t>Ethical considerations in research are a set of principles that </a:t>
            </a:r>
            <a:r>
              <a:rPr lang="en-GB" sz="3800" dirty="0">
                <a:solidFill>
                  <a:srgbClr val="FF0000"/>
                </a:solidFill>
                <a:latin typeface="Arial"/>
                <a:cs typeface="Arial"/>
              </a:rPr>
              <a:t>guide</a:t>
            </a:r>
            <a:r>
              <a:rPr lang="en-GB" sz="3800" dirty="0">
                <a:latin typeface="Arial"/>
                <a:cs typeface="Arial"/>
              </a:rPr>
              <a:t> your research designs and practices. </a:t>
            </a:r>
            <a:endParaRPr lang="en-GB" sz="3800">
              <a:latin typeface="Arial" panose="020B0604020202020204" pitchFamily="34" charset="0"/>
              <a:cs typeface="Arial" panose="020B0604020202020204" pitchFamily="34" charset="0"/>
            </a:endParaRPr>
          </a:p>
          <a:p>
            <a:pPr marL="0" indent="0">
              <a:buNone/>
            </a:pPr>
            <a:endParaRPr lang="en-GB" sz="38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3800" dirty="0">
                <a:latin typeface="Arial"/>
                <a:cs typeface="Arial"/>
              </a:rPr>
              <a:t>Scientists and researchers must always adhere to a certain </a:t>
            </a:r>
            <a:r>
              <a:rPr lang="en-GB" sz="3800" dirty="0">
                <a:solidFill>
                  <a:srgbClr val="FF0000"/>
                </a:solidFill>
                <a:latin typeface="Arial"/>
                <a:cs typeface="Arial"/>
              </a:rPr>
              <a:t>code of conduct</a:t>
            </a:r>
            <a:r>
              <a:rPr lang="en-GB" sz="3800" dirty="0">
                <a:latin typeface="Arial"/>
                <a:cs typeface="Arial"/>
              </a:rPr>
              <a:t> when collecting data from people.</a:t>
            </a:r>
          </a:p>
          <a:p>
            <a:pPr>
              <a:buFont typeface="Wingdings" panose="05000000000000000000" pitchFamily="2" charset="2"/>
              <a:buChar char="§"/>
            </a:pPr>
            <a:endParaRPr lang="en-GB" sz="3200" dirty="0">
              <a:latin typeface="Arial" panose="020B0604020202020204" pitchFamily="34" charset="0"/>
              <a:cs typeface="Arial" panose="020B0604020202020204" pitchFamily="34" charset="0"/>
            </a:endParaRPr>
          </a:p>
          <a:p>
            <a:pPr marL="0" indent="0">
              <a:buNone/>
            </a:pPr>
            <a:endParaRPr lang="en-GB" sz="3200" dirty="0">
              <a:latin typeface="Arial" panose="020B0604020202020204" pitchFamily="34" charset="0"/>
              <a:cs typeface="Arial" panose="020B0604020202020204" pitchFamily="34" charset="0"/>
            </a:endParaRPr>
          </a:p>
          <a:p>
            <a:pPr marL="0" indent="0">
              <a:buNone/>
            </a:pPr>
            <a:endParaRPr lang="en-GB" sz="3200" dirty="0">
              <a:latin typeface="Arial" panose="020B0604020202020204" pitchFamily="34" charset="0"/>
              <a:cs typeface="Arial" panose="020B0604020202020204" pitchFamily="34" charset="0"/>
            </a:endParaRPr>
          </a:p>
          <a:p>
            <a:pPr>
              <a:buFont typeface="Wingdings" panose="05000000000000000000" pitchFamily="2" charset="2"/>
              <a:buChar char="§"/>
            </a:pPr>
            <a:endParaRPr lang="en-GB" sz="3200" dirty="0">
              <a:latin typeface="Arial" panose="020B0604020202020204" pitchFamily="34" charset="0"/>
              <a:cs typeface="Arial" panose="020B0604020202020204" pitchFamily="34" charset="0"/>
            </a:endParaRPr>
          </a:p>
          <a:p>
            <a:pPr marL="0" indent="0">
              <a:buNone/>
            </a:pPr>
            <a:r>
              <a:rPr lang="en-GB" sz="3200" dirty="0">
                <a:latin typeface="Arial" panose="020B0604020202020204" pitchFamily="34" charset="0"/>
                <a:cs typeface="Arial" panose="020B0604020202020204" pitchFamily="34" charset="0"/>
              </a:rPr>
              <a:t>                                                      </a:t>
            </a:r>
          </a:p>
        </p:txBody>
      </p:sp>
      <p:sp>
        <p:nvSpPr>
          <p:cNvPr id="4" name="TextBox 3">
            <a:extLst>
              <a:ext uri="{FF2B5EF4-FFF2-40B4-BE49-F238E27FC236}">
                <a16:creationId xmlns:a16="http://schemas.microsoft.com/office/drawing/2014/main" id="{99D30F49-C554-57F2-6DC5-E67D8394E22C}"/>
              </a:ext>
            </a:extLst>
          </p:cNvPr>
          <p:cNvSpPr txBox="1"/>
          <p:nvPr/>
        </p:nvSpPr>
        <p:spPr>
          <a:xfrm>
            <a:off x="955524" y="5104189"/>
            <a:ext cx="10063236"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600">
                <a:solidFill>
                  <a:srgbClr val="0070C0"/>
                </a:solidFill>
                <a:latin typeface="Arial"/>
                <a:cs typeface="Arial"/>
              </a:rPr>
              <a:t>“Ethics helps us decide what we should do and why”, </a:t>
            </a:r>
            <a:r>
              <a:rPr lang="en-GB" sz="3600">
                <a:solidFill>
                  <a:srgbClr val="0070C0"/>
                </a:solidFill>
                <a:ea typeface="+mn-lt"/>
                <a:cs typeface="+mn-lt"/>
              </a:rPr>
              <a:t>Barrett et al. (2016, p7)</a:t>
            </a:r>
          </a:p>
          <a:p>
            <a:pPr algn="l"/>
            <a:endParaRPr lang="en-GB" sz="3600" dirty="0">
              <a:solidFill>
                <a:srgbClr val="0070C0"/>
              </a:solidFill>
              <a:cs typeface="Calibri"/>
            </a:endParaRPr>
          </a:p>
        </p:txBody>
      </p:sp>
    </p:spTree>
    <p:extLst>
      <p:ext uri="{BB962C8B-B14F-4D97-AF65-F5344CB8AC3E}">
        <p14:creationId xmlns:p14="http://schemas.microsoft.com/office/powerpoint/2010/main" val="3512170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D8610-97EB-42DA-B06F-B41BC2090922}"/>
              </a:ext>
            </a:extLst>
          </p:cNvPr>
          <p:cNvSpPr>
            <a:spLocks noGrp="1"/>
          </p:cNvSpPr>
          <p:nvPr>
            <p:ph type="title"/>
          </p:nvPr>
        </p:nvSpPr>
        <p:spPr>
          <a:xfrm>
            <a:off x="838197" y="202019"/>
            <a:ext cx="10515600" cy="1325559"/>
          </a:xfrm>
          <a:solidFill>
            <a:schemeClr val="accent1">
              <a:lumMod val="40000"/>
              <a:lumOff val="60000"/>
            </a:schemeClr>
          </a:solidFill>
        </p:spPr>
        <p:txBody>
          <a:bodyPr/>
          <a:lstStyle/>
          <a:p>
            <a:pPr algn="ctr"/>
            <a:r>
              <a:rPr lang="en-GB" b="1" dirty="0">
                <a:latin typeface="Arial" panose="020B0604020202020204" pitchFamily="34" charset="0"/>
                <a:cs typeface="Arial" panose="020B0604020202020204" pitchFamily="34" charset="0"/>
              </a:rPr>
              <a:t>Research Ethics</a:t>
            </a:r>
            <a:endParaRPr lang="en-GB" dirty="0"/>
          </a:p>
        </p:txBody>
      </p:sp>
      <p:sp>
        <p:nvSpPr>
          <p:cNvPr id="3" name="Content Placeholder 2">
            <a:extLst>
              <a:ext uri="{FF2B5EF4-FFF2-40B4-BE49-F238E27FC236}">
                <a16:creationId xmlns:a16="http://schemas.microsoft.com/office/drawing/2014/main" id="{3FC65BA0-8E34-4C57-978D-A11858572A46}"/>
              </a:ext>
            </a:extLst>
          </p:cNvPr>
          <p:cNvSpPr>
            <a:spLocks noGrp="1"/>
          </p:cNvSpPr>
          <p:nvPr>
            <p:ph idx="1"/>
          </p:nvPr>
        </p:nvSpPr>
        <p:spPr>
          <a:xfrm>
            <a:off x="1146548" y="1913861"/>
            <a:ext cx="10081434" cy="4944139"/>
          </a:xfrm>
        </p:spPr>
        <p:txBody>
          <a:bodyPr>
            <a:normAutofit/>
          </a:bodyPr>
          <a:lstStyle/>
          <a:p>
            <a:pPr>
              <a:buFont typeface="Wingdings" panose="05000000000000000000" pitchFamily="2" charset="2"/>
              <a:buChar char="§"/>
            </a:pPr>
            <a:r>
              <a:rPr lang="en-GB" sz="3200" dirty="0">
                <a:latin typeface="Arial" panose="020B0604020202020204" pitchFamily="34" charset="0"/>
                <a:cs typeface="Arial" panose="020B0604020202020204" pitchFamily="34" charset="0"/>
              </a:rPr>
              <a:t>The goals of human research often include understanding real-life phenomena, studying effective treatments, investigating behaviours, and improving lives in other ways. </a:t>
            </a:r>
          </a:p>
          <a:p>
            <a:pPr marL="0" indent="0">
              <a:buNone/>
            </a:pPr>
            <a:endParaRPr lang="en-GB" sz="32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What you decide to research and how you conduct that research involve key ethical considerations.</a:t>
            </a:r>
          </a:p>
          <a:p>
            <a:endParaRPr lang="en-GB" sz="3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740880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F4CEA-FBD5-4079-9C37-253EA8CB563C}"/>
              </a:ext>
            </a:extLst>
          </p:cNvPr>
          <p:cNvSpPr>
            <a:spLocks noGrp="1"/>
          </p:cNvSpPr>
          <p:nvPr>
            <p:ph type="title"/>
          </p:nvPr>
        </p:nvSpPr>
        <p:spPr>
          <a:xfrm>
            <a:off x="857693" y="109948"/>
            <a:ext cx="10515600" cy="1325559"/>
          </a:xfrm>
        </p:spPr>
        <p:txBody>
          <a:bodyPr/>
          <a:lstStyle/>
          <a:p>
            <a:pPr algn="ctr"/>
            <a:r>
              <a:rPr lang="en-GB" sz="4400" b="1" dirty="0">
                <a:latin typeface="Arial" panose="020B0604020202020204" pitchFamily="34" charset="0"/>
                <a:cs typeface="Arial" panose="020B0604020202020204" pitchFamily="34" charset="0"/>
              </a:rPr>
              <a:t>Research Ethics</a:t>
            </a:r>
            <a:endParaRPr lang="en-GB" b="1" dirty="0"/>
          </a:p>
        </p:txBody>
      </p:sp>
      <p:sp>
        <p:nvSpPr>
          <p:cNvPr id="3" name="Content Placeholder 2">
            <a:extLst>
              <a:ext uri="{FF2B5EF4-FFF2-40B4-BE49-F238E27FC236}">
                <a16:creationId xmlns:a16="http://schemas.microsoft.com/office/drawing/2014/main" id="{0F03BC35-7635-490E-BDCB-920233BD0033}"/>
              </a:ext>
            </a:extLst>
          </p:cNvPr>
          <p:cNvSpPr>
            <a:spLocks noGrp="1"/>
          </p:cNvSpPr>
          <p:nvPr>
            <p:ph idx="1"/>
          </p:nvPr>
        </p:nvSpPr>
        <p:spPr>
          <a:xfrm>
            <a:off x="857693" y="1531200"/>
            <a:ext cx="10515600" cy="4901498"/>
          </a:xfrm>
        </p:spPr>
        <p:txBody>
          <a:bodyPr>
            <a:normAutofit/>
          </a:bodyPr>
          <a:lstStyle/>
          <a:p>
            <a:pPr marL="0" indent="0">
              <a:buNone/>
            </a:pPr>
            <a:r>
              <a:rPr lang="en-GB" dirty="0">
                <a:latin typeface="Arial" panose="020B0604020202020204" pitchFamily="34" charset="0"/>
                <a:cs typeface="Arial" panose="020B0604020202020204" pitchFamily="34" charset="0"/>
              </a:rPr>
              <a:t>These ethical considerations work to</a:t>
            </a:r>
          </a:p>
          <a:p>
            <a:pPr>
              <a:buFont typeface="Wingdings" panose="05000000000000000000" pitchFamily="2" charset="2"/>
              <a:buChar char="§"/>
            </a:pP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dirty="0">
                <a:latin typeface="Arial" panose="020B0604020202020204" pitchFamily="34" charset="0"/>
                <a:cs typeface="Arial" panose="020B0604020202020204" pitchFamily="34" charset="0"/>
              </a:rPr>
              <a:t>protect the rights of research participants</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enhance research validity</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maintain scientific integrity</a:t>
            </a:r>
          </a:p>
          <a:p>
            <a:pPr>
              <a:buFont typeface="Wingdings" panose="05000000000000000000" pitchFamily="2" charset="2"/>
              <a:buChar char="§"/>
            </a:pPr>
            <a:endParaRPr lang="en-GB"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dirty="0">
                <a:latin typeface="Arial" panose="020B0604020202020204" pitchFamily="34" charset="0"/>
                <a:cs typeface="Arial" panose="020B0604020202020204" pitchFamily="34" charset="0"/>
              </a:rPr>
              <a:t>Note ethical considerations are also important in animal research, but our main focus is on research ethics in human research</a:t>
            </a:r>
          </a:p>
          <a:p>
            <a:pPr marL="0" indent="0">
              <a:buNone/>
            </a:pPr>
            <a:endParaRPr lang="en-GB" sz="32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2064468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ctrTitle"/>
          </p:nvPr>
        </p:nvSpPr>
        <p:spPr>
          <a:xfrm>
            <a:off x="1524000" y="1307958"/>
            <a:ext cx="9144000" cy="2387598"/>
          </a:xfrm>
        </p:spPr>
        <p:txBody>
          <a:bodyPr>
            <a:normAutofit/>
          </a:bodyPr>
          <a:lstStyle/>
          <a:p>
            <a:r>
              <a:rPr lang="en-GB" sz="4800" b="1" i="1" dirty="0">
                <a:latin typeface="Arial" panose="020B0604020202020204" pitchFamily="34" charset="0"/>
                <a:cs typeface="Arial" panose="020B0604020202020204" pitchFamily="34" charset="0"/>
              </a:rPr>
              <a:t>Why do research ethics?</a:t>
            </a:r>
          </a:p>
        </p:txBody>
      </p:sp>
      <p:pic>
        <p:nvPicPr>
          <p:cNvPr id="3" name="Picture 2" descr="A picture containing vector graphics&#10;&#10;Description automatically generated">
            <a:extLst>
              <a:ext uri="{FF2B5EF4-FFF2-40B4-BE49-F238E27FC236}">
                <a16:creationId xmlns:a16="http://schemas.microsoft.com/office/drawing/2014/main" id="{4476EF2B-2B90-48DA-A8B4-E80C4CE0AE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3739" y="4356243"/>
            <a:ext cx="2308261" cy="2532580"/>
          </a:xfrm>
          <a:prstGeom prst="rect">
            <a:avLst/>
          </a:prstGeom>
        </p:spPr>
      </p:pic>
    </p:spTree>
    <p:extLst>
      <p:ext uri="{BB962C8B-B14F-4D97-AF65-F5344CB8AC3E}">
        <p14:creationId xmlns:p14="http://schemas.microsoft.com/office/powerpoint/2010/main" val="3083588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7EE6D-B82C-1839-5B2E-A641ABE2E611}"/>
              </a:ext>
            </a:extLst>
          </p:cNvPr>
          <p:cNvSpPr>
            <a:spLocks noGrp="1"/>
          </p:cNvSpPr>
          <p:nvPr>
            <p:ph type="title"/>
          </p:nvPr>
        </p:nvSpPr>
        <p:spPr/>
        <p:txBody>
          <a:bodyPr/>
          <a:lstStyle/>
          <a:p>
            <a:r>
              <a:rPr lang="en-GB" dirty="0">
                <a:cs typeface="Calibri Light"/>
              </a:rPr>
              <a:t>Tuskegee Syphilis Study (1932-1972)</a:t>
            </a:r>
            <a:endParaRPr lang="en-US" dirty="0"/>
          </a:p>
        </p:txBody>
      </p:sp>
      <p:pic>
        <p:nvPicPr>
          <p:cNvPr id="4" name="Online Media 3" title="Ugly History: The U.S. Syphilis Experiment - Susan M. Reverby">
            <a:hlinkClick r:id="" action="ppaction://media"/>
            <a:extLst>
              <a:ext uri="{FF2B5EF4-FFF2-40B4-BE49-F238E27FC236}">
                <a16:creationId xmlns:a16="http://schemas.microsoft.com/office/drawing/2014/main" id="{C1FEDEB3-5C8A-4DF4-C995-B6A4A009F914}"/>
              </a:ext>
            </a:extLst>
          </p:cNvPr>
          <p:cNvPicPr>
            <a:picLocks noGrp="1" noRot="1" noChangeAspect="1"/>
          </p:cNvPicPr>
          <p:nvPr>
            <p:ph idx="1"/>
            <a:videoFile r:link="rId1"/>
          </p:nvPr>
        </p:nvPicPr>
        <p:blipFill>
          <a:blip r:embed="rId3"/>
          <a:stretch>
            <a:fillRect/>
          </a:stretch>
        </p:blipFill>
        <p:spPr>
          <a:xfrm>
            <a:off x="2244725" y="1825625"/>
            <a:ext cx="7700963" cy="4351338"/>
          </a:xfrm>
        </p:spPr>
      </p:pic>
    </p:spTree>
    <p:extLst>
      <p:ext uri="{BB962C8B-B14F-4D97-AF65-F5344CB8AC3E}">
        <p14:creationId xmlns:p14="http://schemas.microsoft.com/office/powerpoint/2010/main" val="27630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D567F-A1AD-49F5-9CDC-436055F69661}"/>
              </a:ext>
            </a:extLst>
          </p:cNvPr>
          <p:cNvSpPr>
            <a:spLocks noGrp="1"/>
          </p:cNvSpPr>
          <p:nvPr>
            <p:ph type="title"/>
          </p:nvPr>
        </p:nvSpPr>
        <p:spPr/>
        <p:txBody>
          <a:bodyPr/>
          <a:lstStyle/>
          <a:p>
            <a:pPr algn="ctr"/>
            <a:r>
              <a:rPr lang="en-GB" sz="4400" b="1" dirty="0">
                <a:latin typeface="Arial" panose="020B0604020202020204" pitchFamily="34" charset="0"/>
                <a:cs typeface="Arial" panose="020B0604020202020204" pitchFamily="34" charset="0"/>
              </a:rPr>
              <a:t>Importance of Research Ethics</a:t>
            </a:r>
            <a:endParaRPr lang="en-GB" dirty="0"/>
          </a:p>
        </p:txBody>
      </p:sp>
      <p:sp>
        <p:nvSpPr>
          <p:cNvPr id="3" name="Content Placeholder 2">
            <a:extLst>
              <a:ext uri="{FF2B5EF4-FFF2-40B4-BE49-F238E27FC236}">
                <a16:creationId xmlns:a16="http://schemas.microsoft.com/office/drawing/2014/main" id="{7BF2645C-99E6-4862-8E7A-27A55D1CC801}"/>
              </a:ext>
            </a:extLst>
          </p:cNvPr>
          <p:cNvSpPr>
            <a:spLocks noGrp="1"/>
          </p:cNvSpPr>
          <p:nvPr>
            <p:ph idx="1"/>
          </p:nvPr>
        </p:nvSpPr>
        <p:spPr>
          <a:xfrm>
            <a:off x="1472619" y="1825627"/>
            <a:ext cx="9858150" cy="4351336"/>
          </a:xfrm>
        </p:spPr>
        <p:txBody>
          <a:bodyPr/>
          <a:lstStyle/>
          <a:p>
            <a:pPr>
              <a:buFont typeface="Wingdings" panose="05000000000000000000" pitchFamily="2" charset="2"/>
              <a:buChar char="§"/>
            </a:pPr>
            <a:r>
              <a:rPr lang="en-GB" sz="3600" dirty="0">
                <a:latin typeface="Arial" panose="020B0604020202020204" pitchFamily="34" charset="0"/>
                <a:cs typeface="Arial" panose="020B0604020202020204" pitchFamily="34" charset="0"/>
              </a:rPr>
              <a:t>Research ethics is essential for scientific </a:t>
            </a:r>
            <a:r>
              <a:rPr lang="en-GB" sz="3600" b="1" dirty="0">
                <a:latin typeface="Arial" panose="020B0604020202020204" pitchFamily="34" charset="0"/>
                <a:cs typeface="Arial" panose="020B0604020202020204" pitchFamily="34" charset="0"/>
              </a:rPr>
              <a:t>integrity, human rights and dignity</a:t>
            </a:r>
            <a:r>
              <a:rPr lang="en-GB" sz="3600" dirty="0">
                <a:latin typeface="Arial" panose="020B0604020202020204" pitchFamily="34" charset="0"/>
                <a:cs typeface="Arial" panose="020B0604020202020204" pitchFamily="34" charset="0"/>
              </a:rPr>
              <a:t>, and collaboration between science and society.</a:t>
            </a:r>
          </a:p>
          <a:p>
            <a:pPr marL="0" indent="0">
              <a:buNone/>
            </a:pPr>
            <a:r>
              <a:rPr lang="en-GB" sz="3600" dirty="0">
                <a:latin typeface="Arial" panose="020B0604020202020204" pitchFamily="34" charset="0"/>
                <a:cs typeface="Arial" panose="020B0604020202020204" pitchFamily="34" charset="0"/>
              </a:rPr>
              <a:t> </a:t>
            </a:r>
          </a:p>
          <a:p>
            <a:pPr>
              <a:buFont typeface="Wingdings" panose="05000000000000000000" pitchFamily="2" charset="2"/>
              <a:buChar char="§"/>
            </a:pPr>
            <a:r>
              <a:rPr lang="en-GB" sz="3600" dirty="0">
                <a:latin typeface="Arial" panose="020B0604020202020204" pitchFamily="34" charset="0"/>
                <a:cs typeface="Arial" panose="020B0604020202020204" pitchFamily="34" charset="0"/>
              </a:rPr>
              <a:t>These principles make sure that participation in studies is </a:t>
            </a:r>
            <a:r>
              <a:rPr lang="en-GB" sz="3600" b="1" dirty="0">
                <a:latin typeface="Arial" panose="020B0604020202020204" pitchFamily="34" charset="0"/>
                <a:cs typeface="Arial" panose="020B0604020202020204" pitchFamily="34" charset="0"/>
              </a:rPr>
              <a:t>voluntary, informed, and safe </a:t>
            </a:r>
            <a:r>
              <a:rPr lang="en-GB" sz="3600" dirty="0">
                <a:latin typeface="Arial" panose="020B0604020202020204" pitchFamily="34" charset="0"/>
                <a:cs typeface="Arial" panose="020B0604020202020204" pitchFamily="34" charset="0"/>
              </a:rPr>
              <a:t>for research subjects/participants.</a:t>
            </a:r>
            <a:endParaRPr lang="en-GB" dirty="0"/>
          </a:p>
        </p:txBody>
      </p:sp>
    </p:spTree>
    <p:extLst>
      <p:ext uri="{BB962C8B-B14F-4D97-AF65-F5344CB8AC3E}">
        <p14:creationId xmlns:p14="http://schemas.microsoft.com/office/powerpoint/2010/main" val="637028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C4BF7-C47E-E9BF-82DE-454E6D5E0546}"/>
              </a:ext>
            </a:extLst>
          </p:cNvPr>
          <p:cNvSpPr>
            <a:spLocks noGrp="1"/>
          </p:cNvSpPr>
          <p:nvPr>
            <p:ph type="title"/>
          </p:nvPr>
        </p:nvSpPr>
        <p:spPr/>
        <p:txBody>
          <a:bodyPr/>
          <a:lstStyle/>
          <a:p>
            <a:pPr algn="ctr"/>
            <a:r>
              <a:rPr lang="en-GB" sz="4400" b="1" dirty="0">
                <a:latin typeface="Arial" panose="020B0604020202020204" pitchFamily="34" charset="0"/>
                <a:cs typeface="Arial" panose="020B0604020202020204" pitchFamily="34" charset="0"/>
              </a:rPr>
              <a:t>Importance of Research Ethics</a:t>
            </a:r>
            <a:endParaRPr lang="en-GB" dirty="0"/>
          </a:p>
        </p:txBody>
      </p:sp>
      <p:sp>
        <p:nvSpPr>
          <p:cNvPr id="4" name="Content Placeholder 3">
            <a:extLst>
              <a:ext uri="{FF2B5EF4-FFF2-40B4-BE49-F238E27FC236}">
                <a16:creationId xmlns:a16="http://schemas.microsoft.com/office/drawing/2014/main" id="{B714E483-C851-7787-D39E-75C14A3069E6}"/>
              </a:ext>
            </a:extLst>
          </p:cNvPr>
          <p:cNvSpPr txBox="1">
            <a:spLocks noGrp="1"/>
          </p:cNvSpPr>
          <p:nvPr>
            <p:ph idx="1"/>
          </p:nvPr>
        </p:nvSpPr>
        <p:spPr>
          <a:xfrm>
            <a:off x="1268898" y="1789109"/>
            <a:ext cx="9932502" cy="3964162"/>
          </a:xfrm>
          <a:prstGeom prst="rect">
            <a:avLst/>
          </a:prstGeom>
          <a:noFill/>
        </p:spPr>
        <p:txBody>
          <a:bodyPr wrap="square">
            <a:spAutoFit/>
          </a:bodyPr>
          <a:lstStyle/>
          <a:p>
            <a:pPr marL="0" indent="0">
              <a:buNone/>
            </a:pPr>
            <a:r>
              <a:rPr lang="en-GB" sz="3200" dirty="0">
                <a:latin typeface="Arial" panose="020B0604020202020204" pitchFamily="34" charset="0"/>
                <a:cs typeface="Arial" panose="020B0604020202020204" pitchFamily="34" charset="0"/>
              </a:rPr>
              <a:t>Research ethics is also essential</a:t>
            </a:r>
          </a:p>
          <a:p>
            <a:pPr marL="0" indent="0">
              <a:buNone/>
            </a:pPr>
            <a:r>
              <a:rPr lang="en-GB" sz="3200" dirty="0">
                <a:latin typeface="Arial" panose="020B0604020202020204" pitchFamily="34" charset="0"/>
                <a:cs typeface="Arial" panose="020B0604020202020204" pitchFamily="34" charset="0"/>
              </a:rPr>
              <a:t>  </a:t>
            </a:r>
          </a:p>
          <a:p>
            <a:pPr>
              <a:buFont typeface="Arial" panose="020B0604020202020204" pitchFamily="34" charset="0"/>
              <a:buChar char="•"/>
            </a:pPr>
            <a:r>
              <a:rPr lang="en-GB" sz="3200" dirty="0">
                <a:latin typeface="Arial" panose="020B0604020202020204" pitchFamily="34" charset="0"/>
                <a:cs typeface="Arial" panose="020B0604020202020204" pitchFamily="34" charset="0"/>
              </a:rPr>
              <a:t>To protect participants/patients/society/researchers.</a:t>
            </a:r>
          </a:p>
          <a:p>
            <a:pPr marL="429895" indent="-457200">
              <a:buFont typeface="Arial" panose="020B0604020202020204" pitchFamily="34" charset="0"/>
              <a:buChar char="•"/>
            </a:pPr>
            <a:endParaRPr lang="en-GB" sz="3200" dirty="0">
              <a:latin typeface="Arial" panose="020B0604020202020204" pitchFamily="34" charset="0"/>
              <a:cs typeface="Arial" panose="020B0604020202020204" pitchFamily="34" charset="0"/>
            </a:endParaRPr>
          </a:p>
          <a:p>
            <a:pPr marL="429895" indent="-457200">
              <a:buFont typeface="Arial" panose="020B0604020202020204" pitchFamily="34" charset="0"/>
              <a:buChar char="•"/>
            </a:pPr>
            <a:r>
              <a:rPr lang="en-GB" sz="3200" dirty="0">
                <a:latin typeface="Arial" panose="020B0604020202020204" pitchFamily="34" charset="0"/>
                <a:cs typeface="Arial" panose="020B0604020202020204" pitchFamily="34" charset="0"/>
              </a:rPr>
              <a:t>To ensure accuracy and</a:t>
            </a:r>
          </a:p>
          <a:p>
            <a:pPr marL="0" indent="0">
              <a:buNone/>
            </a:pPr>
            <a:endParaRPr lang="en-GB" sz="3200" dirty="0">
              <a:latin typeface="Arial" panose="020B0604020202020204" pitchFamily="34" charset="0"/>
              <a:cs typeface="Arial" panose="020B0604020202020204" pitchFamily="34" charset="0"/>
            </a:endParaRPr>
          </a:p>
          <a:p>
            <a:pPr marL="429895" indent="-457200">
              <a:buFont typeface="Arial" panose="020B0604020202020204" pitchFamily="34" charset="0"/>
              <a:buChar char="•"/>
            </a:pPr>
            <a:r>
              <a:rPr lang="en-GB" sz="3200" dirty="0">
                <a:latin typeface="Arial" panose="020B0604020202020204" pitchFamily="34" charset="0"/>
                <a:cs typeface="Arial" panose="020B0604020202020204" pitchFamily="34" charset="0"/>
              </a:rPr>
              <a:t>To protect intellectual and property rights.</a:t>
            </a:r>
          </a:p>
        </p:txBody>
      </p:sp>
    </p:spTree>
    <p:extLst>
      <p:ext uri="{BB962C8B-B14F-4D97-AF65-F5344CB8AC3E}">
        <p14:creationId xmlns:p14="http://schemas.microsoft.com/office/powerpoint/2010/main" val="3677421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6E159-A231-4AA6-9C78-53F8A53846F2}"/>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Research Ethics</a:t>
            </a:r>
            <a:endParaRPr lang="en-GB" dirty="0"/>
          </a:p>
        </p:txBody>
      </p:sp>
      <p:sp>
        <p:nvSpPr>
          <p:cNvPr id="3" name="Content Placeholder 2">
            <a:extLst>
              <a:ext uri="{FF2B5EF4-FFF2-40B4-BE49-F238E27FC236}">
                <a16:creationId xmlns:a16="http://schemas.microsoft.com/office/drawing/2014/main" id="{9F8D705D-32BE-4B6F-8214-22D13720CEF5}"/>
              </a:ext>
            </a:extLst>
          </p:cNvPr>
          <p:cNvSpPr>
            <a:spLocks noGrp="1"/>
          </p:cNvSpPr>
          <p:nvPr>
            <p:ph idx="1"/>
          </p:nvPr>
        </p:nvSpPr>
        <p:spPr>
          <a:xfrm>
            <a:off x="838203" y="1573619"/>
            <a:ext cx="10515600" cy="4919252"/>
          </a:xfrm>
        </p:spPr>
        <p:txBody>
          <a:bodyPr>
            <a:normAutofit fontScale="92500" lnSpcReduction="10000"/>
          </a:bodyPr>
          <a:lstStyle/>
          <a:p>
            <a:pPr algn="just">
              <a:buFont typeface="Wingdings" panose="05000000000000000000" pitchFamily="2" charset="2"/>
              <a:buChar char="§"/>
            </a:pPr>
            <a:r>
              <a:rPr lang="en-GB" sz="3200" dirty="0">
                <a:latin typeface="Arial" panose="020B0604020202020204" pitchFamily="34" charset="0"/>
                <a:cs typeface="Arial" panose="020B0604020202020204" pitchFamily="34" charset="0"/>
              </a:rPr>
              <a:t>You will balance pursuing important research aims by using ethical research methods and procedures.</a:t>
            </a:r>
          </a:p>
          <a:p>
            <a:pPr algn="just">
              <a:buFont typeface="Wingdings" panose="05000000000000000000" pitchFamily="2" charset="2"/>
              <a:buChar char="§"/>
            </a:pPr>
            <a:r>
              <a:rPr lang="en-GB" sz="3200" dirty="0">
                <a:latin typeface="Arial" panose="020B0604020202020204" pitchFamily="34" charset="0"/>
                <a:cs typeface="Arial" panose="020B0604020202020204" pitchFamily="34" charset="0"/>
              </a:rPr>
              <a:t> It is always necessary to prevent permanent or excessive harm to participants, whether unintentional or not.</a:t>
            </a:r>
          </a:p>
          <a:p>
            <a:pPr algn="just">
              <a:buFont typeface="Wingdings" panose="05000000000000000000" pitchFamily="2" charset="2"/>
              <a:buChar char="§"/>
            </a:pPr>
            <a:r>
              <a:rPr lang="en-GB" sz="3200" dirty="0">
                <a:latin typeface="Arial" panose="020B0604020202020204" pitchFamily="34" charset="0"/>
                <a:cs typeface="Arial" panose="020B0604020202020204" pitchFamily="34" charset="0"/>
              </a:rPr>
              <a:t>Disregarding research ethics will also lower the credibility of your research because it will be hard for others to trust your data if your methods are morally questionable.</a:t>
            </a:r>
          </a:p>
          <a:p>
            <a:pPr algn="just">
              <a:buFont typeface="Wingdings" panose="05000000000000000000" pitchFamily="2" charset="2"/>
              <a:buChar char="§"/>
            </a:pPr>
            <a:endParaRPr lang="en-GB" sz="32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n-GB" sz="3200" dirty="0">
                <a:latin typeface="Arial" panose="020B0604020202020204" pitchFamily="34" charset="0"/>
                <a:cs typeface="Arial" panose="020B0604020202020204" pitchFamily="34" charset="0"/>
              </a:rPr>
              <a:t>Even if a research idea is valuable to society, it does not justify violating the human rights or dignity of your study participants.</a:t>
            </a:r>
          </a:p>
        </p:txBody>
      </p:sp>
    </p:spTree>
    <p:extLst>
      <p:ext uri="{BB962C8B-B14F-4D97-AF65-F5344CB8AC3E}">
        <p14:creationId xmlns:p14="http://schemas.microsoft.com/office/powerpoint/2010/main" val="306874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ctrTitle"/>
          </p:nvPr>
        </p:nvSpPr>
        <p:spPr>
          <a:xfrm>
            <a:off x="1524000" y="1307958"/>
            <a:ext cx="9144000" cy="2387598"/>
          </a:xfrm>
        </p:spPr>
        <p:txBody>
          <a:bodyPr>
            <a:normAutofit/>
          </a:bodyPr>
          <a:lstStyle/>
          <a:p>
            <a:r>
              <a:rPr lang="en-GB" sz="4800" b="1" i="1" dirty="0">
                <a:latin typeface="Arial" panose="020B0604020202020204" pitchFamily="34" charset="0"/>
                <a:cs typeface="Arial" panose="020B0604020202020204" pitchFamily="34" charset="0"/>
              </a:rPr>
              <a:t>How can a researcher get ethical approval</a:t>
            </a:r>
          </a:p>
        </p:txBody>
      </p:sp>
      <p:pic>
        <p:nvPicPr>
          <p:cNvPr id="3" name="Picture 2" descr="A picture containing vector graphics&#10;&#10;Description automatically generated">
            <a:extLst>
              <a:ext uri="{FF2B5EF4-FFF2-40B4-BE49-F238E27FC236}">
                <a16:creationId xmlns:a16="http://schemas.microsoft.com/office/drawing/2014/main" id="{4476EF2B-2B90-48DA-A8B4-E80C4CE0AE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83739" y="4356243"/>
            <a:ext cx="2308261" cy="2532580"/>
          </a:xfrm>
          <a:prstGeom prst="rect">
            <a:avLst/>
          </a:prstGeom>
        </p:spPr>
      </p:pic>
    </p:spTree>
    <p:extLst>
      <p:ext uri="{BB962C8B-B14F-4D97-AF65-F5344CB8AC3E}">
        <p14:creationId xmlns:p14="http://schemas.microsoft.com/office/powerpoint/2010/main" val="39840980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98601-FC8E-49D1-B6B8-CAD02EDFB099}"/>
              </a:ext>
            </a:extLst>
          </p:cNvPr>
          <p:cNvSpPr>
            <a:spLocks noGrp="1"/>
          </p:cNvSpPr>
          <p:nvPr>
            <p:ph type="title"/>
          </p:nvPr>
        </p:nvSpPr>
        <p:spPr>
          <a:xfrm>
            <a:off x="838200" y="329609"/>
            <a:ext cx="10515600" cy="1325559"/>
          </a:xfrm>
        </p:spPr>
        <p:txBody>
          <a:bodyPr/>
          <a:lstStyle/>
          <a:p>
            <a:pPr algn="ctr"/>
            <a:r>
              <a:rPr lang="en-GB" b="1" dirty="0">
                <a:latin typeface="Arial" panose="020B0604020202020204" pitchFamily="34" charset="0"/>
                <a:cs typeface="Arial" panose="020B0604020202020204" pitchFamily="34" charset="0"/>
              </a:rPr>
              <a:t>Getting ethical approval</a:t>
            </a:r>
            <a:endParaRPr lang="en-GB" dirty="0"/>
          </a:p>
        </p:txBody>
      </p:sp>
      <p:sp>
        <p:nvSpPr>
          <p:cNvPr id="3" name="Content Placeholder 2">
            <a:extLst>
              <a:ext uri="{FF2B5EF4-FFF2-40B4-BE49-F238E27FC236}">
                <a16:creationId xmlns:a16="http://schemas.microsoft.com/office/drawing/2014/main" id="{288603F8-E3EB-485A-A78A-5546B38C6F58}"/>
              </a:ext>
            </a:extLst>
          </p:cNvPr>
          <p:cNvSpPr>
            <a:spLocks noGrp="1"/>
          </p:cNvSpPr>
          <p:nvPr>
            <p:ph idx="1"/>
          </p:nvPr>
        </p:nvSpPr>
        <p:spPr>
          <a:xfrm>
            <a:off x="1612599" y="1796902"/>
            <a:ext cx="9211345" cy="4444410"/>
          </a:xfrm>
        </p:spPr>
        <p:txBody>
          <a:bodyPr>
            <a:normAutofit/>
          </a:bodyPr>
          <a:lstStyle/>
          <a:p>
            <a:pPr>
              <a:buFont typeface="Wingdings" panose="05000000000000000000" pitchFamily="2" charset="2"/>
              <a:buChar char="§"/>
            </a:pPr>
            <a:r>
              <a:rPr lang="en-GB" sz="3200" dirty="0">
                <a:latin typeface="Arial" panose="020B0604020202020204" pitchFamily="34" charset="0"/>
                <a:cs typeface="Arial" panose="020B0604020202020204" pitchFamily="34" charset="0"/>
              </a:rPr>
              <a:t>A </a:t>
            </a:r>
            <a:r>
              <a:rPr lang="en-GB" sz="3200" b="1" dirty="0">
                <a:latin typeface="Arial" panose="020B0604020202020204" pitchFamily="34" charset="0"/>
                <a:cs typeface="Arial" panose="020B0604020202020204" pitchFamily="34" charset="0"/>
              </a:rPr>
              <a:t>research proposal</a:t>
            </a:r>
            <a:r>
              <a:rPr lang="en-GB" sz="3200" dirty="0">
                <a:latin typeface="Arial" panose="020B0604020202020204" pitchFamily="34" charset="0"/>
                <a:cs typeface="Arial" panose="020B0604020202020204" pitchFamily="34" charset="0"/>
              </a:rPr>
              <a:t> must be submitted to an institutional review board (IRB) before starting any study involving data collection with people.</a:t>
            </a: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An IRB is a committee that checks whether your research aims and research design are ethically acceptable and follow your institution’s code of conduct. </a:t>
            </a: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They check that your research materials and procedures are up to the code of conduct.</a:t>
            </a:r>
          </a:p>
        </p:txBody>
      </p:sp>
    </p:spTree>
    <p:extLst>
      <p:ext uri="{BB962C8B-B14F-4D97-AF65-F5344CB8AC3E}">
        <p14:creationId xmlns:p14="http://schemas.microsoft.com/office/powerpoint/2010/main" val="1125035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CF3DE-3C46-4DF4-AAE7-EAAC6485B72A}"/>
              </a:ext>
            </a:extLst>
          </p:cNvPr>
          <p:cNvSpPr>
            <a:spLocks noGrp="1"/>
          </p:cNvSpPr>
          <p:nvPr>
            <p:ph type="title"/>
          </p:nvPr>
        </p:nvSpPr>
        <p:spPr>
          <a:xfrm>
            <a:off x="838200" y="223284"/>
            <a:ext cx="10515600" cy="1325559"/>
          </a:xfrm>
        </p:spPr>
        <p:txBody>
          <a:bodyPr/>
          <a:lstStyle/>
          <a:p>
            <a:pPr algn="ctr"/>
            <a:r>
              <a:rPr lang="en-GB" b="1" dirty="0">
                <a:latin typeface="Arial" panose="020B0604020202020204" pitchFamily="34" charset="0"/>
                <a:cs typeface="Arial" panose="020B0604020202020204" pitchFamily="34" charset="0"/>
              </a:rPr>
              <a:t>Getting ethical approval</a:t>
            </a:r>
            <a:endParaRPr lang="en-GB" dirty="0"/>
          </a:p>
        </p:txBody>
      </p:sp>
      <p:sp>
        <p:nvSpPr>
          <p:cNvPr id="3" name="Content Placeholder 2">
            <a:extLst>
              <a:ext uri="{FF2B5EF4-FFF2-40B4-BE49-F238E27FC236}">
                <a16:creationId xmlns:a16="http://schemas.microsoft.com/office/drawing/2014/main" id="{117873DE-71A5-4C4F-B641-8A80B07BF98C}"/>
              </a:ext>
            </a:extLst>
          </p:cNvPr>
          <p:cNvSpPr>
            <a:spLocks noGrp="1"/>
          </p:cNvSpPr>
          <p:nvPr>
            <p:ph idx="1"/>
          </p:nvPr>
        </p:nvSpPr>
        <p:spPr>
          <a:xfrm>
            <a:off x="838200" y="1775638"/>
            <a:ext cx="10515600" cy="4859078"/>
          </a:xfrm>
        </p:spPr>
        <p:txBody>
          <a:bodyPr>
            <a:normAutofit/>
          </a:bodyPr>
          <a:lstStyle/>
          <a:p>
            <a:pPr>
              <a:buFont typeface="Wingdings" panose="05000000000000000000" pitchFamily="2" charset="2"/>
              <a:buChar char="§"/>
            </a:pPr>
            <a:r>
              <a:rPr lang="en-GB" sz="3200" dirty="0">
                <a:latin typeface="Arial" panose="020B0604020202020204" pitchFamily="34" charset="0"/>
                <a:cs typeface="Arial" panose="020B0604020202020204" pitchFamily="34" charset="0"/>
              </a:rPr>
              <a:t>If the ethical application is successful, an approval will be issued by the IRB, and you can begin the data collection according to the approved procedures.</a:t>
            </a: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If you need to make any changes to your procedures or materials, you will need to submit a modification application to the IRB for approval.</a:t>
            </a:r>
          </a:p>
          <a:p>
            <a:pPr marL="0" indent="0">
              <a:buNone/>
            </a:pPr>
            <a:endParaRPr lang="en-GB" dirty="0"/>
          </a:p>
        </p:txBody>
      </p:sp>
    </p:spTree>
    <p:extLst>
      <p:ext uri="{BB962C8B-B14F-4D97-AF65-F5344CB8AC3E}">
        <p14:creationId xmlns:p14="http://schemas.microsoft.com/office/powerpoint/2010/main" val="29997684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CF3DE-3C46-4DF4-AAE7-EAAC6485B72A}"/>
              </a:ext>
            </a:extLst>
          </p:cNvPr>
          <p:cNvSpPr>
            <a:spLocks noGrp="1"/>
          </p:cNvSpPr>
          <p:nvPr>
            <p:ph type="title"/>
          </p:nvPr>
        </p:nvSpPr>
        <p:spPr>
          <a:xfrm>
            <a:off x="838200" y="223284"/>
            <a:ext cx="10515600" cy="1325559"/>
          </a:xfrm>
        </p:spPr>
        <p:txBody>
          <a:bodyPr/>
          <a:lstStyle/>
          <a:p>
            <a:pPr algn="ctr"/>
            <a:r>
              <a:rPr lang="en-GB" b="1" dirty="0">
                <a:latin typeface="Arial" panose="020B0604020202020204" pitchFamily="34" charset="0"/>
                <a:cs typeface="Arial" panose="020B0604020202020204" pitchFamily="34" charset="0"/>
              </a:rPr>
              <a:t>Getting ethical approval</a:t>
            </a:r>
            <a:endParaRPr lang="en-GB" dirty="0"/>
          </a:p>
        </p:txBody>
      </p:sp>
      <p:sp>
        <p:nvSpPr>
          <p:cNvPr id="3" name="Content Placeholder 2">
            <a:extLst>
              <a:ext uri="{FF2B5EF4-FFF2-40B4-BE49-F238E27FC236}">
                <a16:creationId xmlns:a16="http://schemas.microsoft.com/office/drawing/2014/main" id="{117873DE-71A5-4C4F-B641-8A80B07BF98C}"/>
              </a:ext>
            </a:extLst>
          </p:cNvPr>
          <p:cNvSpPr>
            <a:spLocks noGrp="1"/>
          </p:cNvSpPr>
          <p:nvPr>
            <p:ph idx="1"/>
          </p:nvPr>
        </p:nvSpPr>
        <p:spPr>
          <a:xfrm>
            <a:off x="838200" y="1775638"/>
            <a:ext cx="10515600" cy="4859078"/>
          </a:xfrm>
        </p:spPr>
        <p:txBody>
          <a:bodyPr>
            <a:normAutofit/>
          </a:bodyPr>
          <a:lstStyle/>
          <a:p>
            <a:pPr>
              <a:buFont typeface="Wingdings" panose="05000000000000000000" pitchFamily="2" charset="2"/>
              <a:buChar char="§"/>
            </a:pPr>
            <a:r>
              <a:rPr lang="en-GB" sz="3200" dirty="0">
                <a:latin typeface="Arial" panose="020B0604020202020204" pitchFamily="34" charset="0"/>
                <a:cs typeface="Arial" panose="020B0604020202020204" pitchFamily="34" charset="0"/>
              </a:rPr>
              <a:t>If unsuccessful, you may be asked to re-submit with modifications or your research proposal may receive a rejection. </a:t>
            </a: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To get IRB approval, it is important to explicitly note how you will tackle each of the ethical issues that may arise in your study.</a:t>
            </a:r>
            <a:endParaRPr lang="en-GB" dirty="0"/>
          </a:p>
        </p:txBody>
      </p:sp>
      <p:sp>
        <p:nvSpPr>
          <p:cNvPr id="4" name="TextBox 3">
            <a:extLst>
              <a:ext uri="{FF2B5EF4-FFF2-40B4-BE49-F238E27FC236}">
                <a16:creationId xmlns:a16="http://schemas.microsoft.com/office/drawing/2014/main" id="{7B351240-0710-A9CE-3D3A-F7673F14EEAF}"/>
              </a:ext>
            </a:extLst>
          </p:cNvPr>
          <p:cNvSpPr txBox="1"/>
          <p:nvPr/>
        </p:nvSpPr>
        <p:spPr>
          <a:xfrm>
            <a:off x="1076475" y="5636380"/>
            <a:ext cx="839409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ea typeface="+mn-lt"/>
                <a:cs typeface="+mn-lt"/>
                <a:hlinkClick r:id="rId2"/>
              </a:rPr>
              <a:t>https://www.uwtsd.ac.uk/research/research-ethics/</a:t>
            </a:r>
            <a:r>
              <a:rPr lang="en-GB" sz="2800" dirty="0">
                <a:ea typeface="+mn-lt"/>
                <a:cs typeface="+mn-lt"/>
              </a:rPr>
              <a:t> </a:t>
            </a:r>
            <a:endParaRPr lang="en-US" sz="2800" dirty="0"/>
          </a:p>
        </p:txBody>
      </p:sp>
    </p:spTree>
    <p:extLst>
      <p:ext uri="{BB962C8B-B14F-4D97-AF65-F5344CB8AC3E}">
        <p14:creationId xmlns:p14="http://schemas.microsoft.com/office/powerpoint/2010/main" val="20101772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9D347-FB40-49F6-9C04-C65A0EA9CD12}"/>
              </a:ext>
            </a:extLst>
          </p:cNvPr>
          <p:cNvSpPr>
            <a:spLocks noGrp="1"/>
          </p:cNvSpPr>
          <p:nvPr>
            <p:ph type="title"/>
          </p:nvPr>
        </p:nvSpPr>
        <p:spPr/>
        <p:txBody>
          <a:bodyPr>
            <a:normAutofit/>
          </a:bodyPr>
          <a:lstStyle/>
          <a:p>
            <a:pPr algn="ctr"/>
            <a:r>
              <a:rPr lang="en-GB" sz="4800" b="1" i="1" dirty="0">
                <a:latin typeface="Arial"/>
                <a:cs typeface="Arial"/>
              </a:rPr>
              <a:t>Common ethical concerns</a:t>
            </a:r>
            <a:endParaRPr lang="en-GB" sz="4800" dirty="0">
              <a:latin typeface="Arial"/>
              <a:cs typeface="Arial"/>
            </a:endParaRPr>
          </a:p>
        </p:txBody>
      </p:sp>
      <p:sp>
        <p:nvSpPr>
          <p:cNvPr id="3" name="Content Placeholder 2">
            <a:extLst>
              <a:ext uri="{FF2B5EF4-FFF2-40B4-BE49-F238E27FC236}">
                <a16:creationId xmlns:a16="http://schemas.microsoft.com/office/drawing/2014/main" id="{1D45752D-3BF8-4EAE-8419-71A1D4184B92}"/>
              </a:ext>
            </a:extLst>
          </p:cNvPr>
          <p:cNvSpPr>
            <a:spLocks noGrp="1"/>
          </p:cNvSpPr>
          <p:nvPr>
            <p:ph idx="1"/>
          </p:nvPr>
        </p:nvSpPr>
        <p:spPr>
          <a:xfrm>
            <a:off x="838203" y="2247068"/>
            <a:ext cx="10515600" cy="4345118"/>
          </a:xfrm>
        </p:spPr>
        <p:txBody>
          <a:bodyPr>
            <a:normAutofit/>
          </a:bodyPr>
          <a:lstStyle/>
          <a:p>
            <a:pPr>
              <a:buFont typeface="Wingdings" panose="05000000000000000000" pitchFamily="2" charset="2"/>
              <a:buChar char="§"/>
            </a:pPr>
            <a:r>
              <a:rPr lang="en-GB" sz="3200" dirty="0">
                <a:latin typeface="Arial" panose="020B0604020202020204" pitchFamily="34" charset="0"/>
                <a:cs typeface="Arial" panose="020B0604020202020204" pitchFamily="34" charset="0"/>
              </a:rPr>
              <a:t>There are several ethical issues you should always pay attention to in your research design, and these issues can overlap with each other.</a:t>
            </a: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You must outline ways to deal with each issue in your research proposal if you plan to collect data from participants.</a:t>
            </a:r>
          </a:p>
        </p:txBody>
      </p:sp>
    </p:spTree>
    <p:extLst>
      <p:ext uri="{BB962C8B-B14F-4D97-AF65-F5344CB8AC3E}">
        <p14:creationId xmlns:p14="http://schemas.microsoft.com/office/powerpoint/2010/main" val="2628308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Conducting ethical research</a:t>
            </a:r>
          </a:p>
        </p:txBody>
      </p:sp>
      <p:sp>
        <p:nvSpPr>
          <p:cNvPr id="3" name="Content Placeholder 2"/>
          <p:cNvSpPr>
            <a:spLocks noGrp="1"/>
          </p:cNvSpPr>
          <p:nvPr>
            <p:ph idx="1"/>
          </p:nvPr>
        </p:nvSpPr>
        <p:spPr>
          <a:xfrm>
            <a:off x="838200" y="1805940"/>
            <a:ext cx="10058400" cy="3849624"/>
          </a:xfrm>
        </p:spPr>
        <p:txBody>
          <a:bodyPr/>
          <a:lstStyle/>
          <a:p>
            <a:pPr marL="0" indent="0">
              <a:buNone/>
            </a:pPr>
            <a:r>
              <a:rPr lang="en-GB" sz="1800" dirty="0">
                <a:latin typeface="Arial" panose="020B0604020202020204" pitchFamily="34" charset="0"/>
                <a:cs typeface="Arial" panose="020B0604020202020204" pitchFamily="34" charset="0"/>
              </a:rPr>
              <a:t>Saunders et al (2019) outlines a series of key ethical principles that any researcher needs to be aware of, the first six principles </a:t>
            </a:r>
            <a:r>
              <a:rPr lang="en-GB" sz="1800" dirty="0">
                <a:solidFill>
                  <a:srgbClr val="C00000"/>
                </a:solidFill>
                <a:latin typeface="Arial" panose="020B0604020202020204" pitchFamily="34" charset="0"/>
                <a:cs typeface="Arial" panose="020B0604020202020204" pitchFamily="34" charset="0"/>
              </a:rPr>
              <a:t>apply to working with the participants</a:t>
            </a:r>
            <a:r>
              <a:rPr lang="en-GB" sz="1800" dirty="0">
                <a:latin typeface="Arial" panose="020B0604020202020204" pitchFamily="34" charset="0"/>
                <a:cs typeface="Arial" panose="020B0604020202020204" pitchFamily="34" charset="0"/>
              </a:rPr>
              <a:t>.  </a:t>
            </a:r>
          </a:p>
          <a:p>
            <a:endParaRPr lang="en-GB" dirty="0"/>
          </a:p>
        </p:txBody>
      </p:sp>
      <p:sp>
        <p:nvSpPr>
          <p:cNvPr id="6" name="Freeform: Shape 5"/>
          <p:cNvSpPr/>
          <p:nvPr/>
        </p:nvSpPr>
        <p:spPr>
          <a:xfrm>
            <a:off x="838200" y="2620868"/>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Integrity, fairness and open-mindedness. </a:t>
            </a:r>
          </a:p>
        </p:txBody>
      </p:sp>
      <p:sp>
        <p:nvSpPr>
          <p:cNvPr id="7" name="Freeform: Shape 6"/>
          <p:cNvSpPr/>
          <p:nvPr/>
        </p:nvSpPr>
        <p:spPr>
          <a:xfrm>
            <a:off x="4230624" y="3140235"/>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2246903"/>
              <a:satOff val="-7164"/>
              <a:lumOff val="-2780"/>
              <a:alphaOff val="0"/>
            </a:schemeClr>
          </a:fillRef>
          <a:effectRef idx="0">
            <a:schemeClr val="accent2">
              <a:hueOff val="2246903"/>
              <a:satOff val="-7164"/>
              <a:lumOff val="-2780"/>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Respect for others</a:t>
            </a:r>
          </a:p>
        </p:txBody>
      </p:sp>
      <p:sp>
        <p:nvSpPr>
          <p:cNvPr id="8" name="Freeform: Shape 7"/>
          <p:cNvSpPr/>
          <p:nvPr/>
        </p:nvSpPr>
        <p:spPr>
          <a:xfrm>
            <a:off x="7623048" y="3668104"/>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4493806"/>
              <a:satOff val="-14332"/>
              <a:lumOff val="-5565"/>
              <a:alphaOff val="0"/>
            </a:schemeClr>
          </a:fillRef>
          <a:effectRef idx="0">
            <a:schemeClr val="accent2">
              <a:hueOff val="4493806"/>
              <a:satOff val="-14332"/>
              <a:lumOff val="-5565"/>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Avoidance of harm</a:t>
            </a:r>
          </a:p>
        </p:txBody>
      </p:sp>
      <p:sp>
        <p:nvSpPr>
          <p:cNvPr id="9" name="Freeform: Shape 8"/>
          <p:cNvSpPr/>
          <p:nvPr/>
        </p:nvSpPr>
        <p:spPr>
          <a:xfrm>
            <a:off x="838200" y="3730752"/>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6740709"/>
              <a:satOff val="-21501"/>
              <a:lumOff val="-8349"/>
              <a:alphaOff val="0"/>
            </a:schemeClr>
          </a:fillRef>
          <a:effectRef idx="0">
            <a:schemeClr val="accent2">
              <a:hueOff val="6740709"/>
              <a:satOff val="-21501"/>
              <a:lumOff val="-8349"/>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Privacy of those taking part</a:t>
            </a:r>
          </a:p>
        </p:txBody>
      </p:sp>
      <p:sp>
        <p:nvSpPr>
          <p:cNvPr id="10" name="Freeform: Shape 9"/>
          <p:cNvSpPr/>
          <p:nvPr/>
        </p:nvSpPr>
        <p:spPr>
          <a:xfrm>
            <a:off x="4230624" y="4355059"/>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8987611"/>
              <a:satOff val="-28669"/>
              <a:lumOff val="-11134"/>
              <a:alphaOff val="0"/>
            </a:schemeClr>
          </a:fillRef>
          <a:effectRef idx="0">
            <a:schemeClr val="accent2">
              <a:hueOff val="8987611"/>
              <a:satOff val="-28669"/>
              <a:lumOff val="-11134"/>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500" b="1" kern="1200" dirty="0">
                <a:solidFill>
                  <a:schemeClr val="tx1"/>
                </a:solidFill>
                <a:latin typeface="Arial" panose="020B0604020202020204" pitchFamily="34" charset="0"/>
                <a:cs typeface="Arial" panose="020B0604020202020204" pitchFamily="34" charset="0"/>
              </a:rPr>
              <a:t>Voluntary nature of participation and right to withdraw</a:t>
            </a:r>
          </a:p>
        </p:txBody>
      </p:sp>
      <p:sp>
        <p:nvSpPr>
          <p:cNvPr id="11" name="Freeform: Shape 10"/>
          <p:cNvSpPr/>
          <p:nvPr/>
        </p:nvSpPr>
        <p:spPr>
          <a:xfrm>
            <a:off x="7623048" y="4970660"/>
            <a:ext cx="3273552" cy="615601"/>
          </a:xfrm>
          <a:custGeom>
            <a:avLst/>
            <a:gdLst>
              <a:gd name="connsiteX0" fmla="*/ 0 w 3273552"/>
              <a:gd name="connsiteY0" fmla="*/ 102602 h 615601"/>
              <a:gd name="connsiteX1" fmla="*/ 102602 w 3273552"/>
              <a:gd name="connsiteY1" fmla="*/ 0 h 615601"/>
              <a:gd name="connsiteX2" fmla="*/ 3170950 w 3273552"/>
              <a:gd name="connsiteY2" fmla="*/ 0 h 615601"/>
              <a:gd name="connsiteX3" fmla="*/ 3273552 w 3273552"/>
              <a:gd name="connsiteY3" fmla="*/ 102602 h 615601"/>
              <a:gd name="connsiteX4" fmla="*/ 3273552 w 3273552"/>
              <a:gd name="connsiteY4" fmla="*/ 512999 h 615601"/>
              <a:gd name="connsiteX5" fmla="*/ 3170950 w 3273552"/>
              <a:gd name="connsiteY5" fmla="*/ 615601 h 615601"/>
              <a:gd name="connsiteX6" fmla="*/ 102602 w 3273552"/>
              <a:gd name="connsiteY6" fmla="*/ 615601 h 615601"/>
              <a:gd name="connsiteX7" fmla="*/ 0 w 3273552"/>
              <a:gd name="connsiteY7" fmla="*/ 512999 h 615601"/>
              <a:gd name="connsiteX8" fmla="*/ 0 w 3273552"/>
              <a:gd name="connsiteY8" fmla="*/ 102602 h 615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73552" h="615601">
                <a:moveTo>
                  <a:pt x="0" y="102602"/>
                </a:moveTo>
                <a:cubicBezTo>
                  <a:pt x="0" y="45936"/>
                  <a:pt x="45936" y="0"/>
                  <a:pt x="102602" y="0"/>
                </a:cubicBezTo>
                <a:lnTo>
                  <a:pt x="3170950" y="0"/>
                </a:lnTo>
                <a:cubicBezTo>
                  <a:pt x="3227616" y="0"/>
                  <a:pt x="3273552" y="45936"/>
                  <a:pt x="3273552" y="102602"/>
                </a:cubicBezTo>
                <a:lnTo>
                  <a:pt x="3273552" y="512999"/>
                </a:lnTo>
                <a:cubicBezTo>
                  <a:pt x="3273552" y="569665"/>
                  <a:pt x="3227616" y="615601"/>
                  <a:pt x="3170950" y="615601"/>
                </a:cubicBezTo>
                <a:lnTo>
                  <a:pt x="102602" y="615601"/>
                </a:lnTo>
                <a:cubicBezTo>
                  <a:pt x="45936" y="615601"/>
                  <a:pt x="0" y="569665"/>
                  <a:pt x="0" y="512999"/>
                </a:cubicBezTo>
                <a:lnTo>
                  <a:pt x="0" y="102602"/>
                </a:lnTo>
                <a:close/>
              </a:path>
            </a:pathLst>
          </a:custGeom>
        </p:spPr>
        <p:style>
          <a:lnRef idx="2">
            <a:schemeClr val="lt1">
              <a:hueOff val="0"/>
              <a:satOff val="0"/>
              <a:lumOff val="0"/>
              <a:alphaOff val="0"/>
            </a:schemeClr>
          </a:lnRef>
          <a:fillRef idx="1">
            <a:schemeClr val="accent2">
              <a:hueOff val="11234514"/>
              <a:satOff val="-35837"/>
              <a:lumOff val="-13918"/>
              <a:alphaOff val="0"/>
            </a:schemeClr>
          </a:fillRef>
          <a:effectRef idx="0">
            <a:schemeClr val="accent2">
              <a:hueOff val="11234514"/>
              <a:satOff val="-35837"/>
              <a:lumOff val="-13918"/>
              <a:alphaOff val="0"/>
            </a:schemeClr>
          </a:effectRef>
          <a:fontRef idx="minor">
            <a:schemeClr val="lt1"/>
          </a:fontRef>
        </p:style>
        <p:txBody>
          <a:bodyPr spcFirstLastPara="0" vert="horz" wrap="square" lIns="87201" tIns="58626" rIns="87201" bIns="58626" numCol="1" spcCol="1270" anchor="ctr" anchorCtr="0">
            <a:noAutofit/>
          </a:bodyPr>
          <a:lstStyle/>
          <a:p>
            <a:pPr marL="0" lvl="0" indent="0" algn="ctr" defTabSz="666750">
              <a:lnSpc>
                <a:spcPct val="90000"/>
              </a:lnSpc>
              <a:spcBef>
                <a:spcPct val="0"/>
              </a:spcBef>
              <a:spcAft>
                <a:spcPct val="35000"/>
              </a:spcAft>
              <a:buNone/>
            </a:pPr>
            <a:r>
              <a:rPr lang="en-GB" sz="1600" b="1" kern="1200" dirty="0">
                <a:solidFill>
                  <a:schemeClr val="tx1"/>
                </a:solidFill>
                <a:latin typeface="Arial" panose="020B0604020202020204" pitchFamily="34" charset="0"/>
                <a:cs typeface="Arial" panose="020B0604020202020204" pitchFamily="34" charset="0"/>
              </a:rPr>
              <a:t>Informed consent of those taking part</a:t>
            </a:r>
          </a:p>
        </p:txBody>
      </p:sp>
      <p:sp>
        <p:nvSpPr>
          <p:cNvPr id="5" name="5-Point Star 4"/>
          <p:cNvSpPr/>
          <p:nvPr/>
        </p:nvSpPr>
        <p:spPr>
          <a:xfrm>
            <a:off x="9918065" y="3413760"/>
            <a:ext cx="393700" cy="403860"/>
          </a:xfrm>
          <a:prstGeom prst="star5">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32717-5734-777C-7E4D-AA441D104450}"/>
              </a:ext>
            </a:extLst>
          </p:cNvPr>
          <p:cNvSpPr>
            <a:spLocks noGrp="1"/>
          </p:cNvSpPr>
          <p:nvPr>
            <p:ph type="title"/>
          </p:nvPr>
        </p:nvSpPr>
        <p:spPr>
          <a:xfrm>
            <a:off x="838203" y="365129"/>
            <a:ext cx="11058936" cy="1325559"/>
          </a:xfrm>
        </p:spPr>
        <p:txBody>
          <a:bodyPr/>
          <a:lstStyle/>
          <a:p>
            <a:r>
              <a:rPr lang="en-GB" b="1" dirty="0">
                <a:latin typeface="Arial" panose="020B0604020202020204" pitchFamily="34" charset="0"/>
                <a:cs typeface="Arial" panose="020B0604020202020204" pitchFamily="34" charset="0"/>
              </a:rPr>
              <a:t>Integrity, fairness and open-mindedness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37C56AC-790E-D22B-37F6-FF6174057777}"/>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The quality of research depends in part on the integrity, fairness and open-mindedness of the researcher. </a:t>
            </a:r>
          </a:p>
          <a:p>
            <a:r>
              <a:rPr lang="en-GB" dirty="0">
                <a:latin typeface="Arial" panose="020B0604020202020204" pitchFamily="34" charset="0"/>
                <a:cs typeface="Arial" panose="020B0604020202020204" pitchFamily="34" charset="0"/>
              </a:rPr>
              <a:t>This means acting openly, being truthful and promoting accuracy. </a:t>
            </a:r>
          </a:p>
          <a:p>
            <a:r>
              <a:rPr lang="en-GB" dirty="0">
                <a:latin typeface="Arial" panose="020B0604020202020204" pitchFamily="34" charset="0"/>
                <a:cs typeface="Arial" panose="020B0604020202020204" pitchFamily="34" charset="0"/>
              </a:rPr>
              <a:t>Conversely it also means avoiding deception, dishonesty, misrepresentation (of data and findings etc.), partiality, reckless commitments or disingenuous promises. </a:t>
            </a:r>
          </a:p>
          <a:p>
            <a:r>
              <a:rPr lang="en-GB" dirty="0">
                <a:latin typeface="Arial" panose="020B0604020202020204" pitchFamily="34" charset="0"/>
                <a:cs typeface="Arial" panose="020B0604020202020204" pitchFamily="34" charset="0"/>
              </a:rPr>
              <a:t>Where appropriate, any conflict of interest or commercial association should be declared. </a:t>
            </a:r>
          </a:p>
          <a:p>
            <a:pPr marL="0" indent="0">
              <a:buNone/>
            </a:pPr>
            <a:r>
              <a:rPr lang="en-GB" dirty="0"/>
              <a:t>                                                     </a:t>
            </a:r>
            <a:endParaRPr lang="en-GB" dirty="0">
              <a:cs typeface="Calibri"/>
            </a:endParaRPr>
          </a:p>
        </p:txBody>
      </p:sp>
    </p:spTree>
    <p:extLst>
      <p:ext uri="{BB962C8B-B14F-4D97-AF65-F5344CB8AC3E}">
        <p14:creationId xmlns:p14="http://schemas.microsoft.com/office/powerpoint/2010/main" val="33833276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562B3-3DDB-4E90-896E-8159EBF2FFDE}"/>
              </a:ext>
            </a:extLst>
          </p:cNvPr>
          <p:cNvSpPr>
            <a:spLocks noGrp="1"/>
          </p:cNvSpPr>
          <p:nvPr>
            <p:ph type="title"/>
          </p:nvPr>
        </p:nvSpPr>
        <p:spPr/>
        <p:txBody>
          <a:bodyPr/>
          <a:lstStyle/>
          <a:p>
            <a:pPr algn="ctr"/>
            <a:r>
              <a:rPr lang="en-GB" sz="4400" b="1" kern="1200" dirty="0">
                <a:solidFill>
                  <a:schemeClr val="tx1"/>
                </a:solidFill>
                <a:latin typeface="Arial" panose="020B0604020202020204" pitchFamily="34" charset="0"/>
                <a:cs typeface="Arial" panose="020B0604020202020204" pitchFamily="34" charset="0"/>
              </a:rPr>
              <a:t>Respect for others</a:t>
            </a:r>
            <a:endParaRPr lang="en-GB" dirty="0"/>
          </a:p>
        </p:txBody>
      </p:sp>
      <p:sp>
        <p:nvSpPr>
          <p:cNvPr id="3" name="Content Placeholder 2">
            <a:extLst>
              <a:ext uri="{FF2B5EF4-FFF2-40B4-BE49-F238E27FC236}">
                <a16:creationId xmlns:a16="http://schemas.microsoft.com/office/drawing/2014/main" id="{85FC6F4E-D7F7-4381-3022-23E46B086C18}"/>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A researcher’s position is based on the development of trust and respect. </a:t>
            </a:r>
          </a:p>
          <a:p>
            <a:r>
              <a:rPr lang="en-GB" dirty="0">
                <a:latin typeface="Arial" panose="020B0604020202020204" pitchFamily="34" charset="0"/>
                <a:cs typeface="Arial" panose="020B0604020202020204" pitchFamily="34" charset="0"/>
              </a:rPr>
              <a:t>The conduct of research entails social responsibility and obligations to those who participate in or are affected by it. </a:t>
            </a:r>
          </a:p>
          <a:p>
            <a:r>
              <a:rPr lang="en-GB" dirty="0">
                <a:latin typeface="Arial" panose="020B0604020202020204" pitchFamily="34" charset="0"/>
                <a:cs typeface="Arial" panose="020B0604020202020204" pitchFamily="34" charset="0"/>
              </a:rPr>
              <a:t>The rights of all persons should be recognised and their dignity respected.</a:t>
            </a:r>
          </a:p>
          <a:p>
            <a:endParaRPr lang="en-GB" dirty="0"/>
          </a:p>
        </p:txBody>
      </p:sp>
    </p:spTree>
    <p:extLst>
      <p:ext uri="{BB962C8B-B14F-4D97-AF65-F5344CB8AC3E}">
        <p14:creationId xmlns:p14="http://schemas.microsoft.com/office/powerpoint/2010/main" val="2180045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41E28-EC0D-4289-8832-84FC05A08E74}"/>
              </a:ext>
            </a:extLst>
          </p:cNvPr>
          <p:cNvSpPr>
            <a:spLocks noGrp="1"/>
          </p:cNvSpPr>
          <p:nvPr>
            <p:ph type="title"/>
          </p:nvPr>
        </p:nvSpPr>
        <p:spPr/>
        <p:txBody>
          <a:bodyPr>
            <a:normAutofit/>
          </a:bodyPr>
          <a:lstStyle/>
          <a:p>
            <a:pPr algn="ctr"/>
            <a:r>
              <a:rPr lang="en-GB" b="1" dirty="0">
                <a:solidFill>
                  <a:schemeClr val="tx1"/>
                </a:solidFill>
                <a:latin typeface="Arial"/>
                <a:cs typeface="Arial"/>
              </a:rPr>
              <a:t>Avoidance of </a:t>
            </a:r>
            <a:r>
              <a:rPr lang="en-GB" b="1" i="0" dirty="0">
                <a:solidFill>
                  <a:schemeClr val="tx1"/>
                </a:solidFill>
                <a:effectLst/>
                <a:latin typeface="Arial"/>
                <a:cs typeface="Arial"/>
              </a:rPr>
              <a:t>harm</a:t>
            </a:r>
            <a:endParaRPr lang="en-GB" dirty="0">
              <a:solidFill>
                <a:schemeClr val="tx1"/>
              </a:solidFill>
              <a:latin typeface="Arial"/>
              <a:cs typeface="Arial"/>
            </a:endParaRPr>
          </a:p>
        </p:txBody>
      </p:sp>
      <p:sp>
        <p:nvSpPr>
          <p:cNvPr id="3" name="Content Placeholder 2">
            <a:extLst>
              <a:ext uri="{FF2B5EF4-FFF2-40B4-BE49-F238E27FC236}">
                <a16:creationId xmlns:a16="http://schemas.microsoft.com/office/drawing/2014/main" id="{A634B2E6-3C96-487B-97DC-4390F240538C}"/>
              </a:ext>
            </a:extLst>
          </p:cNvPr>
          <p:cNvSpPr>
            <a:spLocks noGrp="1"/>
          </p:cNvSpPr>
          <p:nvPr>
            <p:ph idx="1"/>
          </p:nvPr>
        </p:nvSpPr>
        <p:spPr/>
        <p:txBody>
          <a:bodyPr>
            <a:normAutofit fontScale="92500"/>
          </a:bodyPr>
          <a:lstStyle/>
          <a:p>
            <a:pPr algn="l"/>
            <a:r>
              <a:rPr lang="en-GB" b="0" i="0" dirty="0">
                <a:solidFill>
                  <a:schemeClr val="tx1"/>
                </a:solidFill>
                <a:effectLst/>
                <a:latin typeface="Arial" panose="020B0604020202020204" pitchFamily="34" charset="0"/>
                <a:cs typeface="Arial" panose="020B0604020202020204" pitchFamily="34" charset="0"/>
              </a:rPr>
              <a:t>As a researcher, you have to consider all possible sources of harm to participants. Harm can come in many different forms.</a:t>
            </a:r>
          </a:p>
          <a:p>
            <a:pPr algn="l"/>
            <a:endParaRPr lang="en-GB" b="0" i="0" dirty="0">
              <a:solidFill>
                <a:schemeClr val="tx1"/>
              </a:solidFill>
              <a:effectLst/>
              <a:latin typeface="Arial" panose="020B0604020202020204" pitchFamily="34" charset="0"/>
              <a:cs typeface="Arial" panose="020B0604020202020204" pitchFamily="34" charset="0"/>
            </a:endParaRPr>
          </a:p>
          <a:p>
            <a:pPr algn="l">
              <a:buFont typeface="Arial" panose="020B0604020202020204" pitchFamily="34" charset="0"/>
              <a:buChar char="•"/>
            </a:pPr>
            <a:r>
              <a:rPr lang="en-GB" b="1" i="0" dirty="0">
                <a:solidFill>
                  <a:schemeClr val="tx1"/>
                </a:solidFill>
                <a:effectLst/>
                <a:latin typeface="Arial" panose="020B0604020202020204" pitchFamily="34" charset="0"/>
                <a:cs typeface="Arial" panose="020B0604020202020204" pitchFamily="34" charset="0"/>
              </a:rPr>
              <a:t>Psychological harm:</a:t>
            </a:r>
            <a:r>
              <a:rPr lang="en-GB" b="0" i="0" dirty="0">
                <a:solidFill>
                  <a:schemeClr val="tx1"/>
                </a:solidFill>
                <a:effectLst/>
                <a:latin typeface="Arial" panose="020B0604020202020204" pitchFamily="34" charset="0"/>
                <a:cs typeface="Arial" panose="020B0604020202020204" pitchFamily="34" charset="0"/>
              </a:rPr>
              <a:t> Sensitive questions or tasks may trigger negative emotions such as shame or anxiety.</a:t>
            </a:r>
          </a:p>
          <a:p>
            <a:pPr algn="l">
              <a:buFont typeface="Arial" panose="020B0604020202020204" pitchFamily="34" charset="0"/>
              <a:buChar char="•"/>
            </a:pPr>
            <a:r>
              <a:rPr lang="en-GB" b="1" i="0" dirty="0">
                <a:solidFill>
                  <a:schemeClr val="tx1"/>
                </a:solidFill>
                <a:effectLst/>
                <a:latin typeface="Arial" panose="020B0604020202020204" pitchFamily="34" charset="0"/>
                <a:cs typeface="Arial" panose="020B0604020202020204" pitchFamily="34" charset="0"/>
              </a:rPr>
              <a:t>Social harm:</a:t>
            </a:r>
            <a:r>
              <a:rPr lang="en-GB" b="0" i="0" dirty="0">
                <a:solidFill>
                  <a:schemeClr val="tx1"/>
                </a:solidFill>
                <a:effectLst/>
                <a:latin typeface="Arial" panose="020B0604020202020204" pitchFamily="34" charset="0"/>
                <a:cs typeface="Arial" panose="020B0604020202020204" pitchFamily="34" charset="0"/>
              </a:rPr>
              <a:t> Participation can involve social risks, public embarrassment, or stigma.</a:t>
            </a:r>
          </a:p>
          <a:p>
            <a:pPr algn="l">
              <a:buFont typeface="Arial" panose="020B0604020202020204" pitchFamily="34" charset="0"/>
              <a:buChar char="•"/>
            </a:pPr>
            <a:r>
              <a:rPr lang="en-GB" b="1" i="0" dirty="0">
                <a:solidFill>
                  <a:schemeClr val="tx1"/>
                </a:solidFill>
                <a:effectLst/>
                <a:latin typeface="Arial" panose="020B0604020202020204" pitchFamily="34" charset="0"/>
                <a:cs typeface="Arial" panose="020B0604020202020204" pitchFamily="34" charset="0"/>
              </a:rPr>
              <a:t>Physical harm:</a:t>
            </a:r>
            <a:r>
              <a:rPr lang="en-GB" b="0" i="0" dirty="0">
                <a:solidFill>
                  <a:schemeClr val="tx1"/>
                </a:solidFill>
                <a:effectLst/>
                <a:latin typeface="Arial" panose="020B0604020202020204" pitchFamily="34" charset="0"/>
                <a:cs typeface="Arial" panose="020B0604020202020204" pitchFamily="34" charset="0"/>
              </a:rPr>
              <a:t> Pain or injury can result from the study procedures.</a:t>
            </a:r>
          </a:p>
          <a:p>
            <a:pPr algn="l">
              <a:buFont typeface="Arial" panose="020B0604020202020204" pitchFamily="34" charset="0"/>
              <a:buChar char="•"/>
            </a:pPr>
            <a:r>
              <a:rPr lang="en-GB" b="1" i="0" dirty="0">
                <a:solidFill>
                  <a:schemeClr val="tx1"/>
                </a:solidFill>
                <a:effectLst/>
                <a:latin typeface="Arial" panose="020B0604020202020204" pitchFamily="34" charset="0"/>
                <a:cs typeface="Arial" panose="020B0604020202020204" pitchFamily="34" charset="0"/>
              </a:rPr>
              <a:t>Legal harm:</a:t>
            </a:r>
            <a:r>
              <a:rPr lang="en-GB" b="0" i="0" dirty="0">
                <a:solidFill>
                  <a:schemeClr val="tx1"/>
                </a:solidFill>
                <a:effectLst/>
                <a:latin typeface="Arial" panose="020B0604020202020204" pitchFamily="34" charset="0"/>
                <a:cs typeface="Arial" panose="020B0604020202020204" pitchFamily="34" charset="0"/>
              </a:rPr>
              <a:t> Reporting sensitive data could lead to legal risks or a breach of privacy.</a:t>
            </a:r>
          </a:p>
          <a:p>
            <a:endParaRPr lang="en-GB" dirty="0"/>
          </a:p>
        </p:txBody>
      </p:sp>
    </p:spTree>
    <p:extLst>
      <p:ext uri="{BB962C8B-B14F-4D97-AF65-F5344CB8AC3E}">
        <p14:creationId xmlns:p14="http://schemas.microsoft.com/office/powerpoint/2010/main" val="29996017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A7856-E303-4664-A874-139B19777366}"/>
              </a:ext>
            </a:extLst>
          </p:cNvPr>
          <p:cNvSpPr>
            <a:spLocks noGrp="1"/>
          </p:cNvSpPr>
          <p:nvPr>
            <p:ph type="title"/>
          </p:nvPr>
        </p:nvSpPr>
        <p:spPr/>
        <p:txBody>
          <a:bodyPr/>
          <a:lstStyle/>
          <a:p>
            <a:pPr algn="ctr"/>
            <a:r>
              <a:rPr lang="en-GB" b="1" dirty="0">
                <a:solidFill>
                  <a:schemeClr val="tx1"/>
                </a:solidFill>
                <a:latin typeface="Arial"/>
                <a:cs typeface="Arial"/>
              </a:rPr>
              <a:t>Avoidance of </a:t>
            </a:r>
            <a:r>
              <a:rPr lang="en-GB" b="1" i="0" dirty="0">
                <a:solidFill>
                  <a:schemeClr val="tx1"/>
                </a:solidFill>
                <a:effectLst/>
                <a:latin typeface="Arial"/>
                <a:cs typeface="Arial"/>
              </a:rPr>
              <a:t>harm</a:t>
            </a:r>
            <a:endParaRPr lang="en-GB" dirty="0">
              <a:solidFill>
                <a:schemeClr val="tx1"/>
              </a:solidFill>
              <a:latin typeface="Arial"/>
              <a:cs typeface="Arial"/>
            </a:endParaRPr>
          </a:p>
        </p:txBody>
      </p:sp>
      <p:sp>
        <p:nvSpPr>
          <p:cNvPr id="3" name="Content Placeholder 2">
            <a:extLst>
              <a:ext uri="{FF2B5EF4-FFF2-40B4-BE49-F238E27FC236}">
                <a16:creationId xmlns:a16="http://schemas.microsoft.com/office/drawing/2014/main" id="{3411BA4E-38C1-49F6-B7B6-55F897E72E99}"/>
              </a:ext>
            </a:extLst>
          </p:cNvPr>
          <p:cNvSpPr>
            <a:spLocks noGrp="1"/>
          </p:cNvSpPr>
          <p:nvPr>
            <p:ph idx="1"/>
          </p:nvPr>
        </p:nvSpPr>
        <p:spPr>
          <a:xfrm>
            <a:off x="838203" y="1825627"/>
            <a:ext cx="10015327" cy="4351336"/>
          </a:xfrm>
        </p:spPr>
        <p:txBody>
          <a:bodyPr/>
          <a:lstStyle/>
          <a:p>
            <a:r>
              <a:rPr lang="en-GB" dirty="0">
                <a:latin typeface="Arial" panose="020B0604020202020204" pitchFamily="34" charset="0"/>
                <a:cs typeface="Arial" panose="020B0604020202020204" pitchFamily="34" charset="0"/>
              </a:rPr>
              <a:t>It is best to consider every possible source of harm in your study as well as concrete ways to mitigate them.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Make sure to disclose all possible risks of harm to participants before the study to get informed consent. </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If there is a risk of harm, prepare to provide participants with resources or counselling or medical services if needed.</a:t>
            </a:r>
          </a:p>
        </p:txBody>
      </p:sp>
    </p:spTree>
    <p:extLst>
      <p:ext uri="{BB962C8B-B14F-4D97-AF65-F5344CB8AC3E}">
        <p14:creationId xmlns:p14="http://schemas.microsoft.com/office/powerpoint/2010/main" val="19246657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50D5E-D1BD-48E3-E085-77908D58AFCB}"/>
              </a:ext>
            </a:extLst>
          </p:cNvPr>
          <p:cNvSpPr>
            <a:spLocks noGrp="1"/>
          </p:cNvSpPr>
          <p:nvPr>
            <p:ph type="title"/>
          </p:nvPr>
        </p:nvSpPr>
        <p:spPr/>
        <p:txBody>
          <a:bodyPr/>
          <a:lstStyle/>
          <a:p>
            <a:r>
              <a:rPr lang="en-GB" dirty="0">
                <a:cs typeface="Calibri Light"/>
              </a:rPr>
              <a:t>The Milgram Experiment</a:t>
            </a:r>
            <a:endParaRPr lang="en-GB" dirty="0"/>
          </a:p>
        </p:txBody>
      </p:sp>
      <p:pic>
        <p:nvPicPr>
          <p:cNvPr id="4" name="Online Media 3" title="The Milgram Experiment: Would You Do It?">
            <a:hlinkClick r:id="" action="ppaction://media"/>
            <a:extLst>
              <a:ext uri="{FF2B5EF4-FFF2-40B4-BE49-F238E27FC236}">
                <a16:creationId xmlns:a16="http://schemas.microsoft.com/office/drawing/2014/main" id="{B6F16234-2929-B9A3-7C64-D2B6B702CB4E}"/>
              </a:ext>
            </a:extLst>
          </p:cNvPr>
          <p:cNvPicPr>
            <a:picLocks noGrp="1" noRot="1" noChangeAspect="1"/>
          </p:cNvPicPr>
          <p:nvPr>
            <p:ph idx="1"/>
            <a:videoFile r:link="rId1"/>
          </p:nvPr>
        </p:nvPicPr>
        <p:blipFill>
          <a:blip r:embed="rId3"/>
          <a:stretch>
            <a:fillRect/>
          </a:stretch>
        </p:blipFill>
        <p:spPr>
          <a:xfrm>
            <a:off x="2244725" y="1825625"/>
            <a:ext cx="7700963" cy="4351338"/>
          </a:xfrm>
        </p:spPr>
      </p:pic>
    </p:spTree>
    <p:extLst>
      <p:ext uri="{BB962C8B-B14F-4D97-AF65-F5344CB8AC3E}">
        <p14:creationId xmlns:p14="http://schemas.microsoft.com/office/powerpoint/2010/main" val="20400921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4E257-9C9B-4058-AB06-82D6F5E38BBE}"/>
              </a:ext>
            </a:extLst>
          </p:cNvPr>
          <p:cNvSpPr>
            <a:spLocks noGrp="1"/>
          </p:cNvSpPr>
          <p:nvPr>
            <p:ph type="title"/>
          </p:nvPr>
        </p:nvSpPr>
        <p:spPr/>
        <p:txBody>
          <a:bodyPr/>
          <a:lstStyle/>
          <a:p>
            <a:pPr algn="ctr"/>
            <a:r>
              <a:rPr lang="en-GB" b="1" dirty="0">
                <a:latin typeface="Arial"/>
                <a:cs typeface="Arial"/>
              </a:rPr>
              <a:t>Privacy &amp; anonymity</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D9D3AAF-6F9F-4E89-B811-6A6193A3274F}"/>
              </a:ext>
            </a:extLst>
          </p:cNvPr>
          <p:cNvSpPr>
            <a:spLocks noGrp="1"/>
          </p:cNvSpPr>
          <p:nvPr>
            <p:ph idx="1"/>
          </p:nvPr>
        </p:nvSpPr>
        <p:spPr>
          <a:xfrm>
            <a:off x="838203" y="1541721"/>
            <a:ext cx="10515600" cy="5039832"/>
          </a:xfrm>
        </p:spPr>
        <p:txBody>
          <a:bodyPr>
            <a:normAutofit lnSpcReduction="10000"/>
          </a:bodyPr>
          <a:lstStyle/>
          <a:p>
            <a:r>
              <a:rPr lang="en-GB" b="1" i="0" dirty="0">
                <a:solidFill>
                  <a:schemeClr val="tx1"/>
                </a:solidFill>
                <a:effectLst/>
                <a:latin typeface="Arial" panose="020B0604020202020204" pitchFamily="34" charset="0"/>
                <a:cs typeface="Arial" panose="020B0604020202020204" pitchFamily="34" charset="0"/>
              </a:rPr>
              <a:t>Anonymity</a:t>
            </a:r>
            <a:r>
              <a:rPr lang="en-GB" b="0" i="0" dirty="0">
                <a:solidFill>
                  <a:schemeClr val="tx1"/>
                </a:solidFill>
                <a:effectLst/>
                <a:latin typeface="Arial" panose="020B0604020202020204" pitchFamily="34" charset="0"/>
                <a:cs typeface="Arial" panose="020B0604020202020204" pitchFamily="34" charset="0"/>
              </a:rPr>
              <a:t> means that “you don’t know who the participants are and you can’t link any individual participant to their data”.</a:t>
            </a:r>
          </a:p>
          <a:p>
            <a:endParaRPr lang="en-GB" dirty="0">
              <a:solidFill>
                <a:schemeClr val="tx1"/>
              </a:solidFill>
              <a:latin typeface="Arial" panose="020B0604020202020204" pitchFamily="34" charset="0"/>
              <a:cs typeface="Arial" panose="020B0604020202020204" pitchFamily="34" charset="0"/>
            </a:endParaRPr>
          </a:p>
          <a:p>
            <a:r>
              <a:rPr lang="en-GB" dirty="0">
                <a:solidFill>
                  <a:schemeClr val="tx1"/>
                </a:solidFill>
                <a:latin typeface="Arial" panose="020B0604020202020204" pitchFamily="34" charset="0"/>
                <a:cs typeface="Arial" panose="020B0604020202020204" pitchFamily="34" charset="0"/>
              </a:rPr>
              <a:t>Anonymity is guaranteed by not collecting any personally identifying information—for example, names, phone numbers, email addresses, IP addresses, physical characteristics, photos, and videos.</a:t>
            </a:r>
          </a:p>
          <a:p>
            <a:r>
              <a:rPr lang="en-GB" dirty="0">
                <a:solidFill>
                  <a:schemeClr val="tx1"/>
                </a:solidFill>
                <a:latin typeface="Arial" panose="020B0604020202020204" pitchFamily="34" charset="0"/>
                <a:cs typeface="Arial" panose="020B0604020202020204" pitchFamily="34" charset="0"/>
              </a:rPr>
              <a:t>In many cases, it may be impossible to truly anonymise data collection. For example, data collected in person or by phone cannot be considered fully anonymous because some personal identifiers (demographic information or phone numbers) are impossible to hide.</a:t>
            </a:r>
          </a:p>
        </p:txBody>
      </p:sp>
    </p:spTree>
    <p:extLst>
      <p:ext uri="{BB962C8B-B14F-4D97-AF65-F5344CB8AC3E}">
        <p14:creationId xmlns:p14="http://schemas.microsoft.com/office/powerpoint/2010/main" val="21424844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8DD57-BD8E-4C9D-8D25-329104276F90}"/>
              </a:ext>
            </a:extLst>
          </p:cNvPr>
          <p:cNvSpPr>
            <a:spLocks noGrp="1"/>
          </p:cNvSpPr>
          <p:nvPr>
            <p:ph type="title"/>
          </p:nvPr>
        </p:nvSpPr>
        <p:spPr/>
        <p:txBody>
          <a:bodyPr/>
          <a:lstStyle/>
          <a:p>
            <a:pPr algn="ctr"/>
            <a:r>
              <a:rPr lang="en-GB" b="1" dirty="0">
                <a:latin typeface="Arial"/>
                <a:cs typeface="Arial"/>
              </a:rPr>
              <a:t>Privacy &amp; anonymity</a:t>
            </a:r>
            <a:endParaRPr lang="en-GB" dirty="0"/>
          </a:p>
        </p:txBody>
      </p:sp>
      <p:sp>
        <p:nvSpPr>
          <p:cNvPr id="3" name="Content Placeholder 2">
            <a:extLst>
              <a:ext uri="{FF2B5EF4-FFF2-40B4-BE49-F238E27FC236}">
                <a16:creationId xmlns:a16="http://schemas.microsoft.com/office/drawing/2014/main" id="{9B46955A-AAEF-44EA-948B-BBE4FA7CCCFB}"/>
              </a:ext>
            </a:extLst>
          </p:cNvPr>
          <p:cNvSpPr>
            <a:spLocks noGrp="1"/>
          </p:cNvSpPr>
          <p:nvPr>
            <p:ph idx="1"/>
          </p:nvPr>
        </p:nvSpPr>
        <p:spPr/>
        <p:txBody>
          <a:bodyPr>
            <a:normAutofit/>
          </a:bodyPr>
          <a:lstStyle/>
          <a:p>
            <a:pPr algn="l"/>
            <a:r>
              <a:rPr lang="en-GB" dirty="0">
                <a:solidFill>
                  <a:schemeClr val="tx1"/>
                </a:solidFill>
                <a:latin typeface="Arial" panose="020B0604020202020204" pitchFamily="34" charset="0"/>
                <a:cs typeface="Arial" panose="020B0604020202020204" pitchFamily="34" charset="0"/>
              </a:rPr>
              <a:t>Identifying information is also collected, if participant are given the </a:t>
            </a:r>
            <a:r>
              <a:rPr lang="en-GB" b="0" i="0" dirty="0">
                <a:solidFill>
                  <a:schemeClr val="tx1"/>
                </a:solidFill>
                <a:effectLst/>
                <a:latin typeface="Arial" panose="020B0604020202020204" pitchFamily="34" charset="0"/>
                <a:cs typeface="Arial" panose="020B0604020202020204" pitchFamily="34" charset="0"/>
              </a:rPr>
              <a:t>option to withdraw their data at a later stage.</a:t>
            </a:r>
          </a:p>
          <a:p>
            <a:pPr marL="0" indent="0" algn="l">
              <a:buNone/>
            </a:pPr>
            <a:endParaRPr lang="en-GB" b="0" i="0" dirty="0">
              <a:solidFill>
                <a:schemeClr val="tx1"/>
              </a:solidFill>
              <a:effectLst/>
              <a:latin typeface="Arial" panose="020B0604020202020204" pitchFamily="34" charset="0"/>
              <a:cs typeface="Arial" panose="020B0604020202020204" pitchFamily="34" charset="0"/>
            </a:endParaRPr>
          </a:p>
          <a:p>
            <a:pPr algn="l"/>
            <a:r>
              <a:rPr lang="en-GB" b="1" i="0" dirty="0">
                <a:solidFill>
                  <a:schemeClr val="tx1"/>
                </a:solidFill>
                <a:effectLst/>
                <a:latin typeface="Arial" panose="020B0604020202020204" pitchFamily="34" charset="0"/>
                <a:cs typeface="Arial" panose="020B0604020202020204" pitchFamily="34" charset="0"/>
              </a:rPr>
              <a:t>Data pseudonymization</a:t>
            </a:r>
            <a:r>
              <a:rPr lang="en-GB" b="0" i="0" dirty="0">
                <a:solidFill>
                  <a:schemeClr val="tx1"/>
                </a:solidFill>
                <a:effectLst/>
                <a:latin typeface="Arial" panose="020B0604020202020204" pitchFamily="34" charset="0"/>
                <a:cs typeface="Arial" panose="020B0604020202020204" pitchFamily="34" charset="0"/>
              </a:rPr>
              <a:t> is an alternative method where you replace identifying information about participants with pseudonymous, or fake, identifiers. </a:t>
            </a:r>
          </a:p>
          <a:p>
            <a:pPr algn="l"/>
            <a:r>
              <a:rPr lang="en-GB" b="0" i="0" dirty="0">
                <a:solidFill>
                  <a:schemeClr val="tx1"/>
                </a:solidFill>
                <a:effectLst/>
                <a:latin typeface="Arial" panose="020B0604020202020204" pitchFamily="34" charset="0"/>
                <a:cs typeface="Arial" panose="020B0604020202020204" pitchFamily="34" charset="0"/>
              </a:rPr>
              <a:t>The data can still be linked to participants but it is harder to do so because personal information from the study data would have been separate.</a:t>
            </a:r>
          </a:p>
          <a:p>
            <a:endParaRPr lang="en-GB" dirty="0"/>
          </a:p>
        </p:txBody>
      </p:sp>
    </p:spTree>
    <p:extLst>
      <p:ext uri="{BB962C8B-B14F-4D97-AF65-F5344CB8AC3E}">
        <p14:creationId xmlns:p14="http://schemas.microsoft.com/office/powerpoint/2010/main" val="25538288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37791-627B-424E-A070-50013772436B}"/>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Voluntary participation</a:t>
            </a:r>
            <a:endParaRPr lang="en-GB" dirty="0"/>
          </a:p>
        </p:txBody>
      </p:sp>
      <p:sp>
        <p:nvSpPr>
          <p:cNvPr id="3" name="Content Placeholder 2">
            <a:extLst>
              <a:ext uri="{FF2B5EF4-FFF2-40B4-BE49-F238E27FC236}">
                <a16:creationId xmlns:a16="http://schemas.microsoft.com/office/drawing/2014/main" id="{E1471E9D-A912-4660-974E-D47ECA18D0B6}"/>
              </a:ext>
            </a:extLst>
          </p:cNvPr>
          <p:cNvSpPr>
            <a:spLocks noGrp="1"/>
          </p:cNvSpPr>
          <p:nvPr>
            <p:ph idx="1"/>
          </p:nvPr>
        </p:nvSpPr>
        <p:spPr/>
        <p:txBody>
          <a:bodyPr>
            <a:normAutofit/>
          </a:bodyPr>
          <a:lstStyle/>
          <a:p>
            <a:pPr>
              <a:buFont typeface="Wingdings" panose="05000000000000000000" pitchFamily="2" charset="2"/>
              <a:buChar char="§"/>
            </a:pPr>
            <a:r>
              <a:rPr lang="en-GB" sz="3200" dirty="0">
                <a:latin typeface="Arial" panose="020B0604020202020204" pitchFamily="34" charset="0"/>
                <a:cs typeface="Arial" panose="020B0604020202020204" pitchFamily="34" charset="0"/>
              </a:rPr>
              <a:t>Voluntary participation means that “all research subjects are free to choose to participate without any pressure or coercion”.</a:t>
            </a:r>
          </a:p>
          <a:p>
            <a:pPr algn="l">
              <a:buFont typeface="Wingdings" panose="05000000000000000000" pitchFamily="2" charset="2"/>
              <a:buChar char="§"/>
            </a:pPr>
            <a:r>
              <a:rPr lang="en-GB" sz="3200" b="0" i="0" dirty="0">
                <a:solidFill>
                  <a:schemeClr val="tx1"/>
                </a:solidFill>
                <a:effectLst/>
                <a:latin typeface="Arial" panose="020B0604020202020204" pitchFamily="34" charset="0"/>
                <a:cs typeface="Arial" panose="020B0604020202020204" pitchFamily="34" charset="0"/>
              </a:rPr>
              <a:t>All participants are able to withdraw from, or leave, the study at any point without feeling an obligation to continue.</a:t>
            </a:r>
          </a:p>
          <a:p>
            <a:pPr algn="l">
              <a:buFont typeface="Wingdings" panose="05000000000000000000" pitchFamily="2" charset="2"/>
              <a:buChar char="§"/>
            </a:pPr>
            <a:r>
              <a:rPr lang="en-GB" sz="3200" b="0" i="0" dirty="0">
                <a:solidFill>
                  <a:schemeClr val="tx1"/>
                </a:solidFill>
                <a:effectLst/>
                <a:latin typeface="Arial" panose="020B0604020202020204" pitchFamily="34" charset="0"/>
                <a:cs typeface="Arial" panose="020B0604020202020204" pitchFamily="34" charset="0"/>
              </a:rPr>
              <a:t> Your participants do not need to provide a reason for leaving the study.</a:t>
            </a:r>
          </a:p>
          <a:p>
            <a:pPr>
              <a:buFont typeface="Wingdings" panose="05000000000000000000" pitchFamily="2" charset="2"/>
              <a:buChar char="§"/>
            </a:pPr>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91971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7E12B-EA23-4374-A253-ED3FE396BEC5}"/>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Voluntary participation</a:t>
            </a:r>
            <a:endParaRPr lang="en-GB" dirty="0"/>
          </a:p>
        </p:txBody>
      </p:sp>
      <p:sp>
        <p:nvSpPr>
          <p:cNvPr id="3" name="Content Placeholder 2">
            <a:extLst>
              <a:ext uri="{FF2B5EF4-FFF2-40B4-BE49-F238E27FC236}">
                <a16:creationId xmlns:a16="http://schemas.microsoft.com/office/drawing/2014/main" id="{73603079-EB53-4ECF-B7F2-7FB2F093FF7D}"/>
              </a:ext>
            </a:extLst>
          </p:cNvPr>
          <p:cNvSpPr>
            <a:spLocks noGrp="1"/>
          </p:cNvSpPr>
          <p:nvPr>
            <p:ph idx="1"/>
          </p:nvPr>
        </p:nvSpPr>
        <p:spPr/>
        <p:txBody>
          <a:bodyPr>
            <a:normAutofit/>
          </a:bodyPr>
          <a:lstStyle/>
          <a:p>
            <a:pPr>
              <a:buFont typeface="Wingdings" panose="05000000000000000000" pitchFamily="2" charset="2"/>
              <a:buChar char="§"/>
            </a:pPr>
            <a:r>
              <a:rPr lang="en-GB" sz="3200" dirty="0">
                <a:latin typeface="Arial" panose="020B0604020202020204" pitchFamily="34" charset="0"/>
                <a:cs typeface="Arial" panose="020B0604020202020204" pitchFamily="34" charset="0"/>
              </a:rPr>
              <a:t>It is important to make it clear to participants that there are no negative consequences or repercussions to their refusal to participate. </a:t>
            </a: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After all, they are taking the time to help you in the research process, so you should respect their decisions without trying to change their minds.</a:t>
            </a:r>
          </a:p>
        </p:txBody>
      </p:sp>
    </p:spTree>
    <p:extLst>
      <p:ext uri="{BB962C8B-B14F-4D97-AF65-F5344CB8AC3E}">
        <p14:creationId xmlns:p14="http://schemas.microsoft.com/office/powerpoint/2010/main" val="133368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CF140-D84B-4617-823A-27F6F5997A3A}"/>
              </a:ext>
            </a:extLst>
          </p:cNvPr>
          <p:cNvSpPr>
            <a:spLocks noGrp="1"/>
          </p:cNvSpPr>
          <p:nvPr>
            <p:ph type="title"/>
          </p:nvPr>
        </p:nvSpPr>
        <p:spPr/>
        <p:txBody>
          <a:bodyPr/>
          <a:lstStyle/>
          <a:p>
            <a:pPr algn="ctr"/>
            <a:r>
              <a:rPr lang="en-GB" b="1" dirty="0">
                <a:solidFill>
                  <a:schemeClr val="tx1"/>
                </a:solidFill>
                <a:latin typeface="Arial" panose="020B0604020202020204" pitchFamily="34" charset="0"/>
                <a:cs typeface="Arial" panose="020B0604020202020204" pitchFamily="34" charset="0"/>
              </a:rPr>
              <a:t>Informed consent</a:t>
            </a:r>
          </a:p>
        </p:txBody>
      </p:sp>
      <p:sp>
        <p:nvSpPr>
          <p:cNvPr id="3" name="Content Placeholder 2">
            <a:extLst>
              <a:ext uri="{FF2B5EF4-FFF2-40B4-BE49-F238E27FC236}">
                <a16:creationId xmlns:a16="http://schemas.microsoft.com/office/drawing/2014/main" id="{CAC8C840-80D5-4A5D-83AD-BDD079E2DB9F}"/>
              </a:ext>
            </a:extLst>
          </p:cNvPr>
          <p:cNvSpPr>
            <a:spLocks noGrp="1"/>
          </p:cNvSpPr>
          <p:nvPr>
            <p:ph idx="1"/>
          </p:nvPr>
        </p:nvSpPr>
        <p:spPr>
          <a:xfrm>
            <a:off x="838203" y="1435395"/>
            <a:ext cx="10515600" cy="5057476"/>
          </a:xfrm>
        </p:spPr>
        <p:txBody>
          <a:bodyPr>
            <a:normAutofit/>
          </a:bodyPr>
          <a:lstStyle/>
          <a:p>
            <a:pPr>
              <a:buFont typeface="Wingdings" panose="05000000000000000000" pitchFamily="2" charset="2"/>
              <a:buChar char="§"/>
            </a:pPr>
            <a:r>
              <a:rPr lang="en-GB" b="1" dirty="0">
                <a:latin typeface="Arial" panose="020B0604020202020204" pitchFamily="34" charset="0"/>
                <a:cs typeface="Arial" panose="020B0604020202020204" pitchFamily="34" charset="0"/>
              </a:rPr>
              <a:t>Informed consent </a:t>
            </a:r>
            <a:r>
              <a:rPr lang="en-GB" dirty="0">
                <a:latin typeface="Arial" panose="020B0604020202020204" pitchFamily="34" charset="0"/>
                <a:cs typeface="Arial" panose="020B0604020202020204" pitchFamily="34" charset="0"/>
              </a:rPr>
              <a:t>refers to a situation in which all potential participants receive and understand all the information they need to decide whether they want to participate. </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This includes information about the study’s benefits, risks, funding, and institutional approval.</a:t>
            </a:r>
          </a:p>
          <a:p>
            <a:pPr marL="0" indent="0">
              <a:buNone/>
            </a:pP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For example</a:t>
            </a:r>
          </a:p>
          <a:p>
            <a:pPr marL="0" indent="0">
              <a:buNone/>
            </a:pPr>
            <a:r>
              <a:rPr lang="en-GB" dirty="0">
                <a:latin typeface="Arial" panose="020B0604020202020204" pitchFamily="34" charset="0"/>
                <a:cs typeface="Arial" panose="020B0604020202020204" pitchFamily="34" charset="0"/>
              </a:rPr>
              <a:t>You plan to recruit participants on campus for a quick survey.</a:t>
            </a:r>
          </a:p>
          <a:p>
            <a:pPr marL="0" indent="0">
              <a:buNone/>
            </a:pPr>
            <a:r>
              <a:rPr lang="en-GB" dirty="0">
                <a:latin typeface="Arial" panose="020B0604020202020204" pitchFamily="34" charset="0"/>
                <a:cs typeface="Arial" panose="020B0604020202020204" pitchFamily="34" charset="0"/>
              </a:rPr>
              <a:t>You must ensure all the potential participants are provided with all the relevant information about the study. This is called the participant information sheet.</a:t>
            </a:r>
          </a:p>
        </p:txBody>
      </p:sp>
    </p:spTree>
    <p:extLst>
      <p:ext uri="{BB962C8B-B14F-4D97-AF65-F5344CB8AC3E}">
        <p14:creationId xmlns:p14="http://schemas.microsoft.com/office/powerpoint/2010/main" val="36887753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0BD3E-A45C-4556-9348-30036F4ECE15}"/>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Informed consent</a:t>
            </a:r>
          </a:p>
        </p:txBody>
      </p:sp>
      <p:sp>
        <p:nvSpPr>
          <p:cNvPr id="3" name="Content Placeholder 2">
            <a:extLst>
              <a:ext uri="{FF2B5EF4-FFF2-40B4-BE49-F238E27FC236}">
                <a16:creationId xmlns:a16="http://schemas.microsoft.com/office/drawing/2014/main" id="{FD6E8553-13C4-46DE-BB71-DAAED60F94D0}"/>
              </a:ext>
            </a:extLst>
          </p:cNvPr>
          <p:cNvSpPr>
            <a:spLocks noGrp="1"/>
          </p:cNvSpPr>
          <p:nvPr>
            <p:ph idx="1"/>
          </p:nvPr>
        </p:nvSpPr>
        <p:spPr>
          <a:xfrm>
            <a:off x="838203" y="1690688"/>
            <a:ext cx="10515600" cy="4802183"/>
          </a:xfrm>
        </p:spPr>
        <p:txBody>
          <a:bodyPr>
            <a:normAutofit/>
          </a:bodyPr>
          <a:lstStyle/>
          <a:p>
            <a:pPr marL="0" indent="0">
              <a:buNone/>
            </a:pPr>
            <a:r>
              <a:rPr lang="en-GB" sz="3200" dirty="0">
                <a:latin typeface="Arial" panose="020B0604020202020204" pitchFamily="34" charset="0"/>
                <a:cs typeface="Arial" panose="020B0604020202020204" pitchFamily="34" charset="0"/>
              </a:rPr>
              <a:t>The details must include</a:t>
            </a:r>
          </a:p>
          <a:p>
            <a:endParaRPr lang="en-GB" sz="32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W</a:t>
            </a:r>
            <a:r>
              <a:rPr lang="en-GB" sz="3200">
                <a:latin typeface="Arial" panose="020B0604020202020204" pitchFamily="34" charset="0"/>
                <a:cs typeface="Arial" panose="020B0604020202020204" pitchFamily="34" charset="0"/>
              </a:rPr>
              <a:t>hat </a:t>
            </a:r>
            <a:r>
              <a:rPr lang="en-GB" sz="3200" dirty="0">
                <a:latin typeface="Arial" panose="020B0604020202020204" pitchFamily="34" charset="0"/>
                <a:cs typeface="Arial" panose="020B0604020202020204" pitchFamily="34" charset="0"/>
              </a:rPr>
              <a:t>the study is about</a:t>
            </a: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The risks and benefits of taking part</a:t>
            </a: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How long the study will take</a:t>
            </a:r>
          </a:p>
          <a:p>
            <a:pPr>
              <a:buFont typeface="Wingdings" panose="05000000000000000000" pitchFamily="2" charset="2"/>
              <a:buChar char="§"/>
            </a:pPr>
            <a:r>
              <a:rPr lang="en-GB" sz="3200" dirty="0">
                <a:latin typeface="Arial" panose="020B0604020202020204" pitchFamily="34" charset="0"/>
                <a:cs typeface="Arial" panose="020B0604020202020204" pitchFamily="34" charset="0"/>
              </a:rPr>
              <a:t>Your supervisor’s contact information and the institution’s approval number</a:t>
            </a:r>
          </a:p>
        </p:txBody>
      </p:sp>
    </p:spTree>
    <p:extLst>
      <p:ext uri="{BB962C8B-B14F-4D97-AF65-F5344CB8AC3E}">
        <p14:creationId xmlns:p14="http://schemas.microsoft.com/office/powerpoint/2010/main" val="40214973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68D36-92DB-4C66-9469-5AC30556F9E3}"/>
              </a:ext>
            </a:extLst>
          </p:cNvPr>
          <p:cNvSpPr>
            <a:spLocks noGrp="1"/>
          </p:cNvSpPr>
          <p:nvPr>
            <p:ph type="title"/>
          </p:nvPr>
        </p:nvSpPr>
        <p:spPr>
          <a:xfrm>
            <a:off x="878964" y="18257"/>
            <a:ext cx="10515600" cy="1325559"/>
          </a:xfrm>
        </p:spPr>
        <p:txBody>
          <a:bodyPr/>
          <a:lstStyle/>
          <a:p>
            <a:pPr algn="ctr"/>
            <a:r>
              <a:rPr lang="en-GB" b="1" dirty="0">
                <a:latin typeface="Arial" panose="020B0604020202020204" pitchFamily="34" charset="0"/>
                <a:cs typeface="Arial" panose="020B0604020202020204" pitchFamily="34" charset="0"/>
              </a:rPr>
              <a:t>Informed consent</a:t>
            </a:r>
          </a:p>
        </p:txBody>
      </p:sp>
      <p:sp>
        <p:nvSpPr>
          <p:cNvPr id="3" name="Content Placeholder 2">
            <a:extLst>
              <a:ext uri="{FF2B5EF4-FFF2-40B4-BE49-F238E27FC236}">
                <a16:creationId xmlns:a16="http://schemas.microsoft.com/office/drawing/2014/main" id="{9E4FFF3F-5BA7-4568-8C84-2B67A5ABD199}"/>
              </a:ext>
            </a:extLst>
          </p:cNvPr>
          <p:cNvSpPr>
            <a:spLocks noGrp="1"/>
          </p:cNvSpPr>
          <p:nvPr>
            <p:ph idx="1"/>
          </p:nvPr>
        </p:nvSpPr>
        <p:spPr>
          <a:xfrm>
            <a:off x="838203" y="1343816"/>
            <a:ext cx="10515600" cy="5152677"/>
          </a:xfrm>
        </p:spPr>
        <p:txBody>
          <a:bodyPr>
            <a:normAutofit/>
          </a:bodyPr>
          <a:lstStyle/>
          <a:p>
            <a:r>
              <a:rPr lang="en-GB" dirty="0">
                <a:latin typeface="Arial" panose="020B0604020202020204" pitchFamily="34" charset="0"/>
                <a:cs typeface="Arial" panose="020B0604020202020204" pitchFamily="34" charset="0"/>
              </a:rPr>
              <a:t>You must also inform the participants that their data will be kept confidential, and they are free to stop completing the survey at any point for any reason.</a:t>
            </a:r>
          </a:p>
          <a:p>
            <a:r>
              <a:rPr lang="en-GB" dirty="0">
                <a:latin typeface="Arial" panose="020B0604020202020204" pitchFamily="34" charset="0"/>
                <a:cs typeface="Arial" panose="020B0604020202020204" pitchFamily="34" charset="0"/>
              </a:rPr>
              <a:t>They are also allowed to withdraw their information by contacting you or your supervisor.</a:t>
            </a:r>
          </a:p>
          <a:p>
            <a:r>
              <a:rPr lang="en-GB" dirty="0">
                <a:latin typeface="Arial" panose="020B0604020202020204" pitchFamily="34" charset="0"/>
                <a:cs typeface="Arial" panose="020B0604020202020204" pitchFamily="34" charset="0"/>
              </a:rPr>
              <a:t>Usually, participants are provided with a text for them to read and ask them if they have any questions.</a:t>
            </a:r>
          </a:p>
          <a:p>
            <a:r>
              <a:rPr lang="en-GB" dirty="0">
                <a:latin typeface="Arial" panose="020B0604020202020204" pitchFamily="34" charset="0"/>
                <a:cs typeface="Arial" panose="020B0604020202020204" pitchFamily="34" charset="0"/>
              </a:rPr>
              <a:t> If they agree to participate, they can sign or initial the consent form. </a:t>
            </a:r>
          </a:p>
          <a:p>
            <a:r>
              <a:rPr lang="en-GB" b="1" dirty="0">
                <a:latin typeface="Arial" panose="020B0604020202020204" pitchFamily="34" charset="0"/>
                <a:cs typeface="Arial" panose="020B0604020202020204" pitchFamily="34" charset="0"/>
              </a:rPr>
              <a:t>Note</a:t>
            </a:r>
            <a:r>
              <a:rPr lang="en-GB" dirty="0">
                <a:latin typeface="Arial" panose="020B0604020202020204" pitchFamily="34" charset="0"/>
                <a:cs typeface="Arial" panose="020B0604020202020204" pitchFamily="34" charset="0"/>
              </a:rPr>
              <a:t> that this may not be sufficient for informed consent when working with particularly vulnerable groups of people.</a:t>
            </a:r>
          </a:p>
        </p:txBody>
      </p:sp>
    </p:spTree>
    <p:extLst>
      <p:ext uri="{BB962C8B-B14F-4D97-AF65-F5344CB8AC3E}">
        <p14:creationId xmlns:p14="http://schemas.microsoft.com/office/powerpoint/2010/main" val="26836813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9DBE0-AEDB-4E84-9D07-3D53404EEBD3}"/>
              </a:ext>
            </a:extLst>
          </p:cNvPr>
          <p:cNvSpPr>
            <a:spLocks noGrp="1"/>
          </p:cNvSpPr>
          <p:nvPr>
            <p:ph type="title"/>
          </p:nvPr>
        </p:nvSpPr>
        <p:spPr/>
        <p:txBody>
          <a:bodyPr/>
          <a:lstStyle/>
          <a:p>
            <a:pPr algn="ctr"/>
            <a:r>
              <a:rPr lang="en-GB" b="1" dirty="0">
                <a:latin typeface="Arial" panose="020B0604020202020204" pitchFamily="34" charset="0"/>
                <a:cs typeface="Arial" panose="020B0604020202020204" pitchFamily="34" charset="0"/>
              </a:rPr>
              <a:t>Informed consent</a:t>
            </a:r>
            <a:endParaRPr lang="en-GB" dirty="0"/>
          </a:p>
        </p:txBody>
      </p:sp>
      <p:sp>
        <p:nvSpPr>
          <p:cNvPr id="3" name="Content Placeholder 2">
            <a:extLst>
              <a:ext uri="{FF2B5EF4-FFF2-40B4-BE49-F238E27FC236}">
                <a16:creationId xmlns:a16="http://schemas.microsoft.com/office/drawing/2014/main" id="{E19BD3C6-AEC8-4114-892D-B13B1C03EF68}"/>
              </a:ext>
            </a:extLst>
          </p:cNvPr>
          <p:cNvSpPr>
            <a:spLocks noGrp="1"/>
          </p:cNvSpPr>
          <p:nvPr>
            <p:ph idx="1"/>
          </p:nvPr>
        </p:nvSpPr>
        <p:spPr/>
        <p:txBody>
          <a:bodyPr>
            <a:normAutofit fontScale="92500" lnSpcReduction="20000"/>
          </a:bodyPr>
          <a:lstStyle/>
          <a:p>
            <a:pPr algn="just">
              <a:buFont typeface="Wingdings" panose="05000000000000000000" pitchFamily="2" charset="2"/>
              <a:buChar char="§"/>
            </a:pPr>
            <a:r>
              <a:rPr lang="en-GB" dirty="0">
                <a:latin typeface="Arial" panose="020B0604020202020204" pitchFamily="34" charset="0"/>
                <a:cs typeface="Arial" panose="020B0604020202020204" pitchFamily="34" charset="0"/>
              </a:rPr>
              <a:t>If you’re collecting data from people with low literacy, make sure to verbally explain the consent form to them before they agree to participate.</a:t>
            </a:r>
          </a:p>
          <a:p>
            <a:pPr algn="just">
              <a:buFont typeface="Wingdings" panose="05000000000000000000" pitchFamily="2" charset="2"/>
              <a:buChar char="§"/>
            </a:pPr>
            <a:endParaRPr lang="en-GB"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n-GB" dirty="0">
                <a:latin typeface="Arial" panose="020B0604020202020204" pitchFamily="34" charset="0"/>
                <a:cs typeface="Arial" panose="020B0604020202020204" pitchFamily="34" charset="0"/>
              </a:rPr>
              <a:t>For participants with very limited English proficiency, you should always translate the study materials or work with an interpreter so they have all the information in their first language.</a:t>
            </a:r>
          </a:p>
          <a:p>
            <a:pPr algn="just">
              <a:buFont typeface="Wingdings" panose="05000000000000000000" pitchFamily="2" charset="2"/>
              <a:buChar char="§"/>
            </a:pPr>
            <a:endParaRPr lang="en-GB"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n-GB" dirty="0">
                <a:latin typeface="Arial" panose="020B0604020202020204" pitchFamily="34" charset="0"/>
                <a:cs typeface="Arial" panose="020B0604020202020204" pitchFamily="34" charset="0"/>
              </a:rPr>
              <a:t>In research with children, you’ll often need informed permission for their participation from their parents or guardians. Although children cannot give informed consent, it’s best to also ask for their assent (agreement) to participate, depending on their age and maturity level.</a:t>
            </a:r>
          </a:p>
        </p:txBody>
      </p:sp>
    </p:spTree>
    <p:extLst>
      <p:ext uri="{BB962C8B-B14F-4D97-AF65-F5344CB8AC3E}">
        <p14:creationId xmlns:p14="http://schemas.microsoft.com/office/powerpoint/2010/main" val="29828738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Conducting ethical research</a:t>
            </a:r>
          </a:p>
        </p:txBody>
      </p:sp>
      <p:sp>
        <p:nvSpPr>
          <p:cNvPr id="3" name="Content Placeholder 2"/>
          <p:cNvSpPr>
            <a:spLocks noGrp="1"/>
          </p:cNvSpPr>
          <p:nvPr>
            <p:ph idx="1"/>
          </p:nvPr>
        </p:nvSpPr>
        <p:spPr>
          <a:xfrm>
            <a:off x="682388" y="1848444"/>
            <a:ext cx="10601308" cy="594506"/>
          </a:xfrm>
        </p:spPr>
        <p:txBody>
          <a:bodyPr>
            <a:normAutofit fontScale="77500" lnSpcReduction="20000"/>
          </a:bodyPr>
          <a:lstStyle/>
          <a:p>
            <a:pPr marL="0" indent="0">
              <a:buNone/>
            </a:pPr>
            <a:r>
              <a:rPr lang="en-GB" sz="2300" dirty="0">
                <a:latin typeface="Arial" panose="020B0604020202020204" pitchFamily="34" charset="0"/>
                <a:cs typeface="Arial" panose="020B0604020202020204" pitchFamily="34" charset="0"/>
              </a:rPr>
              <a:t>Three of the ten principles outlined by Saunders et al (2019)  </a:t>
            </a:r>
            <a:r>
              <a:rPr lang="en-GB" sz="2300" dirty="0">
                <a:solidFill>
                  <a:srgbClr val="C00000"/>
                </a:solidFill>
                <a:latin typeface="Arial" panose="020B0604020202020204" pitchFamily="34" charset="0"/>
                <a:cs typeface="Arial" panose="020B0604020202020204" pitchFamily="34" charset="0"/>
              </a:rPr>
              <a:t>apply to how data is stored and analysed</a:t>
            </a:r>
            <a:r>
              <a:rPr lang="en-GB" sz="2300" dirty="0">
                <a:latin typeface="Arial" panose="020B0604020202020204" pitchFamily="34" charset="0"/>
                <a:cs typeface="Arial" panose="020B0604020202020204" pitchFamily="34" charset="0"/>
              </a:rPr>
              <a:t>. </a:t>
            </a:r>
          </a:p>
          <a:p>
            <a:endParaRPr lang="en-GB" dirty="0"/>
          </a:p>
        </p:txBody>
      </p:sp>
      <p:sp>
        <p:nvSpPr>
          <p:cNvPr id="8" name="Freeform: Shape 7"/>
          <p:cNvSpPr/>
          <p:nvPr/>
        </p:nvSpPr>
        <p:spPr>
          <a:xfrm>
            <a:off x="1066800" y="2488377"/>
            <a:ext cx="2664317" cy="1356188"/>
          </a:xfrm>
          <a:custGeom>
            <a:avLst/>
            <a:gdLst>
              <a:gd name="connsiteX0" fmla="*/ 0 w 3621024"/>
              <a:gd name="connsiteY0" fmla="*/ 128955 h 773714"/>
              <a:gd name="connsiteX1" fmla="*/ 128955 w 3621024"/>
              <a:gd name="connsiteY1" fmla="*/ 0 h 773714"/>
              <a:gd name="connsiteX2" fmla="*/ 3492069 w 3621024"/>
              <a:gd name="connsiteY2" fmla="*/ 0 h 773714"/>
              <a:gd name="connsiteX3" fmla="*/ 3621024 w 3621024"/>
              <a:gd name="connsiteY3" fmla="*/ 128955 h 773714"/>
              <a:gd name="connsiteX4" fmla="*/ 3621024 w 3621024"/>
              <a:gd name="connsiteY4" fmla="*/ 644759 h 773714"/>
              <a:gd name="connsiteX5" fmla="*/ 3492069 w 3621024"/>
              <a:gd name="connsiteY5" fmla="*/ 773714 h 773714"/>
              <a:gd name="connsiteX6" fmla="*/ 128955 w 3621024"/>
              <a:gd name="connsiteY6" fmla="*/ 773714 h 773714"/>
              <a:gd name="connsiteX7" fmla="*/ 0 w 3621024"/>
              <a:gd name="connsiteY7" fmla="*/ 644759 h 773714"/>
              <a:gd name="connsiteX8" fmla="*/ 0 w 3621024"/>
              <a:gd name="connsiteY8" fmla="*/ 128955 h 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1024" h="773714">
                <a:moveTo>
                  <a:pt x="0" y="128955"/>
                </a:moveTo>
                <a:cubicBezTo>
                  <a:pt x="0" y="57735"/>
                  <a:pt x="57735" y="0"/>
                  <a:pt x="128955" y="0"/>
                </a:cubicBezTo>
                <a:lnTo>
                  <a:pt x="3492069" y="0"/>
                </a:lnTo>
                <a:cubicBezTo>
                  <a:pt x="3563289" y="0"/>
                  <a:pt x="3621024" y="57735"/>
                  <a:pt x="3621024" y="128955"/>
                </a:cubicBezTo>
                <a:lnTo>
                  <a:pt x="3621024" y="644759"/>
                </a:lnTo>
                <a:cubicBezTo>
                  <a:pt x="3621024" y="715979"/>
                  <a:pt x="3563289" y="773714"/>
                  <a:pt x="3492069" y="773714"/>
                </a:cubicBezTo>
                <a:lnTo>
                  <a:pt x="128955" y="773714"/>
                </a:lnTo>
                <a:cubicBezTo>
                  <a:pt x="57735" y="773714"/>
                  <a:pt x="0" y="715979"/>
                  <a:pt x="0" y="644759"/>
                </a:cubicBezTo>
                <a:lnTo>
                  <a:pt x="0" y="128955"/>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25400" tIns="81585" rIns="125400" bIns="81585"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tx1"/>
                </a:solidFill>
                <a:latin typeface="Arial" panose="020B0604020202020204" pitchFamily="34" charset="0"/>
                <a:ea typeface="Adobe Kaiti Std R" panose="02020400000000000000" pitchFamily="18" charset="-128"/>
                <a:cs typeface="Arial" panose="020B0604020202020204" pitchFamily="34" charset="0"/>
              </a:rPr>
              <a:t>Ensuring confidentiality of data</a:t>
            </a:r>
          </a:p>
        </p:txBody>
      </p:sp>
      <p:sp>
        <p:nvSpPr>
          <p:cNvPr id="9" name="Freeform: Shape 8"/>
          <p:cNvSpPr/>
          <p:nvPr/>
        </p:nvSpPr>
        <p:spPr>
          <a:xfrm>
            <a:off x="4763841" y="2501092"/>
            <a:ext cx="2664317" cy="1356188"/>
          </a:xfrm>
          <a:custGeom>
            <a:avLst/>
            <a:gdLst>
              <a:gd name="connsiteX0" fmla="*/ 0 w 3621024"/>
              <a:gd name="connsiteY0" fmla="*/ 128955 h 773714"/>
              <a:gd name="connsiteX1" fmla="*/ 128955 w 3621024"/>
              <a:gd name="connsiteY1" fmla="*/ 0 h 773714"/>
              <a:gd name="connsiteX2" fmla="*/ 3492069 w 3621024"/>
              <a:gd name="connsiteY2" fmla="*/ 0 h 773714"/>
              <a:gd name="connsiteX3" fmla="*/ 3621024 w 3621024"/>
              <a:gd name="connsiteY3" fmla="*/ 128955 h 773714"/>
              <a:gd name="connsiteX4" fmla="*/ 3621024 w 3621024"/>
              <a:gd name="connsiteY4" fmla="*/ 644759 h 773714"/>
              <a:gd name="connsiteX5" fmla="*/ 3492069 w 3621024"/>
              <a:gd name="connsiteY5" fmla="*/ 773714 h 773714"/>
              <a:gd name="connsiteX6" fmla="*/ 128955 w 3621024"/>
              <a:gd name="connsiteY6" fmla="*/ 773714 h 773714"/>
              <a:gd name="connsiteX7" fmla="*/ 0 w 3621024"/>
              <a:gd name="connsiteY7" fmla="*/ 644759 h 773714"/>
              <a:gd name="connsiteX8" fmla="*/ 0 w 3621024"/>
              <a:gd name="connsiteY8" fmla="*/ 128955 h 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1024" h="773714">
                <a:moveTo>
                  <a:pt x="0" y="128955"/>
                </a:moveTo>
                <a:cubicBezTo>
                  <a:pt x="0" y="57735"/>
                  <a:pt x="57735" y="0"/>
                  <a:pt x="128955" y="0"/>
                </a:cubicBezTo>
                <a:lnTo>
                  <a:pt x="3492069" y="0"/>
                </a:lnTo>
                <a:cubicBezTo>
                  <a:pt x="3563289" y="0"/>
                  <a:pt x="3621024" y="57735"/>
                  <a:pt x="3621024" y="128955"/>
                </a:cubicBezTo>
                <a:lnTo>
                  <a:pt x="3621024" y="644759"/>
                </a:lnTo>
                <a:cubicBezTo>
                  <a:pt x="3621024" y="715979"/>
                  <a:pt x="3563289" y="773714"/>
                  <a:pt x="3492069" y="773714"/>
                </a:cubicBezTo>
                <a:lnTo>
                  <a:pt x="128955" y="773714"/>
                </a:lnTo>
                <a:cubicBezTo>
                  <a:pt x="57735" y="773714"/>
                  <a:pt x="0" y="715979"/>
                  <a:pt x="0" y="644759"/>
                </a:cubicBezTo>
                <a:lnTo>
                  <a:pt x="0" y="128955"/>
                </a:lnTo>
                <a:close/>
              </a:path>
            </a:pathLst>
          </a:custGeom>
        </p:spPr>
        <p:style>
          <a:lnRef idx="2">
            <a:schemeClr val="lt1">
              <a:hueOff val="0"/>
              <a:satOff val="0"/>
              <a:lumOff val="0"/>
              <a:alphaOff val="0"/>
            </a:schemeClr>
          </a:lnRef>
          <a:fillRef idx="1">
            <a:schemeClr val="accent3">
              <a:hueOff val="-4340306"/>
              <a:satOff val="21273"/>
              <a:lumOff val="8138"/>
              <a:alphaOff val="0"/>
            </a:schemeClr>
          </a:fillRef>
          <a:effectRef idx="0">
            <a:schemeClr val="accent3">
              <a:hueOff val="-4340306"/>
              <a:satOff val="21273"/>
              <a:lumOff val="8138"/>
              <a:alphaOff val="0"/>
            </a:schemeClr>
          </a:effectRef>
          <a:fontRef idx="minor">
            <a:schemeClr val="lt1"/>
          </a:fontRef>
        </p:style>
        <p:txBody>
          <a:bodyPr spcFirstLastPara="0" vert="horz" wrap="square" lIns="125400" tIns="81585" rIns="125400" bIns="81585"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tx1"/>
                </a:solidFill>
                <a:latin typeface="Arial" panose="020B0604020202020204" pitchFamily="34" charset="0"/>
                <a:cs typeface="Arial" panose="020B0604020202020204" pitchFamily="34" charset="0"/>
              </a:rPr>
              <a:t>Accurate analysis and reporting of data </a:t>
            </a:r>
          </a:p>
        </p:txBody>
      </p:sp>
      <p:sp>
        <p:nvSpPr>
          <p:cNvPr id="10" name="Freeform: Shape 9"/>
          <p:cNvSpPr/>
          <p:nvPr/>
        </p:nvSpPr>
        <p:spPr>
          <a:xfrm>
            <a:off x="8315740" y="2513227"/>
            <a:ext cx="2664317" cy="1413634"/>
          </a:xfrm>
          <a:custGeom>
            <a:avLst/>
            <a:gdLst>
              <a:gd name="connsiteX0" fmla="*/ 0 w 3621024"/>
              <a:gd name="connsiteY0" fmla="*/ 128955 h 773714"/>
              <a:gd name="connsiteX1" fmla="*/ 128955 w 3621024"/>
              <a:gd name="connsiteY1" fmla="*/ 0 h 773714"/>
              <a:gd name="connsiteX2" fmla="*/ 3492069 w 3621024"/>
              <a:gd name="connsiteY2" fmla="*/ 0 h 773714"/>
              <a:gd name="connsiteX3" fmla="*/ 3621024 w 3621024"/>
              <a:gd name="connsiteY3" fmla="*/ 128955 h 773714"/>
              <a:gd name="connsiteX4" fmla="*/ 3621024 w 3621024"/>
              <a:gd name="connsiteY4" fmla="*/ 644759 h 773714"/>
              <a:gd name="connsiteX5" fmla="*/ 3492069 w 3621024"/>
              <a:gd name="connsiteY5" fmla="*/ 773714 h 773714"/>
              <a:gd name="connsiteX6" fmla="*/ 128955 w 3621024"/>
              <a:gd name="connsiteY6" fmla="*/ 773714 h 773714"/>
              <a:gd name="connsiteX7" fmla="*/ 0 w 3621024"/>
              <a:gd name="connsiteY7" fmla="*/ 644759 h 773714"/>
              <a:gd name="connsiteX8" fmla="*/ 0 w 3621024"/>
              <a:gd name="connsiteY8" fmla="*/ 128955 h 77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21024" h="773714">
                <a:moveTo>
                  <a:pt x="0" y="128955"/>
                </a:moveTo>
                <a:cubicBezTo>
                  <a:pt x="0" y="57735"/>
                  <a:pt x="57735" y="0"/>
                  <a:pt x="128955" y="0"/>
                </a:cubicBezTo>
                <a:lnTo>
                  <a:pt x="3492069" y="0"/>
                </a:lnTo>
                <a:cubicBezTo>
                  <a:pt x="3563289" y="0"/>
                  <a:pt x="3621024" y="57735"/>
                  <a:pt x="3621024" y="128955"/>
                </a:cubicBezTo>
                <a:lnTo>
                  <a:pt x="3621024" y="644759"/>
                </a:lnTo>
                <a:cubicBezTo>
                  <a:pt x="3621024" y="715979"/>
                  <a:pt x="3563289" y="773714"/>
                  <a:pt x="3492069" y="773714"/>
                </a:cubicBezTo>
                <a:lnTo>
                  <a:pt x="128955" y="773714"/>
                </a:lnTo>
                <a:cubicBezTo>
                  <a:pt x="57735" y="773714"/>
                  <a:pt x="0" y="715979"/>
                  <a:pt x="0" y="644759"/>
                </a:cubicBezTo>
                <a:lnTo>
                  <a:pt x="0" y="128955"/>
                </a:lnTo>
                <a:close/>
              </a:path>
            </a:pathLst>
          </a:custGeom>
        </p:spPr>
        <p:style>
          <a:lnRef idx="2">
            <a:schemeClr val="lt1">
              <a:hueOff val="0"/>
              <a:satOff val="0"/>
              <a:lumOff val="0"/>
              <a:alphaOff val="0"/>
            </a:schemeClr>
          </a:lnRef>
          <a:fillRef idx="1">
            <a:schemeClr val="accent3">
              <a:hueOff val="-8680613"/>
              <a:satOff val="42546"/>
              <a:lumOff val="16275"/>
              <a:alphaOff val="0"/>
            </a:schemeClr>
          </a:fillRef>
          <a:effectRef idx="0">
            <a:schemeClr val="accent3">
              <a:hueOff val="-8680613"/>
              <a:satOff val="42546"/>
              <a:lumOff val="16275"/>
              <a:alphaOff val="0"/>
            </a:schemeClr>
          </a:effectRef>
          <a:fontRef idx="minor">
            <a:schemeClr val="lt1"/>
          </a:fontRef>
        </p:style>
        <p:txBody>
          <a:bodyPr spcFirstLastPara="0" vert="horz" wrap="square" lIns="125400" tIns="81585" rIns="125400" bIns="81585" numCol="1" spcCol="1270" anchor="ctr" anchorCtr="0">
            <a:noAutofit/>
          </a:bodyPr>
          <a:lstStyle/>
          <a:p>
            <a:pPr marL="0" lvl="0" indent="0" algn="ctr" defTabSz="1022350">
              <a:lnSpc>
                <a:spcPct val="90000"/>
              </a:lnSpc>
              <a:spcBef>
                <a:spcPct val="0"/>
              </a:spcBef>
              <a:spcAft>
                <a:spcPct val="35000"/>
              </a:spcAft>
              <a:buNone/>
            </a:pPr>
            <a:r>
              <a:rPr lang="en-GB" sz="2300" b="1" kern="1200" dirty="0">
                <a:solidFill>
                  <a:schemeClr val="tx1"/>
                </a:solidFill>
                <a:latin typeface="Arial" panose="020B0604020202020204" pitchFamily="34" charset="0"/>
                <a:cs typeface="Arial" panose="020B0604020202020204" pitchFamily="34" charset="0"/>
              </a:rPr>
              <a:t>Uphold </a:t>
            </a:r>
            <a:r>
              <a:rPr lang="en-GB" sz="2300" b="1" kern="1200" dirty="0">
                <a:solidFill>
                  <a:schemeClr val="tx1"/>
                </a:solidFill>
                <a:latin typeface="Arial" panose="020B0604020202020204" pitchFamily="34" charset="0"/>
                <a:cs typeface="Arial" panose="020B0604020202020204" pitchFamily="34" charset="0"/>
                <a:hlinkClick r:id="rId3" action="ppaction://hlinkfile"/>
              </a:rPr>
              <a:t>data protection laws</a:t>
            </a:r>
            <a:endParaRPr lang="en-GB" sz="2300" b="1" kern="1200" dirty="0">
              <a:solidFill>
                <a:schemeClr val="tx1"/>
              </a:solidFill>
              <a:latin typeface="Arial" panose="020B0604020202020204" pitchFamily="34" charset="0"/>
              <a:cs typeface="Arial" panose="020B0604020202020204" pitchFamily="34" charset="0"/>
            </a:endParaRPr>
          </a:p>
        </p:txBody>
      </p:sp>
      <p:sp>
        <p:nvSpPr>
          <p:cNvPr id="13" name="Freeform: Shape 12"/>
          <p:cNvSpPr/>
          <p:nvPr/>
        </p:nvSpPr>
        <p:spPr>
          <a:xfrm>
            <a:off x="4258237" y="5115460"/>
            <a:ext cx="6186099" cy="861120"/>
          </a:xfrm>
          <a:custGeom>
            <a:avLst/>
            <a:gdLst>
              <a:gd name="connsiteX0" fmla="*/ 0 w 10267552"/>
              <a:gd name="connsiteY0" fmla="*/ 143523 h 861120"/>
              <a:gd name="connsiteX1" fmla="*/ 143523 w 10267552"/>
              <a:gd name="connsiteY1" fmla="*/ 0 h 861120"/>
              <a:gd name="connsiteX2" fmla="*/ 10124029 w 10267552"/>
              <a:gd name="connsiteY2" fmla="*/ 0 h 861120"/>
              <a:gd name="connsiteX3" fmla="*/ 10267552 w 10267552"/>
              <a:gd name="connsiteY3" fmla="*/ 143523 h 861120"/>
              <a:gd name="connsiteX4" fmla="*/ 10267552 w 10267552"/>
              <a:gd name="connsiteY4" fmla="*/ 717597 h 861120"/>
              <a:gd name="connsiteX5" fmla="*/ 10124029 w 10267552"/>
              <a:gd name="connsiteY5" fmla="*/ 861120 h 861120"/>
              <a:gd name="connsiteX6" fmla="*/ 143523 w 10267552"/>
              <a:gd name="connsiteY6" fmla="*/ 861120 h 861120"/>
              <a:gd name="connsiteX7" fmla="*/ 0 w 10267552"/>
              <a:gd name="connsiteY7" fmla="*/ 717597 h 861120"/>
              <a:gd name="connsiteX8" fmla="*/ 0 w 10267552"/>
              <a:gd name="connsiteY8" fmla="*/ 143523 h 861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67552" h="861120">
                <a:moveTo>
                  <a:pt x="0" y="143523"/>
                </a:moveTo>
                <a:cubicBezTo>
                  <a:pt x="0" y="64257"/>
                  <a:pt x="64257" y="0"/>
                  <a:pt x="143523" y="0"/>
                </a:cubicBezTo>
                <a:lnTo>
                  <a:pt x="10124029" y="0"/>
                </a:lnTo>
                <a:cubicBezTo>
                  <a:pt x="10203295" y="0"/>
                  <a:pt x="10267552" y="64257"/>
                  <a:pt x="10267552" y="143523"/>
                </a:cubicBezTo>
                <a:lnTo>
                  <a:pt x="10267552" y="717597"/>
                </a:lnTo>
                <a:cubicBezTo>
                  <a:pt x="10267552" y="796863"/>
                  <a:pt x="10203295" y="861120"/>
                  <a:pt x="10124029" y="861120"/>
                </a:cubicBezTo>
                <a:lnTo>
                  <a:pt x="143523" y="861120"/>
                </a:lnTo>
                <a:cubicBezTo>
                  <a:pt x="64257" y="861120"/>
                  <a:pt x="0" y="796863"/>
                  <a:pt x="0" y="717597"/>
                </a:cubicBezTo>
                <a:lnTo>
                  <a:pt x="0" y="143523"/>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75386" tIns="175386" rIns="175386" bIns="175386" numCol="1" spcCol="1270" anchor="ctr" anchorCtr="0">
            <a:noAutofit/>
          </a:bodyPr>
          <a:lstStyle/>
          <a:p>
            <a:pPr marL="0" lvl="0" indent="0" algn="l" defTabSz="1555750">
              <a:lnSpc>
                <a:spcPct val="90000"/>
              </a:lnSpc>
              <a:spcBef>
                <a:spcPct val="0"/>
              </a:spcBef>
              <a:spcAft>
                <a:spcPct val="35000"/>
              </a:spcAft>
              <a:buNone/>
            </a:pPr>
            <a:endParaRPr lang="en-GB" sz="3500" kern="1200"/>
          </a:p>
        </p:txBody>
      </p:sp>
      <p:sp>
        <p:nvSpPr>
          <p:cNvPr id="14" name="Freeform: Shape 13"/>
          <p:cNvSpPr/>
          <p:nvPr/>
        </p:nvSpPr>
        <p:spPr>
          <a:xfrm>
            <a:off x="1066800" y="5269684"/>
            <a:ext cx="9076376" cy="761760"/>
          </a:xfrm>
          <a:custGeom>
            <a:avLst/>
            <a:gdLst>
              <a:gd name="connsiteX0" fmla="*/ 0 w 10267552"/>
              <a:gd name="connsiteY0" fmla="*/ 0 h 761760"/>
              <a:gd name="connsiteX1" fmla="*/ 10267552 w 10267552"/>
              <a:gd name="connsiteY1" fmla="*/ 0 h 761760"/>
              <a:gd name="connsiteX2" fmla="*/ 10267552 w 10267552"/>
              <a:gd name="connsiteY2" fmla="*/ 761760 h 761760"/>
              <a:gd name="connsiteX3" fmla="*/ 0 w 10267552"/>
              <a:gd name="connsiteY3" fmla="*/ 761760 h 761760"/>
              <a:gd name="connsiteX4" fmla="*/ 0 w 10267552"/>
              <a:gd name="connsiteY4" fmla="*/ 0 h 761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67552" h="761760">
                <a:moveTo>
                  <a:pt x="0" y="0"/>
                </a:moveTo>
                <a:lnTo>
                  <a:pt x="10267552" y="0"/>
                </a:lnTo>
                <a:lnTo>
                  <a:pt x="10267552" y="761760"/>
                </a:lnTo>
                <a:lnTo>
                  <a:pt x="0" y="7617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25995" tIns="44450" rIns="248920" bIns="44450" numCol="1" spcCol="1270" anchor="t" anchorCtr="0">
            <a:noAutofit/>
          </a:bodyPr>
          <a:lstStyle/>
          <a:p>
            <a:pPr marL="0" lvl="1" defTabSz="1200150">
              <a:lnSpc>
                <a:spcPct val="90000"/>
              </a:lnSpc>
              <a:spcBef>
                <a:spcPct val="0"/>
              </a:spcBef>
              <a:spcAft>
                <a:spcPct val="20000"/>
              </a:spcAft>
            </a:pPr>
            <a:r>
              <a:rPr lang="en-GB" sz="2000" dirty="0">
                <a:latin typeface="Arial"/>
                <a:cs typeface="Arial"/>
              </a:rPr>
              <a:t>Last but not the least:  </a:t>
            </a:r>
            <a:endParaRPr lang="en-GB" sz="2000" kern="1200" dirty="0">
              <a:latin typeface="Arial" panose="020B0604020202020204" pitchFamily="34" charset="0"/>
              <a:cs typeface="Arial" panose="020B0604020202020204" pitchFamily="34" charset="0"/>
            </a:endParaRPr>
          </a:p>
        </p:txBody>
      </p:sp>
      <p:sp>
        <p:nvSpPr>
          <p:cNvPr id="16" name="TextBox 15"/>
          <p:cNvSpPr txBox="1"/>
          <p:nvPr/>
        </p:nvSpPr>
        <p:spPr>
          <a:xfrm>
            <a:off x="4345288" y="5292728"/>
            <a:ext cx="6099048" cy="461665"/>
          </a:xfrm>
          <a:prstGeom prst="rect">
            <a:avLst/>
          </a:prstGeom>
          <a:noFill/>
        </p:spPr>
        <p:txBody>
          <a:bodyPr wrap="square">
            <a:spAutoFit/>
          </a:bodyPr>
          <a:lstStyle/>
          <a:p>
            <a:pPr algn="ctr"/>
            <a:r>
              <a:rPr lang="en-GB" sz="2400" b="1" dirty="0">
                <a:latin typeface="Arial" panose="020B0604020202020204" pitchFamily="34" charset="0"/>
                <a:cs typeface="Arial" panose="020B0604020202020204" pitchFamily="34" charset="0"/>
              </a:rPr>
              <a:t>Ensure the safety of the researcher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P spid="9" grpId="0" animBg="1"/>
      <p:bldP spid="10" grpId="0" animBg="1"/>
      <p:bldP spid="13" grpId="0" animBg="1"/>
      <p:bldP spid="14" grpId="0"/>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7F7A8-7561-4F50-AD08-148A7B250FBF}"/>
              </a:ext>
            </a:extLst>
          </p:cNvPr>
          <p:cNvSpPr>
            <a:spLocks noGrp="1"/>
          </p:cNvSpPr>
          <p:nvPr>
            <p:ph type="title"/>
          </p:nvPr>
        </p:nvSpPr>
        <p:spPr/>
        <p:txBody>
          <a:bodyPr/>
          <a:lstStyle/>
          <a:p>
            <a:pPr algn="ctr"/>
            <a:r>
              <a:rPr lang="en-GB" b="1" i="0" dirty="0">
                <a:solidFill>
                  <a:schemeClr val="tx1"/>
                </a:solidFill>
                <a:effectLst/>
                <a:latin typeface="Arial"/>
                <a:cs typeface="Arial"/>
              </a:rPr>
              <a:t>Confidentiality</a:t>
            </a:r>
            <a:r>
              <a:rPr lang="en-GB" b="1" dirty="0">
                <a:solidFill>
                  <a:schemeClr val="tx1"/>
                </a:solidFill>
                <a:latin typeface="Arial"/>
                <a:cs typeface="Arial"/>
              </a:rPr>
              <a:t> &amp; data protection</a:t>
            </a:r>
            <a:endParaRPr lang="en-GB"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E6E1058-8F7C-4D32-920A-54E2F29C9A1D}"/>
              </a:ext>
            </a:extLst>
          </p:cNvPr>
          <p:cNvSpPr>
            <a:spLocks noGrp="1"/>
          </p:cNvSpPr>
          <p:nvPr>
            <p:ph idx="1"/>
          </p:nvPr>
        </p:nvSpPr>
        <p:spPr>
          <a:xfrm>
            <a:off x="847060" y="1538548"/>
            <a:ext cx="10515600" cy="4351336"/>
          </a:xfrm>
        </p:spPr>
        <p:txBody>
          <a:bodyPr>
            <a:noAutofit/>
          </a:bodyPr>
          <a:lstStyle/>
          <a:p>
            <a:r>
              <a:rPr lang="en-GB" sz="3200" dirty="0">
                <a:latin typeface="Arial" panose="020B0604020202020204" pitchFamily="34" charset="0"/>
                <a:cs typeface="Arial" panose="020B0604020202020204" pitchFamily="34" charset="0"/>
              </a:rPr>
              <a:t>Confidentiality means that you know who the participants are, but you remove all identifying information from your report.</a:t>
            </a:r>
          </a:p>
          <a:p>
            <a:endParaRPr lang="en-GB" sz="3200"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All participants have a right to privacy, so you should protect their personal data for as long as you store or use it. </a:t>
            </a:r>
          </a:p>
          <a:p>
            <a:r>
              <a:rPr lang="en-GB" sz="3200" dirty="0">
                <a:latin typeface="Arial" panose="020B0604020202020204" pitchFamily="34" charset="0"/>
                <a:cs typeface="Arial" panose="020B0604020202020204" pitchFamily="34" charset="0"/>
              </a:rPr>
              <a:t>Even when you cannot collect data anonymously, you should secure confidentiality whenever you can.</a:t>
            </a:r>
          </a:p>
        </p:txBody>
      </p:sp>
    </p:spTree>
    <p:extLst>
      <p:ext uri="{BB962C8B-B14F-4D97-AF65-F5344CB8AC3E}">
        <p14:creationId xmlns:p14="http://schemas.microsoft.com/office/powerpoint/2010/main" val="4693061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25552-4D52-47F4-8251-E98D65A1FACB}"/>
              </a:ext>
            </a:extLst>
          </p:cNvPr>
          <p:cNvSpPr>
            <a:spLocks noGrp="1"/>
          </p:cNvSpPr>
          <p:nvPr>
            <p:ph type="title"/>
          </p:nvPr>
        </p:nvSpPr>
        <p:spPr/>
        <p:txBody>
          <a:bodyPr/>
          <a:lstStyle/>
          <a:p>
            <a:pPr algn="ctr"/>
            <a:r>
              <a:rPr lang="en-GB" b="1" dirty="0">
                <a:solidFill>
                  <a:schemeClr val="tx1"/>
                </a:solidFill>
                <a:latin typeface="Arial"/>
                <a:cs typeface="Arial"/>
              </a:rPr>
              <a:t>Confidentiality &amp; data protection</a:t>
            </a:r>
            <a:endParaRPr lang="en-GB" dirty="0">
              <a:solidFill>
                <a:schemeClr val="tx1"/>
              </a:solidFill>
              <a:cs typeface="Calibri Light"/>
            </a:endParaRPr>
          </a:p>
        </p:txBody>
      </p:sp>
      <p:sp>
        <p:nvSpPr>
          <p:cNvPr id="3" name="Content Placeholder 2">
            <a:extLst>
              <a:ext uri="{FF2B5EF4-FFF2-40B4-BE49-F238E27FC236}">
                <a16:creationId xmlns:a16="http://schemas.microsoft.com/office/drawing/2014/main" id="{34B0459A-F24D-477E-95D7-9C3EC3992CAD}"/>
              </a:ext>
            </a:extLst>
          </p:cNvPr>
          <p:cNvSpPr>
            <a:spLocks noGrp="1"/>
          </p:cNvSpPr>
          <p:nvPr>
            <p:ph idx="1"/>
          </p:nvPr>
        </p:nvSpPr>
        <p:spPr>
          <a:xfrm>
            <a:off x="1128130" y="1690688"/>
            <a:ext cx="9755218" cy="4351336"/>
          </a:xfrm>
        </p:spPr>
        <p:txBody>
          <a:bodyPr/>
          <a:lstStyle/>
          <a:p>
            <a:pPr algn="l"/>
            <a:r>
              <a:rPr lang="en-GB" b="0" i="0" dirty="0">
                <a:solidFill>
                  <a:schemeClr val="tx1"/>
                </a:solidFill>
                <a:effectLst/>
                <a:latin typeface="Arial" panose="020B0604020202020204" pitchFamily="34" charset="0"/>
                <a:cs typeface="Arial" panose="020B0604020202020204" pitchFamily="34" charset="0"/>
              </a:rPr>
              <a:t>To ensure data confidentiality, </a:t>
            </a:r>
            <a:r>
              <a:rPr lang="en-GB" b="0" i="0" u="none" strike="noStrike" dirty="0">
                <a:solidFill>
                  <a:schemeClr val="tx1"/>
                </a:solidFill>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steps</a:t>
            </a:r>
            <a:r>
              <a:rPr lang="en-GB" b="0" i="0" dirty="0">
                <a:solidFill>
                  <a:schemeClr val="tx1"/>
                </a:solidFill>
                <a:effectLst/>
                <a:latin typeface="Arial" panose="020B0604020202020204" pitchFamily="34" charset="0"/>
                <a:cs typeface="Arial" panose="020B0604020202020204" pitchFamily="34" charset="0"/>
              </a:rPr>
              <a:t> must be taken to safeguard it and prevent any threats to data privacy. </a:t>
            </a:r>
          </a:p>
          <a:p>
            <a:pPr algn="l"/>
            <a:r>
              <a:rPr lang="en-GB" dirty="0">
                <a:solidFill>
                  <a:schemeClr val="tx1"/>
                </a:solidFill>
                <a:latin typeface="Arial" panose="020B0604020202020204" pitchFamily="34" charset="0"/>
                <a:cs typeface="Arial" panose="020B0604020202020204" pitchFamily="34" charset="0"/>
              </a:rPr>
              <a:t>A</a:t>
            </a:r>
            <a:r>
              <a:rPr lang="en-GB" b="0" i="0" dirty="0">
                <a:solidFill>
                  <a:schemeClr val="tx1"/>
                </a:solidFill>
                <a:effectLst/>
                <a:latin typeface="Arial" panose="020B0604020202020204" pitchFamily="34" charset="0"/>
                <a:cs typeface="Arial" panose="020B0604020202020204" pitchFamily="34" charset="0"/>
              </a:rPr>
              <a:t>ll signed consent forms must be stored in a locked file drawer, and all files with survey data must be password-protect.</a:t>
            </a:r>
          </a:p>
          <a:p>
            <a:pPr algn="l"/>
            <a:r>
              <a:rPr lang="en-GB" b="0" i="0" dirty="0">
                <a:solidFill>
                  <a:schemeClr val="tx1"/>
                </a:solidFill>
                <a:effectLst/>
                <a:latin typeface="Arial" panose="020B0604020202020204" pitchFamily="34" charset="0"/>
                <a:cs typeface="Arial" panose="020B0604020202020204" pitchFamily="34" charset="0"/>
              </a:rPr>
              <a:t>Only other researchers approved by the IRB are allowed to access the study data, </a:t>
            </a:r>
          </a:p>
          <a:p>
            <a:pPr algn="l"/>
            <a:r>
              <a:rPr lang="en-GB" dirty="0">
                <a:solidFill>
                  <a:schemeClr val="tx1"/>
                </a:solidFill>
                <a:latin typeface="Arial" panose="020B0604020202020204" pitchFamily="34" charset="0"/>
                <a:cs typeface="Arial" panose="020B0604020202020204" pitchFamily="34" charset="0"/>
              </a:rPr>
              <a:t>A</a:t>
            </a:r>
            <a:r>
              <a:rPr lang="en-GB" b="0" i="0" dirty="0">
                <a:solidFill>
                  <a:schemeClr val="tx1"/>
                </a:solidFill>
                <a:effectLst/>
                <a:latin typeface="Arial" panose="020B0604020202020204" pitchFamily="34" charset="0"/>
                <a:cs typeface="Arial" panose="020B0604020202020204" pitchFamily="34" charset="0"/>
              </a:rPr>
              <a:t>nd everyone must know and ensure they follow the institution’s data privacy protocols.</a:t>
            </a:r>
          </a:p>
          <a:p>
            <a:endParaRPr lang="en-GB" dirty="0"/>
          </a:p>
        </p:txBody>
      </p:sp>
    </p:spTree>
    <p:extLst>
      <p:ext uri="{BB962C8B-B14F-4D97-AF65-F5344CB8AC3E}">
        <p14:creationId xmlns:p14="http://schemas.microsoft.com/office/powerpoint/2010/main" val="41578009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9E907-C114-360F-22A1-62D3A45931E5}"/>
              </a:ext>
            </a:extLst>
          </p:cNvPr>
          <p:cNvSpPr>
            <a:spLocks noGrp="1"/>
          </p:cNvSpPr>
          <p:nvPr>
            <p:ph type="title"/>
          </p:nvPr>
        </p:nvSpPr>
        <p:spPr/>
        <p:txBody>
          <a:bodyPr/>
          <a:lstStyle/>
          <a:p>
            <a:pPr algn="ctr"/>
            <a:r>
              <a:rPr lang="en-GB" b="1" dirty="0">
                <a:latin typeface="Arial"/>
                <a:cs typeface="Arial"/>
              </a:rPr>
              <a:t>Accurate analysis &amp; reporting</a:t>
            </a:r>
          </a:p>
        </p:txBody>
      </p:sp>
      <p:sp>
        <p:nvSpPr>
          <p:cNvPr id="3" name="Content Placeholder 2">
            <a:extLst>
              <a:ext uri="{FF2B5EF4-FFF2-40B4-BE49-F238E27FC236}">
                <a16:creationId xmlns:a16="http://schemas.microsoft.com/office/drawing/2014/main" id="{7F5E3CC8-DAD8-2254-0475-3B55724A4806}"/>
              </a:ext>
            </a:extLst>
          </p:cNvPr>
          <p:cNvSpPr>
            <a:spLocks noGrp="1"/>
          </p:cNvSpPr>
          <p:nvPr>
            <p:ph idx="1"/>
          </p:nvPr>
        </p:nvSpPr>
        <p:spPr>
          <a:xfrm>
            <a:off x="1480932" y="1885261"/>
            <a:ext cx="9230136" cy="4351336"/>
          </a:xfrm>
        </p:spPr>
        <p:txBody>
          <a:bodyPr>
            <a:normAutofit lnSpcReduction="10000"/>
          </a:bodyPr>
          <a:lstStyle/>
          <a:p>
            <a:r>
              <a:rPr lang="en-GB" b="1" dirty="0">
                <a:latin typeface="Arial" panose="020B0604020202020204" pitchFamily="34" charset="0"/>
                <a:cs typeface="Arial" panose="020B0604020202020204" pitchFamily="34" charset="0"/>
              </a:rPr>
              <a:t>Result communication </a:t>
            </a:r>
            <a:r>
              <a:rPr lang="en-GB" dirty="0">
                <a:latin typeface="Arial" panose="020B0604020202020204" pitchFamily="34" charset="0"/>
                <a:cs typeface="Arial" panose="020B0604020202020204" pitchFamily="34" charset="0"/>
              </a:rPr>
              <a:t>must be honest, reliable and credible and must be free of plagiarism and research misconduct.</a:t>
            </a:r>
            <a:endParaRPr lang="en-GB">
              <a:latin typeface="Arial"/>
              <a:cs typeface="Arial"/>
            </a:endParaRPr>
          </a:p>
          <a:p>
            <a:r>
              <a:rPr lang="en-GB" b="1" dirty="0">
                <a:latin typeface="Arial"/>
                <a:cs typeface="Arial"/>
              </a:rPr>
              <a:t>Research misconduct </a:t>
            </a:r>
            <a:r>
              <a:rPr lang="en-GB" dirty="0">
                <a:latin typeface="Arial"/>
                <a:cs typeface="Arial"/>
              </a:rPr>
              <a:t>by making up or falsifying data, manipulating data analyses, or misrepresenting results in research reports”.</a:t>
            </a:r>
          </a:p>
          <a:p>
            <a:r>
              <a:rPr lang="en-GB" dirty="0">
                <a:latin typeface="Arial"/>
                <a:cs typeface="Arial"/>
              </a:rPr>
              <a:t>Plagiarism by submitting others’ peoples works as your own</a:t>
            </a:r>
          </a:p>
          <a:p>
            <a:r>
              <a:rPr lang="en-GB" dirty="0">
                <a:latin typeface="Arial"/>
                <a:cs typeface="Arial"/>
              </a:rPr>
              <a:t>Self-plagiarism as when you republish or re-submit parts of your own papers or reports without properly citing your original work.</a:t>
            </a:r>
          </a:p>
        </p:txBody>
      </p:sp>
    </p:spTree>
    <p:extLst>
      <p:ext uri="{BB962C8B-B14F-4D97-AF65-F5344CB8AC3E}">
        <p14:creationId xmlns:p14="http://schemas.microsoft.com/office/powerpoint/2010/main" val="4945750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09182-AA5C-4403-8DE5-D2F9C73B609A}"/>
              </a:ext>
            </a:extLst>
          </p:cNvPr>
          <p:cNvSpPr txBox="1">
            <a:spLocks noGrp="1"/>
          </p:cNvSpPr>
          <p:nvPr>
            <p:ph type="title"/>
          </p:nvPr>
        </p:nvSpPr>
        <p:spPr>
          <a:solidFill>
            <a:srgbClr val="8FAADC"/>
          </a:solidFill>
        </p:spPr>
        <p:txBody>
          <a:bodyPr anchorCtr="1"/>
          <a:lstStyle/>
          <a:p>
            <a:pPr lvl="0" algn="ctr"/>
            <a:r>
              <a:rPr lang="en-GB" b="1"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95546167-452B-4AC7-9AF6-9E9D49512C16}"/>
              </a:ext>
            </a:extLst>
          </p:cNvPr>
          <p:cNvSpPr txBox="1">
            <a:spLocks noGrp="1"/>
          </p:cNvSpPr>
          <p:nvPr>
            <p:ph idx="1"/>
          </p:nvPr>
        </p:nvSpPr>
        <p:spPr/>
        <p:txBody>
          <a:bodyPr>
            <a:normAutofit fontScale="92500" lnSpcReduction="10000"/>
          </a:bodyPr>
          <a:lstStyle/>
          <a:p>
            <a:pPr>
              <a:buFont typeface="Arial" panose="020B0604020202020204" pitchFamily="34" charset="0"/>
              <a:buChar char="•"/>
            </a:pPr>
            <a:r>
              <a:rPr lang="en-GB" sz="2200" dirty="0">
                <a:solidFill>
                  <a:schemeClr val="tx1"/>
                </a:solidFill>
                <a:latin typeface="Arial"/>
                <a:cs typeface="Arial"/>
              </a:rPr>
              <a:t>Barrett, D. et al. (2016) </a:t>
            </a:r>
            <a:r>
              <a:rPr lang="en-GB" sz="2200" i="1" dirty="0">
                <a:solidFill>
                  <a:schemeClr val="tx1"/>
                </a:solidFill>
                <a:latin typeface="Arial"/>
                <a:cs typeface="Arial"/>
              </a:rPr>
              <a:t>Public Health Ethics: Cases Spanning the Globe</a:t>
            </a:r>
            <a:r>
              <a:rPr lang="en-GB" sz="2200" dirty="0">
                <a:solidFill>
                  <a:schemeClr val="tx1"/>
                </a:solidFill>
                <a:latin typeface="Arial"/>
                <a:cs typeface="Arial"/>
              </a:rPr>
              <a:t>. 1st ed.  Cham: Springer International Publishing. doi:10.1007/978-3-319-23847-0.</a:t>
            </a:r>
          </a:p>
          <a:p>
            <a:pPr>
              <a:buFont typeface="Arial" panose="020B0604020202020204" pitchFamily="34" charset="0"/>
              <a:buChar char="•"/>
            </a:pPr>
            <a:r>
              <a:rPr lang="en-GB" sz="2200" b="0" i="0" dirty="0">
                <a:solidFill>
                  <a:schemeClr val="tx1"/>
                </a:solidFill>
                <a:effectLst/>
                <a:latin typeface="Arial"/>
                <a:cs typeface="Arial"/>
              </a:rPr>
              <a:t>Bhandari, P. (2022, December 02). </a:t>
            </a:r>
            <a:r>
              <a:rPr lang="en-GB" sz="2200" b="0" i="1" dirty="0">
                <a:solidFill>
                  <a:schemeClr val="tx1"/>
                </a:solidFill>
                <a:effectLst/>
                <a:latin typeface="Arial"/>
                <a:cs typeface="Arial"/>
              </a:rPr>
              <a:t>Ethical Considerations in Research | Types &amp; Examples.</a:t>
            </a:r>
            <a:r>
              <a:rPr lang="en-GB" sz="2200" b="0" i="0" dirty="0">
                <a:solidFill>
                  <a:schemeClr val="tx1"/>
                </a:solidFill>
                <a:effectLst/>
                <a:latin typeface="Arial"/>
                <a:cs typeface="Arial"/>
              </a:rPr>
              <a:t> </a:t>
            </a:r>
            <a:r>
              <a:rPr lang="en-GB" sz="2200" b="0" i="0" dirty="0" err="1">
                <a:solidFill>
                  <a:schemeClr val="tx1"/>
                </a:solidFill>
                <a:effectLst/>
                <a:latin typeface="Arial"/>
                <a:cs typeface="Arial"/>
              </a:rPr>
              <a:t>Scribbr</a:t>
            </a:r>
            <a:r>
              <a:rPr lang="en-GB" sz="2200" b="0" i="0" dirty="0">
                <a:solidFill>
                  <a:schemeClr val="tx1"/>
                </a:solidFill>
                <a:effectLst/>
                <a:latin typeface="Arial"/>
                <a:cs typeface="Arial"/>
              </a:rPr>
              <a:t>., Available at: </a:t>
            </a:r>
            <a:r>
              <a:rPr lang="en-GB" sz="2200" b="0" i="0" dirty="0">
                <a:solidFill>
                  <a:schemeClr val="tx1"/>
                </a:solidFill>
                <a:effectLst/>
                <a:latin typeface="Arial"/>
                <a:cs typeface="Arial"/>
                <a:hlinkClick r:id="rId2">
                  <a:extLst>
                    <a:ext uri="{A12FA001-AC4F-418D-AE19-62706E023703}">
                      <ahyp:hlinkClr xmlns:ahyp="http://schemas.microsoft.com/office/drawing/2018/hyperlinkcolor" val="tx"/>
                    </a:ext>
                  </a:extLst>
                </a:hlinkClick>
              </a:rPr>
              <a:t>https://www.scribbr.com/methodology/research-ethics/</a:t>
            </a:r>
            <a:r>
              <a:rPr lang="en-GB" sz="2200" b="0" i="0" dirty="0">
                <a:solidFill>
                  <a:schemeClr val="tx1"/>
                </a:solidFill>
                <a:effectLst/>
                <a:latin typeface="Arial"/>
                <a:cs typeface="Arial"/>
              </a:rPr>
              <a:t> (Accessed date 12</a:t>
            </a:r>
            <a:r>
              <a:rPr lang="en-GB" sz="2200" b="0" i="0" baseline="30000" dirty="0">
                <a:solidFill>
                  <a:schemeClr val="tx1"/>
                </a:solidFill>
                <a:effectLst/>
                <a:latin typeface="Arial"/>
                <a:cs typeface="Arial"/>
              </a:rPr>
              <a:t>th</a:t>
            </a:r>
            <a:r>
              <a:rPr lang="en-GB" sz="2200" dirty="0">
                <a:solidFill>
                  <a:schemeClr val="tx1"/>
                </a:solidFill>
                <a:latin typeface="Arial"/>
                <a:cs typeface="Arial"/>
              </a:rPr>
              <a:t> </a:t>
            </a:r>
            <a:r>
              <a:rPr lang="en-GB" sz="2200" b="0" i="0" dirty="0">
                <a:solidFill>
                  <a:schemeClr val="tx1"/>
                </a:solidFill>
                <a:effectLst/>
                <a:latin typeface="Arial"/>
                <a:cs typeface="Arial"/>
              </a:rPr>
              <a:t> October 2022).</a:t>
            </a:r>
            <a:endParaRPr lang="en-GB">
              <a:solidFill>
                <a:schemeClr val="tx1"/>
              </a:solidFill>
              <a:latin typeface="Arial"/>
              <a:cs typeface="Arial"/>
            </a:endParaRPr>
          </a:p>
          <a:p>
            <a:pPr lvl="0">
              <a:buFont typeface="Arial" panose="020B0604020202020204" pitchFamily="34" charset="0"/>
              <a:buChar char="•"/>
            </a:pPr>
            <a:r>
              <a:rPr lang="en-GB" sz="2200" dirty="0">
                <a:solidFill>
                  <a:schemeClr val="tx1"/>
                </a:solidFill>
                <a:latin typeface="Arial"/>
                <a:cs typeface="Arial"/>
              </a:rPr>
              <a:t>Cresswell JW, Cresswell JD. (2017). </a:t>
            </a:r>
            <a:r>
              <a:rPr lang="en-GB" sz="2200" i="1" dirty="0">
                <a:solidFill>
                  <a:schemeClr val="tx1"/>
                </a:solidFill>
                <a:latin typeface="Arial"/>
                <a:cs typeface="Arial"/>
              </a:rPr>
              <a:t>Research design: qualitative, quantitative and mixed method approaches</a:t>
            </a:r>
            <a:r>
              <a:rPr lang="en-GB" sz="2200" dirty="0">
                <a:solidFill>
                  <a:schemeClr val="tx1"/>
                </a:solidFill>
                <a:latin typeface="Arial"/>
                <a:cs typeface="Arial"/>
              </a:rPr>
              <a:t>. (</a:t>
            </a:r>
            <a:r>
              <a:rPr lang="en-GB" sz="2200" dirty="0" err="1">
                <a:solidFill>
                  <a:schemeClr val="tx1"/>
                </a:solidFill>
                <a:latin typeface="Arial"/>
                <a:cs typeface="Arial"/>
              </a:rPr>
              <a:t>Edn</a:t>
            </a:r>
            <a:r>
              <a:rPr lang="en-GB" sz="2200" dirty="0">
                <a:solidFill>
                  <a:schemeClr val="tx1"/>
                </a:solidFill>
                <a:latin typeface="Arial"/>
                <a:cs typeface="Arial"/>
              </a:rPr>
              <a:t>: 5</a:t>
            </a:r>
            <a:r>
              <a:rPr lang="en-GB" sz="2200" baseline="30000" dirty="0">
                <a:solidFill>
                  <a:schemeClr val="tx1"/>
                </a:solidFill>
                <a:latin typeface="Arial"/>
                <a:cs typeface="Arial"/>
              </a:rPr>
              <a:t>th</a:t>
            </a:r>
            <a:r>
              <a:rPr lang="en-GB" sz="2200" dirty="0">
                <a:solidFill>
                  <a:schemeClr val="tx1"/>
                </a:solidFill>
                <a:latin typeface="Arial"/>
                <a:cs typeface="Arial"/>
              </a:rPr>
              <a:t>). Sage Publications Inc: London</a:t>
            </a:r>
            <a:r>
              <a:rPr lang="en-GB" sz="2200" i="1" dirty="0">
                <a:solidFill>
                  <a:schemeClr val="tx1"/>
                </a:solidFill>
                <a:latin typeface="Arial"/>
                <a:cs typeface="Arial"/>
              </a:rPr>
              <a:t>.</a:t>
            </a:r>
          </a:p>
          <a:p>
            <a:pPr lvl="0">
              <a:buFont typeface="Arial" panose="020B0604020202020204" pitchFamily="34" charset="0"/>
              <a:buChar char="•"/>
            </a:pPr>
            <a:r>
              <a:rPr lang="en-GB" sz="2200" dirty="0">
                <a:solidFill>
                  <a:schemeClr val="tx1"/>
                </a:solidFill>
                <a:latin typeface="Arial"/>
                <a:cs typeface="Arial"/>
              </a:rPr>
              <a:t>Creswell, J.W. (2008). </a:t>
            </a:r>
            <a:r>
              <a:rPr lang="en-GB" sz="2200" i="1" dirty="0">
                <a:solidFill>
                  <a:schemeClr val="tx1"/>
                </a:solidFill>
                <a:latin typeface="Arial"/>
                <a:cs typeface="Arial"/>
              </a:rPr>
              <a:t>Educational Research: Planning, conducting, and evaluating quantitative and qualitative research </a:t>
            </a:r>
            <a:r>
              <a:rPr lang="en-GB" sz="2200" dirty="0">
                <a:solidFill>
                  <a:schemeClr val="tx1"/>
                </a:solidFill>
                <a:latin typeface="Arial"/>
                <a:cs typeface="Arial"/>
              </a:rPr>
              <a:t>(3rd ed.). Upper Saddle River: Pearson</a:t>
            </a:r>
          </a:p>
          <a:p>
            <a:pPr>
              <a:buFont typeface="Arial" panose="020B0604020202020204" pitchFamily="34" charset="0"/>
              <a:buChar char="•"/>
            </a:pPr>
            <a:r>
              <a:rPr lang="en-GB" sz="2200" dirty="0">
                <a:solidFill>
                  <a:schemeClr val="tx1"/>
                </a:solidFill>
                <a:latin typeface="Arial"/>
                <a:cs typeface="Arial"/>
              </a:rPr>
              <a:t>Maxwell JA. (2012). </a:t>
            </a:r>
            <a:r>
              <a:rPr lang="en-GB" sz="2200" i="1" dirty="0">
                <a:solidFill>
                  <a:schemeClr val="tx1"/>
                </a:solidFill>
                <a:latin typeface="Arial"/>
                <a:cs typeface="Arial"/>
              </a:rPr>
              <a:t>Qualitative Research Design: An Interactive Approach: 41 (Applied Social Research Methods</a:t>
            </a:r>
            <a:r>
              <a:rPr lang="en-GB" sz="2200" dirty="0">
                <a:solidFill>
                  <a:schemeClr val="tx1"/>
                </a:solidFill>
                <a:latin typeface="Arial"/>
                <a:cs typeface="Arial"/>
              </a:rPr>
              <a:t>). Sage Publications Inc: London.</a:t>
            </a:r>
          </a:p>
          <a:p>
            <a:pPr marL="0" indent="0">
              <a:buNone/>
            </a:pPr>
            <a:endParaRPr lang="en-GB" sz="2200" dirty="0">
              <a:solidFill>
                <a:schemeClr val="tx1"/>
              </a:solidFill>
              <a:latin typeface="Arial"/>
              <a:cs typeface="Arial"/>
            </a:endParaRP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prstClr val="black"/>
                </a:solidFill>
                <a:effectLst/>
                <a:uLnTx/>
                <a:uFillTx/>
                <a:latin typeface="Arial"/>
                <a:ea typeface="+mn-ea"/>
                <a:cs typeface="Arial"/>
              </a:rPr>
              <a:t>Saunders, M.N.K., Lewis, P. and Thornhill, A. (2019) </a:t>
            </a:r>
            <a:r>
              <a:rPr kumimoji="0" lang="en-GB" sz="2000" b="0" i="1" u="none" strike="noStrike" kern="1200" cap="none" spc="0" normalizeH="0" baseline="0" noProof="0" dirty="0">
                <a:ln>
                  <a:noFill/>
                </a:ln>
                <a:solidFill>
                  <a:prstClr val="black"/>
                </a:solidFill>
                <a:effectLst/>
                <a:uLnTx/>
                <a:uFillTx/>
                <a:latin typeface="Arial"/>
                <a:ea typeface="+mn-ea"/>
                <a:cs typeface="Arial"/>
              </a:rPr>
              <a:t>Research methods for business students</a:t>
            </a:r>
            <a:r>
              <a:rPr kumimoji="0" lang="en-GB" sz="2000" b="0" i="0" u="none" strike="noStrike" kern="1200" cap="none" spc="0" normalizeH="0" baseline="0" noProof="0" dirty="0">
                <a:ln>
                  <a:noFill/>
                </a:ln>
                <a:solidFill>
                  <a:prstClr val="black"/>
                </a:solidFill>
                <a:effectLst/>
                <a:uLnTx/>
                <a:uFillTx/>
                <a:latin typeface="Arial"/>
                <a:ea typeface="+mn-ea"/>
                <a:cs typeface="Arial"/>
              </a:rPr>
              <a:t>. 8th edition. Harlow: Pearson</a:t>
            </a:r>
            <a:r>
              <a:rPr kumimoji="0" lang="en-GB" sz="1500" b="0" i="0" u="none" strike="noStrike" kern="1200" cap="none" spc="0" normalizeH="0" baseline="0" noProof="0" dirty="0">
                <a:ln>
                  <a:noFill/>
                </a:ln>
                <a:solidFill>
                  <a:prstClr val="black"/>
                </a:solidFill>
                <a:effectLst/>
                <a:uLnTx/>
                <a:uFillTx/>
                <a:latin typeface="Arial"/>
                <a:ea typeface="+mn-ea"/>
                <a:cs typeface="Arial"/>
              </a:rPr>
              <a:t>.</a:t>
            </a:r>
          </a:p>
          <a:p>
            <a:pPr>
              <a:buFont typeface="Arial" panose="020B0604020202020204" pitchFamily="34" charset="0"/>
              <a:buChar char="•"/>
            </a:pPr>
            <a:endParaRPr lang="en-GB" sz="2200" dirty="0">
              <a:solidFill>
                <a:schemeClr val="tx1"/>
              </a:solidFill>
              <a:latin typeface="Arial"/>
              <a:cs typeface="Arial"/>
            </a:endParaRPr>
          </a:p>
          <a:p>
            <a:pPr marL="0" lvl="0" indent="0">
              <a:buNone/>
            </a:pPr>
            <a:endParaRPr lang="en-GB" dirty="0">
              <a:latin typeface="Arial"/>
              <a:cs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2701</Words>
  <Application>Microsoft Office PowerPoint</Application>
  <PresentationFormat>Widescreen</PresentationFormat>
  <Paragraphs>274</Paragraphs>
  <Slides>35</Slides>
  <Notes>10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PRACTICE-BASED RESEARCH </vt:lpstr>
      <vt:lpstr>Aims of the Session</vt:lpstr>
      <vt:lpstr>What is Research Ethics?</vt:lpstr>
      <vt:lpstr>Ethical considerations in research</vt:lpstr>
      <vt:lpstr>Research Ethics</vt:lpstr>
      <vt:lpstr>Research Ethics</vt:lpstr>
      <vt:lpstr>Why do research ethics?</vt:lpstr>
      <vt:lpstr>Tuskegee Syphilis Study (1932-1972)</vt:lpstr>
      <vt:lpstr>Importance of Research Ethics</vt:lpstr>
      <vt:lpstr>Importance of Research Ethics</vt:lpstr>
      <vt:lpstr>Research Ethics</vt:lpstr>
      <vt:lpstr>How can a researcher get ethical approval</vt:lpstr>
      <vt:lpstr>Getting ethical approval</vt:lpstr>
      <vt:lpstr>Getting ethical approval</vt:lpstr>
      <vt:lpstr>Getting ethical approval</vt:lpstr>
      <vt:lpstr>Common ethical concerns</vt:lpstr>
      <vt:lpstr>Conducting ethical research</vt:lpstr>
      <vt:lpstr>Integrity, fairness and open-mindedness</vt:lpstr>
      <vt:lpstr>Respect for others</vt:lpstr>
      <vt:lpstr>Avoidance of harm</vt:lpstr>
      <vt:lpstr>Avoidance of harm</vt:lpstr>
      <vt:lpstr>The Milgram Experiment</vt:lpstr>
      <vt:lpstr>Privacy &amp; anonymity</vt:lpstr>
      <vt:lpstr>Privacy &amp; anonymity</vt:lpstr>
      <vt:lpstr>Voluntary participation</vt:lpstr>
      <vt:lpstr>Voluntary participation</vt:lpstr>
      <vt:lpstr>Informed consent</vt:lpstr>
      <vt:lpstr>Informed consent</vt:lpstr>
      <vt:lpstr>Informed consent</vt:lpstr>
      <vt:lpstr>Informed consent</vt:lpstr>
      <vt:lpstr>Conducting ethical research</vt:lpstr>
      <vt:lpstr>Confidentiality &amp; data protection</vt:lpstr>
      <vt:lpstr>Confidentiality &amp; data protection</vt:lpstr>
      <vt:lpstr>Accurate analysis &amp; reporting</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Back to Project</dc:title>
  <dc:creator>Lynne Susan Baines</dc:creator>
  <cp:lastModifiedBy>Zeno Leung</cp:lastModifiedBy>
  <cp:revision>348</cp:revision>
  <cp:lastPrinted>2021-11-15T11:09:44Z</cp:lastPrinted>
  <dcterms:created xsi:type="dcterms:W3CDTF">2020-04-22T12:34:26Z</dcterms:created>
  <dcterms:modified xsi:type="dcterms:W3CDTF">2024-02-02T17:55:59Z</dcterms:modified>
</cp:coreProperties>
</file>