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66" r:id="rId3"/>
    <p:sldId id="265" r:id="rId4"/>
    <p:sldId id="267" r:id="rId5"/>
    <p:sldId id="279" r:id="rId6"/>
    <p:sldId id="271" r:id="rId7"/>
    <p:sldId id="269" r:id="rId8"/>
    <p:sldId id="272" r:id="rId9"/>
    <p:sldId id="276" r:id="rId10"/>
    <p:sldId id="277" r:id="rId11"/>
    <p:sldId id="273" r:id="rId12"/>
    <p:sldId id="278" r:id="rId13"/>
    <p:sldId id="274" r:id="rId14"/>
    <p:sldId id="280" r:id="rId15"/>
    <p:sldId id="281" r:id="rId16"/>
    <p:sldId id="282"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1" autoAdjust="0"/>
    <p:restoredTop sz="94705" autoAdjust="0"/>
  </p:normalViewPr>
  <p:slideViewPr>
    <p:cSldViewPr snapToGrid="0">
      <p:cViewPr>
        <p:scale>
          <a:sx n="70" d="100"/>
          <a:sy n="70" d="100"/>
        </p:scale>
        <p:origin x="84" y="4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gan cawthorne" userId="4ae327b847ad9b16" providerId="LiveId" clId="{4F51267D-4DE4-4FB2-81B6-46A6CEA88A75}"/>
    <pc:docChg chg="custSel modSld">
      <pc:chgData name="megan cawthorne" userId="4ae327b847ad9b16" providerId="LiveId" clId="{4F51267D-4DE4-4FB2-81B6-46A6CEA88A75}" dt="2020-06-14T22:53:02.075" v="49" actId="20577"/>
      <pc:docMkLst>
        <pc:docMk/>
      </pc:docMkLst>
      <pc:sldChg chg="modSp mod">
        <pc:chgData name="megan cawthorne" userId="4ae327b847ad9b16" providerId="LiveId" clId="{4F51267D-4DE4-4FB2-81B6-46A6CEA88A75}" dt="2020-06-14T22:53:02.075" v="49" actId="20577"/>
        <pc:sldMkLst>
          <pc:docMk/>
          <pc:sldMk cId="2884658901" sldId="282"/>
        </pc:sldMkLst>
        <pc:spChg chg="mod">
          <ac:chgData name="megan cawthorne" userId="4ae327b847ad9b16" providerId="LiveId" clId="{4F51267D-4DE4-4FB2-81B6-46A6CEA88A75}" dt="2020-06-14T22:53:02.075" v="49" actId="20577"/>
          <ac:spMkLst>
            <pc:docMk/>
            <pc:sldMk cId="2884658901" sldId="282"/>
            <ac:spMk id="3" creationId="{8D364AC2-1F1A-456C-8232-7CBAD4E8C87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71E9272-48F4-4803-AE7C-766391321B1A}" type="datetimeFigureOut">
              <a:rPr lang="en-GB" smtClean="0"/>
              <a:t>14/06/2020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42CDDB-C39C-4EA5-9441-41EB6DAA262F}" type="slidenum">
              <a:rPr lang="en-GB" smtClean="0"/>
              <a:t>‹#›</a:t>
            </a:fld>
            <a:endParaRPr lang="en-GB"/>
          </a:p>
        </p:txBody>
      </p:sp>
    </p:spTree>
    <p:extLst>
      <p:ext uri="{BB962C8B-B14F-4D97-AF65-F5344CB8AC3E}">
        <p14:creationId xmlns:p14="http://schemas.microsoft.com/office/powerpoint/2010/main" val="35144316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1E9272-48F4-4803-AE7C-766391321B1A}" type="datetimeFigureOut">
              <a:rPr lang="en-GB" smtClean="0"/>
              <a:t>14/06/2020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42CDDB-C39C-4EA5-9441-41EB6DAA262F}" type="slidenum">
              <a:rPr lang="en-GB" smtClean="0"/>
              <a:t>‹#›</a:t>
            </a:fld>
            <a:endParaRPr lang="en-GB"/>
          </a:p>
        </p:txBody>
      </p:sp>
    </p:spTree>
    <p:extLst>
      <p:ext uri="{BB962C8B-B14F-4D97-AF65-F5344CB8AC3E}">
        <p14:creationId xmlns:p14="http://schemas.microsoft.com/office/powerpoint/2010/main" val="34820042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71E9272-48F4-4803-AE7C-766391321B1A}" type="datetimeFigureOut">
              <a:rPr lang="en-GB" smtClean="0"/>
              <a:t>14/06/2020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42CDDB-C39C-4EA5-9441-41EB6DAA262F}" type="slidenum">
              <a:rPr lang="en-GB" smtClean="0"/>
              <a:t>‹#›</a:t>
            </a:fld>
            <a:endParaRPr lang="en-GB"/>
          </a:p>
        </p:txBody>
      </p:sp>
    </p:spTree>
    <p:extLst>
      <p:ext uri="{BB962C8B-B14F-4D97-AF65-F5344CB8AC3E}">
        <p14:creationId xmlns:p14="http://schemas.microsoft.com/office/powerpoint/2010/main" val="28177964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71E9272-48F4-4803-AE7C-766391321B1A}" type="datetimeFigureOut">
              <a:rPr lang="en-GB" smtClean="0"/>
              <a:t>14/06/2020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42CDDB-C39C-4EA5-9441-41EB6DAA262F}" type="slidenum">
              <a:rPr lang="en-GB" smtClean="0"/>
              <a:t>‹#›</a:t>
            </a:fld>
            <a:endParaRPr lang="en-GB"/>
          </a:p>
        </p:txBody>
      </p:sp>
    </p:spTree>
    <p:extLst>
      <p:ext uri="{BB962C8B-B14F-4D97-AF65-F5344CB8AC3E}">
        <p14:creationId xmlns:p14="http://schemas.microsoft.com/office/powerpoint/2010/main" val="39942959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71E9272-48F4-4803-AE7C-766391321B1A}" type="datetimeFigureOut">
              <a:rPr lang="en-GB" smtClean="0"/>
              <a:t>14/06/2020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942CDDB-C39C-4EA5-9441-41EB6DAA262F}" type="slidenum">
              <a:rPr lang="en-GB" smtClean="0"/>
              <a:t>‹#›</a:t>
            </a:fld>
            <a:endParaRPr lang="en-GB"/>
          </a:p>
        </p:txBody>
      </p:sp>
    </p:spTree>
    <p:extLst>
      <p:ext uri="{BB962C8B-B14F-4D97-AF65-F5344CB8AC3E}">
        <p14:creationId xmlns:p14="http://schemas.microsoft.com/office/powerpoint/2010/main" val="16409906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1E9272-48F4-4803-AE7C-766391321B1A}" type="datetimeFigureOut">
              <a:rPr lang="en-GB" smtClean="0"/>
              <a:t>14/06/2020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942CDDB-C39C-4EA5-9441-41EB6DAA262F}" type="slidenum">
              <a:rPr lang="en-GB" smtClean="0"/>
              <a:t>‹#›</a:t>
            </a:fld>
            <a:endParaRPr lang="en-GB"/>
          </a:p>
        </p:txBody>
      </p:sp>
    </p:spTree>
    <p:extLst>
      <p:ext uri="{BB962C8B-B14F-4D97-AF65-F5344CB8AC3E}">
        <p14:creationId xmlns:p14="http://schemas.microsoft.com/office/powerpoint/2010/main" val="42311675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71E9272-48F4-4803-AE7C-766391321B1A}" type="datetimeFigureOut">
              <a:rPr lang="en-GB" smtClean="0"/>
              <a:t>14/06/2020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942CDDB-C39C-4EA5-9441-41EB6DAA262F}" type="slidenum">
              <a:rPr lang="en-GB" smtClean="0"/>
              <a:t>‹#›</a:t>
            </a:fld>
            <a:endParaRPr lang="en-GB"/>
          </a:p>
        </p:txBody>
      </p:sp>
    </p:spTree>
    <p:extLst>
      <p:ext uri="{BB962C8B-B14F-4D97-AF65-F5344CB8AC3E}">
        <p14:creationId xmlns:p14="http://schemas.microsoft.com/office/powerpoint/2010/main" val="37842951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71E9272-48F4-4803-AE7C-766391321B1A}" type="datetimeFigureOut">
              <a:rPr lang="en-GB" smtClean="0"/>
              <a:t>14/06/2020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42CDDB-C39C-4EA5-9441-41EB6DAA262F}" type="slidenum">
              <a:rPr lang="en-GB" smtClean="0"/>
              <a:t>‹#›</a:t>
            </a:fld>
            <a:endParaRPr lang="en-GB"/>
          </a:p>
        </p:txBody>
      </p:sp>
    </p:spTree>
    <p:extLst>
      <p:ext uri="{BB962C8B-B14F-4D97-AF65-F5344CB8AC3E}">
        <p14:creationId xmlns:p14="http://schemas.microsoft.com/office/powerpoint/2010/main" val="21624030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71E9272-48F4-4803-AE7C-766391321B1A}" type="datetimeFigureOut">
              <a:rPr lang="en-GB" smtClean="0"/>
              <a:t>14/06/2020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42CDDB-C39C-4EA5-9441-41EB6DAA262F}" type="slidenum">
              <a:rPr lang="en-GB" smtClean="0"/>
              <a:t>‹#›</a:t>
            </a:fld>
            <a:endParaRPr lang="en-GB"/>
          </a:p>
        </p:txBody>
      </p:sp>
    </p:spTree>
    <p:extLst>
      <p:ext uri="{BB962C8B-B14F-4D97-AF65-F5344CB8AC3E}">
        <p14:creationId xmlns:p14="http://schemas.microsoft.com/office/powerpoint/2010/main" val="1316589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1E9272-48F4-4803-AE7C-766391321B1A}" type="datetimeFigureOut">
              <a:rPr lang="en-GB" smtClean="0"/>
              <a:t>14/06/2020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42CDDB-C39C-4EA5-9441-41EB6DAA262F}" type="slidenum">
              <a:rPr lang="en-GB" smtClean="0"/>
              <a:t>‹#›</a:t>
            </a:fld>
            <a:endParaRPr lang="en-GB"/>
          </a:p>
        </p:txBody>
      </p:sp>
    </p:spTree>
    <p:extLst>
      <p:ext uri="{BB962C8B-B14F-4D97-AF65-F5344CB8AC3E}">
        <p14:creationId xmlns:p14="http://schemas.microsoft.com/office/powerpoint/2010/main" val="7227368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1E9272-48F4-4803-AE7C-766391321B1A}" type="datetimeFigureOut">
              <a:rPr lang="en-GB" smtClean="0"/>
              <a:t>14/06/2020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42CDDB-C39C-4EA5-9441-41EB6DAA262F}" type="slidenum">
              <a:rPr lang="en-GB" smtClean="0"/>
              <a:t>‹#›</a:t>
            </a:fld>
            <a:endParaRPr lang="en-GB"/>
          </a:p>
        </p:txBody>
      </p:sp>
    </p:spTree>
    <p:extLst>
      <p:ext uri="{BB962C8B-B14F-4D97-AF65-F5344CB8AC3E}">
        <p14:creationId xmlns:p14="http://schemas.microsoft.com/office/powerpoint/2010/main" val="14895199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71E9272-48F4-4803-AE7C-766391321B1A}" type="datetimeFigureOut">
              <a:rPr lang="en-GB" smtClean="0"/>
              <a:t>14/06/2020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942CDDB-C39C-4EA5-9441-41EB6DAA262F}" type="slidenum">
              <a:rPr lang="en-GB" smtClean="0"/>
              <a:t>‹#›</a:t>
            </a:fld>
            <a:endParaRPr lang="en-GB"/>
          </a:p>
        </p:txBody>
      </p:sp>
    </p:spTree>
    <p:extLst>
      <p:ext uri="{BB962C8B-B14F-4D97-AF65-F5344CB8AC3E}">
        <p14:creationId xmlns:p14="http://schemas.microsoft.com/office/powerpoint/2010/main" val="103510478"/>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thebalancesmb.com/what-is-financial-ratio-analysis-393186" TargetMode="External"/><Relationship Id="rId13" Type="http://schemas.openxmlformats.org/officeDocument/2006/relationships/hyperlink" Target="https://www.bbc.co.uk/news/uk-wales-50059149" TargetMode="External"/><Relationship Id="rId3" Type="http://schemas.openxmlformats.org/officeDocument/2006/relationships/hyperlink" Target="https://blog.oxfordcollegeofmarketing.com/2016/06/30/pestel-analysis/" TargetMode="External"/><Relationship Id="rId7" Type="http://schemas.openxmlformats.org/officeDocument/2006/relationships/hyperlink" Target="https://www.bernardmarr.com/default.asp?contentID=763" TargetMode="External"/><Relationship Id="rId12" Type="http://schemas.openxmlformats.org/officeDocument/2006/relationships/hyperlink" Target="https://www.businesstraveller.com/business-travel/2019/05/09/cardiff-airport-says-qatar-airways-services-have-been-transformational/" TargetMode="External"/><Relationship Id="rId2" Type="http://schemas.openxmlformats.org/officeDocument/2006/relationships/hyperlink" Target="https://www.purefx.co.uk/foreign-currency-exchange-insight/view/how-has-brexit-affected-the-currency-exchange-rate" TargetMode="External"/><Relationship Id="rId1" Type="http://schemas.openxmlformats.org/officeDocument/2006/relationships/slideLayout" Target="../slideLayouts/slideLayout2.xml"/><Relationship Id="rId6" Type="http://schemas.openxmlformats.org/officeDocument/2006/relationships/hyperlink" Target="https://www.linkedin.com/pulse/kpis-logic-decision-making-peder-enhorning" TargetMode="External"/><Relationship Id="rId11" Type="http://schemas.openxmlformats.org/officeDocument/2006/relationships/hyperlink" Target="https://onlinelibrary.wiley.com/doi/abs/10.1002/ert.20075" TargetMode="External"/><Relationship Id="rId5" Type="http://schemas.openxmlformats.org/officeDocument/2006/relationships/hyperlink" Target="https://www.cardiff-airport.com/" TargetMode="External"/><Relationship Id="rId10" Type="http://schemas.openxmlformats.org/officeDocument/2006/relationships/hyperlink" Target="https://www.koganpage.com/article/the-ideal-of-performance-management" TargetMode="External"/><Relationship Id="rId4" Type="http://schemas.openxmlformats.org/officeDocument/2006/relationships/hyperlink" Target="https://www.businessnewsdaily.com/4245-swot-analysis.html" TargetMode="External"/><Relationship Id="rId9" Type="http://schemas.openxmlformats.org/officeDocument/2006/relationships/hyperlink" Target="https://www.hrtechnologist.com/articles/performance-management-hcm/what-is-performance-management/" TargetMode="External"/><Relationship Id="rId14" Type="http://schemas.openxmlformats.org/officeDocument/2006/relationships/hyperlink" Target="https://www.cardiff-airport.com/news/2019/09/20/cardiff-airport-unveils-its-environmental-flight-path/"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www.myaccountingcourse.com/financial-ratios/debt-ratio" TargetMode="External"/><Relationship Id="rId13" Type="http://schemas.openxmlformats.org/officeDocument/2006/relationships/hyperlink" Target="https://www.bbc.co.uk/news/uk-wales-50955180" TargetMode="External"/><Relationship Id="rId3" Type="http://schemas.openxmlformats.org/officeDocument/2006/relationships/hyperlink" Target="https://strategiccfo.com/net-profit-margin-analysis/" TargetMode="External"/><Relationship Id="rId7" Type="http://schemas.openxmlformats.org/officeDocument/2006/relationships/hyperlink" Target="https://fluidly.com/blog/creditor-days-calculator/" TargetMode="External"/><Relationship Id="rId12" Type="http://schemas.openxmlformats.org/officeDocument/2006/relationships/hyperlink" Target="https://www.cardiff-airport.com/news/2017/06/08/cardiff-airport-reflects-on-success-of-uefa-champions-league-final/" TargetMode="External"/><Relationship Id="rId2" Type="http://schemas.openxmlformats.org/officeDocument/2006/relationships/hyperlink" Target="https://www.thebalancesmb.com/what-is-the-gross-profit-margin-393201" TargetMode="External"/><Relationship Id="rId1" Type="http://schemas.openxmlformats.org/officeDocument/2006/relationships/slideLayout" Target="../slideLayouts/slideLayout2.xml"/><Relationship Id="rId6" Type="http://schemas.openxmlformats.org/officeDocument/2006/relationships/hyperlink" Target="https://fluidly.com/blog/debtor-days-calculator/" TargetMode="External"/><Relationship Id="rId11" Type="http://schemas.openxmlformats.org/officeDocument/2006/relationships/hyperlink" Target="https://www.goal.com/en-gb/news/explained-brexit-affect-uk-football-fans-european-matches/sfysyag2gegi11n5wcbymf7c5" TargetMode="External"/><Relationship Id="rId5" Type="http://schemas.openxmlformats.org/officeDocument/2006/relationships/hyperlink" Target="https://www.investopedia.com/ask/answers/062714/what-are-main-differences-between-current-ratio-and-quick-ratio.asp" TargetMode="External"/><Relationship Id="rId10" Type="http://schemas.openxmlformats.org/officeDocument/2006/relationships/hyperlink" Target="https://www.investopedia.com/ask/answers/121814/what-good-interest-coverage-ratio.asp" TargetMode="External"/><Relationship Id="rId4" Type="http://schemas.openxmlformats.org/officeDocument/2006/relationships/hyperlink" Target="https://www.investopedia.com/terms/r/roce.asp" TargetMode="External"/><Relationship Id="rId9" Type="http://schemas.openxmlformats.org/officeDocument/2006/relationships/hyperlink" Target="https://www.investopedia.com/terms/i/interestcoverageratio.asp" TargetMode="External"/><Relationship Id="rId14" Type="http://schemas.openxmlformats.org/officeDocument/2006/relationships/hyperlink" Target="https://www.bbc.co.uk/news/uk-wales-politics-50127123"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cardiff-airport.com/uploads/Annual%20update%20flyer%202019%20FINAL.PDF" TargetMode="External"/><Relationship Id="rId3" Type="http://schemas.openxmlformats.org/officeDocument/2006/relationships/hyperlink" Target="https://www.skyscanner.com/tips-and-inspiration/red-eye-flights" TargetMode="External"/><Relationship Id="rId7" Type="http://schemas.openxmlformats.org/officeDocument/2006/relationships/hyperlink" Target="https://responsewebrecruitment.co.uk/online-recruitment-blog/internal-vs-external-recruitment/" TargetMode="External"/><Relationship Id="rId2" Type="http://schemas.openxmlformats.org/officeDocument/2006/relationships/hyperlink" Target="https://www.internationalairportreview.com/article/104803/cardiff-airport-ahead-technological-trend/" TargetMode="External"/><Relationship Id="rId1" Type="http://schemas.openxmlformats.org/officeDocument/2006/relationships/slideLayout" Target="../slideLayouts/slideLayout2.xml"/><Relationship Id="rId6" Type="http://schemas.openxmlformats.org/officeDocument/2006/relationships/hyperlink" Target="https://www.breathehr.com/blog/advantages-and-disadvantages-of-internal-recruitment" TargetMode="External"/><Relationship Id="rId11" Type="http://schemas.openxmlformats.org/officeDocument/2006/relationships/hyperlink" Target="https://www.cardiff-airport.com/news/2019/04/09/gender-pay-gap-report-reveals-cardiff-airport-is-ahead-of-the-curve/" TargetMode="External"/><Relationship Id="rId5" Type="http://schemas.openxmlformats.org/officeDocument/2006/relationships/hyperlink" Target="https://keydifferences.com/difference-between-internal-and-external-recruitment.html" TargetMode="External"/><Relationship Id="rId10" Type="http://schemas.openxmlformats.org/officeDocument/2006/relationships/hyperlink" Target="https://www.personneltoday.com/hr/movers-and-shakers-2-2/" TargetMode="External"/><Relationship Id="rId4" Type="http://schemas.openxmlformats.org/officeDocument/2006/relationships/hyperlink" Target="https://www.akyra.com.au/recruitment-and-selection" TargetMode="External"/><Relationship Id="rId9" Type="http://schemas.openxmlformats.org/officeDocument/2006/relationships/hyperlink" Target="https://www.giveagradago.com/news/2019/08/what-is-diversity-in-the-workplace/42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A store front at day&#10;&#10;Description automatically generated">
            <a:extLst>
              <a:ext uri="{FF2B5EF4-FFF2-40B4-BE49-F238E27FC236}">
                <a16:creationId xmlns:a16="http://schemas.microsoft.com/office/drawing/2014/main" id="{FD7E4E43-9D3F-416D-97FF-BA8ECDE33743}"/>
              </a:ext>
            </a:extLst>
          </p:cNvPr>
          <p:cNvPicPr>
            <a:picLocks noChangeAspect="1"/>
          </p:cNvPicPr>
          <p:nvPr/>
        </p:nvPicPr>
        <p:blipFill rotWithShape="1">
          <a:blip r:embed="rId2">
            <a:extLst>
              <a:ext uri="{28A0092B-C50C-407E-A947-70E740481C1C}">
                <a14:useLocalDpi xmlns:a14="http://schemas.microsoft.com/office/drawing/2010/main" val="0"/>
              </a:ext>
            </a:extLst>
          </a:blip>
          <a:srcRect t="16261"/>
          <a:stretch/>
        </p:blipFill>
        <p:spPr>
          <a:xfrm>
            <a:off x="0" y="0"/>
            <a:ext cx="12192000" cy="6858000"/>
          </a:xfrm>
          <a:prstGeom prst="rect">
            <a:avLst/>
          </a:prstGeom>
        </p:spPr>
      </p:pic>
      <p:sp>
        <p:nvSpPr>
          <p:cNvPr id="4" name="Rectangle 3">
            <a:extLst>
              <a:ext uri="{FF2B5EF4-FFF2-40B4-BE49-F238E27FC236}">
                <a16:creationId xmlns:a16="http://schemas.microsoft.com/office/drawing/2014/main" id="{0E894780-1E78-435F-8101-DD41D1166D3C}"/>
              </a:ext>
            </a:extLst>
          </p:cNvPr>
          <p:cNvSpPr/>
          <p:nvPr/>
        </p:nvSpPr>
        <p:spPr>
          <a:xfrm>
            <a:off x="126090" y="1589948"/>
            <a:ext cx="9439700" cy="923330"/>
          </a:xfrm>
          <a:prstGeom prst="rect">
            <a:avLst/>
          </a:prstGeom>
          <a:noFill/>
        </p:spPr>
        <p:txBody>
          <a:bodyPr wrap="none" lIns="91440" tIns="45720" rIns="91440" bIns="45720">
            <a:spAutoFit/>
          </a:bodyPr>
          <a:lstStyle/>
          <a:p>
            <a:pPr algn="ctr"/>
            <a:r>
              <a:rPr lang="en-US" sz="5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rPr>
              <a:t>Management in Practice Report </a:t>
            </a:r>
          </a:p>
        </p:txBody>
      </p:sp>
      <p:sp>
        <p:nvSpPr>
          <p:cNvPr id="5" name="Rectangle 4">
            <a:extLst>
              <a:ext uri="{FF2B5EF4-FFF2-40B4-BE49-F238E27FC236}">
                <a16:creationId xmlns:a16="http://schemas.microsoft.com/office/drawing/2014/main" id="{1634612C-AB5D-4C35-89A4-5F1449A4FDC3}"/>
              </a:ext>
            </a:extLst>
          </p:cNvPr>
          <p:cNvSpPr/>
          <p:nvPr/>
        </p:nvSpPr>
        <p:spPr>
          <a:xfrm>
            <a:off x="2099778" y="2282445"/>
            <a:ext cx="3996222" cy="461665"/>
          </a:xfrm>
          <a:prstGeom prst="rect">
            <a:avLst/>
          </a:prstGeom>
          <a:noFill/>
        </p:spPr>
        <p:txBody>
          <a:bodyPr wrap="none" lIns="91440" tIns="45720" rIns="91440" bIns="45720">
            <a:spAutoFit/>
          </a:bodyPr>
          <a:lstStyle/>
          <a:p>
            <a:pPr algn="ctr"/>
            <a:r>
              <a:rPr lang="en-US" sz="2400" b="1" dirty="0">
                <a:ln w="10160">
                  <a:solidFill>
                    <a:schemeClr val="accent5"/>
                  </a:solidFill>
                  <a:prstDash val="solid"/>
                </a:ln>
                <a:solidFill>
                  <a:srgbClr val="FFFFFF"/>
                </a:solidFill>
                <a:effectLst>
                  <a:outerShdw blurRad="38100" dist="22860" dir="5400000" algn="tl" rotWithShape="0">
                    <a:srgbClr val="000000">
                      <a:alpha val="30000"/>
                    </a:srgbClr>
                  </a:outerShdw>
                </a:effectLst>
              </a:rPr>
              <a:t>1603692 – Megan Cawthorne </a:t>
            </a:r>
            <a:endParaRPr lang="en-US" sz="2400" b="1" cap="none" spc="0" dirty="0">
              <a:ln w="10160">
                <a:solidFill>
                  <a:schemeClr val="accent5"/>
                </a:solidFill>
                <a:prstDash val="solid"/>
              </a:ln>
              <a:solidFill>
                <a:srgbClr val="FFFFFF"/>
              </a:solidFill>
              <a:effectLst>
                <a:outerShdw blurRad="38100" dist="22860" dir="5400000" algn="tl" rotWithShape="0">
                  <a:srgbClr val="000000">
                    <a:alpha val="30000"/>
                  </a:srgbClr>
                </a:outerShdw>
              </a:effectLst>
            </a:endParaRPr>
          </a:p>
        </p:txBody>
      </p:sp>
    </p:spTree>
    <p:extLst>
      <p:ext uri="{BB962C8B-B14F-4D97-AF65-F5344CB8AC3E}">
        <p14:creationId xmlns:p14="http://schemas.microsoft.com/office/powerpoint/2010/main" val="42380363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A11702C-5EEA-4D6D-BF82-41E5BC3A492D}"/>
              </a:ext>
            </a:extLst>
          </p:cNvPr>
          <p:cNvSpPr>
            <a:spLocks noGrp="1"/>
          </p:cNvSpPr>
          <p:nvPr>
            <p:ph idx="1"/>
          </p:nvPr>
        </p:nvSpPr>
        <p:spPr/>
        <p:txBody>
          <a:bodyPr>
            <a:normAutofit/>
          </a:bodyPr>
          <a:lstStyle/>
          <a:p>
            <a:pPr>
              <a:lnSpc>
                <a:spcPct val="107000"/>
              </a:lnSpc>
              <a:spcAft>
                <a:spcPts val="800"/>
              </a:spcAft>
            </a:pPr>
            <a:r>
              <a:rPr lang="en-US" sz="2000" dirty="0">
                <a:effectLst/>
                <a:latin typeface="Calibri" panose="020F0502020204030204" pitchFamily="34" charset="0"/>
                <a:ea typeface="Calibri" panose="020F0502020204030204" pitchFamily="34" charset="0"/>
                <a:cs typeface="Times New Roman" panose="02020603050405020304" pitchFamily="18" charset="0"/>
              </a:rPr>
              <a:t>Cardiff airport being the gate-way to wales gives it the responsibility to make sure that passenger experience is top tier. </a:t>
            </a:r>
          </a:p>
          <a:p>
            <a:pPr>
              <a:lnSpc>
                <a:spcPct val="107000"/>
              </a:lnSpc>
              <a:spcAft>
                <a:spcPts val="800"/>
              </a:spcAft>
            </a:pPr>
            <a:r>
              <a:rPr lang="en-US" sz="2000" dirty="0">
                <a:effectLst/>
                <a:latin typeface="Calibri" panose="020F0502020204030204" pitchFamily="34" charset="0"/>
                <a:ea typeface="Calibri" panose="020F0502020204030204" pitchFamily="34" charset="0"/>
                <a:cs typeface="Times New Roman" panose="02020603050405020304" pitchFamily="18" charset="0"/>
              </a:rPr>
              <a:t>Cardiff Airport is in the Vale of </a:t>
            </a:r>
            <a:r>
              <a:rPr lang="en-US" sz="2000" dirty="0" err="1">
                <a:effectLst/>
                <a:latin typeface="Calibri" panose="020F0502020204030204" pitchFamily="34" charset="0"/>
                <a:ea typeface="Calibri" panose="020F0502020204030204" pitchFamily="34" charset="0"/>
                <a:cs typeface="Times New Roman" panose="02020603050405020304" pitchFamily="18" charset="0"/>
              </a:rPr>
              <a:t>Glamorgan</a:t>
            </a:r>
            <a:r>
              <a:rPr lang="en-US" sz="2000" dirty="0">
                <a:effectLst/>
                <a:latin typeface="Calibri" panose="020F0502020204030204" pitchFamily="34" charset="0"/>
                <a:ea typeface="Calibri" panose="020F0502020204030204" pitchFamily="34" charset="0"/>
                <a:cs typeface="Times New Roman" panose="02020603050405020304" pitchFamily="18" charset="0"/>
              </a:rPr>
              <a:t>, roughly 30 minutes away from Cardiff City Centre</a:t>
            </a:r>
          </a:p>
          <a:p>
            <a:pPr>
              <a:lnSpc>
                <a:spcPct val="107000"/>
              </a:lnSpc>
              <a:spcAft>
                <a:spcPts val="800"/>
              </a:spcAft>
            </a:pPr>
            <a:r>
              <a:rPr lang="en-US" sz="2000" dirty="0">
                <a:effectLst/>
                <a:latin typeface="Calibri" panose="020F0502020204030204" pitchFamily="34" charset="0"/>
                <a:ea typeface="Calibri" panose="020F0502020204030204" pitchFamily="34" charset="0"/>
                <a:cs typeface="Times New Roman" panose="02020603050405020304" pitchFamily="18" charset="0"/>
              </a:rPr>
              <a:t>50 direct flights available and ‘more than 900 connections’ Cardiff International Airport Limited (2020).</a:t>
            </a:r>
          </a:p>
          <a:p>
            <a:pPr>
              <a:lnSpc>
                <a:spcPct val="107000"/>
              </a:lnSpc>
              <a:spcAft>
                <a:spcPts val="800"/>
              </a:spcAft>
            </a:pPr>
            <a:r>
              <a:rPr lang="en-US" sz="2000" dirty="0">
                <a:effectLst/>
                <a:latin typeface="Calibri" panose="020F0502020204030204" pitchFamily="34" charset="0"/>
                <a:ea typeface="Calibri" panose="020F0502020204030204" pitchFamily="34" charset="0"/>
                <a:cs typeface="Times New Roman" panose="02020603050405020304" pitchFamily="18" charset="0"/>
              </a:rPr>
              <a:t> The airport has 1 runway and up to 25 aircrafts can land and take off per hour. </a:t>
            </a:r>
          </a:p>
          <a:p>
            <a:pPr>
              <a:lnSpc>
                <a:spcPct val="107000"/>
              </a:lnSpc>
              <a:spcAft>
                <a:spcPts val="800"/>
              </a:spcAft>
            </a:pPr>
            <a:r>
              <a:rPr lang="en-US" sz="2000" dirty="0">
                <a:effectLst/>
                <a:latin typeface="Calibri" panose="020F0502020204030204" pitchFamily="34" charset="0"/>
                <a:ea typeface="Calibri" panose="020F0502020204030204" pitchFamily="34" charset="0"/>
                <a:cs typeface="Times New Roman" panose="02020603050405020304" pitchFamily="18" charset="0"/>
              </a:rPr>
              <a:t>In March 2013, the Welsh Government brought the ‘airport for 52m from a private company’ and since then it has been undergoing changes in order to hopefully improve customer’s experiences and see a rise in figures, Jenni Reid (2019). </a:t>
            </a:r>
          </a:p>
        </p:txBody>
      </p:sp>
      <p:sp>
        <p:nvSpPr>
          <p:cNvPr id="4" name="Title 1">
            <a:extLst>
              <a:ext uri="{FF2B5EF4-FFF2-40B4-BE49-F238E27FC236}">
                <a16:creationId xmlns:a16="http://schemas.microsoft.com/office/drawing/2014/main" id="{8848631F-7597-4F31-88C7-8A1110253B06}"/>
              </a:ext>
            </a:extLst>
          </p:cNvPr>
          <p:cNvSpPr txBox="1">
            <a:spLocks/>
          </p:cNvSpPr>
          <p:nvPr/>
        </p:nvSpPr>
        <p:spPr>
          <a:xfrm>
            <a:off x="990600" y="5175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Introduction </a:t>
            </a:r>
          </a:p>
        </p:txBody>
      </p:sp>
    </p:spTree>
    <p:extLst>
      <p:ext uri="{BB962C8B-B14F-4D97-AF65-F5344CB8AC3E}">
        <p14:creationId xmlns:p14="http://schemas.microsoft.com/office/powerpoint/2010/main" val="31791382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4332F-DD5F-40F1-B61B-40A76DBE2DC7}"/>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37D2724D-9FDD-4D74-82FE-6BC0F172A904}"/>
              </a:ext>
            </a:extLst>
          </p:cNvPr>
          <p:cNvSpPr>
            <a:spLocks noGrp="1"/>
          </p:cNvSpPr>
          <p:nvPr>
            <p:ph idx="1"/>
          </p:nvPr>
        </p:nvSpPr>
        <p:spPr>
          <a:xfrm>
            <a:off x="248575" y="1825625"/>
            <a:ext cx="11691891" cy="4351338"/>
          </a:xfrm>
        </p:spPr>
        <p:txBody>
          <a:bodyPr>
            <a:normAutofit/>
          </a:bodyPr>
          <a:lstStyle/>
          <a:p>
            <a:r>
              <a:rPr lang="en-US" sz="2800" dirty="0">
                <a:effectLst/>
                <a:latin typeface="Calibri" panose="020F0502020204030204" pitchFamily="34" charset="0"/>
                <a:ea typeface="Calibri" panose="020F0502020204030204" pitchFamily="34" charset="0"/>
                <a:cs typeface="Times New Roman" panose="02020603050405020304" pitchFamily="18" charset="0"/>
              </a:rPr>
              <a:t>KPI stands for key performance indicator. </a:t>
            </a:r>
            <a:r>
              <a:rPr lang="en-US" sz="2800" dirty="0" err="1">
                <a:effectLst/>
                <a:latin typeface="Calibri" panose="020F0502020204030204" pitchFamily="34" charset="0"/>
                <a:ea typeface="Calibri" panose="020F0502020204030204" pitchFamily="34" charset="0"/>
                <a:cs typeface="Times New Roman" panose="02020603050405020304" pitchFamily="18" charset="0"/>
              </a:rPr>
              <a:t>Organisations</a:t>
            </a:r>
            <a:r>
              <a:rPr lang="en-US" sz="2800" dirty="0">
                <a:effectLst/>
                <a:latin typeface="Calibri" panose="020F0502020204030204" pitchFamily="34" charset="0"/>
                <a:ea typeface="Calibri" panose="020F0502020204030204" pitchFamily="34" charset="0"/>
                <a:cs typeface="Times New Roman" panose="02020603050405020304" pitchFamily="18" charset="0"/>
              </a:rPr>
              <a:t> use KPI’s daily in order to keep an eye on progress internally throughout the year. A KPI is a ‘metric’ that allows somebody to have an insight on the progress of their </a:t>
            </a:r>
            <a:r>
              <a:rPr lang="en-US" sz="2800" dirty="0" err="1">
                <a:effectLst/>
                <a:latin typeface="Calibri" panose="020F0502020204030204" pitchFamily="34" charset="0"/>
                <a:ea typeface="Calibri" panose="020F0502020204030204" pitchFamily="34" charset="0"/>
                <a:cs typeface="Times New Roman" panose="02020603050405020304" pitchFamily="18" charset="0"/>
              </a:rPr>
              <a:t>organisation</a:t>
            </a:r>
            <a:r>
              <a:rPr lang="en-US" sz="2800" dirty="0">
                <a:effectLst/>
                <a:latin typeface="Calibri" panose="020F0502020204030204" pitchFamily="34" charset="0"/>
                <a:ea typeface="Calibri" panose="020F0502020204030204" pitchFamily="34" charset="0"/>
                <a:cs typeface="Times New Roman" panose="02020603050405020304" pitchFamily="18" charset="0"/>
              </a:rPr>
              <a:t>, </a:t>
            </a:r>
            <a:r>
              <a:rPr lang="en-US" sz="2800" dirty="0" err="1">
                <a:effectLst/>
                <a:latin typeface="Calibri" panose="020F0502020204030204" pitchFamily="34" charset="0"/>
                <a:ea typeface="Calibri" panose="020F0502020204030204" pitchFamily="34" charset="0"/>
                <a:cs typeface="Times New Roman" panose="02020603050405020304" pitchFamily="18" charset="0"/>
              </a:rPr>
              <a:t>Peder</a:t>
            </a:r>
            <a:r>
              <a:rPr lang="en-US" sz="2800" dirty="0">
                <a:effectLst/>
                <a:latin typeface="Calibri" panose="020F0502020204030204" pitchFamily="34" charset="0"/>
                <a:ea typeface="Calibri" panose="020F0502020204030204" pitchFamily="34" charset="0"/>
                <a:cs typeface="Times New Roman" panose="02020603050405020304" pitchFamily="18" charset="0"/>
              </a:rPr>
              <a:t> </a:t>
            </a:r>
            <a:r>
              <a:rPr lang="en-US" sz="2800" dirty="0" err="1">
                <a:effectLst/>
                <a:latin typeface="Calibri" panose="020F0502020204030204" pitchFamily="34" charset="0"/>
                <a:ea typeface="Calibri" panose="020F0502020204030204" pitchFamily="34" charset="0"/>
                <a:cs typeface="Times New Roman" panose="02020603050405020304" pitchFamily="18" charset="0"/>
              </a:rPr>
              <a:t>Enhorning</a:t>
            </a:r>
            <a:r>
              <a:rPr lang="en-US" sz="2800" dirty="0">
                <a:effectLst/>
                <a:latin typeface="Calibri" panose="020F0502020204030204" pitchFamily="34" charset="0"/>
                <a:ea typeface="Calibri" panose="020F0502020204030204" pitchFamily="34" charset="0"/>
                <a:cs typeface="Times New Roman" panose="02020603050405020304" pitchFamily="18" charset="0"/>
              </a:rPr>
              <a:t> (2015). </a:t>
            </a:r>
          </a:p>
          <a:p>
            <a:r>
              <a:rPr lang="en-US" dirty="0">
                <a:latin typeface="Calibri" panose="020F0502020204030204" pitchFamily="34" charset="0"/>
                <a:ea typeface="Calibri" panose="020F0502020204030204" pitchFamily="34" charset="0"/>
                <a:cs typeface="Times New Roman" panose="02020603050405020304" pitchFamily="18" charset="0"/>
              </a:rPr>
              <a:t>Introduce Bernard Marr’s Views</a:t>
            </a:r>
          </a:p>
          <a:p>
            <a:r>
              <a:rPr lang="en-US" sz="2800" dirty="0">
                <a:effectLst/>
                <a:latin typeface="Calibri" panose="020F0502020204030204" pitchFamily="34" charset="0"/>
                <a:ea typeface="Calibri" panose="020F0502020204030204" pitchFamily="34" charset="0"/>
                <a:cs typeface="Times New Roman" panose="02020603050405020304" pitchFamily="18" charset="0"/>
              </a:rPr>
              <a:t>KPI’s are imperative to review when making decisions within the </a:t>
            </a:r>
            <a:r>
              <a:rPr lang="en-US" sz="2800" dirty="0" err="1">
                <a:effectLst/>
                <a:latin typeface="Calibri" panose="020F0502020204030204" pitchFamily="34" charset="0"/>
                <a:ea typeface="Calibri" panose="020F0502020204030204" pitchFamily="34" charset="0"/>
                <a:cs typeface="Times New Roman" panose="02020603050405020304" pitchFamily="18" charset="0"/>
              </a:rPr>
              <a:t>organisation</a:t>
            </a:r>
            <a:r>
              <a:rPr lang="en-US" sz="2800" dirty="0">
                <a:effectLst/>
                <a:latin typeface="Calibri" panose="020F0502020204030204" pitchFamily="34" charset="0"/>
                <a:ea typeface="Calibri" panose="020F0502020204030204" pitchFamily="34" charset="0"/>
                <a:cs typeface="Times New Roman" panose="02020603050405020304" pitchFamily="18" charset="0"/>
              </a:rPr>
              <a:t> because they help to show an ‘insight’ into the progress of the </a:t>
            </a:r>
            <a:r>
              <a:rPr lang="en-US" sz="2800" dirty="0" err="1">
                <a:effectLst/>
                <a:latin typeface="Calibri" panose="020F0502020204030204" pitchFamily="34" charset="0"/>
                <a:ea typeface="Calibri" panose="020F0502020204030204" pitchFamily="34" charset="0"/>
                <a:cs typeface="Times New Roman" panose="02020603050405020304" pitchFamily="18" charset="0"/>
              </a:rPr>
              <a:t>organisation</a:t>
            </a:r>
            <a:r>
              <a:rPr lang="en-US" sz="2800" dirty="0">
                <a:effectLst/>
                <a:latin typeface="Calibri" panose="020F0502020204030204" pitchFamily="34" charset="0"/>
                <a:ea typeface="Calibri" panose="020F0502020204030204" pitchFamily="34" charset="0"/>
                <a:cs typeface="Times New Roman" panose="02020603050405020304" pitchFamily="18" charset="0"/>
              </a:rPr>
              <a:t> and helps to determine what works for the business and what does not.</a:t>
            </a:r>
            <a:endParaRPr lang="en-GB" dirty="0"/>
          </a:p>
        </p:txBody>
      </p:sp>
    </p:spTree>
    <p:extLst>
      <p:ext uri="{BB962C8B-B14F-4D97-AF65-F5344CB8AC3E}">
        <p14:creationId xmlns:p14="http://schemas.microsoft.com/office/powerpoint/2010/main" val="3924240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CA15E-85B1-4411-9C70-0EE380CE1DD8}"/>
              </a:ext>
            </a:extLst>
          </p:cNvPr>
          <p:cNvSpPr>
            <a:spLocks noGrp="1"/>
          </p:cNvSpPr>
          <p:nvPr>
            <p:ph type="title"/>
          </p:nvPr>
        </p:nvSpPr>
        <p:spPr/>
        <p:txBody>
          <a:bodyPr/>
          <a:lstStyle/>
          <a:p>
            <a:r>
              <a:rPr lang="en-GB" dirty="0"/>
              <a:t>Main Findings </a:t>
            </a:r>
          </a:p>
        </p:txBody>
      </p:sp>
      <p:sp>
        <p:nvSpPr>
          <p:cNvPr id="3" name="Content Placeholder 2">
            <a:extLst>
              <a:ext uri="{FF2B5EF4-FFF2-40B4-BE49-F238E27FC236}">
                <a16:creationId xmlns:a16="http://schemas.microsoft.com/office/drawing/2014/main" id="{D8DF167B-A58A-476B-9C32-776116072E55}"/>
              </a:ext>
            </a:extLst>
          </p:cNvPr>
          <p:cNvSpPr>
            <a:spLocks noGrp="1"/>
          </p:cNvSpPr>
          <p:nvPr>
            <p:ph idx="1"/>
          </p:nvPr>
        </p:nvSpPr>
        <p:spPr/>
        <p:txBody>
          <a:bodyPr>
            <a:normAutofit/>
          </a:bodyPr>
          <a:lstStyle/>
          <a:p>
            <a:r>
              <a:rPr lang="en-GB" sz="2800" dirty="0">
                <a:effectLst/>
                <a:latin typeface="Calibri" panose="020F0502020204030204" pitchFamily="34" charset="0"/>
                <a:ea typeface="Calibri" panose="020F0502020204030204" pitchFamily="34" charset="0"/>
                <a:cs typeface="Times New Roman" panose="02020603050405020304" pitchFamily="18" charset="0"/>
              </a:rPr>
              <a:t>It is important that management consider all different macro and micro aspects when it comes to managing an organisation such a Cardiff airport. </a:t>
            </a:r>
          </a:p>
          <a:p>
            <a:r>
              <a:rPr lang="en-GB" sz="2800" dirty="0">
                <a:effectLst/>
                <a:latin typeface="Calibri" panose="020F0502020204030204" pitchFamily="34" charset="0"/>
                <a:ea typeface="Calibri" panose="020F0502020204030204" pitchFamily="34" charset="0"/>
                <a:cs typeface="Times New Roman" panose="02020603050405020304" pitchFamily="18" charset="0"/>
              </a:rPr>
              <a:t>It is crucial that they use a PESTLE analysis to build upon their knowledge of the outside risks that could face their organisation such as political, economic and environmental risks but to name a few. </a:t>
            </a:r>
          </a:p>
          <a:p>
            <a:r>
              <a:rPr lang="en-GB" sz="2800" dirty="0">
                <a:effectLst/>
                <a:latin typeface="Calibri" panose="020F0502020204030204" pitchFamily="34" charset="0"/>
                <a:ea typeface="Calibri" panose="020F0502020204030204" pitchFamily="34" charset="0"/>
                <a:cs typeface="Times New Roman" panose="02020603050405020304" pitchFamily="18" charset="0"/>
              </a:rPr>
              <a:t>The management at Cardiff airport need to be aware of their own strength and opportunities such as connections with Qatar airways in order to be aware of what is working for them as an organisation. </a:t>
            </a:r>
          </a:p>
          <a:p>
            <a:endParaRPr lang="en-GB" dirty="0"/>
          </a:p>
        </p:txBody>
      </p:sp>
    </p:spTree>
    <p:extLst>
      <p:ext uri="{BB962C8B-B14F-4D97-AF65-F5344CB8AC3E}">
        <p14:creationId xmlns:p14="http://schemas.microsoft.com/office/powerpoint/2010/main" val="32244613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B1BE2C5-E990-4914-8F78-5522441B65B9}"/>
              </a:ext>
            </a:extLst>
          </p:cNvPr>
          <p:cNvSpPr>
            <a:spLocks noGrp="1"/>
          </p:cNvSpPr>
          <p:nvPr>
            <p:ph idx="1"/>
          </p:nvPr>
        </p:nvSpPr>
        <p:spPr/>
        <p:txBody>
          <a:bodyPr/>
          <a:lstStyle/>
          <a:p>
            <a:r>
              <a:rPr lang="en-GB" sz="3600" dirty="0">
                <a:effectLst/>
                <a:latin typeface="Calibri" panose="020F0502020204030204" pitchFamily="34" charset="0"/>
                <a:ea typeface="Calibri" panose="020F0502020204030204" pitchFamily="34" charset="0"/>
                <a:cs typeface="Times New Roman" panose="02020603050405020304" pitchFamily="18" charset="0"/>
              </a:rPr>
              <a:t>Introduce SWOT and PESTLE</a:t>
            </a:r>
          </a:p>
          <a:p>
            <a:pPr marL="0" indent="0">
              <a:buNone/>
            </a:pPr>
            <a:endParaRPr lang="en-GB" sz="3600" dirty="0">
              <a:effectLst/>
              <a:latin typeface="Calibri" panose="020F0502020204030204" pitchFamily="34" charset="0"/>
              <a:ea typeface="Calibri" panose="020F0502020204030204" pitchFamily="34" charset="0"/>
              <a:cs typeface="Times New Roman" panose="02020603050405020304" pitchFamily="18" charset="0"/>
            </a:endParaRPr>
          </a:p>
          <a:p>
            <a:r>
              <a:rPr lang="en-GB" sz="3600" dirty="0">
                <a:effectLst/>
                <a:latin typeface="Calibri" panose="020F0502020204030204" pitchFamily="34" charset="0"/>
                <a:ea typeface="Calibri" panose="020F0502020204030204" pitchFamily="34" charset="0"/>
                <a:cs typeface="Times New Roman" panose="02020603050405020304" pitchFamily="18" charset="0"/>
              </a:rPr>
              <a:t>Introduce a political factor, economic factor, social factor, technological factor, legal factor and an environmental factor. </a:t>
            </a:r>
          </a:p>
          <a:p>
            <a:pPr marL="0" indent="0">
              <a:buNone/>
            </a:pP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Title 1">
            <a:extLst>
              <a:ext uri="{FF2B5EF4-FFF2-40B4-BE49-F238E27FC236}">
                <a16:creationId xmlns:a16="http://schemas.microsoft.com/office/drawing/2014/main" id="{70C72243-9FD4-445D-AE46-48DFBFB31933}"/>
              </a:ext>
            </a:extLst>
          </p:cNvPr>
          <p:cNvSpPr>
            <a:spLocks noGrp="1"/>
          </p:cNvSpPr>
          <p:nvPr>
            <p:ph type="title"/>
          </p:nvPr>
        </p:nvSpPr>
        <p:spPr>
          <a:xfrm>
            <a:off x="838200" y="365125"/>
            <a:ext cx="10515600" cy="1325563"/>
          </a:xfrm>
        </p:spPr>
        <p:txBody>
          <a:bodyPr/>
          <a:lstStyle/>
          <a:p>
            <a:r>
              <a:rPr lang="en-GB" dirty="0"/>
              <a:t>Economic Analysis</a:t>
            </a:r>
          </a:p>
        </p:txBody>
      </p:sp>
    </p:spTree>
    <p:extLst>
      <p:ext uri="{BB962C8B-B14F-4D97-AF65-F5344CB8AC3E}">
        <p14:creationId xmlns:p14="http://schemas.microsoft.com/office/powerpoint/2010/main" val="31431332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3787E-67FA-4C3F-8FAA-4F9F2DB766A8}"/>
              </a:ext>
            </a:extLst>
          </p:cNvPr>
          <p:cNvSpPr>
            <a:spLocks noGrp="1"/>
          </p:cNvSpPr>
          <p:nvPr>
            <p:ph type="title"/>
          </p:nvPr>
        </p:nvSpPr>
        <p:spPr/>
        <p:txBody>
          <a:bodyPr/>
          <a:lstStyle/>
          <a:p>
            <a:r>
              <a:rPr lang="en-GB" dirty="0"/>
              <a:t>Financial analysis</a:t>
            </a:r>
          </a:p>
        </p:txBody>
      </p:sp>
      <p:sp>
        <p:nvSpPr>
          <p:cNvPr id="3" name="Content Placeholder 2">
            <a:extLst>
              <a:ext uri="{FF2B5EF4-FFF2-40B4-BE49-F238E27FC236}">
                <a16:creationId xmlns:a16="http://schemas.microsoft.com/office/drawing/2014/main" id="{5BB01BF1-639F-4DE9-8EE4-1547F1AEEC81}"/>
              </a:ext>
            </a:extLst>
          </p:cNvPr>
          <p:cNvSpPr>
            <a:spLocks noGrp="1"/>
          </p:cNvSpPr>
          <p:nvPr>
            <p:ph idx="1"/>
          </p:nvPr>
        </p:nvSpPr>
        <p:spPr/>
        <p:txBody>
          <a:bodyPr/>
          <a:lstStyle/>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There are 3 different types of ratio: Profitability which consists of gross profit margin, net profit margin and ROCE (return on capital employed), Gearing which consists of debt ration and interest cover and finally Liquidity which consists of current ratio, quick ratio, debtor days and creditor days. </a:t>
            </a:r>
          </a:p>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Financial ratios are tools that can be useful when investors and companies wants to analyse and compare the ‘relationships between different pieces of financial information’ across the organisations history and the entire business sector, Rosemary Carlson (2019).</a:t>
            </a:r>
          </a:p>
          <a:p>
            <a:pPr marL="0" indent="0">
              <a:buNone/>
            </a:pPr>
            <a:endParaRPr lang="en-GB" dirty="0"/>
          </a:p>
        </p:txBody>
      </p:sp>
    </p:spTree>
    <p:extLst>
      <p:ext uri="{BB962C8B-B14F-4D97-AF65-F5344CB8AC3E}">
        <p14:creationId xmlns:p14="http://schemas.microsoft.com/office/powerpoint/2010/main" val="28201662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7030A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0CCB7-BC44-41E8-8334-AB9834A2E374}"/>
              </a:ext>
            </a:extLst>
          </p:cNvPr>
          <p:cNvSpPr>
            <a:spLocks noGrp="1"/>
          </p:cNvSpPr>
          <p:nvPr>
            <p:ph type="title"/>
          </p:nvPr>
        </p:nvSpPr>
        <p:spPr>
          <a:xfrm>
            <a:off x="687280" y="0"/>
            <a:ext cx="10515600" cy="1325563"/>
          </a:xfrm>
        </p:spPr>
        <p:txBody>
          <a:bodyPr/>
          <a:lstStyle/>
          <a:p>
            <a:r>
              <a:rPr lang="en-GB" dirty="0"/>
              <a:t>Analysis and key performance indicators  </a:t>
            </a:r>
          </a:p>
        </p:txBody>
      </p:sp>
      <p:sp>
        <p:nvSpPr>
          <p:cNvPr id="3" name="Content Placeholder 2">
            <a:extLst>
              <a:ext uri="{FF2B5EF4-FFF2-40B4-BE49-F238E27FC236}">
                <a16:creationId xmlns:a16="http://schemas.microsoft.com/office/drawing/2014/main" id="{B60B9820-F904-423E-A76E-165B4D2DEDD9}"/>
              </a:ext>
            </a:extLst>
          </p:cNvPr>
          <p:cNvSpPr>
            <a:spLocks noGrp="1"/>
          </p:cNvSpPr>
          <p:nvPr>
            <p:ph idx="1"/>
          </p:nvPr>
        </p:nvSpPr>
        <p:spPr>
          <a:xfrm>
            <a:off x="838200" y="2295987"/>
            <a:ext cx="10364680" cy="2266025"/>
          </a:xfrm>
        </p:spPr>
        <p:txBody>
          <a:bodyPr>
            <a:normAutofit/>
          </a:bodyPr>
          <a:lstStyle/>
          <a:p>
            <a:pPr algn="ctr">
              <a:lnSpc>
                <a:spcPct val="107000"/>
              </a:lnSpc>
              <a:spcAft>
                <a:spcPts val="800"/>
              </a:spcAft>
            </a:pPr>
            <a:r>
              <a:rPr lang="en-GB" sz="3600" dirty="0">
                <a:effectLst/>
                <a:latin typeface="Calibri" panose="020F0502020204030204" pitchFamily="34" charset="0"/>
                <a:ea typeface="Calibri" panose="020F0502020204030204" pitchFamily="34" charset="0"/>
                <a:cs typeface="Times New Roman" panose="02020603050405020304" pitchFamily="18" charset="0"/>
              </a:rPr>
              <a:t>Introduce the Gross profit margin</a:t>
            </a:r>
            <a:r>
              <a:rPr lang="en-GB" sz="3600" dirty="0">
                <a:latin typeface="Calibri" panose="020F0502020204030204" pitchFamily="34" charset="0"/>
                <a:ea typeface="Calibri" panose="020F0502020204030204" pitchFamily="34" charset="0"/>
                <a:cs typeface="Times New Roman" panose="02020603050405020304" pitchFamily="18" charset="0"/>
              </a:rPr>
              <a:t>, </a:t>
            </a:r>
            <a:r>
              <a:rPr lang="en-GB" sz="3600" dirty="0">
                <a:effectLst/>
                <a:latin typeface="Calibri" panose="020F0502020204030204" pitchFamily="34" charset="0"/>
                <a:ea typeface="Calibri" panose="020F0502020204030204" pitchFamily="34" charset="0"/>
                <a:cs typeface="Times New Roman" panose="02020603050405020304" pitchFamily="18" charset="0"/>
              </a:rPr>
              <a:t>Net profit margin</a:t>
            </a:r>
            <a:r>
              <a:rPr lang="en-GB" sz="3600" dirty="0">
                <a:latin typeface="Calibri" panose="020F0502020204030204" pitchFamily="34" charset="0"/>
                <a:ea typeface="Calibri" panose="020F0502020204030204" pitchFamily="34" charset="0"/>
                <a:cs typeface="Times New Roman" panose="02020603050405020304" pitchFamily="18" charset="0"/>
              </a:rPr>
              <a:t>, </a:t>
            </a:r>
            <a:r>
              <a:rPr lang="en-GB" sz="3600" dirty="0">
                <a:latin typeface="Calibri" panose="020F0502020204030204" pitchFamily="34" charset="0"/>
                <a:cs typeface="Times New Roman" panose="02020603050405020304" pitchFamily="18" charset="0"/>
              </a:rPr>
              <a:t>ROCE, </a:t>
            </a:r>
            <a:r>
              <a:rPr lang="en-GB" sz="4000" dirty="0">
                <a:effectLst/>
                <a:latin typeface="Calibri" panose="020F0502020204030204" pitchFamily="34" charset="0"/>
                <a:ea typeface="Calibri" panose="020F0502020204030204" pitchFamily="34" charset="0"/>
                <a:cs typeface="Times New Roman" panose="02020603050405020304" pitchFamily="18" charset="0"/>
              </a:rPr>
              <a:t>Current &amp; Quick ratios, Debtor days, Creditor days, Debt ratio and Interest cover. </a:t>
            </a:r>
          </a:p>
          <a:p>
            <a:pPr>
              <a:lnSpc>
                <a:spcPct val="107000"/>
              </a:lnSpc>
              <a:spcAft>
                <a:spcPts val="800"/>
              </a:spcAft>
            </a:pP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2600" dirty="0">
              <a:latin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3963475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290BD-552D-48C9-A1CF-FC403209C419}"/>
              </a:ext>
            </a:extLst>
          </p:cNvPr>
          <p:cNvSpPr>
            <a:spLocks noGrp="1"/>
          </p:cNvSpPr>
          <p:nvPr>
            <p:ph type="title"/>
          </p:nvPr>
        </p:nvSpPr>
        <p:spPr/>
        <p:txBody>
          <a:bodyPr/>
          <a:lstStyle/>
          <a:p>
            <a:r>
              <a:rPr lang="en-GB" dirty="0"/>
              <a:t>Performance management </a:t>
            </a:r>
          </a:p>
        </p:txBody>
      </p:sp>
      <p:sp>
        <p:nvSpPr>
          <p:cNvPr id="3" name="Content Placeholder 2">
            <a:extLst>
              <a:ext uri="{FF2B5EF4-FFF2-40B4-BE49-F238E27FC236}">
                <a16:creationId xmlns:a16="http://schemas.microsoft.com/office/drawing/2014/main" id="{365C8C0C-963C-408F-9AC1-CC17A8857424}"/>
              </a:ext>
            </a:extLst>
          </p:cNvPr>
          <p:cNvSpPr>
            <a:spLocks noGrp="1"/>
          </p:cNvSpPr>
          <p:nvPr>
            <p:ph idx="1"/>
          </p:nvPr>
        </p:nvSpPr>
        <p:spPr/>
        <p:txBody>
          <a:bodyPr>
            <a:normAutofit/>
          </a:bodyPr>
          <a:lstStyle/>
          <a:p>
            <a:pPr algn="ctr"/>
            <a:r>
              <a:rPr lang="en-GB" dirty="0">
                <a:effectLst/>
                <a:latin typeface="Calibri" panose="020F0502020204030204" pitchFamily="34" charset="0"/>
                <a:ea typeface="Calibri" panose="020F0502020204030204" pitchFamily="34" charset="0"/>
                <a:cs typeface="Times New Roman" panose="02020603050405020304" pitchFamily="18" charset="0"/>
              </a:rPr>
              <a:t>Introduce what performance management is and why it is important. </a:t>
            </a:r>
          </a:p>
          <a:p>
            <a:pPr marL="0" indent="0" algn="ctr">
              <a:buNone/>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gn="ctr"/>
            <a:r>
              <a:rPr lang="en-GB" dirty="0">
                <a:effectLst/>
                <a:latin typeface="Calibri" panose="020F0502020204030204" pitchFamily="34" charset="0"/>
                <a:ea typeface="Calibri" panose="020F0502020204030204" pitchFamily="34" charset="0"/>
                <a:cs typeface="Times New Roman" panose="02020603050405020304" pitchFamily="18" charset="0"/>
              </a:rPr>
              <a:t>The aims of performance management should be as follows: ‘correct poor performance, replicate good performance, and improve all performance’ Lee (2005).</a:t>
            </a:r>
          </a:p>
          <a:p>
            <a:pPr marL="0" indent="0" algn="ctr">
              <a:buNone/>
            </a:pP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lgn="ctr"/>
            <a:r>
              <a:rPr lang="en-GB" dirty="0">
                <a:effectLst/>
                <a:latin typeface="Calibri" panose="020F0502020204030204" pitchFamily="34" charset="0"/>
                <a:ea typeface="Calibri" panose="020F0502020204030204" pitchFamily="34" charset="0"/>
                <a:cs typeface="Times New Roman" panose="02020603050405020304" pitchFamily="18" charset="0"/>
              </a:rPr>
              <a:t>Introduce what the recruitment and selection process are. </a:t>
            </a:r>
          </a:p>
          <a:p>
            <a:endParaRPr lang="en-GB" dirty="0"/>
          </a:p>
        </p:txBody>
      </p:sp>
    </p:spTree>
    <p:extLst>
      <p:ext uri="{BB962C8B-B14F-4D97-AF65-F5344CB8AC3E}">
        <p14:creationId xmlns:p14="http://schemas.microsoft.com/office/powerpoint/2010/main" val="18651272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58FF9-4D2A-4FC4-A46A-6737D678D41E}"/>
              </a:ext>
            </a:extLst>
          </p:cNvPr>
          <p:cNvSpPr>
            <a:spLocks noGrp="1"/>
          </p:cNvSpPr>
          <p:nvPr>
            <p:ph type="title"/>
          </p:nvPr>
        </p:nvSpPr>
        <p:spPr/>
        <p:txBody>
          <a:bodyPr/>
          <a:lstStyle/>
          <a:p>
            <a:r>
              <a:rPr lang="en-GB" dirty="0"/>
              <a:t>Performance management – recruitment  </a:t>
            </a:r>
          </a:p>
        </p:txBody>
      </p:sp>
      <p:sp>
        <p:nvSpPr>
          <p:cNvPr id="3" name="Content Placeholder 2">
            <a:extLst>
              <a:ext uri="{FF2B5EF4-FFF2-40B4-BE49-F238E27FC236}">
                <a16:creationId xmlns:a16="http://schemas.microsoft.com/office/drawing/2014/main" id="{843A21B8-3BB2-4D19-8459-C052F412F9D2}"/>
              </a:ext>
            </a:extLst>
          </p:cNvPr>
          <p:cNvSpPr>
            <a:spLocks noGrp="1"/>
          </p:cNvSpPr>
          <p:nvPr>
            <p:ph idx="1"/>
          </p:nvPr>
        </p:nvSpPr>
        <p:spPr/>
        <p:txBody>
          <a:bodyPr/>
          <a:lstStyle/>
          <a:p>
            <a:r>
              <a:rPr lang="en-GB" sz="2400" dirty="0">
                <a:latin typeface="Calibri" panose="020F0502020204030204" pitchFamily="34" charset="0"/>
                <a:ea typeface="Calibri" panose="020F0502020204030204" pitchFamily="34" charset="0"/>
                <a:cs typeface="Times New Roman" panose="02020603050405020304" pitchFamily="18" charset="0"/>
              </a:rPr>
              <a:t>Introduce the chairman’s statement. </a:t>
            </a:r>
          </a:p>
          <a:p>
            <a:r>
              <a:rPr lang="en-GB" sz="2400" dirty="0">
                <a:effectLst/>
                <a:latin typeface="Calibri" panose="020F0502020204030204" pitchFamily="34" charset="0"/>
                <a:ea typeface="Calibri" panose="020F0502020204030204" pitchFamily="34" charset="0"/>
                <a:cs typeface="Times New Roman" panose="02020603050405020304" pitchFamily="18" charset="0"/>
              </a:rPr>
              <a:t>Due to this being an external process, Cardiff airport accepted that it would cost more and take more time, due to the candidate not planning on being in the post until June 2020, but this issue was efficiently resolved as the current chairman agreed to ‘remain in the post until 31</a:t>
            </a:r>
            <a:r>
              <a:rPr lang="en-GB" sz="2400" baseline="30000" dirty="0">
                <a:effectLst/>
                <a:latin typeface="Calibri" panose="020F0502020204030204" pitchFamily="34" charset="0"/>
                <a:ea typeface="Calibri" panose="020F0502020204030204" pitchFamily="34" charset="0"/>
                <a:cs typeface="Times New Roman" panose="02020603050405020304" pitchFamily="18" charset="0"/>
              </a:rPr>
              <a:t> </a:t>
            </a:r>
            <a:r>
              <a:rPr lang="en-GB" sz="2400" dirty="0">
                <a:effectLst/>
                <a:latin typeface="Calibri" panose="020F0502020204030204" pitchFamily="34" charset="0"/>
                <a:ea typeface="Calibri" panose="020F0502020204030204" pitchFamily="34" charset="0"/>
                <a:cs typeface="Times New Roman" panose="02020603050405020304" pitchFamily="18" charset="0"/>
              </a:rPr>
              <a:t>May 2020’ in order to maintain a balance of consistency within the airport during the interim period that there would be a gap in the workforce for otherwise, Cardiff Airport.com (2019).</a:t>
            </a:r>
          </a:p>
          <a:p>
            <a:endParaRPr lang="en-GB" dirty="0"/>
          </a:p>
        </p:txBody>
      </p:sp>
    </p:spTree>
    <p:extLst>
      <p:ext uri="{BB962C8B-B14F-4D97-AF65-F5344CB8AC3E}">
        <p14:creationId xmlns:p14="http://schemas.microsoft.com/office/powerpoint/2010/main" val="42288132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43A05B-0B13-4363-8848-0A2FC4B85902}"/>
              </a:ext>
            </a:extLst>
          </p:cNvPr>
          <p:cNvSpPr>
            <a:spLocks noGrp="1"/>
          </p:cNvSpPr>
          <p:nvPr>
            <p:ph idx="1"/>
          </p:nvPr>
        </p:nvSpPr>
        <p:spPr/>
        <p:txBody>
          <a:bodyPr/>
          <a:lstStyle/>
          <a:p>
            <a:r>
              <a:rPr lang="en-GB" dirty="0">
                <a:effectLst/>
                <a:latin typeface="Calibri" panose="020F0502020204030204" pitchFamily="34" charset="0"/>
                <a:ea typeface="Calibri" panose="020F0502020204030204" pitchFamily="34" charset="0"/>
                <a:cs typeface="Times New Roman" panose="02020603050405020304" pitchFamily="18" charset="0"/>
              </a:rPr>
              <a:t>Cardiff airport released a Gender Pay Gap 2018 giving an insight on the equality within its organisation. </a:t>
            </a:r>
          </a:p>
          <a:p>
            <a:pPr marL="0" indent="0">
              <a:buNone/>
            </a:pP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r>
              <a:rPr lang="en-GB" dirty="0">
                <a:latin typeface="Calibri" panose="020F0502020204030204" pitchFamily="34" charset="0"/>
                <a:cs typeface="Times New Roman" panose="02020603050405020304" pitchFamily="18" charset="0"/>
              </a:rPr>
              <a:t>Introduce the pay gap findings. </a:t>
            </a:r>
            <a:endParaRPr lang="en-GB" dirty="0"/>
          </a:p>
        </p:txBody>
      </p:sp>
      <p:sp>
        <p:nvSpPr>
          <p:cNvPr id="4" name="Title 1">
            <a:extLst>
              <a:ext uri="{FF2B5EF4-FFF2-40B4-BE49-F238E27FC236}">
                <a16:creationId xmlns:a16="http://schemas.microsoft.com/office/drawing/2014/main" id="{2C90B2ED-AA41-4263-A7F8-522097A7631A}"/>
              </a:ext>
            </a:extLst>
          </p:cNvPr>
          <p:cNvSpPr txBox="1">
            <a:spLocks/>
          </p:cNvSpPr>
          <p:nvPr/>
        </p:nvSpPr>
        <p:spPr>
          <a:xfrm>
            <a:off x="990600" y="5175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Performance management – Gender Pay Gap  </a:t>
            </a:r>
          </a:p>
        </p:txBody>
      </p:sp>
    </p:spTree>
    <p:extLst>
      <p:ext uri="{BB962C8B-B14F-4D97-AF65-F5344CB8AC3E}">
        <p14:creationId xmlns:p14="http://schemas.microsoft.com/office/powerpoint/2010/main" val="35488133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42770-07F5-4AA0-83A3-6F6DE6555D39}"/>
              </a:ext>
            </a:extLst>
          </p:cNvPr>
          <p:cNvSpPr>
            <a:spLocks noGrp="1"/>
          </p:cNvSpPr>
          <p:nvPr>
            <p:ph type="title"/>
          </p:nvPr>
        </p:nvSpPr>
        <p:spPr>
          <a:xfrm>
            <a:off x="0" y="-309578"/>
            <a:ext cx="10515600" cy="1325563"/>
          </a:xfrm>
        </p:spPr>
        <p:txBody>
          <a:bodyPr/>
          <a:lstStyle/>
          <a:p>
            <a:r>
              <a:rPr lang="en-GB" dirty="0"/>
              <a:t>Recommendations </a:t>
            </a:r>
          </a:p>
        </p:txBody>
      </p:sp>
      <p:sp>
        <p:nvSpPr>
          <p:cNvPr id="3" name="Content Placeholder 2">
            <a:extLst>
              <a:ext uri="{FF2B5EF4-FFF2-40B4-BE49-F238E27FC236}">
                <a16:creationId xmlns:a16="http://schemas.microsoft.com/office/drawing/2014/main" id="{CA489E9D-403D-45D3-B839-C690BB5BCD0D}"/>
              </a:ext>
            </a:extLst>
          </p:cNvPr>
          <p:cNvSpPr>
            <a:spLocks noGrp="1"/>
          </p:cNvSpPr>
          <p:nvPr>
            <p:ph idx="1"/>
          </p:nvPr>
        </p:nvSpPr>
        <p:spPr>
          <a:xfrm>
            <a:off x="214543" y="830063"/>
            <a:ext cx="11762913" cy="6027937"/>
          </a:xfrm>
        </p:spPr>
        <p:txBody>
          <a:bodyPr>
            <a:normAutofit/>
          </a:bodyPr>
          <a:lstStyle/>
          <a:p>
            <a:pPr marL="0" lvl="0" indent="0">
              <a:lnSpc>
                <a:spcPct val="107000"/>
              </a:lnSpc>
              <a:spcAft>
                <a:spcPts val="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S: Increase passenger numbers </a:t>
            </a:r>
          </a:p>
          <a:p>
            <a:pPr marL="0" lvl="0" indent="0">
              <a:lnSpc>
                <a:spcPct val="107000"/>
              </a:lnSpc>
              <a:spcAft>
                <a:spcPts val="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M: 2019 Annual Update shows the passenger number 1.6 million for 2019 with a 7% increase from 2018, Cardiff International Airport Limited (2019). So due to this increase, in order to measure more progress, the airport should aim to have more of an increase than 7% in 2020. </a:t>
            </a:r>
          </a:p>
          <a:p>
            <a:pPr marL="0" lvl="0" indent="0">
              <a:lnSpc>
                <a:spcPct val="107000"/>
              </a:lnSpc>
              <a:spcAft>
                <a:spcPts val="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A’s of this recommendation are maintaining a good relationship with connections such as Qatar to ensure that Cardiff airport remains the gateway to Wales and gradually the rest of the world. </a:t>
            </a:r>
          </a:p>
          <a:p>
            <a:pPr marL="0" lvl="0" indent="0">
              <a:lnSpc>
                <a:spcPct val="107000"/>
              </a:lnSpc>
              <a:spcAft>
                <a:spcPts val="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R: it is awaiting the outcome of a higher passenger figure by 2020. </a:t>
            </a:r>
          </a:p>
          <a:p>
            <a:pPr marL="0" lvl="0" indent="0">
              <a:lnSpc>
                <a:spcPct val="107000"/>
              </a:lnSpc>
              <a:spcAft>
                <a:spcPts val="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T: A year from the date of the objective being established or when the yearly figures get released to make it a fair objective. </a:t>
            </a:r>
          </a:p>
          <a:p>
            <a:pPr marL="0" lvl="0" indent="0">
              <a:lnSpc>
                <a:spcPct val="107000"/>
              </a:lnSpc>
              <a:spcAft>
                <a:spcPts val="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S: Improve on Debt </a:t>
            </a:r>
          </a:p>
          <a:p>
            <a:pPr marL="0" lvl="0" indent="0">
              <a:lnSpc>
                <a:spcPct val="107000"/>
              </a:lnSpc>
              <a:spcAft>
                <a:spcPts val="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M: setting figures to aim for on the finance sheet to compare the two different finances of the years. </a:t>
            </a:r>
          </a:p>
          <a:p>
            <a:pPr marL="0" lvl="0" indent="0">
              <a:lnSpc>
                <a:spcPct val="107000"/>
              </a:lnSpc>
              <a:spcAft>
                <a:spcPts val="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A: strategically look through finances and see where a change can be made. </a:t>
            </a:r>
          </a:p>
          <a:p>
            <a:pPr marL="0" lvl="0" indent="0">
              <a:lnSpc>
                <a:spcPct val="107000"/>
              </a:lnSpc>
              <a:spcAft>
                <a:spcPts val="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R: ideal outcome would be to see an improvement in debt. </a:t>
            </a:r>
          </a:p>
          <a:p>
            <a:pPr marL="0" lvl="0" indent="0">
              <a:lnSpc>
                <a:spcPct val="107000"/>
              </a:lnSpc>
              <a:spcAft>
                <a:spcPts val="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T: the key time to review this would be a year from the objective being established by the organisation. </a:t>
            </a:r>
          </a:p>
        </p:txBody>
      </p:sp>
    </p:spTree>
    <p:extLst>
      <p:ext uri="{BB962C8B-B14F-4D97-AF65-F5344CB8AC3E}">
        <p14:creationId xmlns:p14="http://schemas.microsoft.com/office/powerpoint/2010/main" val="9681620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92D05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F870E3-7201-472B-A367-DA50E104A494}"/>
              </a:ext>
            </a:extLst>
          </p:cNvPr>
          <p:cNvSpPr>
            <a:spLocks noGrp="1"/>
          </p:cNvSpPr>
          <p:nvPr>
            <p:ph type="title"/>
          </p:nvPr>
        </p:nvSpPr>
        <p:spPr/>
        <p:txBody>
          <a:bodyPr/>
          <a:lstStyle/>
          <a:p>
            <a:r>
              <a:rPr lang="en-GB" dirty="0"/>
              <a:t>Recommendations </a:t>
            </a:r>
          </a:p>
        </p:txBody>
      </p:sp>
      <p:sp>
        <p:nvSpPr>
          <p:cNvPr id="3" name="Content Placeholder 2">
            <a:extLst>
              <a:ext uri="{FF2B5EF4-FFF2-40B4-BE49-F238E27FC236}">
                <a16:creationId xmlns:a16="http://schemas.microsoft.com/office/drawing/2014/main" id="{42CBD46F-A0BB-48EE-AF4E-04B4D175CD4E}"/>
              </a:ext>
            </a:extLst>
          </p:cNvPr>
          <p:cNvSpPr>
            <a:spLocks noGrp="1"/>
          </p:cNvSpPr>
          <p:nvPr>
            <p:ph idx="1"/>
          </p:nvPr>
        </p:nvSpPr>
        <p:spPr/>
        <p:txBody>
          <a:bodyPr/>
          <a:lstStyle/>
          <a:p>
            <a:r>
              <a:rPr lang="en-GB" sz="2800" dirty="0">
                <a:effectLst/>
                <a:latin typeface="Calibri" panose="020F0502020204030204" pitchFamily="34" charset="0"/>
                <a:ea typeface="Calibri" panose="020F0502020204030204" pitchFamily="34" charset="0"/>
                <a:cs typeface="Times New Roman" panose="02020603050405020304" pitchFamily="18" charset="0"/>
              </a:rPr>
              <a:t>S: improve road signs on the way into Cardiff airport. </a:t>
            </a:r>
          </a:p>
          <a:p>
            <a:r>
              <a:rPr lang="en-GB" sz="2800" dirty="0">
                <a:effectLst/>
                <a:latin typeface="Calibri" panose="020F0502020204030204" pitchFamily="34" charset="0"/>
                <a:ea typeface="Calibri" panose="020F0502020204030204" pitchFamily="34" charset="0"/>
                <a:cs typeface="Times New Roman" panose="02020603050405020304" pitchFamily="18" charset="0"/>
              </a:rPr>
              <a:t>M: the only way to measure the success of this aim would be to put the signs up and see if accessibility and passenger numbers increase. A: sit down and look at any money that the airport could use towards these improvements to make easy accessibility a priority. </a:t>
            </a:r>
          </a:p>
          <a:p>
            <a:r>
              <a:rPr lang="en-GB" sz="2800" dirty="0">
                <a:effectLst/>
                <a:latin typeface="Calibri" panose="020F0502020204030204" pitchFamily="34" charset="0"/>
                <a:ea typeface="Calibri" panose="020F0502020204030204" pitchFamily="34" charset="0"/>
                <a:cs typeface="Times New Roman" panose="02020603050405020304" pitchFamily="18" charset="0"/>
              </a:rPr>
              <a:t>R: the ideal and realistic outcome of this objective would be to make the route to the airport hassle free and easily accessible. </a:t>
            </a:r>
          </a:p>
          <a:p>
            <a:r>
              <a:rPr lang="en-GB" sz="2800" dirty="0">
                <a:effectLst/>
                <a:latin typeface="Calibri" panose="020F0502020204030204" pitchFamily="34" charset="0"/>
                <a:ea typeface="Calibri" panose="020F0502020204030204" pitchFamily="34" charset="0"/>
                <a:cs typeface="Times New Roman" panose="02020603050405020304" pitchFamily="18" charset="0"/>
              </a:rPr>
              <a:t>T: this objective/recommendation cannot really be given a date to reflect upon, it would only show success through action and then results. </a:t>
            </a:r>
          </a:p>
          <a:p>
            <a:endParaRPr lang="en-GB" dirty="0"/>
          </a:p>
        </p:txBody>
      </p:sp>
    </p:spTree>
    <p:extLst>
      <p:ext uri="{BB962C8B-B14F-4D97-AF65-F5344CB8AC3E}">
        <p14:creationId xmlns:p14="http://schemas.microsoft.com/office/powerpoint/2010/main" val="25803594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4C64C-AE75-41E1-9986-3B7FAD396EE9}"/>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29568F64-ABFA-4578-8E36-8396E6FD29FF}"/>
              </a:ext>
            </a:extLst>
          </p:cNvPr>
          <p:cNvSpPr>
            <a:spLocks noGrp="1"/>
          </p:cNvSpPr>
          <p:nvPr>
            <p:ph idx="1"/>
          </p:nvPr>
        </p:nvSpPr>
        <p:spPr/>
        <p:txBody>
          <a:bodyPr>
            <a:normAutofit/>
          </a:bodyPr>
          <a:lstStyle/>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In conclusion, it is clear to see from a management consultants’ point of view that there is a lot that need to be done in order to see a change or significant increase in both income and passenger numbers. </a:t>
            </a:r>
          </a:p>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Explain why SWOT and Pestle are important and why that shows. </a:t>
            </a:r>
          </a:p>
          <a:p>
            <a:pPr>
              <a:lnSpc>
                <a:spcPct val="107000"/>
              </a:lnSpc>
              <a:spcAft>
                <a:spcPts val="800"/>
              </a:spcAft>
            </a:pPr>
            <a:r>
              <a:rPr lang="en-GB" sz="2400" dirty="0">
                <a:effectLst/>
                <a:latin typeface="Calibri" panose="020F0502020204030204" pitchFamily="34" charset="0"/>
                <a:ea typeface="Calibri" panose="020F0502020204030204" pitchFamily="34" charset="0"/>
                <a:cs typeface="Times New Roman" panose="02020603050405020304" pitchFamily="18" charset="0"/>
              </a:rPr>
              <a:t>The analysis of the ratios makes it evidently clear that there is room for improvement financially and strategically in order to see a positive change and there are recommendations for management to consider then hopefully when the next financial ratios are analysed this positive change may be a nice boost for staff morale and highlight evident success for the growing gateway to Wales. </a:t>
            </a:r>
          </a:p>
          <a:p>
            <a:endParaRPr lang="en-GB" dirty="0"/>
          </a:p>
        </p:txBody>
      </p:sp>
    </p:spTree>
    <p:extLst>
      <p:ext uri="{BB962C8B-B14F-4D97-AF65-F5344CB8AC3E}">
        <p14:creationId xmlns:p14="http://schemas.microsoft.com/office/powerpoint/2010/main" val="8289142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C0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8302B-E926-413E-B104-452EC924E345}"/>
              </a:ext>
            </a:extLst>
          </p:cNvPr>
          <p:cNvSpPr>
            <a:spLocks noGrp="1"/>
          </p:cNvSpPr>
          <p:nvPr>
            <p:ph type="title"/>
          </p:nvPr>
        </p:nvSpPr>
        <p:spPr>
          <a:xfrm>
            <a:off x="65843" y="-291823"/>
            <a:ext cx="10515600" cy="1325563"/>
          </a:xfrm>
        </p:spPr>
        <p:txBody>
          <a:bodyPr/>
          <a:lstStyle/>
          <a:p>
            <a:r>
              <a:rPr lang="en-GB" dirty="0"/>
              <a:t>Reference </a:t>
            </a:r>
          </a:p>
        </p:txBody>
      </p:sp>
      <p:sp>
        <p:nvSpPr>
          <p:cNvPr id="3" name="Content Placeholder 2">
            <a:extLst>
              <a:ext uri="{FF2B5EF4-FFF2-40B4-BE49-F238E27FC236}">
                <a16:creationId xmlns:a16="http://schemas.microsoft.com/office/drawing/2014/main" id="{6E630A2F-4E43-4220-B58B-7AED0090FDA4}"/>
              </a:ext>
            </a:extLst>
          </p:cNvPr>
          <p:cNvSpPr>
            <a:spLocks noGrp="1"/>
          </p:cNvSpPr>
          <p:nvPr>
            <p:ph idx="1"/>
          </p:nvPr>
        </p:nvSpPr>
        <p:spPr>
          <a:xfrm>
            <a:off x="127986" y="760304"/>
            <a:ext cx="11856867" cy="5960091"/>
          </a:xfrm>
        </p:spPr>
        <p:txBody>
          <a:bodyPr>
            <a:normAutofit fontScale="62500" lnSpcReduction="20000"/>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Pure FX (2019) </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How Has Brexit Affected The Currency Exchange Rate?</a:t>
            </a:r>
            <a:r>
              <a:rPr lang="en-GB" sz="1800" dirty="0">
                <a:effectLst/>
                <a:latin typeface="Calibri" panose="020F0502020204030204" pitchFamily="34" charset="0"/>
                <a:ea typeface="Calibri" panose="020F0502020204030204" pitchFamily="34" charset="0"/>
                <a:cs typeface="Times New Roman" panose="02020603050405020304" pitchFamily="18" charset="0"/>
              </a:rPr>
              <a:t> [Online]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https://www.purefx.co.uk/foreign-currency-exchange-insight/view/how-has-brexit-affected-the-currency-exchange-rate</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08/06/2020).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Oxford professional education group (2020) What is a PESTEL analysis. [Online]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https://blog.oxfordcollegeofmarketing.com/2016/06/30/pestel-analysis/</a:t>
            </a:r>
            <a:r>
              <a:rPr lang="en-GB" sz="1800" dirty="0">
                <a:effectLst/>
                <a:latin typeface="Calibri" panose="020F0502020204030204" pitchFamily="34" charset="0"/>
                <a:ea typeface="Calibri" panose="020F0502020204030204" pitchFamily="34" charset="0"/>
                <a:cs typeface="Times New Roman" panose="02020603050405020304" pitchFamily="18" charset="0"/>
              </a:rPr>
              <a:t> . (02/06/2020).</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 Schooley (2019) Swot analysis, what is it and when to use it? [Online]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https://www.businessnewsdaily.com/4245-swot-analysis.html</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02/06/2020).</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Cardiff International Airport Limited (2020).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Oline</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https://www.cardiff-airport.com/</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05/06/2020).</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P,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Enhorning</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(2015). KPI’s. [Online]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https://www.linkedin.com/pulse/kpis-logic-decision-making-peder-enhorning</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06/06/2020).</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 Marr (2019) How to develop effective KPI’s. [Online]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https://www.bernardmarr.com/default.asp?contentID=763</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06/06/2020).</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R. Carlson (2019) Financial ratio analysis offers valuable business insights. [Online]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https://www.thebalancesmb.com/what-is-financial-ratio-analysis-393186</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06/06/2020).</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P.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Lalwani</a:t>
            </a:r>
            <a:r>
              <a:rPr lang="en-GB" sz="1800" dirty="0">
                <a:effectLst/>
                <a:latin typeface="Calibri" panose="020F0502020204030204" pitchFamily="34" charset="0"/>
                <a:ea typeface="Calibri" panose="020F0502020204030204" pitchFamily="34" charset="0"/>
                <a:cs typeface="Times New Roman" panose="02020603050405020304" pitchFamily="18" charset="0"/>
              </a:rPr>
              <a:t> (2020) </a:t>
            </a:r>
            <a:r>
              <a:rPr lang="en-GB" sz="1800" dirty="0">
                <a:solidFill>
                  <a:srgbClr val="2E2D31"/>
                </a:solidFill>
                <a:effectLst/>
                <a:latin typeface="Calibri" panose="020F0502020204030204" pitchFamily="34" charset="0"/>
                <a:ea typeface="Calibri" panose="020F0502020204030204" pitchFamily="34" charset="0"/>
                <a:cs typeface="Arial" panose="020B0604020202020204" pitchFamily="34" charset="0"/>
              </a:rPr>
              <a:t>What Is Performance Management? Definition, Process, Cycle, and Best Practices for Planning</a:t>
            </a:r>
            <a:r>
              <a:rPr lang="en-GB" sz="1800" dirty="0">
                <a:effectLst/>
                <a:latin typeface="Calibri" panose="020F0502020204030204" pitchFamily="34" charset="0"/>
                <a:ea typeface="Calibri" panose="020F0502020204030204" pitchFamily="34" charset="0"/>
                <a:cs typeface="Times New Roman" panose="02020603050405020304" pitchFamily="18" charset="0"/>
              </a:rPr>
              <a:t>. [Online]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https://www.hrtechnologist.com/articles/performance-management-hcm/what-is-performance-management/</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06/06/2020).</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MM. Armstrong (2018) Performance Management Defined [Online]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https://www.koganpage.com/article/the-ideal-of-performance-management</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06/06/2020).</a:t>
            </a:r>
          </a:p>
          <a:p>
            <a:pPr>
              <a:lnSpc>
                <a:spcPct val="107000"/>
              </a:lnSpc>
              <a:spcAft>
                <a:spcPts val="800"/>
              </a:spcAft>
            </a:pPr>
            <a:r>
              <a:rPr lang="en-GB" sz="1800" dirty="0" err="1">
                <a:effectLst/>
                <a:latin typeface="Calibri" panose="020F0502020204030204" pitchFamily="34" charset="0"/>
                <a:ea typeface="Calibri" panose="020F0502020204030204" pitchFamily="34" charset="0"/>
                <a:cs typeface="Times New Roman" panose="02020603050405020304" pitchFamily="18" charset="0"/>
              </a:rPr>
              <a:t>C.Lee</a:t>
            </a:r>
            <a:r>
              <a:rPr lang="en-GB" sz="1800" dirty="0">
                <a:effectLst/>
                <a:latin typeface="Calibri" panose="020F0502020204030204" pitchFamily="34" charset="0"/>
                <a:ea typeface="Calibri" panose="020F0502020204030204" pitchFamily="34" charset="0"/>
                <a:cs typeface="Times New Roman" panose="02020603050405020304" pitchFamily="18" charset="0"/>
              </a:rPr>
              <a:t> (2005) Rethinking your goals of your performance management system [Online]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1"/>
              </a:rPr>
              <a:t>https://onlinelibrary.wiley.com/doi/abs/10.1002/ert.20075</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06/06/2020).</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J. Reid (2019) Cardiff airport says Qatar airways services have been transformational [Online]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2"/>
              </a:rPr>
              <a:t>https://www.businesstraveller.com/business-travel/2019/05/09/cardiff-airport-says-qatar-airways-services-have-been-transformational/</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06/06/2020).</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BBC News (2019) </a:t>
            </a:r>
            <a:r>
              <a:rPr lang="en-GB" sz="1800" dirty="0">
                <a:solidFill>
                  <a:srgbClr val="1E1E1E"/>
                </a:solidFill>
                <a:effectLst/>
                <a:latin typeface="Calibri" panose="020F0502020204030204" pitchFamily="34" charset="0"/>
                <a:ea typeface="Calibri" panose="020F0502020204030204" pitchFamily="34" charset="0"/>
                <a:cs typeface="Times New Roman" panose="02020603050405020304" pitchFamily="18" charset="0"/>
              </a:rPr>
              <a:t>Five Mile Lane: New £26m route opens in bid to boost Cardiff Airport access</a:t>
            </a:r>
            <a:r>
              <a:rPr lang="en-GB" sz="1800" dirty="0">
                <a:effectLst/>
                <a:latin typeface="Calibri" panose="020F0502020204030204" pitchFamily="34" charset="0"/>
                <a:ea typeface="Calibri" panose="020F0502020204030204" pitchFamily="34" charset="0"/>
                <a:cs typeface="Times New Roman" panose="02020603050405020304" pitchFamily="18" charset="0"/>
              </a:rPr>
              <a:t> [Online]</a:t>
            </a:r>
            <a:r>
              <a:rPr lang="en-GB" sz="1800" b="1" dirty="0">
                <a:solidFill>
                  <a:srgbClr val="1E1E1E"/>
                </a:solidFill>
                <a:effectLst/>
                <a:latin typeface="inherit"/>
                <a:ea typeface="Calibri" panose="020F0502020204030204" pitchFamily="34" charset="0"/>
                <a:cs typeface="Times New Roman" panose="02020603050405020304" pitchFamily="18" charset="0"/>
              </a:rPr>
              <a:t>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3"/>
              </a:rPr>
              <a:t>https://www.bbc.co.uk/news/uk-wales-50059149</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06/06/2020).</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Cardiff International Airport Limited (2020) [Online]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4"/>
              </a:rPr>
              <a:t>https://www.cardiff-airport.com/news/2019/09/20/cardiff-airport-unveils-its-environmental-flight-path/</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07/06/2020). </a:t>
            </a:r>
          </a:p>
          <a:p>
            <a:endParaRPr lang="en-GB" dirty="0"/>
          </a:p>
        </p:txBody>
      </p:sp>
    </p:spTree>
    <p:extLst>
      <p:ext uri="{BB962C8B-B14F-4D97-AF65-F5344CB8AC3E}">
        <p14:creationId xmlns:p14="http://schemas.microsoft.com/office/powerpoint/2010/main" val="8051398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A73080B-3E89-40C8-A9D3-07E696A0647B}"/>
              </a:ext>
            </a:extLst>
          </p:cNvPr>
          <p:cNvSpPr>
            <a:spLocks noGrp="1"/>
          </p:cNvSpPr>
          <p:nvPr>
            <p:ph idx="1"/>
          </p:nvPr>
        </p:nvSpPr>
        <p:spPr>
          <a:xfrm>
            <a:off x="630315" y="310718"/>
            <a:ext cx="10723485" cy="5866245"/>
          </a:xfrm>
        </p:spPr>
        <p:txBody>
          <a:bodyPr>
            <a:normAutofit fontScale="62500" lnSpcReduction="20000"/>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R. Carlson (2019) The meaning and use of gross profit margin [Online]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https://www.thebalancesmb.com/what-is-the-gross-profit-margin-393201</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07/06/2020).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J. Wilkinson (2013) Net profit margin defined [Online]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https://strategiccfo.com/net-profit-margin-analysis/</a:t>
            </a:r>
            <a:r>
              <a:rPr lang="en-GB" sz="1800" dirty="0">
                <a:effectLst/>
                <a:latin typeface="Calibri" panose="020F0502020204030204" pitchFamily="34" charset="0"/>
                <a:ea typeface="Calibri" panose="020F0502020204030204" pitchFamily="34" charset="0"/>
                <a:cs typeface="Times New Roman" panose="02020603050405020304" pitchFamily="18" charset="0"/>
              </a:rPr>
              <a:t> . (Accessed 07/06/2020).</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 Kenton (2020) [Online]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https://www.investopedia.com/terms/r/roce.asp</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07/06/2020).</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J. Folger (2019) How do the current ratio and quick ratio differ [Online]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https://www.investopedia.com/ask/answers/062714/what-are-main-differences-between-current-ratio-and-quick-ratio.asp</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07/06/2020). </a:t>
            </a:r>
          </a:p>
          <a:p>
            <a:pPr>
              <a:lnSpc>
                <a:spcPct val="107000"/>
              </a:lnSpc>
              <a:spcAft>
                <a:spcPts val="800"/>
              </a:spcAft>
            </a:pPr>
            <a:r>
              <a:rPr lang="en-GB" sz="1800" dirty="0">
                <a:solidFill>
                  <a:srgbClr val="222222"/>
                </a:solidFill>
                <a:effectLst/>
                <a:latin typeface="Calibri" panose="020F0502020204030204" pitchFamily="34" charset="0"/>
                <a:ea typeface="Calibri" panose="020F0502020204030204" pitchFamily="34" charset="0"/>
                <a:cs typeface="Arial" panose="020B0604020202020204" pitchFamily="34" charset="0"/>
              </a:rPr>
              <a:t>Isaac </a:t>
            </a:r>
            <a:r>
              <a:rPr lang="en-GB" sz="1800" dirty="0" err="1">
                <a:solidFill>
                  <a:srgbClr val="222222"/>
                </a:solidFill>
                <a:effectLst/>
                <a:latin typeface="Calibri" panose="020F0502020204030204" pitchFamily="34" charset="0"/>
                <a:ea typeface="Calibri" panose="020F0502020204030204" pitchFamily="34" charset="0"/>
                <a:cs typeface="Arial" panose="020B0604020202020204" pitchFamily="34" charset="0"/>
              </a:rPr>
              <a:t>Rangaswami</a:t>
            </a:r>
            <a:r>
              <a:rPr lang="en-GB" sz="1800" dirty="0">
                <a:solidFill>
                  <a:srgbClr val="222222"/>
                </a:solidFill>
                <a:effectLst/>
                <a:latin typeface="Calibri" panose="020F0502020204030204" pitchFamily="34" charset="0"/>
                <a:ea typeface="Calibri" panose="020F0502020204030204" pitchFamily="34" charset="0"/>
                <a:cs typeface="Arial" panose="020B0604020202020204" pitchFamily="34" charset="0"/>
              </a:rPr>
              <a:t> (2020) How to calculate debtor days </a:t>
            </a:r>
            <a:r>
              <a:rPr lang="en-GB" sz="1800" dirty="0">
                <a:effectLst/>
                <a:latin typeface="Calibri" panose="020F0502020204030204" pitchFamily="34" charset="0"/>
                <a:ea typeface="Calibri" panose="020F0502020204030204" pitchFamily="34" charset="0"/>
                <a:cs typeface="Times New Roman" panose="02020603050405020304" pitchFamily="18" charset="0"/>
              </a:rPr>
              <a:t>[Online]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https://fluidly.com/blog/debtor-days-calculator/</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07/06/2020).</a:t>
            </a:r>
          </a:p>
          <a:p>
            <a:pPr>
              <a:lnSpc>
                <a:spcPct val="107000"/>
              </a:lnSpc>
              <a:spcAft>
                <a:spcPts val="800"/>
              </a:spcAft>
            </a:pPr>
            <a:r>
              <a:rPr lang="en-GB" sz="1800" dirty="0">
                <a:solidFill>
                  <a:srgbClr val="222222"/>
                </a:solidFill>
                <a:effectLst/>
                <a:latin typeface="Calibri" panose="020F0502020204030204" pitchFamily="34" charset="0"/>
                <a:ea typeface="Calibri" panose="020F0502020204030204" pitchFamily="34" charset="0"/>
                <a:cs typeface="Arial" panose="020B0604020202020204" pitchFamily="34" charset="0"/>
              </a:rPr>
              <a:t>Isaac </a:t>
            </a:r>
            <a:r>
              <a:rPr lang="en-GB" sz="1800" dirty="0" err="1">
                <a:solidFill>
                  <a:srgbClr val="222222"/>
                </a:solidFill>
                <a:effectLst/>
                <a:latin typeface="Calibri" panose="020F0502020204030204" pitchFamily="34" charset="0"/>
                <a:ea typeface="Calibri" panose="020F0502020204030204" pitchFamily="34" charset="0"/>
                <a:cs typeface="Arial" panose="020B0604020202020204" pitchFamily="34" charset="0"/>
              </a:rPr>
              <a:t>Rangaswami</a:t>
            </a:r>
            <a:r>
              <a:rPr lang="en-GB" sz="1800" dirty="0">
                <a:solidFill>
                  <a:srgbClr val="222222"/>
                </a:solidFill>
                <a:effectLst/>
                <a:latin typeface="Calibri" panose="020F0502020204030204" pitchFamily="34" charset="0"/>
                <a:ea typeface="Calibri" panose="020F0502020204030204" pitchFamily="34" charset="0"/>
                <a:cs typeface="Arial" panose="020B0604020202020204" pitchFamily="34" charset="0"/>
              </a:rPr>
              <a:t> (2020) How to calculate creditor days </a:t>
            </a:r>
            <a:r>
              <a:rPr lang="en-GB" sz="1800" dirty="0">
                <a:effectLst/>
                <a:latin typeface="Calibri" panose="020F0502020204030204" pitchFamily="34" charset="0"/>
                <a:ea typeface="Calibri" panose="020F0502020204030204" pitchFamily="34" charset="0"/>
                <a:cs typeface="Times New Roman" panose="02020603050405020304" pitchFamily="18" charset="0"/>
              </a:rPr>
              <a:t>[Online]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https://fluidly.com/blog/creditor-days-calculator/</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07/06/2020).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My Accounting Course (2020 ) Debt Ratio [Online]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https://www.myaccountingcourse.com/financial-ratios/debt-ratio</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08/06/2020).</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Hayes (2020) Interest coverage ratio definition [Online]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9"/>
              </a:rPr>
              <a:t>https://www.investopedia.com/terms/i/interestcoverageratio.asp</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08/06/2020).</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J, Maverick (2019) What is a good interest coverage ratio [Online]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0"/>
              </a:rPr>
              <a:t>https://www.investopedia.com/ask/answers/121814/what-good-interest-coverage-ratio.asp</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08/06/2020).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R, Kelly (2019) </a:t>
            </a:r>
            <a:r>
              <a:rPr lang="en-GB" sz="1800" dirty="0">
                <a:solidFill>
                  <a:srgbClr val="081F2C"/>
                </a:solidFill>
                <a:effectLst/>
                <a:latin typeface="Calibri" panose="020F0502020204030204" pitchFamily="34" charset="0"/>
                <a:ea typeface="Calibri" panose="020F0502020204030204" pitchFamily="34" charset="0"/>
                <a:cs typeface="Arial" panose="020B0604020202020204" pitchFamily="34" charset="0"/>
              </a:rPr>
              <a:t>Explained: How Brexit will affect UK football fans going to European matches</a:t>
            </a:r>
            <a:r>
              <a:rPr lang="en-GB" sz="1800" dirty="0">
                <a:effectLst/>
                <a:latin typeface="Calibri" panose="020F0502020204030204" pitchFamily="34" charset="0"/>
                <a:ea typeface="Calibri" panose="020F0502020204030204" pitchFamily="34" charset="0"/>
                <a:cs typeface="Times New Roman" panose="02020603050405020304" pitchFamily="18" charset="0"/>
              </a:rPr>
              <a:t> [Online]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1"/>
              </a:rPr>
              <a:t>https://www.goal.com/en-gb/news/explained-brexit-affect-uk-football-fans-european-matches/sfysyag2gegi11n5wcbymf7c5</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10/06/2020).</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Cardiff International Airport Limited (2020) Reflecting upon the champion league success [Online] [Online]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2"/>
              </a:rPr>
              <a:t>https://www.cardiff-airport.com/news/2017/06/08/cardiff-airport-reflects-on-success-of-uefa-champions-league-final/</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10/06/2020).</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BBC News (2019) N/A [Online]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3"/>
              </a:rPr>
              <a:t>https://www.bbc.co.uk/news/uk-wales-50955180</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10/06/2020).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BBC News (2019) </a:t>
            </a:r>
            <a:r>
              <a:rPr lang="en-GB" sz="1800" dirty="0">
                <a:solidFill>
                  <a:srgbClr val="1E1E1E"/>
                </a:solidFill>
                <a:effectLst/>
                <a:latin typeface="Calibri" panose="020F0502020204030204" pitchFamily="34" charset="0"/>
                <a:ea typeface="Calibri" panose="020F0502020204030204" pitchFamily="34" charset="0"/>
                <a:cs typeface="Times New Roman" panose="02020603050405020304" pitchFamily="18" charset="0"/>
              </a:rPr>
              <a:t>Cardiff Airport to be loaned more taxpayers' cash</a:t>
            </a:r>
            <a:r>
              <a:rPr lang="en-GB" sz="1800" dirty="0">
                <a:effectLst/>
                <a:latin typeface="Calibri" panose="020F0502020204030204" pitchFamily="34" charset="0"/>
                <a:ea typeface="Calibri" panose="020F0502020204030204" pitchFamily="34" charset="0"/>
                <a:cs typeface="Times New Roman" panose="02020603050405020304" pitchFamily="18" charset="0"/>
              </a:rPr>
              <a:t> [Online] </a:t>
            </a:r>
            <a:r>
              <a:rPr lang="en-GB" sz="18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4"/>
              </a:rPr>
              <a:t>https://www.bbc.co.uk/news/uk-wales-politics-50127123</a:t>
            </a:r>
            <a:r>
              <a:rPr lang="en-GB" sz="1800" dirty="0">
                <a:effectLst/>
                <a:latin typeface="Calibri" panose="020F0502020204030204" pitchFamily="34" charset="0"/>
                <a:ea typeface="Calibri" panose="020F0502020204030204" pitchFamily="34" charset="0"/>
                <a:cs typeface="Times New Roman" panose="02020603050405020304" pitchFamily="18" charset="0"/>
              </a:rPr>
              <a:t>. (Accessed 10/06/2020).</a:t>
            </a:r>
          </a:p>
        </p:txBody>
      </p:sp>
    </p:spTree>
    <p:extLst>
      <p:ext uri="{BB962C8B-B14F-4D97-AF65-F5344CB8AC3E}">
        <p14:creationId xmlns:p14="http://schemas.microsoft.com/office/powerpoint/2010/main" val="20994946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4">
            <a:lumMod val="60000"/>
            <a:lumOff val="40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D364AC2-1F1A-456C-8232-7CBAD4E8C872}"/>
              </a:ext>
            </a:extLst>
          </p:cNvPr>
          <p:cNvSpPr>
            <a:spLocks noGrp="1"/>
          </p:cNvSpPr>
          <p:nvPr>
            <p:ph idx="1"/>
          </p:nvPr>
        </p:nvSpPr>
        <p:spPr>
          <a:xfrm>
            <a:off x="443883" y="97654"/>
            <a:ext cx="11748117" cy="6667130"/>
          </a:xfrm>
        </p:spPr>
        <p:txBody>
          <a:bodyPr>
            <a:normAutofit/>
          </a:bodyPr>
          <a:lstStyle/>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R, Harper (2019) </a:t>
            </a:r>
            <a:r>
              <a:rPr lang="en-GB" sz="1200" dirty="0">
                <a:solidFill>
                  <a:srgbClr val="333333"/>
                </a:solidFill>
                <a:effectLst/>
                <a:latin typeface="Calibri" panose="020F0502020204030204" pitchFamily="34" charset="0"/>
                <a:ea typeface="Calibri" panose="020F0502020204030204" pitchFamily="34" charset="0"/>
                <a:cs typeface="Arial" panose="020B0604020202020204" pitchFamily="34" charset="0"/>
              </a:rPr>
              <a:t>How Cardiff Airport aims to keep ahead of the technological trend</a:t>
            </a:r>
            <a:r>
              <a:rPr lang="en-GB" sz="1200" dirty="0">
                <a:effectLst/>
                <a:latin typeface="Calibri" panose="020F0502020204030204" pitchFamily="34" charset="0"/>
                <a:ea typeface="Calibri" panose="020F0502020204030204" pitchFamily="34" charset="0"/>
                <a:cs typeface="Times New Roman" panose="02020603050405020304" pitchFamily="18" charset="0"/>
              </a:rPr>
              <a:t> [Online]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https://www.internationalairportreview.com/article/104803/cardiff-airport-ahead-technological-trend/</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10/06/2020).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H, Logan (2019) </a:t>
            </a:r>
            <a:r>
              <a:rPr lang="en-GB" sz="1200" dirty="0">
                <a:solidFill>
                  <a:srgbClr val="111236"/>
                </a:solidFill>
                <a:effectLst/>
                <a:latin typeface="Calibri" panose="020F0502020204030204" pitchFamily="34" charset="0"/>
                <a:ea typeface="Calibri" panose="020F0502020204030204" pitchFamily="34" charset="0"/>
                <a:cs typeface="Arial" panose="020B0604020202020204" pitchFamily="34" charset="0"/>
              </a:rPr>
              <a:t>Everything You Need to Know About Red Eye Flights</a:t>
            </a:r>
            <a:r>
              <a:rPr lang="en-GB" sz="1200" dirty="0">
                <a:effectLst/>
                <a:latin typeface="Calibri" panose="020F0502020204030204" pitchFamily="34" charset="0"/>
                <a:ea typeface="Calibri" panose="020F0502020204030204" pitchFamily="34" charset="0"/>
                <a:cs typeface="Times New Roman" panose="02020603050405020304" pitchFamily="18" charset="0"/>
              </a:rPr>
              <a:t> [Online]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https://www.skyscanner.com/tips-and-inspiration/red-eye-flights</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10/06/2020). </a:t>
            </a:r>
          </a:p>
          <a:p>
            <a:pPr>
              <a:lnSpc>
                <a:spcPct val="107000"/>
              </a:lnSpc>
              <a:spcAft>
                <a:spcPts val="800"/>
              </a:spcAft>
            </a:pPr>
            <a:r>
              <a:rPr lang="en-GB" sz="1200" dirty="0" err="1">
                <a:effectLst/>
                <a:latin typeface="Calibri" panose="020F0502020204030204" pitchFamily="34" charset="0"/>
                <a:ea typeface="Calibri" panose="020F0502020204030204" pitchFamily="34" charset="0"/>
                <a:cs typeface="Times New Roman" panose="02020603050405020304" pitchFamily="18" charset="0"/>
              </a:rPr>
              <a:t>Akyra</a:t>
            </a:r>
            <a:r>
              <a:rPr lang="en-GB" sz="1200" dirty="0">
                <a:effectLst/>
                <a:latin typeface="Calibri" panose="020F0502020204030204" pitchFamily="34" charset="0"/>
                <a:ea typeface="Calibri" panose="020F0502020204030204" pitchFamily="34" charset="0"/>
                <a:cs typeface="Times New Roman" panose="02020603050405020304" pitchFamily="18" charset="0"/>
              </a:rPr>
              <a:t> (2020) Recruitment and Selection [Online]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https://www.akyra.com.au/recruitment-and-selection</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10/06/2020). </a:t>
            </a:r>
          </a:p>
          <a:p>
            <a:pPr>
              <a:lnSpc>
                <a:spcPct val="107000"/>
              </a:lnSpc>
              <a:spcAft>
                <a:spcPts val="800"/>
              </a:spcAft>
            </a:pPr>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Surbhi S</a:t>
            </a:r>
            <a:r>
              <a:rPr lang="en-GB" sz="1200" dirty="0">
                <a:effectLst/>
                <a:latin typeface="Calibri" panose="020F0502020204030204" pitchFamily="34" charset="0"/>
                <a:ea typeface="Calibri" panose="020F0502020204030204" pitchFamily="34" charset="0"/>
                <a:cs typeface="Times New Roman" panose="02020603050405020304" pitchFamily="18" charset="0"/>
              </a:rPr>
              <a:t> (2018) </a:t>
            </a:r>
            <a:r>
              <a:rPr lang="en-GB" sz="1200" dirty="0">
                <a:solidFill>
                  <a:srgbClr val="222222"/>
                </a:solidFill>
                <a:effectLst/>
                <a:latin typeface="Calibri" panose="020F0502020204030204" pitchFamily="34" charset="0"/>
                <a:ea typeface="Calibri" panose="020F0502020204030204" pitchFamily="34" charset="0"/>
                <a:cs typeface="Arial" panose="020B0604020202020204" pitchFamily="34" charset="0"/>
              </a:rPr>
              <a:t>Difference Between Internal and External Recruitment</a:t>
            </a:r>
            <a:r>
              <a:rPr lang="en-GB" sz="1200" dirty="0">
                <a:effectLst/>
                <a:latin typeface="Calibri" panose="020F0502020204030204" pitchFamily="34" charset="0"/>
                <a:ea typeface="Calibri" panose="020F0502020204030204" pitchFamily="34" charset="0"/>
                <a:cs typeface="Times New Roman" panose="02020603050405020304" pitchFamily="18" charset="0"/>
              </a:rPr>
              <a:t> [Online]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5"/>
              </a:rPr>
              <a:t>https://keydifferences.com/difference-between-internal-and-external-recruitment.html</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10/06/2020). </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S, Benstead (2019) </a:t>
            </a:r>
            <a:r>
              <a:rPr lang="en-GB" sz="1200" spc="-70" dirty="0">
                <a:solidFill>
                  <a:srgbClr val="2B3641"/>
                </a:solidFill>
                <a:effectLst/>
                <a:latin typeface="Calibri" panose="020F0502020204030204" pitchFamily="34" charset="0"/>
                <a:ea typeface="Calibri" panose="020F0502020204030204" pitchFamily="34" charset="0"/>
                <a:cs typeface="Arial" panose="020B0604020202020204" pitchFamily="34" charset="0"/>
              </a:rPr>
              <a:t>Internal recruitment: the pros and cons</a:t>
            </a:r>
            <a:r>
              <a:rPr lang="en-GB" sz="1200" dirty="0">
                <a:effectLst/>
                <a:latin typeface="Calibri" panose="020F0502020204030204" pitchFamily="34" charset="0"/>
                <a:ea typeface="Calibri" panose="020F0502020204030204" pitchFamily="34" charset="0"/>
                <a:cs typeface="Times New Roman" panose="02020603050405020304" pitchFamily="18" charset="0"/>
              </a:rPr>
              <a:t> [Online]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https://www.breathehr.com/blog/advantages-and-disadvantages-of-internal-recruitment</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10/06/2020).</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M, Wilkinson (2019) </a:t>
            </a:r>
            <a:r>
              <a:rPr lang="en-GB" sz="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Internal VS External Recruitment: Benefits and Disadvantages</a:t>
            </a:r>
            <a:r>
              <a:rPr lang="en-GB" sz="1200" dirty="0">
                <a:effectLst/>
                <a:latin typeface="Calibri" panose="020F0502020204030204" pitchFamily="34" charset="0"/>
                <a:ea typeface="Calibri" panose="020F0502020204030204" pitchFamily="34" charset="0"/>
                <a:cs typeface="Times New Roman" panose="02020603050405020304" pitchFamily="18" charset="0"/>
              </a:rPr>
              <a:t> [Online]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https://responsewebrecruitment.co.uk/online-recruitment-blog/internal-vs-external-recruitment/</a:t>
            </a:r>
            <a:r>
              <a:rPr lang="en-GB" sz="1200" dirty="0">
                <a:effectLst/>
                <a:latin typeface="Calibri" panose="020F0502020204030204" pitchFamily="34" charset="0"/>
                <a:ea typeface="Calibri" panose="020F0502020204030204" pitchFamily="34" charset="0"/>
                <a:cs typeface="Times New Roman" panose="02020603050405020304" pitchFamily="18" charset="0"/>
              </a:rPr>
              <a:t>. (Accessed 10/06/2020).</a:t>
            </a:r>
          </a:p>
          <a:p>
            <a:pPr>
              <a:lnSpc>
                <a:spcPct val="107000"/>
              </a:lnSpc>
              <a:spcAft>
                <a:spcPts val="800"/>
              </a:spcAft>
            </a:pPr>
            <a:r>
              <a:rPr lang="en-GB" sz="1200" dirty="0">
                <a:effectLst/>
                <a:latin typeface="Calibri" panose="020F0502020204030204" pitchFamily="34" charset="0"/>
                <a:ea typeface="Calibri" panose="020F0502020204030204" pitchFamily="34" charset="0"/>
                <a:cs typeface="Times New Roman" panose="02020603050405020304" pitchFamily="18" charset="0"/>
              </a:rPr>
              <a:t>Cardiff Airport.com (2019) Annual Report [Online] </a:t>
            </a:r>
            <a:r>
              <a:rPr lang="en-GB" sz="1200" u="none" strike="noStrike" dirty="0">
                <a:solidFill>
                  <a:srgbClr val="0070C0"/>
                </a:solidFill>
                <a:effectLst/>
                <a:latin typeface="&amp;quot"/>
                <a:ea typeface="Calibri" panose="020F0502020204030204" pitchFamily="34" charset="0"/>
                <a:cs typeface="Times New Roman" panose="02020603050405020304" pitchFamily="18" charset="0"/>
                <a:hlinkClick r:id="rId8"/>
              </a:rPr>
              <a:t>https://www.cardiff-airport.com/uploads/Annual%20update%20flyer%202019%20FINAL.PDF</a:t>
            </a:r>
            <a:r>
              <a:rPr lang="en-GB" sz="12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(Accessed 10</a:t>
            </a:r>
            <a:r>
              <a:rPr lang="en-GB" sz="1200" baseline="300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th</a:t>
            </a:r>
            <a:r>
              <a:rPr lang="en-GB" sz="12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January 2020). Give a grad a go (2019) What is diversity in the workplace [Online] </a:t>
            </a:r>
            <a:r>
              <a:rPr lang="en-GB" sz="1200" u="sng"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hlinkClick r:id="rId9"/>
              </a:rPr>
              <a:t>https://www.giveagradago.com/news/2019/08/what-is-diversity-in-the-workplace/424</a:t>
            </a:r>
            <a:r>
              <a:rPr lang="en-GB" sz="12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(Accessed 11/06/2020). </a:t>
            </a:r>
          </a:p>
          <a:p>
            <a:pPr>
              <a:lnSpc>
                <a:spcPct val="107000"/>
              </a:lnSpc>
              <a:spcAft>
                <a:spcPts val="800"/>
              </a:spcAft>
            </a:pPr>
            <a:r>
              <a:rPr lang="en-GB" sz="12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R. Moss (2019) </a:t>
            </a:r>
            <a:r>
              <a:rPr lang="en-GB" sz="1200" dirty="0">
                <a:solidFill>
                  <a:srgbClr val="231F20"/>
                </a:solidFill>
                <a:effectLst/>
                <a:latin typeface="Calibri" panose="020F0502020204030204" pitchFamily="34" charset="0"/>
                <a:ea typeface="Calibri" panose="020F0502020204030204" pitchFamily="34" charset="0"/>
                <a:cs typeface="Times New Roman" panose="02020603050405020304" pitchFamily="18" charset="0"/>
              </a:rPr>
              <a:t>Movers and shakers: Institute of Directors, Cardiff Airport and more</a:t>
            </a:r>
            <a:r>
              <a:rPr lang="en-GB" sz="12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[Online] </a:t>
            </a:r>
            <a:r>
              <a:rPr lang="en-GB" sz="1200" u="sng"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hlinkClick r:id="rId10"/>
              </a:rPr>
              <a:t>https://www.personneltoday.com/hr/movers-and-shakers-2-2/</a:t>
            </a:r>
            <a:r>
              <a:rPr lang="en-GB" sz="12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 (Accessed 11/06/2020).</a:t>
            </a:r>
          </a:p>
          <a:p>
            <a:r>
              <a:rPr lang="en-GB" sz="12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Cardiff International Airport Limited (2020) </a:t>
            </a:r>
            <a:r>
              <a:rPr lang="en-GB" sz="12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Gender Pay Gap Report reveals Cardiff Airport is ahead of the curve</a:t>
            </a:r>
            <a:r>
              <a:rPr lang="en-GB" sz="1200" dirty="0">
                <a:effectLst/>
                <a:latin typeface="Calibri" panose="020F0502020204030204" pitchFamily="34" charset="0"/>
                <a:ea typeface="Calibri" panose="020F0502020204030204" pitchFamily="34" charset="0"/>
                <a:cs typeface="Times New Roman" panose="02020603050405020304" pitchFamily="18" charset="0"/>
              </a:rPr>
              <a:t> [Online]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11"/>
              </a:rPr>
              <a:t>https://www.cardiff-airport.com/news/2019/04/09/gender-pay-gap-report-reveals-cardiff-airport-is-ahead-of-the-curve/</a:t>
            </a:r>
            <a:r>
              <a:rPr lang="en-GB" sz="1200" dirty="0">
                <a:effectLst/>
                <a:latin typeface="Calibri" panose="020F0502020204030204" pitchFamily="34" charset="0"/>
                <a:ea typeface="Calibri" panose="020F0502020204030204" pitchFamily="34" charset="0"/>
                <a:cs typeface="Times New Roman" panose="02020603050405020304" pitchFamily="18" charset="0"/>
              </a:rPr>
              <a:t>.</a:t>
            </a:r>
          </a:p>
          <a:p>
            <a:r>
              <a:rPr lang="en-GB" sz="1200">
                <a:latin typeface="Calibri" panose="020F0502020204030204" pitchFamily="34" charset="0"/>
                <a:cs typeface="Times New Roman" panose="02020603050405020304" pitchFamily="18" charset="0"/>
              </a:rPr>
              <a:t>Picture references: https://www.bing.com/images/search?view=detailV2&amp;ccid=Ym2pvses&amp;id=AEE08C1627F77764491E4DA621C28D650A1AC67A&amp;thid=OIP.Ym2pvsesXsQjRNbAOquTCgHaDt&amp;mediaurl=https%3a%2f%2fwww.cardiff-airport.com%2fg_images%2fmedium%2f2019-05-10-13-12-23-cardiff-airport-calls-for-apd-to-be-devolved-1127-1-image1.png&amp;exph=270&amp;expw=540&amp;q=cardiff+airport&amp;simid=608010022821629055&amp;ck=445E4D7C08296C755951133DF03B5C8C&amp;selectedIndex=64&amp;ajaxhist=0 </a:t>
            </a:r>
            <a:endParaRPr lang="en-GB" dirty="0"/>
          </a:p>
        </p:txBody>
      </p:sp>
    </p:spTree>
    <p:extLst>
      <p:ext uri="{BB962C8B-B14F-4D97-AF65-F5344CB8AC3E}">
        <p14:creationId xmlns:p14="http://schemas.microsoft.com/office/powerpoint/2010/main" val="288465890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emplate>Office Theme</Template>
  <TotalTime>157</TotalTime>
  <Words>2396</Words>
  <Application>Microsoft Office PowerPoint</Application>
  <PresentationFormat>Widescreen</PresentationFormat>
  <Paragraphs>97</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&amp;quot</vt:lpstr>
      <vt:lpstr>Arial</vt:lpstr>
      <vt:lpstr>Calibri</vt:lpstr>
      <vt:lpstr>Calibri Light</vt:lpstr>
      <vt:lpstr>inherit</vt:lpstr>
      <vt:lpstr>Office Theme</vt:lpstr>
      <vt:lpstr>PowerPoint Presentation</vt:lpstr>
      <vt:lpstr>PowerPoint Presentation</vt:lpstr>
      <vt:lpstr>Introduction </vt:lpstr>
      <vt:lpstr>Main Findings </vt:lpstr>
      <vt:lpstr>Economic Analysis</vt:lpstr>
      <vt:lpstr>Financial analysis</vt:lpstr>
      <vt:lpstr>Analysis and key performance indicators  </vt:lpstr>
      <vt:lpstr>Performance management </vt:lpstr>
      <vt:lpstr>Performance management – recruitment  </vt:lpstr>
      <vt:lpstr>PowerPoint Presentation</vt:lpstr>
      <vt:lpstr>Recommendations </vt:lpstr>
      <vt:lpstr>Recommendations </vt:lpstr>
      <vt:lpstr>Conclusion </vt:lpstr>
      <vt:lpstr>Reference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megan cawthorne</dc:creator>
  <cp:lastModifiedBy>megan cawthorne</cp:lastModifiedBy>
  <cp:revision>5</cp:revision>
  <dcterms:created xsi:type="dcterms:W3CDTF">2020-06-14T19:52:48Z</dcterms:created>
  <dcterms:modified xsi:type="dcterms:W3CDTF">2020-06-14T22:53:04Z</dcterms:modified>
</cp:coreProperties>
</file>