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5" r:id="rId8"/>
    <p:sldId id="266" r:id="rId9"/>
    <p:sldId id="262" r:id="rId10"/>
    <p:sldId id="263" r:id="rId11"/>
    <p:sldId id="264"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2EAF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499"/>
    <p:restoredTop sz="95846"/>
  </p:normalViewPr>
  <p:slideViewPr>
    <p:cSldViewPr snapToGrid="0">
      <p:cViewPr>
        <p:scale>
          <a:sx n="100" d="100"/>
          <a:sy n="100" d="100"/>
        </p:scale>
        <p:origin x="272" y="75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8F85D8-5164-EE4B-91EE-B5B015DC38D4}" type="datetimeFigureOut">
              <a:rPr lang="en-US" smtClean="0"/>
              <a:t>1/14/24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2364F5-950B-1542-8F2C-1D389E337E77}" type="slidenum">
              <a:rPr lang="en-US" smtClean="0"/>
              <a:t>‹#›</a:t>
            </a:fld>
            <a:endParaRPr lang="en-US"/>
          </a:p>
        </p:txBody>
      </p:sp>
    </p:spTree>
    <p:extLst>
      <p:ext uri="{BB962C8B-B14F-4D97-AF65-F5344CB8AC3E}">
        <p14:creationId xmlns:p14="http://schemas.microsoft.com/office/powerpoint/2010/main" val="3551026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02364F5-950B-1542-8F2C-1D389E337E77}" type="slidenum">
              <a:rPr lang="en-US" smtClean="0"/>
              <a:t>2</a:t>
            </a:fld>
            <a:endParaRPr lang="en-US"/>
          </a:p>
        </p:txBody>
      </p:sp>
    </p:spTree>
    <p:extLst>
      <p:ext uri="{BB962C8B-B14F-4D97-AF65-F5344CB8AC3E}">
        <p14:creationId xmlns:p14="http://schemas.microsoft.com/office/powerpoint/2010/main" val="1870736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C18C8-A326-56C1-1892-8D8C63A936E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8D937F1-010D-CA89-2C76-9208291003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C0EB830-3C77-E3C9-4335-0DC775E0090E}"/>
              </a:ext>
            </a:extLst>
          </p:cNvPr>
          <p:cNvSpPr>
            <a:spLocks noGrp="1"/>
          </p:cNvSpPr>
          <p:nvPr>
            <p:ph type="dt" sz="half" idx="10"/>
          </p:nvPr>
        </p:nvSpPr>
        <p:spPr/>
        <p:txBody>
          <a:bodyPr/>
          <a:lstStyle/>
          <a:p>
            <a:fld id="{BEF800E3-525B-CB45-A998-FDC69E7AC0BA}" type="datetime1">
              <a:rPr lang="en-GB" smtClean="0"/>
              <a:t>14/01/2024</a:t>
            </a:fld>
            <a:endParaRPr lang="en-US"/>
          </a:p>
        </p:txBody>
      </p:sp>
      <p:sp>
        <p:nvSpPr>
          <p:cNvPr id="5" name="Footer Placeholder 4">
            <a:extLst>
              <a:ext uri="{FF2B5EF4-FFF2-40B4-BE49-F238E27FC236}">
                <a16:creationId xmlns:a16="http://schemas.microsoft.com/office/drawing/2014/main" id="{0E50D730-D200-CB50-88B2-772398ECB3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5578B1-3FF1-88E8-E21D-6E54CEEFF968}"/>
              </a:ext>
            </a:extLst>
          </p:cNvPr>
          <p:cNvSpPr>
            <a:spLocks noGrp="1"/>
          </p:cNvSpPr>
          <p:nvPr>
            <p:ph type="sldNum" sz="quarter" idx="12"/>
          </p:nvPr>
        </p:nvSpPr>
        <p:spPr/>
        <p:txBody>
          <a:bodyPr/>
          <a:lstStyle/>
          <a:p>
            <a:fld id="{9BF3673D-9A73-6E41-B5A3-97AECDE3391E}" type="slidenum">
              <a:rPr lang="en-US" smtClean="0"/>
              <a:t>‹#›</a:t>
            </a:fld>
            <a:endParaRPr lang="en-US"/>
          </a:p>
        </p:txBody>
      </p:sp>
    </p:spTree>
    <p:extLst>
      <p:ext uri="{BB962C8B-B14F-4D97-AF65-F5344CB8AC3E}">
        <p14:creationId xmlns:p14="http://schemas.microsoft.com/office/powerpoint/2010/main" val="3039029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82C9A-2547-7230-DFDF-EDD5FC342EB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3F45B6E-78E5-9B11-D749-CF2DD890A5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BBB56D-88F6-2EDC-18B6-6A460AF97F47}"/>
              </a:ext>
            </a:extLst>
          </p:cNvPr>
          <p:cNvSpPr>
            <a:spLocks noGrp="1"/>
          </p:cNvSpPr>
          <p:nvPr>
            <p:ph type="dt" sz="half" idx="10"/>
          </p:nvPr>
        </p:nvSpPr>
        <p:spPr/>
        <p:txBody>
          <a:bodyPr/>
          <a:lstStyle/>
          <a:p>
            <a:fld id="{B3253725-3932-8749-8A59-8697E1A34B18}" type="datetime1">
              <a:rPr lang="en-GB" smtClean="0"/>
              <a:t>14/01/2024</a:t>
            </a:fld>
            <a:endParaRPr lang="en-US"/>
          </a:p>
        </p:txBody>
      </p:sp>
      <p:sp>
        <p:nvSpPr>
          <p:cNvPr id="5" name="Footer Placeholder 4">
            <a:extLst>
              <a:ext uri="{FF2B5EF4-FFF2-40B4-BE49-F238E27FC236}">
                <a16:creationId xmlns:a16="http://schemas.microsoft.com/office/drawing/2014/main" id="{9AAFCE1C-5CD8-B09C-E817-F8D6E8937A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C57EAF-F039-BF76-14DB-2B50B98A4D33}"/>
              </a:ext>
            </a:extLst>
          </p:cNvPr>
          <p:cNvSpPr>
            <a:spLocks noGrp="1"/>
          </p:cNvSpPr>
          <p:nvPr>
            <p:ph type="sldNum" sz="quarter" idx="12"/>
          </p:nvPr>
        </p:nvSpPr>
        <p:spPr/>
        <p:txBody>
          <a:bodyPr/>
          <a:lstStyle/>
          <a:p>
            <a:fld id="{9BF3673D-9A73-6E41-B5A3-97AECDE3391E}" type="slidenum">
              <a:rPr lang="en-US" smtClean="0"/>
              <a:t>‹#›</a:t>
            </a:fld>
            <a:endParaRPr lang="en-US"/>
          </a:p>
        </p:txBody>
      </p:sp>
    </p:spTree>
    <p:extLst>
      <p:ext uri="{BB962C8B-B14F-4D97-AF65-F5344CB8AC3E}">
        <p14:creationId xmlns:p14="http://schemas.microsoft.com/office/powerpoint/2010/main" val="4148384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02B7B-009F-042A-2D3F-2580F991D65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FF22C5A-FE61-6F1C-3188-314FFAC7F7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483043C-FAA7-7072-B3A6-BD7D7F0862E1}"/>
              </a:ext>
            </a:extLst>
          </p:cNvPr>
          <p:cNvSpPr>
            <a:spLocks noGrp="1"/>
          </p:cNvSpPr>
          <p:nvPr>
            <p:ph type="dt" sz="half" idx="10"/>
          </p:nvPr>
        </p:nvSpPr>
        <p:spPr/>
        <p:txBody>
          <a:bodyPr/>
          <a:lstStyle/>
          <a:p>
            <a:fld id="{1F05F1A5-C293-6541-9052-7B221D19631A}" type="datetime1">
              <a:rPr lang="en-GB" smtClean="0"/>
              <a:t>14/01/2024</a:t>
            </a:fld>
            <a:endParaRPr lang="en-US"/>
          </a:p>
        </p:txBody>
      </p:sp>
      <p:sp>
        <p:nvSpPr>
          <p:cNvPr id="5" name="Footer Placeholder 4">
            <a:extLst>
              <a:ext uri="{FF2B5EF4-FFF2-40B4-BE49-F238E27FC236}">
                <a16:creationId xmlns:a16="http://schemas.microsoft.com/office/drawing/2014/main" id="{194AA7A7-5B65-E3B9-E01F-CD8FDC059B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57C426-E060-6DC1-28AA-282015136AC4}"/>
              </a:ext>
            </a:extLst>
          </p:cNvPr>
          <p:cNvSpPr>
            <a:spLocks noGrp="1"/>
          </p:cNvSpPr>
          <p:nvPr>
            <p:ph type="sldNum" sz="quarter" idx="12"/>
          </p:nvPr>
        </p:nvSpPr>
        <p:spPr/>
        <p:txBody>
          <a:bodyPr/>
          <a:lstStyle/>
          <a:p>
            <a:fld id="{9BF3673D-9A73-6E41-B5A3-97AECDE3391E}" type="slidenum">
              <a:rPr lang="en-US" smtClean="0"/>
              <a:t>‹#›</a:t>
            </a:fld>
            <a:endParaRPr lang="en-US"/>
          </a:p>
        </p:txBody>
      </p:sp>
    </p:spTree>
    <p:extLst>
      <p:ext uri="{BB962C8B-B14F-4D97-AF65-F5344CB8AC3E}">
        <p14:creationId xmlns:p14="http://schemas.microsoft.com/office/powerpoint/2010/main" val="1486542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FF960-59F6-831D-4676-5730F087C7D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0089D23-2095-E3C1-9DDA-C7BBC457221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2388437-A6F6-ADF3-3394-EB6F47DED1D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300B49E-3EA5-C632-0E54-B0C50B2AAF2F}"/>
              </a:ext>
            </a:extLst>
          </p:cNvPr>
          <p:cNvSpPr>
            <a:spLocks noGrp="1"/>
          </p:cNvSpPr>
          <p:nvPr>
            <p:ph type="dt" sz="half" idx="10"/>
          </p:nvPr>
        </p:nvSpPr>
        <p:spPr/>
        <p:txBody>
          <a:bodyPr/>
          <a:lstStyle/>
          <a:p>
            <a:fld id="{7D0F54E4-73EE-C04D-9121-9BA78EEA813E}" type="datetime1">
              <a:rPr lang="en-GB" smtClean="0"/>
              <a:t>14/01/2024</a:t>
            </a:fld>
            <a:endParaRPr lang="en-US"/>
          </a:p>
        </p:txBody>
      </p:sp>
      <p:sp>
        <p:nvSpPr>
          <p:cNvPr id="6" name="Footer Placeholder 5">
            <a:extLst>
              <a:ext uri="{FF2B5EF4-FFF2-40B4-BE49-F238E27FC236}">
                <a16:creationId xmlns:a16="http://schemas.microsoft.com/office/drawing/2014/main" id="{F5C06040-41D0-B6B7-48E8-45AE795F03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0AD911-CE82-FEB5-8B58-F79610D56A9A}"/>
              </a:ext>
            </a:extLst>
          </p:cNvPr>
          <p:cNvSpPr>
            <a:spLocks noGrp="1"/>
          </p:cNvSpPr>
          <p:nvPr>
            <p:ph type="sldNum" sz="quarter" idx="12"/>
          </p:nvPr>
        </p:nvSpPr>
        <p:spPr/>
        <p:txBody>
          <a:bodyPr/>
          <a:lstStyle/>
          <a:p>
            <a:fld id="{9BF3673D-9A73-6E41-B5A3-97AECDE3391E}" type="slidenum">
              <a:rPr lang="en-US" smtClean="0"/>
              <a:t>‹#›</a:t>
            </a:fld>
            <a:endParaRPr lang="en-US"/>
          </a:p>
        </p:txBody>
      </p:sp>
    </p:spTree>
    <p:extLst>
      <p:ext uri="{BB962C8B-B14F-4D97-AF65-F5344CB8AC3E}">
        <p14:creationId xmlns:p14="http://schemas.microsoft.com/office/powerpoint/2010/main" val="2890831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95B00-5FA0-1B72-8F77-6082012F7FC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C662831-5885-5A99-3C79-A588B41E13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FE8597F-0DD0-6FBB-3ECD-D21F7CBEF85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46D9AFD-ABB3-AFB9-DA66-903E6A5237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67DCBBC-E64B-98E8-0596-2C5C7B92075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329A3B6-4065-4875-D05D-FCD7190506C1}"/>
              </a:ext>
            </a:extLst>
          </p:cNvPr>
          <p:cNvSpPr>
            <a:spLocks noGrp="1"/>
          </p:cNvSpPr>
          <p:nvPr>
            <p:ph type="dt" sz="half" idx="10"/>
          </p:nvPr>
        </p:nvSpPr>
        <p:spPr/>
        <p:txBody>
          <a:bodyPr/>
          <a:lstStyle/>
          <a:p>
            <a:fld id="{9C9C3B54-B68A-134D-9E2C-E072ED88766E}" type="datetime1">
              <a:rPr lang="en-GB" smtClean="0"/>
              <a:t>14/01/2024</a:t>
            </a:fld>
            <a:endParaRPr lang="en-US"/>
          </a:p>
        </p:txBody>
      </p:sp>
      <p:sp>
        <p:nvSpPr>
          <p:cNvPr id="8" name="Footer Placeholder 7">
            <a:extLst>
              <a:ext uri="{FF2B5EF4-FFF2-40B4-BE49-F238E27FC236}">
                <a16:creationId xmlns:a16="http://schemas.microsoft.com/office/drawing/2014/main" id="{645170FD-6F69-22EE-5373-0343B21A61F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C59B83B-5A93-4439-3A11-646DA03791F5}"/>
              </a:ext>
            </a:extLst>
          </p:cNvPr>
          <p:cNvSpPr>
            <a:spLocks noGrp="1"/>
          </p:cNvSpPr>
          <p:nvPr>
            <p:ph type="sldNum" sz="quarter" idx="12"/>
          </p:nvPr>
        </p:nvSpPr>
        <p:spPr/>
        <p:txBody>
          <a:bodyPr/>
          <a:lstStyle/>
          <a:p>
            <a:fld id="{9BF3673D-9A73-6E41-B5A3-97AECDE3391E}" type="slidenum">
              <a:rPr lang="en-US" smtClean="0"/>
              <a:t>‹#›</a:t>
            </a:fld>
            <a:endParaRPr lang="en-US"/>
          </a:p>
        </p:txBody>
      </p:sp>
    </p:spTree>
    <p:extLst>
      <p:ext uri="{BB962C8B-B14F-4D97-AF65-F5344CB8AC3E}">
        <p14:creationId xmlns:p14="http://schemas.microsoft.com/office/powerpoint/2010/main" val="1002453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71EC2-DCA2-6F5C-F3D5-48057F6B7EA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D7C59E3-DCAB-4FD4-6525-FF4B40753DD3}"/>
              </a:ext>
            </a:extLst>
          </p:cNvPr>
          <p:cNvSpPr>
            <a:spLocks noGrp="1"/>
          </p:cNvSpPr>
          <p:nvPr>
            <p:ph type="dt" sz="half" idx="10"/>
          </p:nvPr>
        </p:nvSpPr>
        <p:spPr/>
        <p:txBody>
          <a:bodyPr/>
          <a:lstStyle/>
          <a:p>
            <a:fld id="{1140A14F-01EE-1540-B083-D482834B747B}" type="datetime1">
              <a:rPr lang="en-GB" smtClean="0"/>
              <a:t>14/01/2024</a:t>
            </a:fld>
            <a:endParaRPr lang="en-US"/>
          </a:p>
        </p:txBody>
      </p:sp>
      <p:sp>
        <p:nvSpPr>
          <p:cNvPr id="4" name="Footer Placeholder 3">
            <a:extLst>
              <a:ext uri="{FF2B5EF4-FFF2-40B4-BE49-F238E27FC236}">
                <a16:creationId xmlns:a16="http://schemas.microsoft.com/office/drawing/2014/main" id="{5F8F57A8-4A5B-432F-98E9-12A36E176A5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26935EE-8D82-25B1-021E-49021858A498}"/>
              </a:ext>
            </a:extLst>
          </p:cNvPr>
          <p:cNvSpPr>
            <a:spLocks noGrp="1"/>
          </p:cNvSpPr>
          <p:nvPr>
            <p:ph type="sldNum" sz="quarter" idx="12"/>
          </p:nvPr>
        </p:nvSpPr>
        <p:spPr/>
        <p:txBody>
          <a:bodyPr/>
          <a:lstStyle/>
          <a:p>
            <a:fld id="{9BF3673D-9A73-6E41-B5A3-97AECDE3391E}" type="slidenum">
              <a:rPr lang="en-US" smtClean="0"/>
              <a:t>‹#›</a:t>
            </a:fld>
            <a:endParaRPr lang="en-US"/>
          </a:p>
        </p:txBody>
      </p:sp>
    </p:spTree>
    <p:extLst>
      <p:ext uri="{BB962C8B-B14F-4D97-AF65-F5344CB8AC3E}">
        <p14:creationId xmlns:p14="http://schemas.microsoft.com/office/powerpoint/2010/main" val="912592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B82988-0D27-7C5C-45A2-1E6B99E008EE}"/>
              </a:ext>
            </a:extLst>
          </p:cNvPr>
          <p:cNvSpPr>
            <a:spLocks noGrp="1"/>
          </p:cNvSpPr>
          <p:nvPr>
            <p:ph type="dt" sz="half" idx="10"/>
          </p:nvPr>
        </p:nvSpPr>
        <p:spPr/>
        <p:txBody>
          <a:bodyPr/>
          <a:lstStyle/>
          <a:p>
            <a:fld id="{D02CE306-09FC-F543-B180-70A0CBCA90A8}" type="datetime1">
              <a:rPr lang="en-GB" smtClean="0"/>
              <a:t>14/01/2024</a:t>
            </a:fld>
            <a:endParaRPr lang="en-US"/>
          </a:p>
        </p:txBody>
      </p:sp>
      <p:sp>
        <p:nvSpPr>
          <p:cNvPr id="3" name="Footer Placeholder 2">
            <a:extLst>
              <a:ext uri="{FF2B5EF4-FFF2-40B4-BE49-F238E27FC236}">
                <a16:creationId xmlns:a16="http://schemas.microsoft.com/office/drawing/2014/main" id="{55BD025D-724C-B2CC-560A-1A3DA8A68A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1DA505-127B-37B3-D122-A0860D608E3E}"/>
              </a:ext>
            </a:extLst>
          </p:cNvPr>
          <p:cNvSpPr>
            <a:spLocks noGrp="1"/>
          </p:cNvSpPr>
          <p:nvPr>
            <p:ph type="sldNum" sz="quarter" idx="12"/>
          </p:nvPr>
        </p:nvSpPr>
        <p:spPr/>
        <p:txBody>
          <a:bodyPr/>
          <a:lstStyle/>
          <a:p>
            <a:fld id="{9BF3673D-9A73-6E41-B5A3-97AECDE3391E}" type="slidenum">
              <a:rPr lang="en-US" smtClean="0"/>
              <a:t>‹#›</a:t>
            </a:fld>
            <a:endParaRPr lang="en-US"/>
          </a:p>
        </p:txBody>
      </p:sp>
    </p:spTree>
    <p:extLst>
      <p:ext uri="{BB962C8B-B14F-4D97-AF65-F5344CB8AC3E}">
        <p14:creationId xmlns:p14="http://schemas.microsoft.com/office/powerpoint/2010/main" val="1364919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FA548-AD14-A16F-798E-37E005B4DF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C3DA070-8C26-9158-6F8B-45B62850A0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9150A39-4733-68DB-D706-0C270B840C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806FED-8F4D-CF2B-23D1-C23CE4D5FCEC}"/>
              </a:ext>
            </a:extLst>
          </p:cNvPr>
          <p:cNvSpPr>
            <a:spLocks noGrp="1"/>
          </p:cNvSpPr>
          <p:nvPr>
            <p:ph type="dt" sz="half" idx="10"/>
          </p:nvPr>
        </p:nvSpPr>
        <p:spPr/>
        <p:txBody>
          <a:bodyPr/>
          <a:lstStyle/>
          <a:p>
            <a:fld id="{DEFD118A-3B5E-734B-8F03-8823C50129F4}" type="datetime1">
              <a:rPr lang="en-GB" smtClean="0"/>
              <a:t>14/01/2024</a:t>
            </a:fld>
            <a:endParaRPr lang="en-US"/>
          </a:p>
        </p:txBody>
      </p:sp>
      <p:sp>
        <p:nvSpPr>
          <p:cNvPr id="6" name="Footer Placeholder 5">
            <a:extLst>
              <a:ext uri="{FF2B5EF4-FFF2-40B4-BE49-F238E27FC236}">
                <a16:creationId xmlns:a16="http://schemas.microsoft.com/office/drawing/2014/main" id="{D6AA2556-C981-D707-E369-3D70D0A365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0DCA585-8D78-4D71-5957-00AE4C13A1AA}"/>
              </a:ext>
            </a:extLst>
          </p:cNvPr>
          <p:cNvSpPr>
            <a:spLocks noGrp="1"/>
          </p:cNvSpPr>
          <p:nvPr>
            <p:ph type="sldNum" sz="quarter" idx="12"/>
          </p:nvPr>
        </p:nvSpPr>
        <p:spPr/>
        <p:txBody>
          <a:bodyPr/>
          <a:lstStyle/>
          <a:p>
            <a:fld id="{9BF3673D-9A73-6E41-B5A3-97AECDE3391E}" type="slidenum">
              <a:rPr lang="en-US" smtClean="0"/>
              <a:t>‹#›</a:t>
            </a:fld>
            <a:endParaRPr lang="en-US"/>
          </a:p>
        </p:txBody>
      </p:sp>
    </p:spTree>
    <p:extLst>
      <p:ext uri="{BB962C8B-B14F-4D97-AF65-F5344CB8AC3E}">
        <p14:creationId xmlns:p14="http://schemas.microsoft.com/office/powerpoint/2010/main" val="3866288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BF09D-B66A-6549-6E31-1CE6FECF8E5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EAF2727-9D47-96F6-0A1F-A5F623A223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AF066F8-7F3B-A98A-DCE0-39AEF84F5F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1F1663-9D35-1387-7C6E-122BC9653C50}"/>
              </a:ext>
            </a:extLst>
          </p:cNvPr>
          <p:cNvSpPr>
            <a:spLocks noGrp="1"/>
          </p:cNvSpPr>
          <p:nvPr>
            <p:ph type="dt" sz="half" idx="10"/>
          </p:nvPr>
        </p:nvSpPr>
        <p:spPr/>
        <p:txBody>
          <a:bodyPr/>
          <a:lstStyle/>
          <a:p>
            <a:fld id="{A8C23857-6B66-9149-8905-AFA517B91DFB}" type="datetime1">
              <a:rPr lang="en-GB" smtClean="0"/>
              <a:t>14/01/2024</a:t>
            </a:fld>
            <a:endParaRPr lang="en-US"/>
          </a:p>
        </p:txBody>
      </p:sp>
      <p:sp>
        <p:nvSpPr>
          <p:cNvPr id="6" name="Footer Placeholder 5">
            <a:extLst>
              <a:ext uri="{FF2B5EF4-FFF2-40B4-BE49-F238E27FC236}">
                <a16:creationId xmlns:a16="http://schemas.microsoft.com/office/drawing/2014/main" id="{D0A3EC7A-99E8-FD48-1538-60426598F0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79CCE1-E107-126E-FC8B-BD15B48FDD22}"/>
              </a:ext>
            </a:extLst>
          </p:cNvPr>
          <p:cNvSpPr>
            <a:spLocks noGrp="1"/>
          </p:cNvSpPr>
          <p:nvPr>
            <p:ph type="sldNum" sz="quarter" idx="12"/>
          </p:nvPr>
        </p:nvSpPr>
        <p:spPr/>
        <p:txBody>
          <a:bodyPr/>
          <a:lstStyle/>
          <a:p>
            <a:fld id="{9BF3673D-9A73-6E41-B5A3-97AECDE3391E}" type="slidenum">
              <a:rPr lang="en-US" smtClean="0"/>
              <a:t>‹#›</a:t>
            </a:fld>
            <a:endParaRPr lang="en-US"/>
          </a:p>
        </p:txBody>
      </p:sp>
    </p:spTree>
    <p:extLst>
      <p:ext uri="{BB962C8B-B14F-4D97-AF65-F5344CB8AC3E}">
        <p14:creationId xmlns:p14="http://schemas.microsoft.com/office/powerpoint/2010/main" val="1070177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DB9F2-92D0-6754-E8EB-3866C786D87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3441711-B93F-AE29-FE7F-456BC7C1203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6BB7054-06A0-980A-FBB5-D69C621D4E2A}"/>
              </a:ext>
            </a:extLst>
          </p:cNvPr>
          <p:cNvSpPr>
            <a:spLocks noGrp="1"/>
          </p:cNvSpPr>
          <p:nvPr>
            <p:ph type="dt" sz="half" idx="10"/>
          </p:nvPr>
        </p:nvSpPr>
        <p:spPr/>
        <p:txBody>
          <a:bodyPr/>
          <a:lstStyle/>
          <a:p>
            <a:fld id="{694550D2-8732-B04A-B67E-D05B64230629}" type="datetime1">
              <a:rPr lang="en-GB" smtClean="0"/>
              <a:t>14/01/2024</a:t>
            </a:fld>
            <a:endParaRPr lang="en-US"/>
          </a:p>
        </p:txBody>
      </p:sp>
      <p:sp>
        <p:nvSpPr>
          <p:cNvPr id="5" name="Footer Placeholder 4">
            <a:extLst>
              <a:ext uri="{FF2B5EF4-FFF2-40B4-BE49-F238E27FC236}">
                <a16:creationId xmlns:a16="http://schemas.microsoft.com/office/drawing/2014/main" id="{D461EAC0-A509-BDBE-53F3-767E6D6C15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78ECED-CDE0-7F56-9F9F-F26268011B9D}"/>
              </a:ext>
            </a:extLst>
          </p:cNvPr>
          <p:cNvSpPr>
            <a:spLocks noGrp="1"/>
          </p:cNvSpPr>
          <p:nvPr>
            <p:ph type="sldNum" sz="quarter" idx="12"/>
          </p:nvPr>
        </p:nvSpPr>
        <p:spPr/>
        <p:txBody>
          <a:bodyPr/>
          <a:lstStyle/>
          <a:p>
            <a:fld id="{9BF3673D-9A73-6E41-B5A3-97AECDE3391E}" type="slidenum">
              <a:rPr lang="en-US" smtClean="0"/>
              <a:t>‹#›</a:t>
            </a:fld>
            <a:endParaRPr lang="en-US"/>
          </a:p>
        </p:txBody>
      </p:sp>
    </p:spTree>
    <p:extLst>
      <p:ext uri="{BB962C8B-B14F-4D97-AF65-F5344CB8AC3E}">
        <p14:creationId xmlns:p14="http://schemas.microsoft.com/office/powerpoint/2010/main" val="2782127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073BD4-C604-E0A5-86B4-C26B8132A2A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D0CE41A-BA89-5346-BBC2-7A1E9509616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E32857-B820-A30F-3F12-720CD811A65E}"/>
              </a:ext>
            </a:extLst>
          </p:cNvPr>
          <p:cNvSpPr>
            <a:spLocks noGrp="1"/>
          </p:cNvSpPr>
          <p:nvPr>
            <p:ph type="dt" sz="half" idx="10"/>
          </p:nvPr>
        </p:nvSpPr>
        <p:spPr/>
        <p:txBody>
          <a:bodyPr/>
          <a:lstStyle/>
          <a:p>
            <a:fld id="{009DCF43-8004-6845-B029-D241E6DAE659}" type="datetime1">
              <a:rPr lang="en-GB" smtClean="0"/>
              <a:t>14/01/2024</a:t>
            </a:fld>
            <a:endParaRPr lang="en-US"/>
          </a:p>
        </p:txBody>
      </p:sp>
      <p:sp>
        <p:nvSpPr>
          <p:cNvPr id="5" name="Footer Placeholder 4">
            <a:extLst>
              <a:ext uri="{FF2B5EF4-FFF2-40B4-BE49-F238E27FC236}">
                <a16:creationId xmlns:a16="http://schemas.microsoft.com/office/drawing/2014/main" id="{1C2E1D2D-FE40-EECC-0A4A-E6F190F7F4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C4319A-56C5-5412-A67B-3112FE6867EF}"/>
              </a:ext>
            </a:extLst>
          </p:cNvPr>
          <p:cNvSpPr>
            <a:spLocks noGrp="1"/>
          </p:cNvSpPr>
          <p:nvPr>
            <p:ph type="sldNum" sz="quarter" idx="12"/>
          </p:nvPr>
        </p:nvSpPr>
        <p:spPr/>
        <p:txBody>
          <a:bodyPr/>
          <a:lstStyle/>
          <a:p>
            <a:fld id="{9BF3673D-9A73-6E41-B5A3-97AECDE3391E}" type="slidenum">
              <a:rPr lang="en-US" smtClean="0"/>
              <a:t>‹#›</a:t>
            </a:fld>
            <a:endParaRPr lang="en-US"/>
          </a:p>
        </p:txBody>
      </p:sp>
    </p:spTree>
    <p:extLst>
      <p:ext uri="{BB962C8B-B14F-4D97-AF65-F5344CB8AC3E}">
        <p14:creationId xmlns:p14="http://schemas.microsoft.com/office/powerpoint/2010/main" val="3730929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D817E9-927E-3897-41C1-E922397334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B781617-54C0-5000-DFBF-50EC16D820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F3E2EC-DD6E-25BE-4B5D-6D224D6E30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F5E551-639F-8B48-9BF5-971BEB23F3CC}" type="datetime1">
              <a:rPr lang="en-GB" smtClean="0"/>
              <a:t>14/01/2024</a:t>
            </a:fld>
            <a:endParaRPr lang="en-US"/>
          </a:p>
        </p:txBody>
      </p:sp>
      <p:sp>
        <p:nvSpPr>
          <p:cNvPr id="5" name="Footer Placeholder 4">
            <a:extLst>
              <a:ext uri="{FF2B5EF4-FFF2-40B4-BE49-F238E27FC236}">
                <a16:creationId xmlns:a16="http://schemas.microsoft.com/office/drawing/2014/main" id="{3693474E-FA19-6E90-65FE-97E3827B6D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E34D88E-40B3-7790-82C7-4FAB8DE13E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F3673D-9A73-6E41-B5A3-97AECDE3391E}" type="slidenum">
              <a:rPr lang="en-US" smtClean="0"/>
              <a:t>‹#›</a:t>
            </a:fld>
            <a:endParaRPr lang="en-US"/>
          </a:p>
        </p:txBody>
      </p:sp>
    </p:spTree>
    <p:extLst>
      <p:ext uri="{BB962C8B-B14F-4D97-AF65-F5344CB8AC3E}">
        <p14:creationId xmlns:p14="http://schemas.microsoft.com/office/powerpoint/2010/main" val="18492196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8" Type="http://schemas.openxmlformats.org/officeDocument/2006/relationships/hyperlink" Target="https://www.childrenscolorado.org/conditions-and-advice/parenting/parenting-articles/what-children-need/" TargetMode="External"/><Relationship Id="rId3" Type="http://schemas.openxmlformats.org/officeDocument/2006/relationships/hyperlink" Target="https://news.northwestern.edu/stories/2019/06/the-brain-consumes-half-of-a-childs-energy-and-that-could-matter-for-weight-gain/#:~:text=Provost-,The%20brain%20consumes%20half%20of%20a%20child%27s%20energy%20" TargetMode="External"/><Relationship Id="rId7" Type="http://schemas.openxmlformats.org/officeDocument/2006/relationships/hyperlink" Target="https://www.childrenscolorado.org/conditions-and-advice/parenting/parenting-articles/what-children-need/#:~:text=Kids%20must%20feel%20safe%20and,care%20and%20protection%20from%20harm" TargetMode="External"/><Relationship Id="rId2" Type="http://schemas.openxmlformats.org/officeDocument/2006/relationships/hyperlink" Target="https://www.actionforchildren.org.uk/blog/what-is-sensory-play-and-why-is-it-important/" TargetMode="External"/><Relationship Id="rId1" Type="http://schemas.openxmlformats.org/officeDocument/2006/relationships/slideLayout" Target="../slideLayouts/slideLayout2.xml"/><Relationship Id="rId6" Type="http://schemas.openxmlformats.org/officeDocument/2006/relationships/hyperlink" Target="https://www.cdc.gov/ncbddd/childdevelopment/early-brain-development.html#print" TargetMode="External"/><Relationship Id="rId5" Type="http://schemas.openxmlformats.org/officeDocument/2006/relationships/hyperlink" Target="https://doi.org/10.1017%2FS0954579413000692" TargetMode="External"/><Relationship Id="rId4" Type="http://schemas.openxmlformats.org/officeDocument/2006/relationships/hyperlink" Target="https://aurrumkids.com.au/benefits-of-sensory-play-in-early-childhood/"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danoneresearch.com/nutrition-for-life/early-life-nutrition/the-first-1000-days-a-unique-window-of-opportunity-to-shape-lifelong-health/" TargetMode="External"/><Relationship Id="rId3" Type="http://schemas.openxmlformats.org/officeDocument/2006/relationships/hyperlink" Target="http://resource.download.wjec.co.uk.s3-eu-west-1.amazonaws.com/vtc/2018-19/hsc18-19_3-3/_multi-lang/unit02/01-principles-of-partnership-importance-of-multi-agency-working.html" TargetMode="External"/><Relationship Id="rId7" Type="http://schemas.openxmlformats.org/officeDocument/2006/relationships/hyperlink" Target="https://www.unicef-irc.org/article/958-the-first-1000-days-of-life-the-brains-window-of-opportunity.html#:~:text=The%20first%201%2C000%20days%20of%20life%20%2D%20the%20time%20spanning%20roughly,across%20the%20lifespan%20are%20established" TargetMode="External"/><Relationship Id="rId2" Type="http://schemas.openxmlformats.org/officeDocument/2006/relationships/hyperlink" Target="http://resource.download.wjec.co.uk.s/" TargetMode="External"/><Relationship Id="rId1" Type="http://schemas.openxmlformats.org/officeDocument/2006/relationships/slideLayout" Target="../slideLayouts/slideLayout2.xml"/><Relationship Id="rId6" Type="http://schemas.openxmlformats.org/officeDocument/2006/relationships/hyperlink" Target="https://ioannouolga.wordpress.com/2016/10/04/neuroplasticity/" TargetMode="External"/><Relationship Id="rId5" Type="http://schemas.openxmlformats.org/officeDocument/2006/relationships/hyperlink" Target="https://www.communitypsychology.com/including-clinical-psychologists-in-acts/" TargetMode="External"/><Relationship Id="rId4" Type="http://schemas.openxmlformats.org/officeDocument/2006/relationships/hyperlink" Target="https://health.clevelandclinic.org/benefits-of-sensory-play-ideas" TargetMode="External"/><Relationship Id="rId9" Type="http://schemas.openxmlformats.org/officeDocument/2006/relationships/hyperlink" Target="https://early-education.org.uk/enabling-environments-and-their-impact-on-childrens-learning/"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hel/" TargetMode="External"/><Relationship Id="rId3" Type="http://schemas.openxmlformats.org/officeDocument/2006/relationships/hyperlink" Target="https://www.eif.org.uk/why-it-matters/why-is-it-good-for-children-and-families#:~:text=Early%20intervention%20is%20not%20a,can%20jeopardise%20a%20child%27s%20future" TargetMode="External"/><Relationship Id="rId7" Type="http://schemas.openxmlformats.org/officeDocument/2006/relationships/hyperlink" Target="https://eycp.essex.gov.uk/the-early-years-foundation-stage/how-do-i-become-an-outstanding-practitioner/role-of-the-adult/#:~:text=Practitioners%20must%20consider%20the%20individual,areas%20of%20learning%20and%20development" TargetMode="External"/><Relationship Id="rId2" Type="http://schemas.openxmlformats.org/officeDocument/2006/relationships/hyperlink" Target="https://www.eif.org.uk/press-release/more-teachers-are-seeing-anxious-pupils-but-are-not-getting-the-training-to-support-pupils-mental-health#:~:text=Previous%20research%20by%20the%20Early,school%20approach%20to%20pupils%27%20mental" TargetMode="External"/><Relationship Id="rId1" Type="http://schemas.openxmlformats.org/officeDocument/2006/relationships/slideLayout" Target="../slideLayouts/slideLayout2.xml"/><Relationship Id="rId6" Type="http://schemas.openxmlformats.org/officeDocument/2006/relationships/hyperlink" Target="https://educationlibrary.org/maslows-hierarchy-of-needs-in-education/" TargetMode="External"/><Relationship Id="rId5" Type="http://schemas.openxmlformats.org/officeDocument/2006/relationships/hyperlink" Target="https://eatingrichly.com/sensory-activities-for-toddlers-and-preschoolers/" TargetMode="External"/><Relationship Id="rId4" Type="http://schemas.openxmlformats.org/officeDocument/2006/relationships/hyperlink" Target="https://www.earlyyearscareers.com/eyc/learning-and-development/8-ways-create-good-parent-partnerships/" TargetMode="External"/><Relationship Id="rId9" Type="http://schemas.openxmlformats.org/officeDocument/2006/relationships/hyperlink" Target="https://help-for-early-years-providers.education.gov.uk/get-help-to-improve-your-practice/working-in-partnership-with-parents-and-carers#:~:text=Working%20in%20partnership%20with%20parents%20and%20carers%20is%20central%20to,years%20foundation%20stage%20(EYFS)."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learning.nspcc.org.uk/research-resources/learning-from-case-reviews/first-language-not-english/" TargetMode="External"/><Relationship Id="rId3" Type="http://schemas.openxmlformats.org/officeDocument/2006/relationships/hyperlink" Target="https://www.idsmed.com/news/what-is-the-first-1000-days-of-life/462.html" TargetMode="External"/><Relationship Id="rId7" Type="http://schemas.openxmlformats.org/officeDocument/2006/relationships/hyperlink" Target="https://nido.edu.au/news/everything-you-need-to-know-about-the-reggio-emilia-approach/" TargetMode="External"/><Relationship Id="rId2" Type="http://schemas.openxmlformats.org/officeDocument/2006/relationships/hyperlink" Target="https://publications.parliament.uk/pa/cm201719/cmselect/cmhealth/1496/1496.pdf" TargetMode="External"/><Relationship Id="rId1" Type="http://schemas.openxmlformats.org/officeDocument/2006/relationships/slideLayout" Target="../slideLayouts/slideLayout2.xml"/><Relationship Id="rId6" Type="http://schemas.openxmlformats.org/officeDocument/2006/relationships/hyperlink" Target="https://www.searchenginejournal.com/blogging-challenges/321109/" TargetMode="External"/><Relationship Id="rId5" Type="http://schemas.openxmlformats.org/officeDocument/2006/relationships/hyperlink" Target="https://www.babycentre.co.uk/a1012877/what-your-baby-needs-to-thrive" TargetMode="External"/><Relationship Id="rId4" Type="http://schemas.openxmlformats.org/officeDocument/2006/relationships/hyperlink" Target="https://doi.org/10.7759/cureus.30083" TargetMode="External"/><Relationship Id="rId9" Type="http://schemas.openxmlformats.org/officeDocument/2006/relationships/hyperlink" Target="https://learning.nspcc.org.uk/child-health-development/attachment-early-year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cosydirect.com/blog/loose-parts-play-creating-a-library-beg-borrow-or-steal-okmay-be-not-steal/" TargetMode="External"/><Relationship Id="rId3" Type="http://schemas.openxmlformats.org/officeDocument/2006/relationships/hyperlink" Target="https://www.nurseryresources.org/articles/parents-as-partners/communication-with-parents/" TargetMode="External"/><Relationship Id="rId7" Type="http://schemas.openxmlformats.org/officeDocument/2006/relationships/hyperlink" Target="https://thespoke.earlychildhoodaustralia.org.au/professional-love-in-early-childhood-education-the-transformative-power-of-emotional-connections/" TargetMode="External"/><Relationship Id="rId2" Type="http://schemas.openxmlformats.org/officeDocument/2006/relationships/hyperlink" Target="https://www.nurseryresources.org/articles/parent" TargetMode="External"/><Relationship Id="rId1" Type="http://schemas.openxmlformats.org/officeDocument/2006/relationships/slideLayout" Target="../slideLayouts/slideLayout2.xml"/><Relationship Id="rId6" Type="http://schemas.openxmlformats.org/officeDocument/2006/relationships/hyperlink" Target="https://www.pacey.org.uk/news-and-views/pacey-blog/2019/march-2019/getting-to-grips-with-loose-parts-play/" TargetMode="External"/><Relationship Id="rId5" Type="http://schemas.openxmlformats.org/officeDocument/2006/relationships/hyperlink" Target="https://www.scu.edu/oml/about-us/theoretical-framework/" TargetMode="External"/><Relationship Id="rId10" Type="http://schemas.openxmlformats.org/officeDocument/2006/relationships/hyperlink" Target="https://www.pregnancybirthbaby.org.au/the-first-1000-days#:~:text=1%2C000%20days%27%3F-,The%20first%201%2C000%20days%20refers%20to%20a%20child%27s%20life%20from,effect%20on%20your%20baby%27s%20future" TargetMode="External"/><Relationship Id="rId4" Type="http://schemas.openxmlformats.org/officeDocument/2006/relationships/hyperlink" Target="https://www.nurseryworld.co.uk/news/article/qualification-levels-among-early-years-staff-are-falling" TargetMode="External"/><Relationship Id="rId9" Type="http://schemas.openxmlformats.org/officeDocument/2006/relationships/hyperlink" Target="https://extension.psu.edu/programs/betterkidcare/early-care/tip-pages/all/loose-parts-what-does-this-mean#:~:text=Loose%20parts%20are%20materials%20that,or%20combined%20with%20other%20materials"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thespoke.earlychildhoodaustralia.org.au/mythbusting-professional-love/" TargetMode="External"/><Relationship Id="rId3" Type="http://schemas.openxmlformats.org/officeDocument/2006/relationships/hyperlink" Target="https://www.gov.scot/policies/girfec/wellbeing-indicators-shanarri/" TargetMode="External"/><Relationship Id="rId7" Type="http://schemas.openxmlformats.org/officeDocument/2006/relationships/hyperlink" Target="https://theeducationhub.org.nz/the-reggio-emilia-approach/" TargetMode="External"/><Relationship Id="rId12" Type="http://schemas.openxmlformats.org/officeDocument/2006/relationships/hyperlink" Target="https://www.gov.wales/flying-start-childcare-guidance-html" TargetMode="External"/><Relationship Id="rId2" Type="http://schemas.openxmlformats.org/officeDocument/2006/relationships/hyperlink" Target="https://doi.org/10.1136/archdischild-2022-ichgc.1" TargetMode="External"/><Relationship Id="rId1" Type="http://schemas.openxmlformats.org/officeDocument/2006/relationships/slideLayout" Target="../slideLayouts/slideLayout2.xml"/><Relationship Id="rId6" Type="http://schemas.openxmlformats.org/officeDocument/2006/relationships/hyperlink" Target="https://theeducationhub.org.nz/the-pikler-resources-for-infant-educarers-approach/" TargetMode="External"/><Relationship Id="rId11" Type="http://schemas.openxmlformats.org/officeDocument/2006/relationships/hyperlink" Target="https://hwb.gov.wales/curriculum-for-wales/designing-your-curriculum/enabling-learning" TargetMode="External"/><Relationship Id="rId5" Type="http://schemas.openxmlformats.org/officeDocument/2006/relationships/hyperlink" Target="https://www.theeducationpeople.org/blog/exploring-pedagogy-introducing-abraham-maslow/" TargetMode="External"/><Relationship Id="rId10" Type="http://schemas.openxmlformats.org/officeDocument/2006/relationships/hyperlink" Target="https://activeenglish.com.br/teaching-tips/loose-parts/" TargetMode="External"/><Relationship Id="rId4" Type="http://schemas.openxmlformats.org/officeDocument/2006/relationships/hyperlink" Target="http://benswett.com/dont-put-your-child-in-a-position-they-cant-get-into-by-themselves/" TargetMode="External"/><Relationship Id="rId9" Type="http://schemas.openxmlformats.org/officeDocument/2006/relationships/hyperlink" Target="http://www.urbanchildinstitute.org/why-0-3/baby-and-brain"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who.int/tools/your-life-your-health/life-phase/newborns-and-children-under-5-years/caring-for-newborns" TargetMode="External"/><Relationship Id="rId2" Type="http://schemas.openxmlformats.org/officeDocument/2006/relationships/hyperlink" Target="https://www.gov.wales/parenting-give-it-time/children-0-4-years/childrens-behaviour-0-4-years/new-parents-and-stages-development-0-4-yea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2EAF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3C1B8-7F47-E62D-96AD-D47CE8F8DC25}"/>
              </a:ext>
            </a:extLst>
          </p:cNvPr>
          <p:cNvSpPr>
            <a:spLocks noGrp="1"/>
          </p:cNvSpPr>
          <p:nvPr>
            <p:ph type="ctrTitle"/>
          </p:nvPr>
        </p:nvSpPr>
        <p:spPr>
          <a:xfrm>
            <a:off x="0" y="3986213"/>
            <a:ext cx="12192000" cy="2271711"/>
          </a:xfrm>
        </p:spPr>
        <p:txBody>
          <a:bodyPr>
            <a:noAutofit/>
          </a:bodyPr>
          <a:lstStyle/>
          <a:p>
            <a:pPr>
              <a:lnSpc>
                <a:spcPct val="300000"/>
              </a:lnSpc>
            </a:pPr>
            <a:r>
              <a:rPr lang="en-US" b="1" dirty="0">
                <a:solidFill>
                  <a:schemeClr val="accent1">
                    <a:lumMod val="75000"/>
                  </a:schemeClr>
                </a:solidFill>
                <a:latin typeface="Arial" panose="020B0604020202020204" pitchFamily="34" charset="0"/>
                <a:cs typeface="Arial" panose="020B0604020202020204" pitchFamily="34" charset="0"/>
              </a:rPr>
              <a:t>The first 1000 days scrapbook.</a:t>
            </a:r>
          </a:p>
        </p:txBody>
      </p:sp>
      <p:sp>
        <p:nvSpPr>
          <p:cNvPr id="4" name="TextBox 3">
            <a:extLst>
              <a:ext uri="{FF2B5EF4-FFF2-40B4-BE49-F238E27FC236}">
                <a16:creationId xmlns:a16="http://schemas.microsoft.com/office/drawing/2014/main" id="{FD44722C-C2B1-7CCD-882F-1BAE1270529C}"/>
              </a:ext>
            </a:extLst>
          </p:cNvPr>
          <p:cNvSpPr txBox="1"/>
          <p:nvPr/>
        </p:nvSpPr>
        <p:spPr>
          <a:xfrm>
            <a:off x="10261600" y="69161"/>
            <a:ext cx="2328863" cy="1061829"/>
          </a:xfrm>
          <a:prstGeom prst="rect">
            <a:avLst/>
          </a:prstGeom>
          <a:noFill/>
        </p:spPr>
        <p:txBody>
          <a:bodyPr wrap="square" rtlCol="0">
            <a:spAutoFit/>
          </a:bodyPr>
          <a:lstStyle/>
          <a:p>
            <a:pPr algn="ctr">
              <a:lnSpc>
                <a:spcPts val="1800"/>
              </a:lnSpc>
            </a:pPr>
            <a:r>
              <a:rPr lang="en-US" sz="1400" dirty="0">
                <a:effectLst/>
                <a:latin typeface="Arial" panose="020B0604020202020204" pitchFamily="34" charset="0"/>
                <a:ea typeface="Times New Roman" panose="02020603050405020304" pitchFamily="18" charset="0"/>
                <a:cs typeface="Arial" panose="020B0604020202020204" pitchFamily="34" charset="0"/>
              </a:rPr>
              <a:t>ECEY4005</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ts val="1800"/>
              </a:lnSpc>
            </a:pPr>
            <a:r>
              <a:rPr lang="en-US" sz="1400" dirty="0">
                <a:effectLst/>
                <a:latin typeface="Arial" panose="020B0604020202020204" pitchFamily="34" charset="0"/>
                <a:ea typeface="Times New Roman" panose="02020603050405020304" pitchFamily="18" charset="0"/>
                <a:cs typeface="Arial" panose="020B0604020202020204" pitchFamily="34" charset="0"/>
              </a:rPr>
              <a:t>2305354</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ts val="1800"/>
              </a:lnSpc>
            </a:pPr>
            <a:r>
              <a:rPr lang="en-US" sz="1400" dirty="0">
                <a:effectLst/>
                <a:latin typeface="Arial" panose="020B0604020202020204" pitchFamily="34" charset="0"/>
                <a:ea typeface="Times New Roman" panose="02020603050405020304" pitchFamily="18" charset="0"/>
                <a:cs typeface="Arial" panose="020B0604020202020204" pitchFamily="34" charset="0"/>
              </a:rPr>
              <a:t>Words: 2804</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pic>
        <p:nvPicPr>
          <p:cNvPr id="1030" name="Picture 6" descr="The first 1000 days: a unique window of opportunity to shape lifelong  health. | Danone Research &amp; Innovation">
            <a:extLst>
              <a:ext uri="{FF2B5EF4-FFF2-40B4-BE49-F238E27FC236}">
                <a16:creationId xmlns:a16="http://schemas.microsoft.com/office/drawing/2014/main" id="{E7F1A5D7-B310-2DB7-FEF0-846E87E62E00}"/>
              </a:ext>
            </a:extLst>
          </p:cNvPr>
          <p:cNvPicPr>
            <a:picLocks noChangeAspect="1" noChangeArrowheads="1"/>
          </p:cNvPicPr>
          <p:nvPr/>
        </p:nvPicPr>
        <p:blipFill>
          <a:blip r:embed="rId2">
            <a:alphaModFix amt="22000"/>
            <a:extLst>
              <a:ext uri="{28A0092B-C50C-407E-A947-70E740481C1C}">
                <a14:useLocalDpi xmlns:a14="http://schemas.microsoft.com/office/drawing/2010/main" val="0"/>
              </a:ext>
            </a:extLst>
          </a:blip>
          <a:srcRect/>
          <a:stretch>
            <a:fillRect/>
          </a:stretch>
        </p:blipFill>
        <p:spPr bwMode="auto">
          <a:xfrm>
            <a:off x="-3582194" y="-1104900"/>
            <a:ext cx="19559588" cy="8398908"/>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96F1726-2CD6-1E5F-E283-1CA33511C1FE}"/>
              </a:ext>
            </a:extLst>
          </p:cNvPr>
          <p:cNvSpPr txBox="1"/>
          <p:nvPr/>
        </p:nvSpPr>
        <p:spPr>
          <a:xfrm>
            <a:off x="7886700" y="6515100"/>
            <a:ext cx="4305300" cy="369332"/>
          </a:xfrm>
          <a:prstGeom prst="rect">
            <a:avLst/>
          </a:prstGeom>
          <a:noFill/>
        </p:spPr>
        <p:txBody>
          <a:bodyPr wrap="square" rtlCol="0">
            <a:spAutoFit/>
          </a:bodyPr>
          <a:lstStyle/>
          <a:p>
            <a:r>
              <a:rPr lang="en-US" dirty="0"/>
              <a:t>Source: Danone </a:t>
            </a:r>
            <a:r>
              <a:rPr lang="en-US" dirty="0" err="1"/>
              <a:t>Nutricia</a:t>
            </a:r>
            <a:r>
              <a:rPr lang="en-US" dirty="0"/>
              <a:t> Research, no date)</a:t>
            </a:r>
          </a:p>
        </p:txBody>
      </p:sp>
    </p:spTree>
    <p:extLst>
      <p:ext uri="{BB962C8B-B14F-4D97-AF65-F5344CB8AC3E}">
        <p14:creationId xmlns:p14="http://schemas.microsoft.com/office/powerpoint/2010/main" val="197709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2EAF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08CE7-7EAB-F312-C052-35BB8D12E967}"/>
              </a:ext>
            </a:extLst>
          </p:cNvPr>
          <p:cNvSpPr>
            <a:spLocks noGrp="1"/>
          </p:cNvSpPr>
          <p:nvPr>
            <p:ph type="title"/>
          </p:nvPr>
        </p:nvSpPr>
        <p:spPr>
          <a:xfrm>
            <a:off x="340519" y="-347593"/>
            <a:ext cx="11510962" cy="1325563"/>
          </a:xfrm>
        </p:spPr>
        <p:txBody>
          <a:bodyPr/>
          <a:lstStyle/>
          <a:p>
            <a:pPr algn="ctr"/>
            <a:r>
              <a:rPr lang="en-US" dirty="0">
                <a:solidFill>
                  <a:schemeClr val="accent5">
                    <a:lumMod val="50000"/>
                  </a:schemeClr>
                </a:solidFill>
              </a:rPr>
              <a:t>What is meant by the term ‘the first 1000 days’? </a:t>
            </a:r>
          </a:p>
        </p:txBody>
      </p:sp>
      <p:sp>
        <p:nvSpPr>
          <p:cNvPr id="3" name="Content Placeholder 2">
            <a:extLst>
              <a:ext uri="{FF2B5EF4-FFF2-40B4-BE49-F238E27FC236}">
                <a16:creationId xmlns:a16="http://schemas.microsoft.com/office/drawing/2014/main" id="{211EBF12-6B86-52C4-8C60-005B3B9545A9}"/>
              </a:ext>
            </a:extLst>
          </p:cNvPr>
          <p:cNvSpPr>
            <a:spLocks noGrp="1"/>
          </p:cNvSpPr>
          <p:nvPr>
            <p:ph idx="1"/>
          </p:nvPr>
        </p:nvSpPr>
        <p:spPr>
          <a:xfrm>
            <a:off x="16925" y="627212"/>
            <a:ext cx="12192000" cy="948057"/>
          </a:xfrm>
        </p:spPr>
        <p:txBody>
          <a:bodyPr>
            <a:normAutofit/>
          </a:bodyPr>
          <a:lstStyle/>
          <a:p>
            <a:pPr marL="0" indent="0">
              <a:lnSpc>
                <a:spcPct val="150000"/>
              </a:lnSpc>
              <a:buNone/>
            </a:pPr>
            <a:r>
              <a:rPr lang="en-GB" sz="1400" dirty="0" err="1">
                <a:effectLst/>
                <a:latin typeface="Arial" panose="020B0604020202020204" pitchFamily="34" charset="0"/>
                <a:ea typeface="Calibri" panose="020F0502020204030204" pitchFamily="34" charset="0"/>
                <a:cs typeface="Arial" panose="020B0604020202020204" pitchFamily="34" charset="0"/>
              </a:rPr>
              <a:t>PregnancyBirth&amp;Baby</a:t>
            </a:r>
            <a:r>
              <a:rPr lang="en-GB" sz="1400" dirty="0">
                <a:effectLst/>
                <a:latin typeface="Arial" panose="020B0604020202020204" pitchFamily="34" charset="0"/>
                <a:ea typeface="Calibri" panose="020F0502020204030204" pitchFamily="34" charset="0"/>
                <a:cs typeface="Arial" panose="020B0604020202020204" pitchFamily="34" charset="0"/>
              </a:rPr>
              <a:t> (2022) states that the first 1000 consists of the time in which a baby is conceived up until the age of 2</a:t>
            </a:r>
          </a:p>
          <a:p>
            <a:pPr marL="0" indent="0">
              <a:lnSpc>
                <a:spcPct val="150000"/>
              </a:lnSpc>
              <a:buNone/>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Within the first 1000 days, babies develop rapidly and learn a variety of skills which include:</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2050" name="Picture 2">
            <a:extLst>
              <a:ext uri="{FF2B5EF4-FFF2-40B4-BE49-F238E27FC236}">
                <a16:creationId xmlns:a16="http://schemas.microsoft.com/office/drawing/2014/main" id="{E6B49FF8-D4B5-5D1C-0439-8605A15884E9}"/>
              </a:ext>
            </a:extLst>
          </p:cNvPr>
          <p:cNvPicPr>
            <a:picLocks noChangeAspect="1" noChangeArrowheads="1"/>
          </p:cNvPicPr>
          <p:nvPr/>
        </p:nvPicPr>
        <p:blipFill>
          <a:blip r:embed="rId3">
            <a:alphaModFix amt="45000"/>
            <a:extLst>
              <a:ext uri="{28A0092B-C50C-407E-A947-70E740481C1C}">
                <a14:useLocalDpi xmlns:a14="http://schemas.microsoft.com/office/drawing/2010/main" val="0"/>
              </a:ext>
            </a:extLst>
          </a:blip>
          <a:srcRect/>
          <a:stretch>
            <a:fillRect/>
          </a:stretch>
        </p:blipFill>
        <p:spPr bwMode="auto">
          <a:xfrm>
            <a:off x="16925" y="2484877"/>
            <a:ext cx="12192000" cy="26443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80599F8-60C6-9717-1868-65AF8B6768F8}"/>
              </a:ext>
            </a:extLst>
          </p:cNvPr>
          <p:cNvSpPr txBox="1"/>
          <p:nvPr/>
        </p:nvSpPr>
        <p:spPr>
          <a:xfrm>
            <a:off x="10138239" y="4801861"/>
            <a:ext cx="3636335"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(Source: IDSMED, 2019)</a:t>
            </a:r>
          </a:p>
        </p:txBody>
      </p:sp>
      <p:sp>
        <p:nvSpPr>
          <p:cNvPr id="5" name="TextBox 4">
            <a:extLst>
              <a:ext uri="{FF2B5EF4-FFF2-40B4-BE49-F238E27FC236}">
                <a16:creationId xmlns:a16="http://schemas.microsoft.com/office/drawing/2014/main" id="{B9AC31B1-68DF-8519-86F1-3600B3532394}"/>
              </a:ext>
            </a:extLst>
          </p:cNvPr>
          <p:cNvSpPr txBox="1"/>
          <p:nvPr/>
        </p:nvSpPr>
        <p:spPr>
          <a:xfrm>
            <a:off x="16924" y="1582651"/>
            <a:ext cx="2740673" cy="1754326"/>
          </a:xfrm>
          <a:prstGeom prst="rect">
            <a:avLst/>
          </a:prstGeom>
          <a:noFill/>
        </p:spPr>
        <p:txBody>
          <a:bodyPr wrap="square" rtlCol="0">
            <a:spAutoFit/>
          </a:bodyPr>
          <a:lstStyle/>
          <a:p>
            <a:pPr>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1-2 months-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moving arms and legs</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smiling,</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blowing bubbles,</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holding things,</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responding to noises.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
        <p:nvSpPr>
          <p:cNvPr id="6" name="TextBox 5">
            <a:extLst>
              <a:ext uri="{FF2B5EF4-FFF2-40B4-BE49-F238E27FC236}">
                <a16:creationId xmlns:a16="http://schemas.microsoft.com/office/drawing/2014/main" id="{B7749820-CFC1-F8A1-E09A-A98FB016626D}"/>
              </a:ext>
            </a:extLst>
          </p:cNvPr>
          <p:cNvSpPr txBox="1"/>
          <p:nvPr/>
        </p:nvSpPr>
        <p:spPr>
          <a:xfrm>
            <a:off x="3167370" y="1595919"/>
            <a:ext cx="2740672" cy="1754326"/>
          </a:xfrm>
          <a:prstGeom prst="rect">
            <a:avLst/>
          </a:prstGeom>
          <a:noFill/>
        </p:spPr>
        <p:txBody>
          <a:bodyPr wrap="square" rtlCol="0">
            <a:spAutoFit/>
          </a:bodyPr>
          <a:lstStyle/>
          <a:p>
            <a:pPr>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3-4 months-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rolling from side to side,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showing excitement towards familiar people,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turning head,</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making more sounds.</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
        <p:nvSpPr>
          <p:cNvPr id="7" name="TextBox 6">
            <a:extLst>
              <a:ext uri="{FF2B5EF4-FFF2-40B4-BE49-F238E27FC236}">
                <a16:creationId xmlns:a16="http://schemas.microsoft.com/office/drawing/2014/main" id="{F0579FAB-7587-5075-E05B-BBA26D2910D0}"/>
              </a:ext>
            </a:extLst>
          </p:cNvPr>
          <p:cNvSpPr txBox="1"/>
          <p:nvPr/>
        </p:nvSpPr>
        <p:spPr>
          <a:xfrm>
            <a:off x="6383058" y="1579576"/>
            <a:ext cx="2740671" cy="1292662"/>
          </a:xfrm>
          <a:prstGeom prst="rect">
            <a:avLst/>
          </a:prstGeom>
          <a:noFill/>
        </p:spPr>
        <p:txBody>
          <a:bodyPr wrap="square" rtlCol="0">
            <a:spAutoFit/>
          </a:bodyPr>
          <a:lstStyle/>
          <a:p>
            <a:pPr>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5-6 months-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roll from back to front,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sit up with support,</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hold arms out to be held.</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
        <p:nvSpPr>
          <p:cNvPr id="8" name="TextBox 7">
            <a:extLst>
              <a:ext uri="{FF2B5EF4-FFF2-40B4-BE49-F238E27FC236}">
                <a16:creationId xmlns:a16="http://schemas.microsoft.com/office/drawing/2014/main" id="{840BDDC7-A9B8-CB51-5DD1-EFCF99D4ED52}"/>
              </a:ext>
            </a:extLst>
          </p:cNvPr>
          <p:cNvSpPr txBox="1"/>
          <p:nvPr/>
        </p:nvSpPr>
        <p:spPr>
          <a:xfrm>
            <a:off x="9608757" y="1592275"/>
            <a:ext cx="2566319" cy="1292662"/>
          </a:xfrm>
          <a:prstGeom prst="rect">
            <a:avLst/>
          </a:prstGeom>
          <a:noFill/>
        </p:spPr>
        <p:txBody>
          <a:bodyPr wrap="square" rtlCol="0">
            <a:spAutoFit/>
          </a:bodyPr>
          <a:lstStyle/>
          <a:p>
            <a:pPr>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7-8 months-</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Sit up unaided,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Move across the floor,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Babble.</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
        <p:nvSpPr>
          <p:cNvPr id="9" name="TextBox 8">
            <a:extLst>
              <a:ext uri="{FF2B5EF4-FFF2-40B4-BE49-F238E27FC236}">
                <a16:creationId xmlns:a16="http://schemas.microsoft.com/office/drawing/2014/main" id="{C735FB15-B5A3-FCB5-C80D-4CE57A56337A}"/>
              </a:ext>
            </a:extLst>
          </p:cNvPr>
          <p:cNvSpPr txBox="1"/>
          <p:nvPr/>
        </p:nvSpPr>
        <p:spPr>
          <a:xfrm>
            <a:off x="6383058" y="5129212"/>
            <a:ext cx="2383304" cy="1231106"/>
          </a:xfrm>
          <a:prstGeom prst="rect">
            <a:avLst/>
          </a:prstGeom>
          <a:noFill/>
        </p:spPr>
        <p:txBody>
          <a:bodyPr wrap="square" rtlCol="0">
            <a:spAutoFit/>
          </a:bodyPr>
          <a:lstStyle/>
          <a:p>
            <a:pPr>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12- 18 months-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Climb,</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Run,</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Feed themselves.</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32D05A3F-45CC-5205-299B-F1B815AFFB28}"/>
              </a:ext>
            </a:extLst>
          </p:cNvPr>
          <p:cNvSpPr txBox="1"/>
          <p:nvPr/>
        </p:nvSpPr>
        <p:spPr>
          <a:xfrm>
            <a:off x="3167370" y="5126626"/>
            <a:ext cx="2383304" cy="1692771"/>
          </a:xfrm>
          <a:prstGeom prst="rect">
            <a:avLst/>
          </a:prstGeom>
          <a:noFill/>
        </p:spPr>
        <p:txBody>
          <a:bodyPr wrap="square" rtlCol="0">
            <a:spAutoFit/>
          </a:bodyPr>
          <a:lstStyle/>
          <a:p>
            <a:pPr>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11-12 months-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Follow simple instructions,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Understand simple sentences,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Begin to walk.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3918943C-60F0-4A2C-B572-0B9C2E6FA71B}"/>
              </a:ext>
            </a:extLst>
          </p:cNvPr>
          <p:cNvSpPr txBox="1"/>
          <p:nvPr/>
        </p:nvSpPr>
        <p:spPr>
          <a:xfrm>
            <a:off x="26289" y="5129212"/>
            <a:ext cx="2383304" cy="1231106"/>
          </a:xfrm>
          <a:prstGeom prst="rect">
            <a:avLst/>
          </a:prstGeom>
          <a:noFill/>
        </p:spPr>
        <p:txBody>
          <a:bodyPr wrap="square" rtlCol="0">
            <a:spAutoFit/>
          </a:bodyPr>
          <a:lstStyle/>
          <a:p>
            <a:pPr>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9-10 months-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Pointing at objects,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Clapping,</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Waving.</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26D38A20-28D0-B4AE-E397-C206A7B27B7C}"/>
              </a:ext>
            </a:extLst>
          </p:cNvPr>
          <p:cNvSpPr txBox="1"/>
          <p:nvPr/>
        </p:nvSpPr>
        <p:spPr>
          <a:xfrm>
            <a:off x="9014184" y="5129212"/>
            <a:ext cx="3277348" cy="1523494"/>
          </a:xfrm>
          <a:prstGeom prst="rect">
            <a:avLst/>
          </a:prstGeom>
          <a:noFill/>
        </p:spPr>
        <p:txBody>
          <a:bodyPr wrap="square" rtlCol="0">
            <a:spAutoFit/>
          </a:bodyPr>
          <a:lstStyle/>
          <a:p>
            <a:pPr>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18-24 months –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Kick and throw balls,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Understand the meaning of ‘no’</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228600">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Become distressed when unable to complete a task.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
        <p:nvSpPr>
          <p:cNvPr id="14" name="TextBox 13">
            <a:extLst>
              <a:ext uri="{FF2B5EF4-FFF2-40B4-BE49-F238E27FC236}">
                <a16:creationId xmlns:a16="http://schemas.microsoft.com/office/drawing/2014/main" id="{A6DE5314-6FA5-AE58-223E-907C360246FE}"/>
              </a:ext>
            </a:extLst>
          </p:cNvPr>
          <p:cNvSpPr txBox="1"/>
          <p:nvPr/>
        </p:nvSpPr>
        <p:spPr>
          <a:xfrm>
            <a:off x="1473866" y="6503342"/>
            <a:ext cx="9278117" cy="523220"/>
          </a:xfrm>
          <a:prstGeom prst="rect">
            <a:avLst/>
          </a:prstGeom>
          <a:noFill/>
        </p:spPr>
        <p:txBody>
          <a:bodyPr wrap="none" rtlCol="0">
            <a:spAutoFit/>
          </a:bodyPr>
          <a:lstStyle/>
          <a:p>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However, all babies are unique and develop and reach milestones at different paces. (Welsh government, no date).</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6070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9" name="Rectangle 308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Neuroplasticity | connecting data to information to knowledge">
            <a:extLst>
              <a:ext uri="{FF2B5EF4-FFF2-40B4-BE49-F238E27FC236}">
                <a16:creationId xmlns:a16="http://schemas.microsoft.com/office/drawing/2014/main" id="{8B968C87-1797-0EAE-AB0E-51B45C62917F}"/>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5793" b="5972"/>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9EF506C-28BA-DEC4-1427-A61EE18477BA}"/>
              </a:ext>
            </a:extLst>
          </p:cNvPr>
          <p:cNvSpPr>
            <a:spLocks noGrp="1"/>
          </p:cNvSpPr>
          <p:nvPr>
            <p:ph type="title"/>
          </p:nvPr>
        </p:nvSpPr>
        <p:spPr>
          <a:xfrm>
            <a:off x="838200" y="365125"/>
            <a:ext cx="10515600" cy="1325563"/>
          </a:xfrm>
        </p:spPr>
        <p:txBody>
          <a:bodyPr>
            <a:normAutofit/>
          </a:bodyPr>
          <a:lstStyle/>
          <a:p>
            <a:pPr algn="ctr"/>
            <a:r>
              <a:rPr lang="en-US" dirty="0">
                <a:solidFill>
                  <a:srgbClr val="FFFFFF"/>
                </a:solidFill>
              </a:rPr>
              <a:t>Why are the first 1000 days important? </a:t>
            </a:r>
          </a:p>
        </p:txBody>
      </p:sp>
      <p:sp>
        <p:nvSpPr>
          <p:cNvPr id="3" name="Content Placeholder 2">
            <a:extLst>
              <a:ext uri="{FF2B5EF4-FFF2-40B4-BE49-F238E27FC236}">
                <a16:creationId xmlns:a16="http://schemas.microsoft.com/office/drawing/2014/main" id="{55A5FC40-0FEB-07E4-DD99-FBC0CB31EAA4}"/>
              </a:ext>
            </a:extLst>
          </p:cNvPr>
          <p:cNvSpPr>
            <a:spLocks noGrp="1"/>
          </p:cNvSpPr>
          <p:nvPr>
            <p:ph idx="1"/>
          </p:nvPr>
        </p:nvSpPr>
        <p:spPr>
          <a:xfrm>
            <a:off x="1743740" y="1424763"/>
            <a:ext cx="8591107" cy="4752200"/>
          </a:xfrm>
        </p:spPr>
        <p:txBody>
          <a:bodyPr>
            <a:normAutofit fontScale="77500" lnSpcReduction="20000"/>
          </a:bodyPr>
          <a:lstStyle/>
          <a:p>
            <a:pPr marL="0" indent="0" algn="ctr">
              <a:buNone/>
            </a:pPr>
            <a:endParaRPr lang="en-GB" sz="1300" kern="100" dirty="0">
              <a:solidFill>
                <a:srgbClr val="FFFFFF"/>
              </a:solidFill>
              <a:effectLst/>
              <a:latin typeface="Arial" panose="020B0604020202020204" pitchFamily="34" charset="0"/>
              <a:ea typeface="Calibri" panose="020F0502020204030204" pitchFamily="34" charset="0"/>
              <a:cs typeface="Arial" panose="020B0604020202020204" pitchFamily="34" charset="0"/>
            </a:endParaRPr>
          </a:p>
          <a:p>
            <a:pPr marL="0" indent="0" algn="ctr">
              <a:lnSpc>
                <a:spcPts val="1800"/>
              </a:lnSpc>
              <a:buNone/>
            </a:pPr>
            <a:r>
              <a:rPr lang="en-GB" sz="1800" dirty="0">
                <a:effectLst/>
                <a:latin typeface="Arial" panose="020B0604020202020204" pitchFamily="34" charset="0"/>
                <a:ea typeface="Times New Roman" panose="02020603050405020304" pitchFamily="18" charset="0"/>
              </a:rPr>
              <a:t>Cusick, Michael and Georgieff (2013) highlights the importance of the first 1000 days, arguing that this period is the time in which the foundations for optimum health, growth and neuro development are laid. </a:t>
            </a:r>
            <a:endParaRPr lang="en-GB" sz="1800" dirty="0">
              <a:effectLst/>
              <a:latin typeface="Times New Roman" panose="02020603050405020304" pitchFamily="18" charset="0"/>
              <a:ea typeface="Times New Roman" panose="02020603050405020304" pitchFamily="18" charset="0"/>
            </a:endParaRPr>
          </a:p>
          <a:p>
            <a:pPr marL="0" indent="0" algn="ctr">
              <a:lnSpc>
                <a:spcPts val="1800"/>
              </a:lnSpc>
              <a:buNone/>
            </a:pPr>
            <a:r>
              <a:rPr lang="en-GB" sz="1800" dirty="0">
                <a:effectLst/>
                <a:latin typeface="Arial" panose="020B0604020202020204" pitchFamily="34" charset="0"/>
                <a:ea typeface="Times New Roman" panose="02020603050405020304" pitchFamily="18" charset="0"/>
              </a:rPr>
              <a:t>During the first 1000 days good nutrition is important for both mother and child as without this a child could incur a delay in their linear growth and cognitive deficits, further to this poor nutrition highly contributes towards poor health and mortality (McDonald and Thorn-Lyman, 2018, pg.15). Moreover, </a:t>
            </a:r>
            <a:r>
              <a:rPr lang="en-GB" sz="1800" dirty="0" err="1">
                <a:effectLst/>
                <a:latin typeface="Arial" panose="020B0604020202020204" pitchFamily="34" charset="0"/>
                <a:ea typeface="Times New Roman" panose="02020603050405020304" pitchFamily="18" charset="0"/>
              </a:rPr>
              <a:t>Ayaso</a:t>
            </a:r>
            <a:r>
              <a:rPr lang="en-GB" sz="1800" dirty="0">
                <a:effectLst/>
                <a:latin typeface="Arial" panose="020B0604020202020204" pitchFamily="34" charset="0"/>
                <a:ea typeface="Times New Roman" panose="02020603050405020304" pitchFamily="18" charset="0"/>
              </a:rPr>
              <a:t> (2019) highlights the importance of good nutrition as around half of a baby’s energy is used by the brain during the first 1000 days. The Urban Child Institute (no date) states that at birth, a baby will already have all their neurons and that within their first year the brain will have doubled in size. Moreover, the brain creates neuro connection at a faster rate during the first few years of a child's life, and by the age of 2 a child will have made twice as many neuro connections than they ever would in adulthood. Health, and Social Care Committee (2019) suggests that children whose development falls behind their peers during the first 1000 days may fall further behind later in life and subsequently may face health problems, cause harm to others or themselves and may even pass these issues to future generations. However, Early Intervention Foundation (no date) states that children and babies who face a development delay can massively benefit from early interventions and while it may not solve every problem, it is vital to minimise any negative impacts on a child's future.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300" dirty="0">
              <a:solidFill>
                <a:srgbClr val="FFFFFF"/>
              </a:solidFill>
            </a:endParaRPr>
          </a:p>
        </p:txBody>
      </p:sp>
      <p:sp>
        <p:nvSpPr>
          <p:cNvPr id="5" name="TextBox 4">
            <a:extLst>
              <a:ext uri="{FF2B5EF4-FFF2-40B4-BE49-F238E27FC236}">
                <a16:creationId xmlns:a16="http://schemas.microsoft.com/office/drawing/2014/main" id="{56D2A96A-72D6-6FE6-3003-A1EF02A95AB4}"/>
              </a:ext>
            </a:extLst>
          </p:cNvPr>
          <p:cNvSpPr txBox="1"/>
          <p:nvPr/>
        </p:nvSpPr>
        <p:spPr>
          <a:xfrm>
            <a:off x="318977" y="871870"/>
            <a:ext cx="184731" cy="369332"/>
          </a:xfrm>
          <a:prstGeom prst="rect">
            <a:avLst/>
          </a:prstGeom>
          <a:noFill/>
        </p:spPr>
        <p:txBody>
          <a:bodyPr wrap="none" rtlCol="0">
            <a:spAutoFit/>
          </a:bodyPr>
          <a:lstStyle/>
          <a:p>
            <a:endParaRPr lang="en-US" dirty="0"/>
          </a:p>
        </p:txBody>
      </p:sp>
      <p:sp>
        <p:nvSpPr>
          <p:cNvPr id="6" name="AutoShape 4" descr="Brain cells develop connections over the first two years of the infant's life. These connectivities are formed, altered, and actively sculpted over the first 20 + years of life.">
            <a:extLst>
              <a:ext uri="{FF2B5EF4-FFF2-40B4-BE49-F238E27FC236}">
                <a16:creationId xmlns:a16="http://schemas.microsoft.com/office/drawing/2014/main" id="{E18617A9-D2E7-53ED-ABEE-56F07C7260B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TextBox 7">
            <a:extLst>
              <a:ext uri="{FF2B5EF4-FFF2-40B4-BE49-F238E27FC236}">
                <a16:creationId xmlns:a16="http://schemas.microsoft.com/office/drawing/2014/main" id="{DE229087-492B-BCF9-B4D2-EA2513712AF8}"/>
              </a:ext>
            </a:extLst>
          </p:cNvPr>
          <p:cNvSpPr txBox="1"/>
          <p:nvPr/>
        </p:nvSpPr>
        <p:spPr>
          <a:xfrm>
            <a:off x="0" y="6488658"/>
            <a:ext cx="6103088" cy="369332"/>
          </a:xfrm>
          <a:prstGeom prst="rect">
            <a:avLst/>
          </a:prstGeom>
          <a:noFill/>
        </p:spPr>
        <p:txBody>
          <a:bodyPr wrap="square" rtlCol="0">
            <a:spAutoFit/>
          </a:bodyPr>
          <a:lstStyle/>
          <a:p>
            <a:r>
              <a:rPr lang="en-US" dirty="0"/>
              <a:t>(Source: </a:t>
            </a:r>
            <a:r>
              <a:rPr lang="en-GB" sz="1800" dirty="0">
                <a:effectLst/>
                <a:latin typeface="Calibri" panose="020F0502020204030204" pitchFamily="34" charset="0"/>
                <a:ea typeface="Calibri" panose="020F0502020204030204" pitchFamily="34" charset="0"/>
                <a:cs typeface="Times New Roman" panose="02020603050405020304" pitchFamily="18" charset="0"/>
              </a:rPr>
              <a:t>Connecting data to information to knowledge, 2019) </a:t>
            </a:r>
            <a:endParaRPr lang="en-US" dirty="0"/>
          </a:p>
        </p:txBody>
      </p:sp>
    </p:spTree>
    <p:extLst>
      <p:ext uri="{BB962C8B-B14F-4D97-AF65-F5344CB8AC3E}">
        <p14:creationId xmlns:p14="http://schemas.microsoft.com/office/powerpoint/2010/main" val="153545711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2EAF6"/>
        </a:solidFill>
        <a:effectLst/>
      </p:bgPr>
    </p:bg>
    <p:spTree>
      <p:nvGrpSpPr>
        <p:cNvPr id="1" name=""/>
        <p:cNvGrpSpPr/>
        <p:nvPr/>
      </p:nvGrpSpPr>
      <p:grpSpPr>
        <a:xfrm>
          <a:off x="0" y="0"/>
          <a:ext cx="0" cy="0"/>
          <a:chOff x="0" y="0"/>
          <a:chExt cx="0" cy="0"/>
        </a:xfrm>
      </p:grpSpPr>
      <p:sp useBgFill="1">
        <p:nvSpPr>
          <p:cNvPr id="4109" name="Rectangle 410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649BED8-D12A-DA7A-45C6-B4FC452E9EF8}"/>
              </a:ext>
            </a:extLst>
          </p:cNvPr>
          <p:cNvSpPr>
            <a:spLocks noGrp="1"/>
          </p:cNvSpPr>
          <p:nvPr>
            <p:ph type="title"/>
          </p:nvPr>
        </p:nvSpPr>
        <p:spPr>
          <a:xfrm>
            <a:off x="838200" y="365125"/>
            <a:ext cx="5393361" cy="1325563"/>
          </a:xfrm>
        </p:spPr>
        <p:txBody>
          <a:bodyPr>
            <a:normAutofit/>
          </a:bodyPr>
          <a:lstStyle/>
          <a:p>
            <a:pPr algn="ctr"/>
            <a:r>
              <a:rPr lang="en-US" dirty="0">
                <a:solidFill>
                  <a:schemeClr val="accent1">
                    <a:lumMod val="75000"/>
                  </a:schemeClr>
                </a:solidFill>
              </a:rPr>
              <a:t>What is exceptional care?</a:t>
            </a:r>
          </a:p>
        </p:txBody>
      </p:sp>
      <p:sp>
        <p:nvSpPr>
          <p:cNvPr id="3" name="Content Placeholder 2">
            <a:extLst>
              <a:ext uri="{FF2B5EF4-FFF2-40B4-BE49-F238E27FC236}">
                <a16:creationId xmlns:a16="http://schemas.microsoft.com/office/drawing/2014/main" id="{F535619B-4CE3-61F4-5C9A-E54A85A10839}"/>
              </a:ext>
            </a:extLst>
          </p:cNvPr>
          <p:cNvSpPr>
            <a:spLocks noGrp="1"/>
          </p:cNvSpPr>
          <p:nvPr>
            <p:ph idx="1"/>
          </p:nvPr>
        </p:nvSpPr>
        <p:spPr>
          <a:xfrm>
            <a:off x="838200" y="1825625"/>
            <a:ext cx="5393361" cy="4351338"/>
          </a:xfrm>
        </p:spPr>
        <p:txBody>
          <a:bodyPr>
            <a:normAutofit/>
          </a:bodyPr>
          <a:lstStyle/>
          <a:p>
            <a:pPr marL="0" indent="0">
              <a:buNone/>
            </a:pPr>
            <a:r>
              <a:rPr lang="en-GB" sz="1100">
                <a:effectLst/>
                <a:latin typeface="Arial" panose="020B0604020202020204" pitchFamily="34" charset="0"/>
                <a:ea typeface="Times New Roman" panose="02020603050405020304" pitchFamily="18" charset="0"/>
                <a:cs typeface="Arial" panose="020B0604020202020204" pitchFamily="34" charset="0"/>
              </a:rPr>
              <a:t>Brodie (2018) suggests exceptional care within the first 1000 days is ensuring that all the babies needs are met such as their individual needs, basic needs, emotional needs, medical needs, and physical needs. Moreover, Children's hospital Colorado (no date) states when caring for babies and small children, adults need to ensure to provide eight important factors within their care to enhance a child's opportunity to thrive later in life. These include;</a:t>
            </a:r>
          </a:p>
          <a:p>
            <a:pPr marL="0" indent="0">
              <a:buNone/>
            </a:pPr>
            <a:r>
              <a:rPr lang="en-GB" sz="1100">
                <a:effectLst/>
                <a:latin typeface="Arial" panose="020B0604020202020204" pitchFamily="34" charset="0"/>
                <a:ea typeface="Times New Roman" panose="02020603050405020304" pitchFamily="18" charset="0"/>
                <a:cs typeface="Arial" panose="020B0604020202020204" pitchFamily="34" charset="0"/>
              </a:rPr>
              <a:t>·      Security: To feel safe and protected from harm, along with their basic needs being met,</a:t>
            </a:r>
          </a:p>
          <a:p>
            <a:pPr marL="0" indent="0">
              <a:buNone/>
            </a:pPr>
            <a:r>
              <a:rPr lang="en-GB" sz="1100">
                <a:effectLst/>
                <a:latin typeface="Arial" panose="020B0604020202020204" pitchFamily="34" charset="0"/>
                <a:ea typeface="Times New Roman" panose="02020603050405020304" pitchFamily="18" charset="0"/>
                <a:cs typeface="Arial" panose="020B0604020202020204" pitchFamily="34" charset="0"/>
              </a:rPr>
              <a:t>·      Stability: an undisrupted life with a strong sense of belonging and cultural continuity,</a:t>
            </a:r>
          </a:p>
          <a:p>
            <a:pPr marL="0" indent="0">
              <a:buNone/>
            </a:pPr>
            <a:r>
              <a:rPr lang="en-GB" sz="1100">
                <a:effectLst/>
                <a:latin typeface="Arial" panose="020B0604020202020204" pitchFamily="34" charset="0"/>
                <a:ea typeface="Times New Roman" panose="02020603050405020304" pitchFamily="18" charset="0"/>
                <a:cs typeface="Arial" panose="020B0604020202020204" pitchFamily="34" charset="0"/>
              </a:rPr>
              <a:t>·      Consistency: A consistent routine, along with receiving synchronised parenting and consistent values,</a:t>
            </a:r>
          </a:p>
          <a:p>
            <a:pPr marL="0" indent="0">
              <a:buNone/>
            </a:pPr>
            <a:r>
              <a:rPr lang="en-GB" sz="1100">
                <a:effectLst/>
                <a:latin typeface="Arial" panose="020B0604020202020204" pitchFamily="34" charset="0"/>
                <a:ea typeface="Times New Roman" panose="02020603050405020304" pitchFamily="18" charset="0"/>
                <a:cs typeface="Arial" panose="020B0604020202020204" pitchFamily="34" charset="0"/>
              </a:rPr>
              <a:t>·      Emotional support: To be guided on how to regulate emotions along with feeling accepted, respected, and listened to,</a:t>
            </a:r>
          </a:p>
          <a:p>
            <a:pPr marL="0" indent="0">
              <a:buNone/>
            </a:pPr>
            <a:r>
              <a:rPr lang="en-GB" sz="1100">
                <a:effectLst/>
                <a:latin typeface="Arial" panose="020B0604020202020204" pitchFamily="34" charset="0"/>
                <a:ea typeface="Times New Roman" panose="02020603050405020304" pitchFamily="18" charset="0"/>
                <a:cs typeface="Arial" panose="020B0604020202020204" pitchFamily="34" charset="0"/>
              </a:rPr>
              <a:t>·      Love: To make secure attachments with caretakers and to always feel loved through words and actions,</a:t>
            </a:r>
          </a:p>
          <a:p>
            <a:pPr marL="0" indent="0">
              <a:buNone/>
            </a:pPr>
            <a:r>
              <a:rPr lang="en-GB" sz="1100">
                <a:effectLst/>
                <a:latin typeface="Arial" panose="020B0604020202020204" pitchFamily="34" charset="0"/>
                <a:ea typeface="Times New Roman" panose="02020603050405020304" pitchFamily="18" charset="0"/>
                <a:cs typeface="Arial" panose="020B0604020202020204" pitchFamily="34" charset="0"/>
              </a:rPr>
              <a:t>·      Education: To receive the best education for their future,</a:t>
            </a:r>
          </a:p>
          <a:p>
            <a:pPr marL="0" indent="0">
              <a:buNone/>
            </a:pPr>
            <a:r>
              <a:rPr lang="en-GB" sz="1100">
                <a:effectLst/>
                <a:latin typeface="Arial" panose="020B0604020202020204" pitchFamily="34" charset="0"/>
                <a:ea typeface="Times New Roman" panose="02020603050405020304" pitchFamily="18" charset="0"/>
                <a:cs typeface="Arial" panose="020B0604020202020204" pitchFamily="34" charset="0"/>
              </a:rPr>
              <a:t>·      Positive role model: to be educated by a positive, empathetic parent,</a:t>
            </a:r>
          </a:p>
          <a:p>
            <a:pPr marL="0" indent="0">
              <a:buNone/>
            </a:pPr>
            <a:r>
              <a:rPr lang="en-GB" sz="1100">
                <a:effectLst/>
                <a:latin typeface="Arial" panose="020B0604020202020204" pitchFamily="34" charset="0"/>
                <a:ea typeface="Times New Roman" panose="02020603050405020304" pitchFamily="18" charset="0"/>
                <a:cs typeface="Arial" panose="020B0604020202020204" pitchFamily="34" charset="0"/>
              </a:rPr>
              <a:t>·      Structure: Rules, boundaries, and limits.</a:t>
            </a:r>
          </a:p>
          <a:p>
            <a:endParaRPr lang="en-US" sz="1100">
              <a:latin typeface="Arial" panose="020B0604020202020204" pitchFamily="34" charset="0"/>
              <a:cs typeface="Arial" panose="020B0604020202020204" pitchFamily="34" charset="0"/>
            </a:endParaRPr>
          </a:p>
        </p:txBody>
      </p:sp>
      <p:pic>
        <p:nvPicPr>
          <p:cNvPr id="4104" name="Picture 8" descr="A person and person holding a baby&#10;&#10;Description automatically generated">
            <a:extLst>
              <a:ext uri="{FF2B5EF4-FFF2-40B4-BE49-F238E27FC236}">
                <a16:creationId xmlns:a16="http://schemas.microsoft.com/office/drawing/2014/main" id="{03ADDE53-1577-25B8-C428-A7EDC8D11F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3"/>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41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B9741421-A772-17C6-DE08-F46320D2C7F9}"/>
              </a:ext>
            </a:extLst>
          </p:cNvPr>
          <p:cNvSpPr txBox="1"/>
          <p:nvPr/>
        </p:nvSpPr>
        <p:spPr>
          <a:xfrm>
            <a:off x="8699416" y="504679"/>
            <a:ext cx="3483582"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Source: World health organization, 2022).</a:t>
            </a:r>
          </a:p>
        </p:txBody>
      </p:sp>
    </p:spTree>
    <p:extLst>
      <p:ext uri="{BB962C8B-B14F-4D97-AF65-F5344CB8AC3E}">
        <p14:creationId xmlns:p14="http://schemas.microsoft.com/office/powerpoint/2010/main" val="3646475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2EAF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72C09-AF36-3B8E-8532-E71B154FA1BD}"/>
              </a:ext>
            </a:extLst>
          </p:cNvPr>
          <p:cNvSpPr>
            <a:spLocks noGrp="1"/>
          </p:cNvSpPr>
          <p:nvPr>
            <p:ph type="title"/>
          </p:nvPr>
        </p:nvSpPr>
        <p:spPr>
          <a:xfrm>
            <a:off x="838200" y="-277367"/>
            <a:ext cx="10515600" cy="1325563"/>
          </a:xfrm>
        </p:spPr>
        <p:txBody>
          <a:bodyPr/>
          <a:lstStyle/>
          <a:p>
            <a:pPr algn="ctr"/>
            <a:r>
              <a:rPr lang="en-US" dirty="0">
                <a:solidFill>
                  <a:schemeClr val="accent1">
                    <a:lumMod val="75000"/>
                  </a:schemeClr>
                </a:solidFill>
              </a:rPr>
              <a:t>Why is exceptional care important?</a:t>
            </a:r>
          </a:p>
        </p:txBody>
      </p:sp>
      <p:sp>
        <p:nvSpPr>
          <p:cNvPr id="3" name="Content Placeholder 2">
            <a:extLst>
              <a:ext uri="{FF2B5EF4-FFF2-40B4-BE49-F238E27FC236}">
                <a16:creationId xmlns:a16="http://schemas.microsoft.com/office/drawing/2014/main" id="{130AEDD2-E7D0-3FA6-AE8F-1552423B97FB}"/>
              </a:ext>
            </a:extLst>
          </p:cNvPr>
          <p:cNvSpPr>
            <a:spLocks noGrp="1"/>
          </p:cNvSpPr>
          <p:nvPr>
            <p:ph idx="1"/>
          </p:nvPr>
        </p:nvSpPr>
        <p:spPr>
          <a:xfrm>
            <a:off x="4954426" y="1805169"/>
            <a:ext cx="4989673" cy="4795655"/>
          </a:xfrm>
        </p:spPr>
        <p:txBody>
          <a:bodyPr>
            <a:normAutofit/>
          </a:bodyPr>
          <a:lstStyle/>
          <a:p>
            <a:pPr marL="0" indent="0">
              <a:buNone/>
            </a:pP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sz="1400" dirty="0"/>
          </a:p>
        </p:txBody>
      </p:sp>
      <p:pic>
        <p:nvPicPr>
          <p:cNvPr id="4" name="Picture 6" descr="Maslow's Hierarchy of Needs in Education - Education Library">
            <a:extLst>
              <a:ext uri="{FF2B5EF4-FFF2-40B4-BE49-F238E27FC236}">
                <a16:creationId xmlns:a16="http://schemas.microsoft.com/office/drawing/2014/main" id="{51E7A12D-005D-2326-FC2F-48F9AAF8CBEC}"/>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a:stretch>
            <a:fillRect/>
          </a:stretch>
        </p:blipFill>
        <p:spPr bwMode="auto">
          <a:xfrm>
            <a:off x="189233" y="2278959"/>
            <a:ext cx="4639942" cy="43218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5E72929-B063-C03E-E625-9CCCA549C871}"/>
              </a:ext>
            </a:extLst>
          </p:cNvPr>
          <p:cNvSpPr txBox="1"/>
          <p:nvPr/>
        </p:nvSpPr>
        <p:spPr>
          <a:xfrm>
            <a:off x="63981" y="2467657"/>
            <a:ext cx="1548437" cy="523220"/>
          </a:xfrm>
          <a:prstGeom prst="rect">
            <a:avLst/>
          </a:prstGeom>
          <a:noFill/>
        </p:spPr>
        <p:txBody>
          <a:bodyPr wrap="none" rtlCol="0">
            <a:spAutoFit/>
          </a:bodyPr>
          <a:lstStyle/>
          <a:p>
            <a:r>
              <a:rPr lang="en-US" sz="1400" dirty="0"/>
              <a:t>(Source: Education</a:t>
            </a:r>
          </a:p>
          <a:p>
            <a:r>
              <a:rPr lang="en-US" sz="1400" dirty="0"/>
              <a:t> Library, 2021)</a:t>
            </a:r>
          </a:p>
        </p:txBody>
      </p:sp>
      <p:sp>
        <p:nvSpPr>
          <p:cNvPr id="6" name="TextBox 5">
            <a:extLst>
              <a:ext uri="{FF2B5EF4-FFF2-40B4-BE49-F238E27FC236}">
                <a16:creationId xmlns:a16="http://schemas.microsoft.com/office/drawing/2014/main" id="{2EF8FBB5-FA62-D4FA-81F8-EC34D40CA64E}"/>
              </a:ext>
            </a:extLst>
          </p:cNvPr>
          <p:cNvSpPr txBox="1"/>
          <p:nvPr/>
        </p:nvSpPr>
        <p:spPr>
          <a:xfrm>
            <a:off x="63981" y="681956"/>
            <a:ext cx="7829550" cy="1015663"/>
          </a:xfrm>
          <a:prstGeom prst="rect">
            <a:avLst/>
          </a:prstGeom>
          <a:noFill/>
        </p:spPr>
        <p:txBody>
          <a:bodyPr wrap="square" rtlCol="0">
            <a:spAutoFit/>
          </a:bodyPr>
          <a:lstStyle/>
          <a:p>
            <a:r>
              <a:rPr lang="en-GB" sz="1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Likhar</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Patil (2022) argue that due to how the brain grows within the first 1000 days, a child's ability to develop and learn in later life is impacted on how the mother and baby are fed and cared for. Therefore, it is imperative that exceptional care is provided.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
        <p:nvSpPr>
          <p:cNvPr id="7" name="TextBox 6">
            <a:extLst>
              <a:ext uri="{FF2B5EF4-FFF2-40B4-BE49-F238E27FC236}">
                <a16:creationId xmlns:a16="http://schemas.microsoft.com/office/drawing/2014/main" id="{A368C0E6-16DA-F7DD-19E4-F7B75FCACEB4}"/>
              </a:ext>
            </a:extLst>
          </p:cNvPr>
          <p:cNvSpPr txBox="1"/>
          <p:nvPr/>
        </p:nvSpPr>
        <p:spPr>
          <a:xfrm>
            <a:off x="5257800" y="1245231"/>
            <a:ext cx="6472237" cy="5909310"/>
          </a:xfrm>
          <a:prstGeom prst="rect">
            <a:avLst/>
          </a:prstGeom>
          <a:noFill/>
        </p:spPr>
        <p:txBody>
          <a:bodyPr wrap="square" rtlCol="0">
            <a:spAutoFit/>
          </a:bodyPr>
          <a:lstStyle/>
          <a:p>
            <a:pPr algn="just">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Maslow hierarchy of needs states that an individual needs their basic needs, safety needs, sense of belonging, and love and esteem needs met to reach their full potential (the education people, 2021). Thus, babies and young children need their physical, social, emotional, and intellectual needs to all be met holistically to enjoy life and to develop into well-developed adults (Scottish Government, no date).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Marsh (2021) supports this idea and states during the first 1000 days, only meeting a baby’s basic needs such as feeding, changing, bathing, and forming a sleep routine is not enough for optimum growth and development. Love and affection within the first few years for a baby will hugely impact a child physical, emotional, and mental growth. Thus, children who receive love and attention are able to create strong emotional bonds with carers and adults through cuddles, touch, facial expressions, and one- on- one play time. </a:t>
            </a:r>
          </a:p>
          <a:p>
            <a:pPr algn="just">
              <a:lnSpc>
                <a:spcPts val="1800"/>
              </a:lnSpc>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Cassidy, Jones and Shaver (2013) states Bowlby theory of attachment highlights the importance of a child having a close secure throughout with their caregiver that provides them with security, love and responsive interaction. Furthermore, NSPCC (2021) states Bowlby attachment theory is an important aspect of exceptional care as a child's future relationships and emotions in adulthood can be impacted by disruption of this bond.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ts val="1800"/>
              </a:lnSpc>
            </a:pPr>
            <a:r>
              <a:rPr lang="en-GB" sz="1400" dirty="0">
                <a:solidFill>
                  <a:srgbClr val="242424"/>
                </a:solidFill>
                <a:latin typeface="Arial" panose="020B0604020202020204" pitchFamily="34" charset="0"/>
                <a:ea typeface="Times New Roman" panose="02020603050405020304" pitchFamily="18" charset="0"/>
                <a:cs typeface="Arial" panose="020B0604020202020204" pitchFamily="34" charset="0"/>
              </a:rPr>
              <a:t>In addition</a:t>
            </a: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to this, centres for disease control and prevention (2023) suggests babies need nurturing care in a safe environment where they are protected from neglect and chronic stress to allow their brain to grow and develop.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ts val="1800"/>
              </a:lnSpc>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4071244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2EAF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82B20-D2EC-073D-53A5-637677D81394}"/>
              </a:ext>
            </a:extLst>
          </p:cNvPr>
          <p:cNvSpPr>
            <a:spLocks noGrp="1"/>
          </p:cNvSpPr>
          <p:nvPr>
            <p:ph type="title"/>
          </p:nvPr>
        </p:nvSpPr>
        <p:spPr>
          <a:xfrm>
            <a:off x="390427" y="518938"/>
            <a:ext cx="10891055" cy="1585913"/>
          </a:xfrm>
        </p:spPr>
        <p:txBody>
          <a:bodyPr anchor="b">
            <a:noAutofit/>
          </a:bodyPr>
          <a:lstStyle/>
          <a:p>
            <a:pPr algn="ctr"/>
            <a:r>
              <a:rPr lang="en-US" dirty="0">
                <a:solidFill>
                  <a:schemeClr val="accent1">
                    <a:lumMod val="75000"/>
                  </a:schemeClr>
                </a:solidFill>
              </a:rPr>
              <a:t>What is the role of the practitioner in supporting children and families during the first 1000 days?</a:t>
            </a:r>
          </a:p>
        </p:txBody>
      </p:sp>
      <p:sp>
        <p:nvSpPr>
          <p:cNvPr id="3" name="Content Placeholder 2">
            <a:extLst>
              <a:ext uri="{FF2B5EF4-FFF2-40B4-BE49-F238E27FC236}">
                <a16:creationId xmlns:a16="http://schemas.microsoft.com/office/drawing/2014/main" id="{386056C2-F635-E621-96C6-123EEBEC2BAD}"/>
              </a:ext>
            </a:extLst>
          </p:cNvPr>
          <p:cNvSpPr>
            <a:spLocks noGrp="1"/>
          </p:cNvSpPr>
          <p:nvPr>
            <p:ph idx="1"/>
          </p:nvPr>
        </p:nvSpPr>
        <p:spPr>
          <a:xfrm>
            <a:off x="876693" y="2304876"/>
            <a:ext cx="5219307" cy="3537410"/>
          </a:xfrm>
        </p:spPr>
        <p:txBody>
          <a:bodyPr anchor="t">
            <a:noAutofit/>
          </a:bodyPr>
          <a:lstStyle/>
          <a:p>
            <a:pPr marL="0" indent="0" algn="just">
              <a:buNone/>
            </a:pPr>
            <a:r>
              <a:rPr lang="en-GB" sz="1400" dirty="0">
                <a:effectLst/>
                <a:latin typeface="Arial" panose="020B0604020202020204" pitchFamily="34" charset="0"/>
                <a:ea typeface="Times New Roman" panose="02020603050405020304" pitchFamily="18" charset="0"/>
                <a:cs typeface="Arial" panose="020B0604020202020204" pitchFamily="34" charset="0"/>
              </a:rPr>
              <a:t>Dr Emmi </a:t>
            </a:r>
            <a:r>
              <a:rPr lang="en-GB" sz="1400" dirty="0" err="1">
                <a:effectLst/>
                <a:latin typeface="Arial" panose="020B0604020202020204" pitchFamily="34" charset="0"/>
                <a:ea typeface="Times New Roman" panose="02020603050405020304" pitchFamily="18" charset="0"/>
                <a:cs typeface="Arial" panose="020B0604020202020204" pitchFamily="34" charset="0"/>
              </a:rPr>
              <a:t>Pikler</a:t>
            </a:r>
            <a:r>
              <a:rPr lang="en-GB" sz="1400" dirty="0">
                <a:effectLst/>
                <a:latin typeface="Arial" panose="020B0604020202020204" pitchFamily="34" charset="0"/>
                <a:ea typeface="Times New Roman" panose="02020603050405020304" pitchFamily="18" charset="0"/>
                <a:cs typeface="Arial" panose="020B0604020202020204" pitchFamily="34" charset="0"/>
              </a:rPr>
              <a:t>  approach consists of two early developments: attentive and affection-based relationships and self- motivating and natural development of motor skills independently. Further to this, </a:t>
            </a:r>
            <a:r>
              <a:rPr lang="en-GB" sz="1400" dirty="0" err="1">
                <a:effectLst/>
                <a:latin typeface="Arial" panose="020B0604020202020204" pitchFamily="34" charset="0"/>
                <a:ea typeface="Times New Roman" panose="02020603050405020304" pitchFamily="18" charset="0"/>
                <a:cs typeface="Arial" panose="020B0604020202020204" pitchFamily="34" charset="0"/>
              </a:rPr>
              <a:t>Pikler</a:t>
            </a:r>
            <a:r>
              <a:rPr lang="en-GB" sz="1400" dirty="0">
                <a:effectLst/>
                <a:latin typeface="Arial" panose="020B0604020202020204" pitchFamily="34" charset="0"/>
                <a:ea typeface="Times New Roman" panose="02020603050405020304" pitchFamily="18" charset="0"/>
                <a:cs typeface="Arial" panose="020B0604020202020204" pitchFamily="34" charset="0"/>
              </a:rPr>
              <a:t> approach has 7 key principles these include: </a:t>
            </a:r>
          </a:p>
          <a:p>
            <a:pPr marL="342900" lvl="0" indent="-342900" algn="just">
              <a:buFont typeface="Symbol" pitchFamily="2" charset="2"/>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A calm, slow environment, </a:t>
            </a:r>
          </a:p>
          <a:p>
            <a:pPr marL="342900" lvl="0" indent="-342900" algn="just">
              <a:buFont typeface="Symbol" pitchFamily="2" charset="2"/>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Trust with their care giver and time to bond and create a secure relationship, </a:t>
            </a:r>
          </a:p>
          <a:p>
            <a:pPr marL="342900" lvl="0" indent="-342900" algn="just">
              <a:buFont typeface="Symbol" pitchFamily="2" charset="2"/>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Their caregiver’s full attention, </a:t>
            </a:r>
          </a:p>
          <a:p>
            <a:pPr marL="342900" lvl="0" indent="-342900" algn="just">
              <a:buFont typeface="Symbol" pitchFamily="2" charset="2"/>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Having task explained at every step, giving them choice and building respect, </a:t>
            </a:r>
          </a:p>
          <a:p>
            <a:pPr marL="342900" lvl="0" indent="-342900" algn="just">
              <a:buFont typeface="Symbol" pitchFamily="2" charset="2"/>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Respectful and responsive adults who consider a child's verbal and physical cues, </a:t>
            </a:r>
          </a:p>
          <a:p>
            <a:pPr marL="342900" lvl="0" indent="-342900" algn="just">
              <a:buFont typeface="Symbol" pitchFamily="2" charset="2"/>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Freedom of movement, encouraging a child to experiment and experiences success, </a:t>
            </a:r>
          </a:p>
          <a:p>
            <a:pPr marL="342900" lvl="0" indent="-342900" algn="just">
              <a:buFont typeface="Symbol" pitchFamily="2" charset="2"/>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Time and space for uninterrupted play (the education hub, 2020).</a:t>
            </a:r>
          </a:p>
        </p:txBody>
      </p:sp>
      <p:pic>
        <p:nvPicPr>
          <p:cNvPr id="6148" name="Picture 4" descr="Why to avoid putting your baby into a position they can't get into by  themselves - BenSwett.com">
            <a:extLst>
              <a:ext uri="{FF2B5EF4-FFF2-40B4-BE49-F238E27FC236}">
                <a16:creationId xmlns:a16="http://schemas.microsoft.com/office/drawing/2014/main" id="{20FB7EB2-104A-269C-500B-D33F4854DE4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45587" y="2304876"/>
            <a:ext cx="4273463" cy="3760647"/>
          </a:xfrm>
          <a:prstGeom prst="rect">
            <a:avLst/>
          </a:prstGeom>
          <a:noFill/>
          <a:extLst>
            <a:ext uri="{909E8E84-426E-40DD-AFC4-6F175D3DCCD1}">
              <a14:hiddenFill xmlns:a14="http://schemas.microsoft.com/office/drawing/2010/main">
                <a:solidFill>
                  <a:srgbClr val="FFFFFF"/>
                </a:solidFill>
              </a14:hiddenFill>
            </a:ext>
          </a:extLst>
        </p:spPr>
      </p:pic>
      <p:grpSp>
        <p:nvGrpSpPr>
          <p:cNvPr id="6157" name="Group 6156">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6154" name="Rectangle 6153">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8" name="Rectangle 6157">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B64F9B5A-156C-2C31-63FA-CD03B8F2D88D}"/>
              </a:ext>
            </a:extLst>
          </p:cNvPr>
          <p:cNvSpPr txBox="1"/>
          <p:nvPr/>
        </p:nvSpPr>
        <p:spPr>
          <a:xfrm>
            <a:off x="8099516" y="6185173"/>
            <a:ext cx="1965603"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(Source: Swett, 2018).</a:t>
            </a:r>
          </a:p>
        </p:txBody>
      </p:sp>
    </p:spTree>
    <p:extLst>
      <p:ext uri="{BB962C8B-B14F-4D97-AF65-F5344CB8AC3E}">
        <p14:creationId xmlns:p14="http://schemas.microsoft.com/office/powerpoint/2010/main" val="562367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2EAF6"/>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381564-A915-8FE5-BA9E-017369A72155}"/>
              </a:ext>
            </a:extLst>
          </p:cNvPr>
          <p:cNvSpPr>
            <a:spLocks noGrp="1"/>
          </p:cNvSpPr>
          <p:nvPr>
            <p:ph idx="1"/>
          </p:nvPr>
        </p:nvSpPr>
        <p:spPr>
          <a:xfrm>
            <a:off x="1" y="0"/>
            <a:ext cx="7229474" cy="6858000"/>
          </a:xfrm>
        </p:spPr>
        <p:txBody>
          <a:bodyPr>
            <a:noAutofit/>
          </a:bodyPr>
          <a:lstStyle/>
          <a:p>
            <a:pPr marL="0" indent="0" algn="just">
              <a:lnSpc>
                <a:spcPts val="1800"/>
              </a:lnSpc>
              <a:buNone/>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Likewise, Welsh Government (2023) state it is the role of the practitioner to create stimulating activities and enabling environments that allow babies and young children’s development and progress holistically. Further to this, The Welsh Government (2023) point out three key principles, these include: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indent="0" algn="just">
              <a:lnSpc>
                <a:spcPts val="1800"/>
              </a:lnSpc>
              <a:buNone/>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Enabling adults- The role of the adult is to support and encourage young children to express and regulate their emotions while creating an emotionally safe environment. It is essential for the adult to observe and respond to the young child's interests, likes, dislikes and choices. An enabling adult makes strong connects with the child's carers and family along with the community to strengthen the adults understanding of the child along with giving the child a sense of belonging.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indent="0" algn="just">
              <a:lnSpc>
                <a:spcPts val="1800"/>
              </a:lnSpc>
              <a:buNone/>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Engaging experiences- Practitioners should provide independent, challenging activities which allow children to experience uninterrupted learning and success. The experiences offered should include the child's interests and holistically support the individuals learning and encourage them to make links across the curriculum. Additionally, the practitioner should also consider the child's individual needs in all experiences.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indent="0" algn="just">
              <a:lnSpc>
                <a:spcPts val="1800"/>
              </a:lnSpc>
              <a:buNone/>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Effective environments- Practitioners should provide a stimulating environment which enables children to follow their interests independently or with a group while being able to express themselves creatively, imaginatively, and physically.  Thus, the environment created by the practitioner should feel safe and inviting.  Further to this, the environment created by the practitioner should include a range of purposeful resources indoors and outdoors that encourages children to play, challenge themselves and thrive.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ts val="1800"/>
              </a:lnSpc>
              <a:buNone/>
            </a:pP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Moreover, Raghavan and </a:t>
            </a:r>
            <a:r>
              <a:rPr lang="en-GB" sz="1400" dirty="0" err="1">
                <a:solidFill>
                  <a:srgbClr val="242424"/>
                </a:solidFill>
                <a:effectLst/>
                <a:latin typeface="Arial" panose="020B0604020202020204" pitchFamily="34" charset="0"/>
                <a:ea typeface="Times New Roman" panose="02020603050405020304" pitchFamily="18" charset="0"/>
                <a:cs typeface="Arial" panose="020B0604020202020204" pitchFamily="34" charset="0"/>
              </a:rPr>
              <a:t>Ruta</a:t>
            </a:r>
            <a:r>
              <a:rPr lang="en-GB" sz="14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(2022) suggests that role of a practitioner is to provide babies and young children with safe, enabling environments and opportunities for learning along with knowledge, professional love and good health and nutrition.</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400" dirty="0"/>
          </a:p>
        </p:txBody>
      </p:sp>
      <p:pic>
        <p:nvPicPr>
          <p:cNvPr id="7170" name="Picture 2" descr="3 key measures of quality in a successful Flying Start childcare setting">
            <a:extLst>
              <a:ext uri="{FF2B5EF4-FFF2-40B4-BE49-F238E27FC236}">
                <a16:creationId xmlns:a16="http://schemas.microsoft.com/office/drawing/2014/main" id="{41C49306-DF0B-0BA2-6FE3-054D6338B8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29475" y="211872"/>
            <a:ext cx="4962524" cy="340936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Enabling environments and their impact on children's learning - Early  Education">
            <a:extLst>
              <a:ext uri="{FF2B5EF4-FFF2-40B4-BE49-F238E27FC236}">
                <a16:creationId xmlns:a16="http://schemas.microsoft.com/office/drawing/2014/main" id="{84FF36EB-0E24-7A48-434C-A5733090D5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9475" y="3429001"/>
            <a:ext cx="4962524" cy="321712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77E8B14-660E-D690-B83D-AC71C30B24EE}"/>
              </a:ext>
            </a:extLst>
          </p:cNvPr>
          <p:cNvSpPr txBox="1"/>
          <p:nvPr/>
        </p:nvSpPr>
        <p:spPr>
          <a:xfrm>
            <a:off x="8187756" y="-47952"/>
            <a:ext cx="3045962"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(Source: Welsh Government, 2023).</a:t>
            </a:r>
          </a:p>
        </p:txBody>
      </p:sp>
      <p:sp>
        <p:nvSpPr>
          <p:cNvPr id="7" name="TextBox 6">
            <a:extLst>
              <a:ext uri="{FF2B5EF4-FFF2-40B4-BE49-F238E27FC236}">
                <a16:creationId xmlns:a16="http://schemas.microsoft.com/office/drawing/2014/main" id="{517CF4E3-982B-6D40-1E20-94BB8BB03FFA}"/>
              </a:ext>
            </a:extLst>
          </p:cNvPr>
          <p:cNvSpPr txBox="1"/>
          <p:nvPr/>
        </p:nvSpPr>
        <p:spPr>
          <a:xfrm>
            <a:off x="8071658" y="6598175"/>
            <a:ext cx="2751074"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(Source: Early education, 2023).</a:t>
            </a:r>
          </a:p>
        </p:txBody>
      </p:sp>
    </p:spTree>
    <p:extLst>
      <p:ext uri="{BB962C8B-B14F-4D97-AF65-F5344CB8AC3E}">
        <p14:creationId xmlns:p14="http://schemas.microsoft.com/office/powerpoint/2010/main" val="3538157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3" name="Rectangle 8202">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8" name="Picture 6" descr="8 Ways To Create Strong Parent Partnerships">
            <a:extLst>
              <a:ext uri="{FF2B5EF4-FFF2-40B4-BE49-F238E27FC236}">
                <a16:creationId xmlns:a16="http://schemas.microsoft.com/office/drawing/2014/main" id="{515A7CA4-086D-2BCB-4FBC-85AE8FBD4C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599" r="33318"/>
          <a:stretch/>
        </p:blipFill>
        <p:spPr bwMode="auto">
          <a:xfrm>
            <a:off x="-4642" y="10"/>
            <a:ext cx="3006061" cy="3339639"/>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Mythbusting professional love">
            <a:extLst>
              <a:ext uri="{FF2B5EF4-FFF2-40B4-BE49-F238E27FC236}">
                <a16:creationId xmlns:a16="http://schemas.microsoft.com/office/drawing/2014/main" id="{E344E4B1-F2FE-E88B-6E51-82B067185A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141" r="8767" b="2"/>
          <a:stretch/>
        </p:blipFill>
        <p:spPr bwMode="auto">
          <a:xfrm>
            <a:off x="3198068" y="10"/>
            <a:ext cx="2991088" cy="333963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Qualification levels among early years staff are falling | Nursery World">
            <a:extLst>
              <a:ext uri="{FF2B5EF4-FFF2-40B4-BE49-F238E27FC236}">
                <a16:creationId xmlns:a16="http://schemas.microsoft.com/office/drawing/2014/main" id="{9EF43A3D-B002-48D3-EE2B-A448F74F828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20648"/>
          <a:stretch/>
        </p:blipFill>
        <p:spPr bwMode="auto">
          <a:xfrm>
            <a:off x="-2" y="3518351"/>
            <a:ext cx="6189158" cy="33396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D4F330A-3056-AE7D-FE84-9B3368E77F4E}"/>
              </a:ext>
            </a:extLst>
          </p:cNvPr>
          <p:cNvSpPr>
            <a:spLocks noGrp="1"/>
          </p:cNvSpPr>
          <p:nvPr>
            <p:ph idx="1"/>
          </p:nvPr>
        </p:nvSpPr>
        <p:spPr>
          <a:xfrm>
            <a:off x="6385805" y="1427356"/>
            <a:ext cx="5546000" cy="4237464"/>
          </a:xfrm>
        </p:spPr>
        <p:txBody>
          <a:bodyPr>
            <a:normAutofit fontScale="77500" lnSpcReduction="20000"/>
          </a:bodyPr>
          <a:lstStyle/>
          <a:p>
            <a:pPr marL="0" indent="0">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In addition to this, Essex County Council (no date) claim it is the early years practitioner role to have in-depth knowledge about an individual's unique needs and interests and to develop these into a routine within the early years setting. Further to this, Page (2023) states practitioners need professional love for every child within their care, putting the child's need and voice at the forefront and gives the child a sense of security, and safety which is beneficial for optimal learning and development. </a:t>
            </a:r>
          </a:p>
          <a:p>
            <a:pPr marL="0" indent="0">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Page, Clare and Nutbrown (2013) argue the importance of practitioners being knowledgeable, skilled, well trained as well as sensitive.  By having practitioners that are knowledgeable in policies and procedures, it can prevent safeguarding issues arising and ensures staff are able to identify and be responsive to signs of neglect and abuse. Furthermore, Page, Clare and Nutbrown (2013) and Early Intervention foundation (2022) highlight the importance of having trained practitioners who are able to provide intervention to support babies and young children socially and emotionally. </a:t>
            </a:r>
          </a:p>
          <a:p>
            <a:pPr marL="0" indent="0">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Nursery Resources (2019) states it is the role of the practitioner to build a professional relationship with parents within their early years setting as it can be an opportunity to learn vital information about children in their care and allows trust to be built. Further to this, GOV.UK (no date) argues by having a two-way dialogue with parents, this allows practitioners to meet a child's individual needs and give good quality care. </a:t>
            </a:r>
          </a:p>
          <a:p>
            <a:endParaRPr lang="en-US" sz="1100" dirty="0"/>
          </a:p>
        </p:txBody>
      </p:sp>
      <p:sp>
        <p:nvSpPr>
          <p:cNvPr id="4" name="TextBox 3">
            <a:extLst>
              <a:ext uri="{FF2B5EF4-FFF2-40B4-BE49-F238E27FC236}">
                <a16:creationId xmlns:a16="http://schemas.microsoft.com/office/drawing/2014/main" id="{5DCCABB1-7B69-972C-70C2-ED3E686729C2}"/>
              </a:ext>
            </a:extLst>
          </p:cNvPr>
          <p:cNvSpPr txBox="1"/>
          <p:nvPr/>
        </p:nvSpPr>
        <p:spPr>
          <a:xfrm>
            <a:off x="-4642" y="0"/>
            <a:ext cx="3006061" cy="523220"/>
          </a:xfrm>
          <a:prstGeom prst="rect">
            <a:avLst/>
          </a:prstGeom>
          <a:noFill/>
        </p:spPr>
        <p:txBody>
          <a:bodyPr wrap="square" rtlCol="0">
            <a:spAutoFit/>
          </a:bodyPr>
          <a:lstStyle/>
          <a:p>
            <a:r>
              <a:rPr lang="en-US" sz="1400" dirty="0">
                <a:solidFill>
                  <a:schemeClr val="bg1">
                    <a:lumMod val="95000"/>
                  </a:schemeClr>
                </a:solidFill>
                <a:latin typeface="Arial" panose="020B0604020202020204" pitchFamily="34" charset="0"/>
                <a:cs typeface="Arial" panose="020B0604020202020204" pitchFamily="34" charset="0"/>
              </a:rPr>
              <a:t>(Sources: Early years careers, 2016).</a:t>
            </a:r>
          </a:p>
        </p:txBody>
      </p:sp>
      <p:sp>
        <p:nvSpPr>
          <p:cNvPr id="5" name="TextBox 4">
            <a:extLst>
              <a:ext uri="{FF2B5EF4-FFF2-40B4-BE49-F238E27FC236}">
                <a16:creationId xmlns:a16="http://schemas.microsoft.com/office/drawing/2014/main" id="{9783AEAC-A7E8-E223-00A7-3D00E9149DD9}"/>
              </a:ext>
            </a:extLst>
          </p:cNvPr>
          <p:cNvSpPr txBox="1"/>
          <p:nvPr/>
        </p:nvSpPr>
        <p:spPr>
          <a:xfrm>
            <a:off x="-4642" y="6565612"/>
            <a:ext cx="2658035" cy="584775"/>
          </a:xfrm>
          <a:prstGeom prst="rect">
            <a:avLst/>
          </a:prstGeom>
          <a:noFill/>
        </p:spPr>
        <p:txBody>
          <a:bodyPr wrap="none" rtlCol="0">
            <a:spAutoFit/>
          </a:bodyPr>
          <a:lstStyle/>
          <a:p>
            <a:r>
              <a:rPr lang="en-US" sz="14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(Source: Nursery World, 2018).</a:t>
            </a:r>
            <a:endParaRPr lang="en-GB" sz="14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
        <p:nvSpPr>
          <p:cNvPr id="6" name="TextBox 5">
            <a:extLst>
              <a:ext uri="{FF2B5EF4-FFF2-40B4-BE49-F238E27FC236}">
                <a16:creationId xmlns:a16="http://schemas.microsoft.com/office/drawing/2014/main" id="{0EB77E83-DB54-5366-1AF5-E2BEE24BD422}"/>
              </a:ext>
            </a:extLst>
          </p:cNvPr>
          <p:cNvSpPr txBox="1"/>
          <p:nvPr/>
        </p:nvSpPr>
        <p:spPr>
          <a:xfrm>
            <a:off x="5666069" y="-46167"/>
            <a:ext cx="2348656"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(Source: The spoke, 2021).</a:t>
            </a:r>
          </a:p>
        </p:txBody>
      </p:sp>
    </p:spTree>
    <p:extLst>
      <p:ext uri="{BB962C8B-B14F-4D97-AF65-F5344CB8AC3E}">
        <p14:creationId xmlns:p14="http://schemas.microsoft.com/office/powerpoint/2010/main" val="2589798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2EAF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ECEF4-FE87-3AF6-D69F-E0392FDCA6E6}"/>
              </a:ext>
            </a:extLst>
          </p:cNvPr>
          <p:cNvSpPr>
            <a:spLocks noGrp="1"/>
          </p:cNvSpPr>
          <p:nvPr>
            <p:ph type="title"/>
          </p:nvPr>
        </p:nvSpPr>
        <p:spPr>
          <a:xfrm>
            <a:off x="2374900" y="0"/>
            <a:ext cx="11391900" cy="1325563"/>
          </a:xfrm>
        </p:spPr>
        <p:txBody>
          <a:bodyPr/>
          <a:lstStyle/>
          <a:p>
            <a:pPr algn="ctr"/>
            <a:r>
              <a:rPr lang="en-US" dirty="0">
                <a:solidFill>
                  <a:schemeClr val="accent1">
                    <a:lumMod val="75000"/>
                  </a:schemeClr>
                </a:solidFill>
              </a:rPr>
              <a:t>What is the importance of </a:t>
            </a:r>
            <a:br>
              <a:rPr lang="en-US" dirty="0">
                <a:solidFill>
                  <a:schemeClr val="accent1">
                    <a:lumMod val="75000"/>
                  </a:schemeClr>
                </a:solidFill>
              </a:rPr>
            </a:br>
            <a:r>
              <a:rPr lang="en-US" dirty="0">
                <a:solidFill>
                  <a:schemeClr val="accent1">
                    <a:lumMod val="75000"/>
                  </a:schemeClr>
                </a:solidFill>
              </a:rPr>
              <a:t>partnerships?</a:t>
            </a:r>
          </a:p>
        </p:txBody>
      </p:sp>
      <p:sp>
        <p:nvSpPr>
          <p:cNvPr id="3" name="Content Placeholder 2">
            <a:extLst>
              <a:ext uri="{FF2B5EF4-FFF2-40B4-BE49-F238E27FC236}">
                <a16:creationId xmlns:a16="http://schemas.microsoft.com/office/drawing/2014/main" id="{3F143BA9-CC06-433D-CED2-7E3DD6BDC2CC}"/>
              </a:ext>
            </a:extLst>
          </p:cNvPr>
          <p:cNvSpPr>
            <a:spLocks noGrp="1"/>
          </p:cNvSpPr>
          <p:nvPr>
            <p:ph idx="1"/>
          </p:nvPr>
        </p:nvSpPr>
        <p:spPr>
          <a:xfrm>
            <a:off x="12702" y="3986411"/>
            <a:ext cx="4343399" cy="4336852"/>
          </a:xfrm>
        </p:spPr>
        <p:txBody>
          <a:bodyPr/>
          <a:lstStyle/>
          <a:p>
            <a:pPr marL="0" indent="0">
              <a:buNone/>
            </a:pPr>
            <a:r>
              <a:rPr lang="en-US" sz="1400" dirty="0" err="1">
                <a:effectLst/>
                <a:latin typeface="Arial" panose="020B0604020202020204" pitchFamily="34" charset="0"/>
                <a:ea typeface="Times New Roman" panose="02020603050405020304" pitchFamily="18" charset="0"/>
                <a:cs typeface="Arial" panose="020B0604020202020204" pitchFamily="34" charset="0"/>
              </a:rPr>
              <a:t>Bronfenbrenners</a:t>
            </a:r>
            <a:r>
              <a:rPr lang="en-US" sz="1400" dirty="0">
                <a:effectLst/>
                <a:latin typeface="Arial" panose="020B0604020202020204" pitchFamily="34" charset="0"/>
                <a:ea typeface="Times New Roman" panose="02020603050405020304" pitchFamily="18" charset="0"/>
                <a:cs typeface="Arial" panose="020B0604020202020204" pitchFamily="34" charset="0"/>
              </a:rPr>
              <a:t> ecological system theory (1979) recognizes how positive relationships with and between systems can positively benefit a child's development (Gascoyne 2018). Office for multicultural learning (no date) maintains this idea and suggests that how everyone within a child's ecological system interacts with both the child and each other enhances the child's development and subsequently determine the way they think and feel emotions. In addition to this, Antony (2022) states children develop holistically when surrounded by a variety of partnerships who work together to support the child as it gives them a sense of belonging.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pic>
        <p:nvPicPr>
          <p:cNvPr id="9218" name="Picture 2" descr="Figure 1: Model adapted from Bronfenbrenner’s Ecological Systems Theory (Bronfenbrenner, 1979) with the project's findings. The ACT team represents the mesosystem and facilitates interactions among the microsystems.">
            <a:extLst>
              <a:ext uri="{FF2B5EF4-FFF2-40B4-BE49-F238E27FC236}">
                <a16:creationId xmlns:a16="http://schemas.microsoft.com/office/drawing/2014/main" id="{94FFFBD5-0051-6C04-BC20-D2182D697D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92100"/>
            <a:ext cx="4343400" cy="36943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71D5ECA-E8B0-CCF3-730E-7D3179798D52}"/>
              </a:ext>
            </a:extLst>
          </p:cNvPr>
          <p:cNvSpPr txBox="1"/>
          <p:nvPr/>
        </p:nvSpPr>
        <p:spPr>
          <a:xfrm>
            <a:off x="376689" y="0"/>
            <a:ext cx="3590022"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(Source: Community, psychology, no date).</a:t>
            </a:r>
          </a:p>
        </p:txBody>
      </p:sp>
      <p:sp>
        <p:nvSpPr>
          <p:cNvPr id="7" name="TextBox 6">
            <a:extLst>
              <a:ext uri="{FF2B5EF4-FFF2-40B4-BE49-F238E27FC236}">
                <a16:creationId xmlns:a16="http://schemas.microsoft.com/office/drawing/2014/main" id="{C76B020F-B6E6-ADC3-AF6E-34FEC6B32E3F}"/>
              </a:ext>
            </a:extLst>
          </p:cNvPr>
          <p:cNvSpPr txBox="1"/>
          <p:nvPr/>
        </p:nvSpPr>
        <p:spPr>
          <a:xfrm>
            <a:off x="4737101" y="1325563"/>
            <a:ext cx="6934199" cy="5678478"/>
          </a:xfrm>
          <a:prstGeom prst="rect">
            <a:avLst/>
          </a:prstGeom>
          <a:noFill/>
        </p:spPr>
        <p:txBody>
          <a:bodyPr wrap="square" rtlCol="0">
            <a:spAutoFit/>
          </a:bodyPr>
          <a:lstStyle/>
          <a:p>
            <a:pPr>
              <a:lnSpc>
                <a:spcPts val="1800"/>
              </a:lnSpc>
            </a:pPr>
            <a:r>
              <a:rPr lang="en-US" sz="1400" dirty="0">
                <a:effectLst/>
                <a:latin typeface="Arial" panose="020B0604020202020204" pitchFamily="34" charset="0"/>
                <a:ea typeface="Times New Roman" panose="02020603050405020304" pitchFamily="18" charset="0"/>
                <a:cs typeface="Arial" panose="020B0604020202020204" pitchFamily="34" charset="0"/>
              </a:rPr>
              <a:t>Gasper (2013) states partnerships are efficient and effective due to the individual needs of a baby or child being easier to identify and can be addressed holistically with agencies views and actions complementing each other. Moreover, there is a better chance of the individual’s thoughts and feeling being heard, thus the individual feels listened to and valued.  In addition to this, City and Guilds (no date) states partnerships are essential with in the early year sector as it always parents, practitioners, and professionals to all work together to meet the individual needs of the child and some of these needs may only be able to be met by specialist, such as speech and language therapists, physiotherapists and additional learning needs coordinators.</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lnSpc>
                <a:spcPts val="1800"/>
              </a:lnSpc>
            </a:pPr>
            <a:r>
              <a:rPr lang="en-US" sz="1400" dirty="0">
                <a:effectLst/>
                <a:latin typeface="Arial" panose="020B0604020202020204" pitchFamily="34" charset="0"/>
                <a:ea typeface="Times New Roman" panose="02020603050405020304" pitchFamily="18" charset="0"/>
                <a:cs typeface="Arial" panose="020B0604020202020204" pitchFamily="34" charset="0"/>
              </a:rPr>
              <a:t>Further to this, GOV.UK (no date) argues that parents who involve themselves in their child's learning and development tend to do well regardless of their background. Further to this, by having parents involved in their child's learning, this can help overcome barriers such as past experiences, language, different values, and culture. Therefore, a partnership between child, parents, practitioners, local community and other organisations is essential for good outcomes.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lnSpc>
                <a:spcPts val="18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Additionally, </a:t>
            </a:r>
            <a:r>
              <a:rPr lang="en-US" sz="1400" dirty="0">
                <a:effectLst/>
                <a:latin typeface="Arial" panose="020B0604020202020204" pitchFamily="34" charset="0"/>
                <a:ea typeface="Times New Roman" panose="02020603050405020304" pitchFamily="18" charset="0"/>
                <a:cs typeface="Arial" panose="020B0604020202020204" pitchFamily="34" charset="0"/>
              </a:rPr>
              <a:t>Kambouri </a:t>
            </a:r>
            <a:r>
              <a:rPr lang="en-US" sz="1400" i="1" dirty="0">
                <a:effectLst/>
                <a:latin typeface="Arial" panose="020B0604020202020204" pitchFamily="34" charset="0"/>
                <a:ea typeface="Times New Roman" panose="02020603050405020304" pitchFamily="18" charset="0"/>
                <a:cs typeface="Arial" panose="020B0604020202020204" pitchFamily="34" charset="0"/>
              </a:rPr>
              <a:t>et al. </a:t>
            </a:r>
            <a:r>
              <a:rPr lang="en-US" sz="1400" dirty="0">
                <a:effectLst/>
                <a:latin typeface="Arial" panose="020B0604020202020204" pitchFamily="34" charset="0"/>
                <a:ea typeface="Times New Roman" panose="02020603050405020304" pitchFamily="18" charset="0"/>
                <a:cs typeface="Arial" panose="020B0604020202020204" pitchFamily="34" charset="0"/>
              </a:rPr>
              <a:t>(2021)</a:t>
            </a:r>
            <a:r>
              <a:rPr lang="en-US" sz="1400" i="1" dirty="0">
                <a:effectLst/>
                <a:latin typeface="Arial" panose="020B0604020202020204" pitchFamily="34" charset="0"/>
                <a:ea typeface="Times New Roman" panose="02020603050405020304" pitchFamily="18" charset="0"/>
                <a:cs typeface="Arial" panose="020B0604020202020204" pitchFamily="34" charset="0"/>
              </a:rPr>
              <a:t> </a:t>
            </a:r>
            <a:r>
              <a:rPr lang="en-US" sz="1400" dirty="0">
                <a:effectLst/>
                <a:latin typeface="Arial" panose="020B0604020202020204" pitchFamily="34" charset="0"/>
                <a:ea typeface="Times New Roman" panose="02020603050405020304" pitchFamily="18" charset="0"/>
                <a:cs typeface="Arial" panose="020B0604020202020204" pitchFamily="34" charset="0"/>
              </a:rPr>
              <a:t>states partnerships and open dialogue between parents and practitioners are beneficial however sometimes practice of this is not always followed through due to difference of opinions. Further to this Gasper (2013) highlights a few draw backs to multi-agency working, stating that sometime agencies are not always open with sharing information as well as parent and child's views and opinions not always being as valued as specialist views, therefore the individual’s needs are not always met holistically in these cases.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3996427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2EAF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EEE74-3C42-65D2-1088-A2C3C4EF77EF}"/>
              </a:ext>
            </a:extLst>
          </p:cNvPr>
          <p:cNvSpPr>
            <a:spLocks noGrp="1"/>
          </p:cNvSpPr>
          <p:nvPr>
            <p:ph type="title"/>
          </p:nvPr>
        </p:nvSpPr>
        <p:spPr>
          <a:xfrm>
            <a:off x="317500" y="0"/>
            <a:ext cx="11506200" cy="1325563"/>
          </a:xfrm>
        </p:spPr>
        <p:txBody>
          <a:bodyPr/>
          <a:lstStyle/>
          <a:p>
            <a:pPr algn="ctr"/>
            <a:r>
              <a:rPr lang="en-US" dirty="0">
                <a:solidFill>
                  <a:schemeClr val="accent1">
                    <a:lumMod val="75000"/>
                  </a:schemeClr>
                </a:solidFill>
              </a:rPr>
              <a:t>What challenges are there to providing exceptional care?</a:t>
            </a:r>
          </a:p>
        </p:txBody>
      </p:sp>
      <p:sp>
        <p:nvSpPr>
          <p:cNvPr id="3" name="Content Placeholder 2">
            <a:extLst>
              <a:ext uri="{FF2B5EF4-FFF2-40B4-BE49-F238E27FC236}">
                <a16:creationId xmlns:a16="http://schemas.microsoft.com/office/drawing/2014/main" id="{7DEE1D3F-8E65-9E52-6E3E-4EC4B9529C3B}"/>
              </a:ext>
            </a:extLst>
          </p:cNvPr>
          <p:cNvSpPr>
            <a:spLocks noGrp="1"/>
          </p:cNvSpPr>
          <p:nvPr>
            <p:ph idx="1"/>
          </p:nvPr>
        </p:nvSpPr>
        <p:spPr>
          <a:xfrm>
            <a:off x="838200" y="1253331"/>
            <a:ext cx="10515600" cy="4351338"/>
          </a:xfrm>
        </p:spPr>
        <p:txBody>
          <a:bodyPr/>
          <a:lstStyle/>
          <a:p>
            <a:pPr marL="0" indent="0" algn="just">
              <a:lnSpc>
                <a:spcPts val="1800"/>
              </a:lnSpc>
              <a:buNone/>
            </a:pPr>
            <a:r>
              <a:rPr lang="en-US" sz="1400">
                <a:solidFill>
                  <a:srgbClr val="242424"/>
                </a:solidFill>
                <a:effectLst/>
                <a:latin typeface="Arial" panose="020B0604020202020204" pitchFamily="34" charset="0"/>
                <a:ea typeface="Times New Roman" panose="02020603050405020304" pitchFamily="18" charset="0"/>
                <a:cs typeface="Arial" panose="020B0604020202020204" pitchFamily="34" charset="0"/>
              </a:rPr>
              <a:t>There are a number of challenges in which practitioners face when providing exceptional care.  </a:t>
            </a:r>
            <a:endParaRPr lang="en-GB" sz="140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ts val="1800"/>
              </a:lnSpc>
              <a:buNone/>
            </a:pPr>
            <a:r>
              <a:rPr lang="en-US" sz="1400">
                <a:solidFill>
                  <a:srgbClr val="242424"/>
                </a:solidFill>
                <a:effectLst/>
                <a:latin typeface="Arial" panose="020B0604020202020204" pitchFamily="34" charset="0"/>
                <a:ea typeface="Times New Roman" panose="02020603050405020304" pitchFamily="18" charset="0"/>
                <a:cs typeface="Arial" panose="020B0604020202020204" pitchFamily="34" charset="0"/>
              </a:rPr>
              <a:t>Page, Clare, and Nutbrown (2013) state there is a lack of funding within the early years sector which can cause challenges and could result in staff being under qualified and not trained to a high quality. Thus, affecting the level of care given to babies and children. </a:t>
            </a:r>
            <a:endParaRPr lang="en-GB" sz="140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ts val="1800"/>
              </a:lnSpc>
              <a:buNone/>
            </a:pPr>
            <a:r>
              <a:rPr lang="en-US" sz="1400">
                <a:solidFill>
                  <a:srgbClr val="242424"/>
                </a:solidFill>
                <a:effectLst/>
                <a:latin typeface="Arial" panose="020B0604020202020204" pitchFamily="34" charset="0"/>
                <a:ea typeface="Times New Roman" panose="02020603050405020304" pitchFamily="18" charset="0"/>
                <a:cs typeface="Arial" panose="020B0604020202020204" pitchFamily="34" charset="0"/>
              </a:rPr>
              <a:t>Parents who are uninterested in their child's’ development and learning can be a challenge for practitioners when providing exceptional care. Parents may not get involved with the early years setting, not allow a relationship to be built with practitioners or not be concerned about their child progress. This can result in the practitioners not knowing valuable information about the baby or young child and can make exceptional care difficult (Wheeler, Connor, and Goodwin 2009).</a:t>
            </a:r>
            <a:endParaRPr lang="en-GB" sz="140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ts val="1800"/>
              </a:lnSpc>
              <a:buNone/>
            </a:pPr>
            <a:r>
              <a:rPr lang="en-US" sz="1400">
                <a:solidFill>
                  <a:srgbClr val="242424"/>
                </a:solidFill>
                <a:effectLst/>
                <a:latin typeface="Arial" panose="020B0604020202020204" pitchFamily="34" charset="0"/>
                <a:ea typeface="Times New Roman" panose="02020603050405020304" pitchFamily="18" charset="0"/>
                <a:cs typeface="Arial" panose="020B0604020202020204" pitchFamily="34" charset="0"/>
              </a:rPr>
              <a:t>NSPCC (2014) States language barriers may prevent practitioners from effectively supporting young children and families as the lack of common language can have a significant effect on the relationship and trust between the family, child and practitioner.</a:t>
            </a:r>
            <a:endParaRPr lang="en-GB" sz="140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pic>
        <p:nvPicPr>
          <p:cNvPr id="10242" name="Picture 2" descr="How to Overcome the 3 Biggest Blogging Challenges">
            <a:extLst>
              <a:ext uri="{FF2B5EF4-FFF2-40B4-BE49-F238E27FC236}">
                <a16:creationId xmlns:a16="http://schemas.microsoft.com/office/drawing/2014/main" id="{0A88C151-FFB8-9B96-DA49-FB6902EBA60D}"/>
              </a:ext>
            </a:extLst>
          </p:cNvPr>
          <p:cNvPicPr>
            <a:picLocks noChangeAspect="1" noChangeArrowheads="1"/>
          </p:cNvPicPr>
          <p:nvPr/>
        </p:nvPicPr>
        <p:blipFill>
          <a:blip r:embed="rId2">
            <a:alphaModFix amt="49000"/>
            <a:extLst>
              <a:ext uri="{28A0092B-C50C-407E-A947-70E740481C1C}">
                <a14:useLocalDpi xmlns:a14="http://schemas.microsoft.com/office/drawing/2010/main" val="0"/>
              </a:ext>
            </a:extLst>
          </a:blip>
          <a:srcRect/>
          <a:stretch>
            <a:fillRect/>
          </a:stretch>
        </p:blipFill>
        <p:spPr bwMode="auto">
          <a:xfrm>
            <a:off x="0" y="4089400"/>
            <a:ext cx="12192000" cy="2768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91C198E-BDC7-8370-7C6D-4EFB157F9858}"/>
              </a:ext>
            </a:extLst>
          </p:cNvPr>
          <p:cNvSpPr txBox="1"/>
          <p:nvPr/>
        </p:nvSpPr>
        <p:spPr>
          <a:xfrm>
            <a:off x="5094091" y="6550223"/>
            <a:ext cx="2003818"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(Source: Moser, 2019).</a:t>
            </a:r>
          </a:p>
        </p:txBody>
      </p:sp>
    </p:spTree>
    <p:extLst>
      <p:ext uri="{BB962C8B-B14F-4D97-AF65-F5344CB8AC3E}">
        <p14:creationId xmlns:p14="http://schemas.microsoft.com/office/powerpoint/2010/main" val="4027785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2EAF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B8CA6-5190-57AC-CA39-D394B75FCBE7}"/>
              </a:ext>
            </a:extLst>
          </p:cNvPr>
          <p:cNvSpPr>
            <a:spLocks noGrp="1"/>
          </p:cNvSpPr>
          <p:nvPr>
            <p:ph type="title"/>
          </p:nvPr>
        </p:nvSpPr>
        <p:spPr>
          <a:xfrm>
            <a:off x="838200" y="-197645"/>
            <a:ext cx="10515600" cy="1325563"/>
          </a:xfrm>
        </p:spPr>
        <p:txBody>
          <a:bodyPr/>
          <a:lstStyle/>
          <a:p>
            <a:r>
              <a:rPr lang="en-US" dirty="0">
                <a:solidFill>
                  <a:schemeClr val="accent1">
                    <a:lumMod val="75000"/>
                  </a:schemeClr>
                </a:solidFill>
              </a:rPr>
              <a:t>Sensory Play</a:t>
            </a:r>
          </a:p>
        </p:txBody>
      </p:sp>
      <p:sp>
        <p:nvSpPr>
          <p:cNvPr id="3" name="Content Placeholder 2">
            <a:extLst>
              <a:ext uri="{FF2B5EF4-FFF2-40B4-BE49-F238E27FC236}">
                <a16:creationId xmlns:a16="http://schemas.microsoft.com/office/drawing/2014/main" id="{AE618A52-E293-6D8F-0C7F-BE1EF9EABECA}"/>
              </a:ext>
            </a:extLst>
          </p:cNvPr>
          <p:cNvSpPr>
            <a:spLocks noGrp="1"/>
          </p:cNvSpPr>
          <p:nvPr>
            <p:ph idx="1"/>
          </p:nvPr>
        </p:nvSpPr>
        <p:spPr>
          <a:xfrm>
            <a:off x="4800600" y="33337"/>
            <a:ext cx="7302500" cy="6824663"/>
          </a:xfrm>
        </p:spPr>
        <p:txBody>
          <a:bodyPr>
            <a:normAutofit fontScale="85000" lnSpcReduction="10000"/>
          </a:bodyPr>
          <a:lstStyle/>
          <a:p>
            <a:pPr marL="0" indent="0" algn="just">
              <a:lnSpc>
                <a:spcPts val="1800"/>
              </a:lnSpc>
              <a:buNone/>
            </a:pP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Cleveland Clinic (2022) argues that sensory play helps babies and children with cognitive growth, develops language and motor skills as well as encouraging children to experiment and use their imagination.  Further to this, Aurrum kids (no date) highlights a number of benefits to sensory play, these include: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ts val="1800"/>
              </a:lnSpc>
              <a:buFont typeface="Symbol" pitchFamily="2" charset="2"/>
              <a:buChar char=""/>
            </a:pP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Cognitive skills- sensory play encourages children to use their senses to explore and discover which helps develop their critical thinking and problem-solving skills. Further to this, sensory play can help a child's memory as by associating information with textures, colours and materials can help a child remember and recall later.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ts val="1800"/>
              </a:lnSpc>
              <a:buFont typeface="Symbol" pitchFamily="2" charset="2"/>
              <a:buChar char=""/>
            </a:pP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Fine motor skills- Children are encouraged to use their hands to explore and manipulate different materials, these actions require control and precision. Moreover, sensory play can develop muscles in a child's fingers and hand which is beneficial for activities such as using utensils and writing.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ts val="1800"/>
              </a:lnSpc>
              <a:buFont typeface="Symbol" pitchFamily="2" charset="2"/>
              <a:buChar char=""/>
            </a:pP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Language development- sensory play exposes child to enriched vocabulary and language and encourages child to interact with peers and practitioners which builds on their language and emotional development.</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ts val="1800"/>
              </a:lnSpc>
              <a:buFont typeface="Symbol" pitchFamily="2" charset="2"/>
              <a:buChar char=""/>
            </a:pP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Creativity and imagination- sensory play is an open- ended activity which allows children to explore and experiment with different materials, textures and colours freely creating their own experiences. </a:t>
            </a:r>
          </a:p>
          <a:p>
            <a:pPr marL="0" indent="0">
              <a:lnSpc>
                <a:spcPts val="1800"/>
              </a:lnSpc>
              <a:buNone/>
            </a:pPr>
            <a:r>
              <a:rPr lang="en-GB" sz="1600" dirty="0">
                <a:effectLst/>
                <a:latin typeface="Arial" panose="020B0604020202020204" pitchFamily="34" charset="0"/>
                <a:ea typeface="Times New Roman" panose="02020603050405020304" pitchFamily="18" charset="0"/>
                <a:cs typeface="Arial" panose="020B0604020202020204" pitchFamily="34" charset="0"/>
              </a:rPr>
              <a:t>There are a number of similarities between sensory play and Reggio Emilia approach. </a:t>
            </a:r>
          </a:p>
          <a:p>
            <a:pPr marL="0" indent="0">
              <a:lnSpc>
                <a:spcPts val="1800"/>
              </a:lnSpc>
              <a:buNone/>
            </a:pP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Education Hub (2020) states that the </a:t>
            </a:r>
            <a:r>
              <a:rPr lang="en-GB" sz="1600" dirty="0">
                <a:effectLst/>
                <a:latin typeface="Arial" panose="020B0604020202020204" pitchFamily="34" charset="0"/>
                <a:ea typeface="Times New Roman" panose="02020603050405020304" pitchFamily="18" charset="0"/>
                <a:cs typeface="Arial" panose="020B0604020202020204" pitchFamily="34" charset="0"/>
              </a:rPr>
              <a:t>Reggio Emilia approach encourage children to make meaning of the world through their experiences, encourage children to express themselves and develop an enriched vocabulary. Further to this, Rasmunssen University (2020) argues that the Reggio Emilia approach revolves arounds child’s senses, using sights, smell, sound, touch and taste to assist with learning. </a:t>
            </a:r>
          </a:p>
          <a:p>
            <a:pPr marL="0" indent="0" algn="just">
              <a:lnSpc>
                <a:spcPts val="1800"/>
              </a:lnSpc>
              <a:buNone/>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
        <p:nvSpPr>
          <p:cNvPr id="4" name="TextBox 3">
            <a:extLst>
              <a:ext uri="{FF2B5EF4-FFF2-40B4-BE49-F238E27FC236}">
                <a16:creationId xmlns:a16="http://schemas.microsoft.com/office/drawing/2014/main" id="{FBF4F34D-FF8D-9628-0324-29B88A0A506B}"/>
              </a:ext>
            </a:extLst>
          </p:cNvPr>
          <p:cNvSpPr txBox="1"/>
          <p:nvPr/>
        </p:nvSpPr>
        <p:spPr>
          <a:xfrm>
            <a:off x="0" y="938609"/>
            <a:ext cx="4711700" cy="2446824"/>
          </a:xfrm>
          <a:prstGeom prst="rect">
            <a:avLst/>
          </a:prstGeom>
          <a:noFill/>
        </p:spPr>
        <p:txBody>
          <a:bodyPr wrap="square" rtlCol="0">
            <a:spAutoFit/>
          </a:bodyPr>
          <a:lstStyle/>
          <a:p>
            <a:pPr marL="0" indent="0" algn="just">
              <a:lnSpc>
                <a:spcPts val="1800"/>
              </a:lnSpc>
              <a:buNone/>
            </a:pP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Sensory play allows babies and children to make sense of the world around them by stimulating their sense of touch, sight, smell, taste and hearing (Action for children 2022).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ts val="1800"/>
              </a:lnSpc>
              <a:buNone/>
            </a:pP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Further to this, Action for children (2022) states babies are able to participate in sensory activities from birth as activities are able to be adapted depending on age and ability. Below are some examples of different sensory play activities.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pic>
        <p:nvPicPr>
          <p:cNvPr id="11266" name="Picture 2" descr="Sensory Activities for Toddlers and Preschoolers - Eating Richly">
            <a:extLst>
              <a:ext uri="{FF2B5EF4-FFF2-40B4-BE49-F238E27FC236}">
                <a16:creationId xmlns:a16="http://schemas.microsoft.com/office/drawing/2014/main" id="{64D06882-ACB8-E7ED-B584-8E63375A69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73400"/>
            <a:ext cx="4800600" cy="3784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B647810-AD53-1654-A742-6C4C09D89264}"/>
              </a:ext>
            </a:extLst>
          </p:cNvPr>
          <p:cNvSpPr txBox="1"/>
          <p:nvPr/>
        </p:nvSpPr>
        <p:spPr>
          <a:xfrm>
            <a:off x="3911600" y="6516886"/>
            <a:ext cx="2657587"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(Source: eating richly, no date).</a:t>
            </a:r>
          </a:p>
        </p:txBody>
      </p:sp>
    </p:spTree>
    <p:extLst>
      <p:ext uri="{BB962C8B-B14F-4D97-AF65-F5344CB8AC3E}">
        <p14:creationId xmlns:p14="http://schemas.microsoft.com/office/powerpoint/2010/main" val="1279375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2EAF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EB97-0672-3EF8-8F38-68566A03141B}"/>
              </a:ext>
            </a:extLst>
          </p:cNvPr>
          <p:cNvSpPr>
            <a:spLocks noGrp="1"/>
          </p:cNvSpPr>
          <p:nvPr>
            <p:ph type="title"/>
          </p:nvPr>
        </p:nvSpPr>
        <p:spPr>
          <a:xfrm>
            <a:off x="2719388" y="-282377"/>
            <a:ext cx="12192000" cy="1325563"/>
          </a:xfrm>
        </p:spPr>
        <p:txBody>
          <a:bodyPr/>
          <a:lstStyle/>
          <a:p>
            <a:pPr algn="ctr"/>
            <a:r>
              <a:rPr lang="en-US" dirty="0">
                <a:solidFill>
                  <a:schemeClr val="accent1">
                    <a:lumMod val="75000"/>
                  </a:schemeClr>
                </a:solidFill>
              </a:rPr>
              <a:t>Loose parts</a:t>
            </a:r>
          </a:p>
        </p:txBody>
      </p:sp>
      <p:sp>
        <p:nvSpPr>
          <p:cNvPr id="3" name="Content Placeholder 2">
            <a:extLst>
              <a:ext uri="{FF2B5EF4-FFF2-40B4-BE49-F238E27FC236}">
                <a16:creationId xmlns:a16="http://schemas.microsoft.com/office/drawing/2014/main" id="{5C405A44-01C9-74A3-F517-A4818BED4BA4}"/>
              </a:ext>
            </a:extLst>
          </p:cNvPr>
          <p:cNvSpPr>
            <a:spLocks noGrp="1"/>
          </p:cNvSpPr>
          <p:nvPr>
            <p:ph idx="1"/>
          </p:nvPr>
        </p:nvSpPr>
        <p:spPr>
          <a:xfrm>
            <a:off x="0" y="25400"/>
            <a:ext cx="5937250" cy="3327400"/>
          </a:xfrm>
        </p:spPr>
        <p:txBody>
          <a:bodyPr>
            <a:normAutofit fontScale="77500" lnSpcReduction="20000"/>
          </a:bodyPr>
          <a:lstStyle/>
          <a:p>
            <a:pPr marL="0" indent="0" algn="just">
              <a:lnSpc>
                <a:spcPts val="1800"/>
              </a:lnSpc>
              <a:buNone/>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According to Penn State Extension (DATE) loose parts involves any materials that can be moved, lined up, carried, taken apart and put back together. Further to this, loose parts encourages a child imaginations, curiosity, desire and creativity.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ts val="1800"/>
              </a:lnSpc>
              <a:buNone/>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PACEY (2016) argues that loose parts have endless possibilities which are only limited by an individual's mind set. Further to this, materials used should always been open ended, some examples of objects that could be used for loose part are:</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ts val="1800"/>
              </a:lnSpc>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Household items- tins, bots, pegs, curtain rings and beads,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ts val="1800"/>
              </a:lnSpc>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Natural resources- leaves, pinecones, sticks, seashells,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ts val="1800"/>
              </a:lnSpc>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Modelling materials- playdough and slime.</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
        <p:nvSpPr>
          <p:cNvPr id="4" name="TextBox 3">
            <a:extLst>
              <a:ext uri="{FF2B5EF4-FFF2-40B4-BE49-F238E27FC236}">
                <a16:creationId xmlns:a16="http://schemas.microsoft.com/office/drawing/2014/main" id="{930B9EA2-0128-C0EB-8B4D-3864CCB950CB}"/>
              </a:ext>
            </a:extLst>
          </p:cNvPr>
          <p:cNvSpPr txBox="1"/>
          <p:nvPr/>
        </p:nvSpPr>
        <p:spPr>
          <a:xfrm>
            <a:off x="6096000" y="758825"/>
            <a:ext cx="5702300" cy="4755148"/>
          </a:xfrm>
          <a:prstGeom prst="rect">
            <a:avLst/>
          </a:prstGeom>
          <a:noFill/>
        </p:spPr>
        <p:txBody>
          <a:bodyPr wrap="square" rtlCol="0">
            <a:spAutoFit/>
          </a:bodyPr>
          <a:lstStyle/>
          <a:p>
            <a:pPr marL="0" indent="0" algn="just">
              <a:lnSpc>
                <a:spcPts val="1800"/>
              </a:lnSpc>
              <a:buNone/>
            </a:pPr>
            <a:r>
              <a:rPr lang="en-GB" sz="1400" dirty="0">
                <a:solidFill>
                  <a:srgbClr val="000000"/>
                </a:solidFill>
                <a:effectLst/>
                <a:latin typeface="Arial" panose="020B0604020202020204" pitchFamily="34" charset="0"/>
                <a:ea typeface="Times New Roman" panose="02020603050405020304" pitchFamily="18" charset="0"/>
              </a:rPr>
              <a:t>Daly and Beloglovsky (2015) claims loose parts encourage active learning as well as critical and creative thinking due to being encouraged to manipulate and experiment freely with materials. Pacey (2016) Maintains this idea highlighting numerous benefits to loose parts, these include: </a:t>
            </a:r>
            <a:endParaRPr lang="en-GB" sz="1400" dirty="0">
              <a:latin typeface="Times New Roman" panose="02020603050405020304" pitchFamily="18" charset="0"/>
              <a:ea typeface="Times New Roman" panose="02020603050405020304" pitchFamily="18" charset="0"/>
            </a:endParaRPr>
          </a:p>
          <a:p>
            <a:pPr algn="just">
              <a:lnSpc>
                <a:spcPts val="1800"/>
              </a:lnSpc>
            </a:pPr>
            <a:r>
              <a:rPr lang="en-GB" sz="1400" dirty="0">
                <a:solidFill>
                  <a:srgbClr val="000000"/>
                </a:solidFill>
                <a:effectLst/>
                <a:latin typeface="Arial" panose="020B0604020202020204" pitchFamily="34" charset="0"/>
                <a:ea typeface="Times New Roman" panose="02020603050405020304" pitchFamily="18" charset="0"/>
              </a:rPr>
              <a:t>Personal, emotional and social development- children are encouraged to make their own choices on what to play and how to play both independently and with their peers. </a:t>
            </a:r>
            <a:endParaRPr lang="en-GB" sz="1400" dirty="0">
              <a:effectLst/>
              <a:latin typeface="Times New Roman" panose="02020603050405020304" pitchFamily="18" charset="0"/>
              <a:ea typeface="Times New Roman" panose="02020603050405020304" pitchFamily="18" charset="0"/>
            </a:endParaRPr>
          </a:p>
          <a:p>
            <a:pPr algn="just">
              <a:lnSpc>
                <a:spcPts val="1800"/>
              </a:lnSpc>
            </a:pPr>
            <a:r>
              <a:rPr lang="en-GB" sz="1400" dirty="0">
                <a:solidFill>
                  <a:srgbClr val="000000"/>
                </a:solidFill>
                <a:effectLst/>
                <a:latin typeface="Arial" panose="020B0604020202020204" pitchFamily="34" charset="0"/>
                <a:ea typeface="Times New Roman" panose="02020603050405020304" pitchFamily="18" charset="0"/>
              </a:rPr>
              <a:t>Physical development- while lifting and carrying children exercise their fine and gross motor skills. </a:t>
            </a:r>
            <a:endParaRPr lang="en-GB" sz="1400" dirty="0">
              <a:effectLst/>
              <a:latin typeface="Times New Roman" panose="02020603050405020304" pitchFamily="18" charset="0"/>
              <a:ea typeface="Times New Roman" panose="02020603050405020304" pitchFamily="18" charset="0"/>
            </a:endParaRPr>
          </a:p>
          <a:p>
            <a:pPr algn="just">
              <a:lnSpc>
                <a:spcPts val="1800"/>
              </a:lnSpc>
            </a:pPr>
            <a:r>
              <a:rPr lang="en-GB" sz="1400" dirty="0">
                <a:solidFill>
                  <a:srgbClr val="000000"/>
                </a:solidFill>
                <a:effectLst/>
                <a:latin typeface="Arial" panose="020B0604020202020204" pitchFamily="34" charset="0"/>
                <a:ea typeface="Times New Roman" panose="02020603050405020304" pitchFamily="18" charset="0"/>
              </a:rPr>
              <a:t>Understanding the world- during role play a child could use their imagination to substitute real objects for loose parts.</a:t>
            </a:r>
            <a:endParaRPr lang="en-GB" sz="1400" dirty="0">
              <a:effectLst/>
              <a:latin typeface="Times New Roman" panose="02020603050405020304" pitchFamily="18" charset="0"/>
              <a:ea typeface="Times New Roman" panose="02020603050405020304" pitchFamily="18" charset="0"/>
            </a:endParaRPr>
          </a:p>
          <a:p>
            <a:pPr algn="just">
              <a:lnSpc>
                <a:spcPts val="1800"/>
              </a:lnSpc>
            </a:pPr>
            <a:r>
              <a:rPr lang="en-GB" sz="1400" dirty="0">
                <a:solidFill>
                  <a:srgbClr val="000000"/>
                </a:solidFill>
                <a:effectLst/>
                <a:latin typeface="Arial" panose="020B0604020202020204" pitchFamily="34" charset="0"/>
                <a:ea typeface="Times New Roman" panose="02020603050405020304" pitchFamily="18" charset="0"/>
              </a:rPr>
              <a:t>Language- children are encourages to communicate with peers during play which expands their vocabulary. </a:t>
            </a:r>
          </a:p>
          <a:p>
            <a:pPr algn="just">
              <a:lnSpc>
                <a:spcPts val="1800"/>
              </a:lnSpc>
            </a:pPr>
            <a:endParaRPr lang="en-GB" sz="1400" dirty="0">
              <a:effectLst/>
              <a:latin typeface="Times New Roman" panose="02020603050405020304" pitchFamily="18" charset="0"/>
              <a:ea typeface="Times New Roman" panose="02020603050405020304" pitchFamily="18" charset="0"/>
            </a:endParaRPr>
          </a:p>
          <a:p>
            <a:pPr marL="0" indent="0" algn="just">
              <a:lnSpc>
                <a:spcPts val="1800"/>
              </a:lnSpc>
              <a:buNone/>
            </a:pPr>
            <a:r>
              <a:rPr lang="en-GB" sz="1400" dirty="0">
                <a:solidFill>
                  <a:srgbClr val="000000"/>
                </a:solidFill>
                <a:effectLst/>
                <a:latin typeface="Arial" panose="020B0604020202020204" pitchFamily="34" charset="0"/>
                <a:ea typeface="Times New Roman" panose="02020603050405020304" pitchFamily="18" charset="0"/>
              </a:rPr>
              <a:t>There are numerous similarities between loose parts and the Reggio Emilia. </a:t>
            </a:r>
            <a:r>
              <a:rPr lang="en-GB" sz="1400" dirty="0" err="1">
                <a:solidFill>
                  <a:srgbClr val="000000"/>
                </a:solidFill>
                <a:effectLst/>
                <a:latin typeface="Arial" panose="020B0604020202020204" pitchFamily="34" charset="0"/>
                <a:ea typeface="Times New Roman" panose="02020603050405020304" pitchFamily="18" charset="0"/>
              </a:rPr>
              <a:t>Nido</a:t>
            </a:r>
            <a:r>
              <a:rPr lang="en-GB" sz="1400" dirty="0">
                <a:solidFill>
                  <a:srgbClr val="000000"/>
                </a:solidFill>
                <a:effectLst/>
                <a:latin typeface="Arial" panose="020B0604020202020204" pitchFamily="34" charset="0"/>
                <a:ea typeface="Times New Roman" panose="02020603050405020304" pitchFamily="18" charset="0"/>
              </a:rPr>
              <a:t> Early School (no date) claims that Reggio Emilia approach encourages children to be independent, creative and understand the world through experiences.</a:t>
            </a:r>
            <a:endParaRPr lang="en-GB" sz="1400" dirty="0">
              <a:effectLst/>
              <a:latin typeface="Times New Roman" panose="02020603050405020304" pitchFamily="18" charset="0"/>
              <a:ea typeface="Times New Roman" panose="02020603050405020304" pitchFamily="18" charset="0"/>
            </a:endParaRPr>
          </a:p>
          <a:p>
            <a:endParaRPr lang="en-US" dirty="0"/>
          </a:p>
        </p:txBody>
      </p:sp>
      <p:pic>
        <p:nvPicPr>
          <p:cNvPr id="12290" name="Picture 2" descr="Loose Parts Play - Creating a Library – Beg, Borrow or Steal (Ok…may be not  steal!) | Cosy Direct Blog">
            <a:extLst>
              <a:ext uri="{FF2B5EF4-FFF2-40B4-BE49-F238E27FC236}">
                <a16:creationId xmlns:a16="http://schemas.microsoft.com/office/drawing/2014/main" id="{E78827AE-5223-7ABC-F515-1E2707D0D1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52800"/>
            <a:ext cx="2640013" cy="3505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1451D78-3ACC-7CE6-26D5-03AA160B994B}"/>
              </a:ext>
            </a:extLst>
          </p:cNvPr>
          <p:cNvSpPr txBox="1"/>
          <p:nvPr/>
        </p:nvSpPr>
        <p:spPr>
          <a:xfrm>
            <a:off x="1847579" y="3121223"/>
            <a:ext cx="1743619" cy="307777"/>
          </a:xfrm>
          <a:prstGeom prst="rect">
            <a:avLst/>
          </a:prstGeom>
          <a:noFill/>
        </p:spPr>
        <p:txBody>
          <a:bodyPr wrap="none" rtlCol="0">
            <a:spAutoFit/>
          </a:bodyPr>
          <a:lstStyle/>
          <a:p>
            <a:r>
              <a:rPr lang="en-US" sz="1400" dirty="0"/>
              <a:t>(Source: Parry, 2021).</a:t>
            </a:r>
          </a:p>
        </p:txBody>
      </p:sp>
      <p:pic>
        <p:nvPicPr>
          <p:cNvPr id="12292" name="Picture 4" descr="Loose Parts Play - Creating a  Library – Beg, Borrow or Steal (Ok…may be not steal!)">
            <a:extLst>
              <a:ext uri="{FF2B5EF4-FFF2-40B4-BE49-F238E27FC236}">
                <a16:creationId xmlns:a16="http://schemas.microsoft.com/office/drawing/2014/main" id="{EFCB5794-4221-A0CC-8B4B-006F50ACF4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4301" y="3352800"/>
            <a:ext cx="3441699" cy="3479800"/>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a:extLst>
              <a:ext uri="{FF2B5EF4-FFF2-40B4-BE49-F238E27FC236}">
                <a16:creationId xmlns:a16="http://schemas.microsoft.com/office/drawing/2014/main" id="{9EEAFA6B-4B64-66DA-BCE5-C799BA9434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81712" y="5178019"/>
            <a:ext cx="6110288" cy="165458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4FE8599-20E5-AD7A-FFD6-845C1058C4F2}"/>
              </a:ext>
            </a:extLst>
          </p:cNvPr>
          <p:cNvSpPr txBox="1"/>
          <p:nvPr/>
        </p:nvSpPr>
        <p:spPr>
          <a:xfrm>
            <a:off x="9974013" y="4870242"/>
            <a:ext cx="2253887"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(Source: Venables, 2022).</a:t>
            </a:r>
          </a:p>
        </p:txBody>
      </p:sp>
    </p:spTree>
    <p:extLst>
      <p:ext uri="{BB962C8B-B14F-4D97-AF65-F5344CB8AC3E}">
        <p14:creationId xmlns:p14="http://schemas.microsoft.com/office/powerpoint/2010/main" val="1351821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50D3E4-C78E-0BDC-42FB-663892ED8CE9}"/>
              </a:ext>
            </a:extLst>
          </p:cNvPr>
          <p:cNvSpPr>
            <a:spLocks noGrp="1"/>
          </p:cNvSpPr>
          <p:nvPr>
            <p:ph idx="1"/>
          </p:nvPr>
        </p:nvSpPr>
        <p:spPr>
          <a:xfrm>
            <a:off x="0" y="-215900"/>
            <a:ext cx="12192000" cy="7531100"/>
          </a:xfrm>
        </p:spPr>
        <p:txBody>
          <a:bodyPr>
            <a:normAutofit fontScale="70000" lnSpcReduction="20000"/>
          </a:bodyPr>
          <a:lstStyle/>
          <a:p>
            <a:pPr marL="0" indent="0">
              <a:buNone/>
            </a:pP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Action for children (2022) </a:t>
            </a:r>
            <a:r>
              <a:rPr lang="en-GB" sz="2000" i="1" kern="100" dirty="0">
                <a:effectLst/>
                <a:latin typeface="Arial" panose="020B0604020202020204" pitchFamily="34" charset="0"/>
                <a:ea typeface="Calibri" panose="020F0502020204030204" pitchFamily="34" charset="0"/>
                <a:cs typeface="Arial" panose="020B0604020202020204" pitchFamily="34" charset="0"/>
              </a:rPr>
              <a:t>What is sensory play and why is it important? </a:t>
            </a:r>
            <a:r>
              <a:rPr lang="en-GB" sz="20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https://www.actionforchildren.org.uk/blog/what-is-sensory-play-and-why-is-it-important/</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20 January 2024).</a:t>
            </a:r>
          </a:p>
          <a:p>
            <a:pPr marL="0" indent="0">
              <a:lnSpc>
                <a:spcPct val="150000"/>
              </a:lnSpc>
              <a:buNone/>
            </a:pPr>
            <a:r>
              <a:rPr lang="en-GB" sz="2000" dirty="0">
                <a:effectLst/>
                <a:latin typeface="Arial" panose="020B0604020202020204" pitchFamily="34" charset="0"/>
                <a:ea typeface="Times New Roman" panose="02020603050405020304" pitchFamily="18" charset="0"/>
                <a:cs typeface="Arial" panose="020B0604020202020204" pitchFamily="34" charset="0"/>
              </a:rPr>
              <a:t>Antony, E.M. (2022) ‘Framing childhood resilience through Bronfenbrenner’s ecological systems theory: a discussion paper’, </a:t>
            </a:r>
            <a:r>
              <a:rPr lang="en-GB" sz="2000" i="1" dirty="0">
                <a:effectLst/>
                <a:latin typeface="Arial" panose="020B0604020202020204" pitchFamily="34" charset="0"/>
                <a:ea typeface="Times New Roman" panose="02020603050405020304" pitchFamily="18" charset="0"/>
                <a:cs typeface="Arial" panose="020B0604020202020204" pitchFamily="34" charset="0"/>
              </a:rPr>
              <a:t>Cambridge educational research e-journal, </a:t>
            </a:r>
            <a:r>
              <a:rPr lang="en-GB" sz="2000" dirty="0">
                <a:effectLst/>
                <a:latin typeface="Arial" panose="020B0604020202020204" pitchFamily="34" charset="0"/>
                <a:ea typeface="Times New Roman" panose="02020603050405020304" pitchFamily="18" charset="0"/>
                <a:cs typeface="Arial" panose="020B0604020202020204" pitchFamily="34" charset="0"/>
              </a:rPr>
              <a:t>9,  244-257. </a:t>
            </a:r>
            <a:r>
              <a:rPr lang="en-GB" sz="2000" dirty="0">
                <a:solidFill>
                  <a:srgbClr val="0560BF"/>
                </a:solidFill>
                <a:effectLst/>
                <a:latin typeface="Arial" panose="020B0604020202020204" pitchFamily="34" charset="0"/>
                <a:ea typeface="Times New Roman" panose="02020603050405020304" pitchFamily="18" charset="0"/>
                <a:cs typeface="Arial" panose="020B0604020202020204" pitchFamily="34" charset="0"/>
              </a:rPr>
              <a:t>https://</a:t>
            </a:r>
            <a:r>
              <a:rPr lang="en-GB" sz="2000" dirty="0" err="1">
                <a:solidFill>
                  <a:srgbClr val="0560BF"/>
                </a:solidFill>
                <a:effectLst/>
                <a:latin typeface="Arial" panose="020B0604020202020204" pitchFamily="34" charset="0"/>
                <a:ea typeface="Times New Roman" panose="02020603050405020304" pitchFamily="18" charset="0"/>
                <a:cs typeface="Arial" panose="020B0604020202020204" pitchFamily="34" charset="0"/>
              </a:rPr>
              <a:t>doi.org</a:t>
            </a:r>
            <a:r>
              <a:rPr lang="en-GB" sz="2000" dirty="0">
                <a:solidFill>
                  <a:srgbClr val="0560BF"/>
                </a:solidFill>
                <a:effectLst/>
                <a:latin typeface="Arial" panose="020B0604020202020204" pitchFamily="34" charset="0"/>
                <a:ea typeface="Times New Roman" panose="02020603050405020304" pitchFamily="18" charset="0"/>
                <a:cs typeface="Arial" panose="020B0604020202020204" pitchFamily="34" charset="0"/>
              </a:rPr>
              <a:t>/10.17863/CAM.90564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buNone/>
            </a:pPr>
            <a:r>
              <a:rPr lang="en-GB" sz="2000" kern="100" dirty="0" err="1">
                <a:effectLst/>
                <a:latin typeface="Arial" panose="020B0604020202020204" pitchFamily="34" charset="0"/>
                <a:ea typeface="Calibri" panose="020F0502020204030204" pitchFamily="34" charset="0"/>
                <a:cs typeface="Arial" panose="020B0604020202020204" pitchFamily="34" charset="0"/>
              </a:rPr>
              <a:t>Anyaso</a:t>
            </a:r>
            <a:r>
              <a:rPr lang="en-GB" sz="2000" kern="100" dirty="0">
                <a:effectLst/>
                <a:latin typeface="Arial" panose="020B0604020202020204" pitchFamily="34" charset="0"/>
                <a:ea typeface="Calibri" panose="020F0502020204030204" pitchFamily="34" charset="0"/>
                <a:cs typeface="Arial" panose="020B0604020202020204" pitchFamily="34" charset="0"/>
              </a:rPr>
              <a:t>, H. (2019) </a:t>
            </a:r>
            <a:r>
              <a:rPr lang="en-GB" sz="2000" i="1" kern="100" dirty="0">
                <a:effectLst/>
                <a:latin typeface="Arial" panose="020B0604020202020204" pitchFamily="34" charset="0"/>
                <a:ea typeface="Calibri" panose="020F0502020204030204" pitchFamily="34" charset="0"/>
                <a:cs typeface="Arial" panose="020B0604020202020204" pitchFamily="34" charset="0"/>
              </a:rPr>
              <a:t>The brain consumes half of a child’s energy – and that could matter for weight gain. </a:t>
            </a:r>
            <a:r>
              <a:rPr lang="en-GB" sz="20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https://news.northwestern.edu/stories/2019/06/the-brain-consumes-half-of-a-childs-energy-and-that-could-matter-for-weight-gain/#:~:text=Provost-,The%20brain%20consumes%20half%20of%20a%20child%27s%20energy%20</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14 January 2024).</a:t>
            </a: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Aurrum kids (no date) </a:t>
            </a:r>
            <a:r>
              <a:rPr lang="en-GB" sz="2000" i="1" kern="100" dirty="0">
                <a:effectLst/>
                <a:latin typeface="Arial" panose="020B0604020202020204" pitchFamily="34" charset="0"/>
                <a:ea typeface="Calibri" panose="020F0502020204030204" pitchFamily="34" charset="0"/>
                <a:cs typeface="Arial" panose="020B0604020202020204" pitchFamily="34" charset="0"/>
              </a:rPr>
              <a:t>The benefits of sensory play in early childhood. </a:t>
            </a:r>
            <a:r>
              <a:rPr lang="en-GB" sz="20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https://aurrumkids.com.au/benefits-of-sensory-play-in-early-childhood/</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20 January 2024).</a:t>
            </a: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Brodie (2018) </a:t>
            </a:r>
            <a:r>
              <a:rPr lang="en-GB" sz="2000" i="1" kern="100" dirty="0">
                <a:effectLst/>
                <a:latin typeface="Arial" panose="020B0604020202020204" pitchFamily="34" charset="0"/>
                <a:ea typeface="Calibri" panose="020F0502020204030204" pitchFamily="34" charset="0"/>
                <a:cs typeface="Arial" panose="020B0604020202020204" pitchFamily="34" charset="0"/>
              </a:rPr>
              <a:t>The holistic care and development of children from birth to three: an essential guide for students and practitioners. </a:t>
            </a:r>
            <a:r>
              <a:rPr lang="en-GB" sz="2000" kern="100" dirty="0">
                <a:effectLst/>
                <a:latin typeface="Arial" panose="020B0604020202020204" pitchFamily="34" charset="0"/>
                <a:ea typeface="Calibri" panose="020F0502020204030204" pitchFamily="34" charset="0"/>
                <a:cs typeface="Arial" panose="020B0604020202020204" pitchFamily="34" charset="0"/>
              </a:rPr>
              <a:t>Oxon: Taylor and Francis Group. </a:t>
            </a: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Cassidy, J., Jones, J.D., and Shaver, P.R. (2013) ‘Contributions of attachment theory and research: a framework for future research, translation, and policy’, </a:t>
            </a:r>
            <a:r>
              <a:rPr lang="en-GB" sz="2000" i="1" kern="100" dirty="0">
                <a:effectLst/>
                <a:latin typeface="Arial" panose="020B0604020202020204" pitchFamily="34" charset="0"/>
                <a:ea typeface="Calibri" panose="020F0502020204030204" pitchFamily="34" charset="0"/>
                <a:cs typeface="Arial" panose="020B0604020202020204" pitchFamily="34" charset="0"/>
              </a:rPr>
              <a:t>Development and psychopathology,</a:t>
            </a:r>
            <a:r>
              <a:rPr lang="en-GB" sz="2000" kern="100" dirty="0">
                <a:effectLst/>
                <a:latin typeface="Arial" panose="020B0604020202020204" pitchFamily="34" charset="0"/>
                <a:ea typeface="Calibri" panose="020F0502020204030204" pitchFamily="34" charset="0"/>
                <a:cs typeface="Arial" panose="020B0604020202020204" pitchFamily="34" charset="0"/>
              </a:rPr>
              <a:t> 25, (4/ PT 2), 1415- 1434.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https://doi.org/10.1017%2FS0954579413000692</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Centres for disease control and prevention (2023) </a:t>
            </a:r>
            <a:r>
              <a:rPr lang="en-GB" sz="2000" i="1" kern="100" dirty="0">
                <a:effectLst/>
                <a:latin typeface="Arial" panose="020B0604020202020204" pitchFamily="34" charset="0"/>
                <a:ea typeface="Calibri" panose="020F0502020204030204" pitchFamily="34" charset="0"/>
                <a:cs typeface="Arial" panose="020B0604020202020204" pitchFamily="34" charset="0"/>
              </a:rPr>
              <a:t>Early brain development. </a:t>
            </a:r>
            <a:r>
              <a:rPr lang="en-GB" sz="20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https://www.cdc.gov/ncbddd/childdevelopment/early-brain-development.html#print</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15 January 2024).</a:t>
            </a: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Children's hospital Colorado (no date) </a:t>
            </a:r>
            <a:r>
              <a:rPr lang="en-GB" sz="2000" i="1" kern="100" dirty="0">
                <a:effectLst/>
                <a:latin typeface="Arial" panose="020B0604020202020204" pitchFamily="34" charset="0"/>
                <a:ea typeface="Calibri" panose="020F0502020204030204" pitchFamily="34" charset="0"/>
                <a:cs typeface="Arial" panose="020B0604020202020204" pitchFamily="34" charset="0"/>
              </a:rPr>
              <a:t>What every child needs. </a:t>
            </a:r>
            <a:r>
              <a:rPr lang="en-GB" sz="20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https://www.childrenscolorado.org/conditions-and-advice/parenting/parenting-articles/what-children-need/#:~:text=Kids%20must%20feel%20safe%20and,care%20and%20protection%20from%20harm</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14 January 2024).</a:t>
            </a: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Children's hospital Colorado (no date) </a:t>
            </a:r>
            <a:r>
              <a:rPr lang="en-GB" sz="2000" i="1" kern="100" dirty="0">
                <a:effectLst/>
                <a:latin typeface="Arial" panose="020B0604020202020204" pitchFamily="34" charset="0"/>
                <a:ea typeface="Calibri" panose="020F0502020204030204" pitchFamily="34" charset="0"/>
                <a:cs typeface="Arial" panose="020B0604020202020204" pitchFamily="34" charset="0"/>
              </a:rPr>
              <a:t>What every child needs. </a:t>
            </a:r>
            <a:r>
              <a:rPr lang="en-GB" sz="20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https://www.childrenscolorado.org/conditions-and-advice/parenting/parenting-articles/what-children-need/</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14 January 2024). </a:t>
            </a:r>
          </a:p>
          <a:p>
            <a:endParaRPr lang="en-US" dirty="0"/>
          </a:p>
        </p:txBody>
      </p:sp>
    </p:spTree>
    <p:extLst>
      <p:ext uri="{BB962C8B-B14F-4D97-AF65-F5344CB8AC3E}">
        <p14:creationId xmlns:p14="http://schemas.microsoft.com/office/powerpoint/2010/main" val="1763212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E17019-336E-7A23-4713-CD199668FF37}"/>
              </a:ext>
            </a:extLst>
          </p:cNvPr>
          <p:cNvSpPr>
            <a:spLocks noGrp="1"/>
          </p:cNvSpPr>
          <p:nvPr>
            <p:ph idx="1"/>
          </p:nvPr>
        </p:nvSpPr>
        <p:spPr>
          <a:xfrm>
            <a:off x="0" y="0"/>
            <a:ext cx="12192000" cy="6858000"/>
          </a:xfrm>
        </p:spPr>
        <p:txBody>
          <a:bodyPr>
            <a:normAutofit fontScale="92500"/>
          </a:bodyPr>
          <a:lstStyle/>
          <a:p>
            <a:pPr marL="0" indent="0">
              <a:lnSpc>
                <a:spcPct val="150000"/>
              </a:lnSpc>
              <a:spcAft>
                <a:spcPts val="615"/>
              </a:spcAft>
              <a:buNone/>
            </a:pPr>
            <a:r>
              <a:rPr lang="en-GB" sz="15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City and Guilds (no date) </a:t>
            </a:r>
            <a:r>
              <a:rPr lang="en-GB" sz="1500" i="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Working in Partnerships with others. </a:t>
            </a:r>
            <a:r>
              <a:rPr lang="en-GB" sz="15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Available:</a:t>
            </a:r>
            <a:r>
              <a:rPr lang="en-GB" sz="1500" u="sng" kern="100" dirty="0" err="1">
                <a:solidFill>
                  <a:srgbClr val="0463C1"/>
                </a:solidFill>
                <a:effectLst/>
                <a:latin typeface="Arial" panose="020B0604020202020204" pitchFamily="34" charset="0"/>
                <a:ea typeface="Arial" panose="020B0604020202020204" pitchFamily="34" charset="0"/>
                <a:cs typeface="Arial" panose="020B0604020202020204" pitchFamily="34" charset="0"/>
                <a:hlinkClick r:id="rId2"/>
              </a:rPr>
              <a:t>http</a:t>
            </a:r>
            <a:r>
              <a:rPr lang="en-GB" sz="1500" u="sng" kern="100" dirty="0">
                <a:solidFill>
                  <a:srgbClr val="0463C1"/>
                </a:solidFill>
                <a:effectLst/>
                <a:latin typeface="Arial" panose="020B0604020202020204" pitchFamily="34" charset="0"/>
                <a:ea typeface="Arial" panose="020B0604020202020204" pitchFamily="34" charset="0"/>
                <a:cs typeface="Arial" panose="020B0604020202020204" pitchFamily="34" charset="0"/>
                <a:hlinkClick r:id="rId2"/>
              </a:rPr>
              <a:t>://resource.download.wjec.co.uk.s</a:t>
            </a:r>
            <a:r>
              <a:rPr lang="en-GB" sz="1500" u="sng" kern="100" dirty="0">
                <a:solidFill>
                  <a:srgbClr val="0463C1"/>
                </a:solidFill>
                <a:effectLst/>
                <a:latin typeface="Arial" panose="020B0604020202020204" pitchFamily="34" charset="0"/>
                <a:ea typeface="Arial" panose="020B0604020202020204" pitchFamily="34" charset="0"/>
                <a:cs typeface="Arial" panose="020B0604020202020204" pitchFamily="34" charset="0"/>
                <a:hlinkClick r:id="rId3"/>
              </a:rPr>
              <a:t>3-eu-west-1.amazonaws.com/vtc/2018-19/hsc18-19_33/_multilang/unit02/01-principles-of-partnership-importance-of-multi-agency-working.html</a:t>
            </a:r>
            <a:r>
              <a:rPr lang="en-GB" sz="1500" u="none" strike="noStrike" kern="100" dirty="0">
                <a:solidFill>
                  <a:srgbClr val="000000"/>
                </a:solidFill>
                <a:effectLst/>
                <a:latin typeface="Arial" panose="020B0604020202020204" pitchFamily="34" charset="0"/>
                <a:ea typeface="Arial" panose="020B0604020202020204" pitchFamily="34" charset="0"/>
                <a:cs typeface="Arial" panose="020B0604020202020204" pitchFamily="34" charset="0"/>
                <a:hlinkClick r:id="rId3"/>
              </a:rPr>
              <a:t> (</a:t>
            </a:r>
            <a:r>
              <a:rPr lang="en-GB" sz="15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Accessed: 15 January 2024)  </a:t>
            </a:r>
            <a:r>
              <a:rPr lang="en-GB" sz="1500" kern="100" dirty="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50000"/>
              </a:lnSpc>
              <a:buNone/>
            </a:pPr>
            <a:r>
              <a:rPr lang="en-GB" sz="1500" kern="100" dirty="0">
                <a:effectLst/>
                <a:latin typeface="Arial" panose="020B0604020202020204" pitchFamily="34" charset="0"/>
                <a:ea typeface="Calibri" panose="020F0502020204030204" pitchFamily="34" charset="0"/>
                <a:cs typeface="Arial" panose="020B0604020202020204" pitchFamily="34" charset="0"/>
              </a:rPr>
              <a:t>Cleveland Clinic (2022) </a:t>
            </a:r>
            <a:r>
              <a:rPr lang="en-GB" sz="1500" i="1" kern="100" dirty="0">
                <a:effectLst/>
                <a:latin typeface="Arial" panose="020B0604020202020204" pitchFamily="34" charset="0"/>
                <a:ea typeface="Calibri" panose="020F0502020204030204" pitchFamily="34" charset="0"/>
                <a:cs typeface="Arial" panose="020B0604020202020204" pitchFamily="34" charset="0"/>
              </a:rPr>
              <a:t>What is sensory play? The benefits for your child and sensory play ideas. </a:t>
            </a:r>
            <a:r>
              <a:rPr lang="en-GB" sz="15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5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https://health.clevelandclinic.org/benefits-of-sensory-play-ideas</a:t>
            </a:r>
            <a:r>
              <a:rPr lang="en-GB" sz="1500" kern="100" dirty="0">
                <a:effectLst/>
                <a:latin typeface="Arial" panose="020B0604020202020204" pitchFamily="34" charset="0"/>
                <a:ea typeface="Calibri" panose="020F0502020204030204" pitchFamily="34" charset="0"/>
                <a:cs typeface="Arial" panose="020B0604020202020204" pitchFamily="34" charset="0"/>
              </a:rPr>
              <a:t> (Accessed: 20 January 2024). </a:t>
            </a:r>
          </a:p>
          <a:p>
            <a:pPr marL="0" indent="0">
              <a:lnSpc>
                <a:spcPct val="150000"/>
              </a:lnSpc>
              <a:buNone/>
            </a:pPr>
            <a:r>
              <a:rPr lang="en-GB" sz="1500" kern="100" dirty="0">
                <a:effectLst/>
                <a:latin typeface="Arial" panose="020B0604020202020204" pitchFamily="34" charset="0"/>
                <a:ea typeface="Calibri" panose="020F0502020204030204" pitchFamily="34" charset="0"/>
                <a:cs typeface="Arial" panose="020B0604020202020204" pitchFamily="34" charset="0"/>
              </a:rPr>
              <a:t>Community psychology (no date) </a:t>
            </a:r>
            <a:r>
              <a:rPr lang="en-GB" sz="1500" i="1" kern="100" dirty="0">
                <a:effectLst/>
                <a:latin typeface="Arial" panose="020B0604020202020204" pitchFamily="34" charset="0"/>
                <a:ea typeface="Calibri" panose="020F0502020204030204" pitchFamily="34" charset="0"/>
                <a:cs typeface="Arial" panose="020B0604020202020204" pitchFamily="34" charset="0"/>
              </a:rPr>
              <a:t>Including clinical psychologists in assertive community treatment teams. </a:t>
            </a:r>
            <a:r>
              <a:rPr lang="en-GB" sz="15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5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https://www.communitypsychology.com/including-clinical-psychologists-in-acts/</a:t>
            </a:r>
            <a:r>
              <a:rPr lang="en-GB" sz="1500" kern="100" dirty="0">
                <a:effectLst/>
                <a:latin typeface="Arial" panose="020B0604020202020204" pitchFamily="34" charset="0"/>
                <a:ea typeface="Calibri" panose="020F0502020204030204" pitchFamily="34" charset="0"/>
                <a:cs typeface="Arial" panose="020B0604020202020204" pitchFamily="34" charset="0"/>
              </a:rPr>
              <a:t> (Accessed: 21 January 2024). </a:t>
            </a:r>
          </a:p>
          <a:p>
            <a:pPr marL="0" indent="0">
              <a:lnSpc>
                <a:spcPct val="150000"/>
              </a:lnSpc>
              <a:buNone/>
            </a:pPr>
            <a:r>
              <a:rPr lang="en-GB" sz="1500" kern="100" dirty="0">
                <a:effectLst/>
                <a:latin typeface="Arial" panose="020B0604020202020204" pitchFamily="34" charset="0"/>
                <a:ea typeface="Calibri" panose="020F0502020204030204" pitchFamily="34" charset="0"/>
                <a:cs typeface="Arial" panose="020B0604020202020204" pitchFamily="34" charset="0"/>
              </a:rPr>
              <a:t>Connecting data to information to knowledge (2019) </a:t>
            </a:r>
            <a:r>
              <a:rPr lang="en-GB" sz="1500" i="1" kern="100" dirty="0">
                <a:effectLst/>
                <a:latin typeface="Arial" panose="020B0604020202020204" pitchFamily="34" charset="0"/>
                <a:ea typeface="Calibri" panose="020F0502020204030204" pitchFamily="34" charset="0"/>
                <a:cs typeface="Arial" panose="020B0604020202020204" pitchFamily="34" charset="0"/>
              </a:rPr>
              <a:t>Neuroplasticity. </a:t>
            </a:r>
            <a:r>
              <a:rPr lang="en-GB" sz="15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5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https://ioannouolga.wordpress.com/2016/10/04/neuroplasticity/</a:t>
            </a:r>
            <a:r>
              <a:rPr lang="en-GB" sz="1500" kern="100" dirty="0">
                <a:effectLst/>
                <a:latin typeface="Arial" panose="020B0604020202020204" pitchFamily="34" charset="0"/>
                <a:ea typeface="Calibri" panose="020F0502020204030204" pitchFamily="34" charset="0"/>
                <a:cs typeface="Arial" panose="020B0604020202020204" pitchFamily="34" charset="0"/>
              </a:rPr>
              <a:t> (Accessed: 14 January 2024).  </a:t>
            </a:r>
          </a:p>
          <a:p>
            <a:pPr marL="0" indent="0">
              <a:lnSpc>
                <a:spcPct val="150000"/>
              </a:lnSpc>
              <a:buNone/>
            </a:pPr>
            <a:r>
              <a:rPr lang="en-GB" sz="1500" kern="100" dirty="0">
                <a:effectLst/>
                <a:latin typeface="Arial" panose="020B0604020202020204" pitchFamily="34" charset="0"/>
                <a:ea typeface="Calibri" panose="020F0502020204030204" pitchFamily="34" charset="0"/>
                <a:cs typeface="Arial" panose="020B0604020202020204" pitchFamily="34" charset="0"/>
              </a:rPr>
              <a:t>Cusick, S., Michael, K., and Georgieff, MD. (2013 ) </a:t>
            </a:r>
            <a:r>
              <a:rPr lang="en-GB" sz="1500" i="1" kern="100" dirty="0">
                <a:effectLst/>
                <a:latin typeface="Arial" panose="020B0604020202020204" pitchFamily="34" charset="0"/>
                <a:ea typeface="Calibri" panose="020F0502020204030204" pitchFamily="34" charset="0"/>
                <a:cs typeface="Arial" panose="020B0604020202020204" pitchFamily="34" charset="0"/>
              </a:rPr>
              <a:t>The first 1,000 days of life: The brain’s window of opportunity. </a:t>
            </a:r>
            <a:r>
              <a:rPr lang="en-GB" sz="15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5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https://www.unicef-irc.org/article/958-the-first-1000-days-of-life-the-brains-window-of-opportunity.html#:~:text=The%20first%201%2C000%20days%20of%20life%20%2D%20the%20time%20spanning%20roughly,across%20the%20lifespan%20are%20established</a:t>
            </a:r>
            <a:r>
              <a:rPr lang="en-GB" sz="1500" kern="100" dirty="0">
                <a:effectLst/>
                <a:latin typeface="Arial" panose="020B0604020202020204" pitchFamily="34" charset="0"/>
                <a:ea typeface="Calibri" panose="020F0502020204030204" pitchFamily="34" charset="0"/>
                <a:cs typeface="Arial" panose="020B0604020202020204" pitchFamily="34" charset="0"/>
              </a:rPr>
              <a:t>. (Accessed: 2 January 2024).</a:t>
            </a:r>
          </a:p>
          <a:p>
            <a:pPr marL="0" indent="0">
              <a:lnSpc>
                <a:spcPct val="150000"/>
              </a:lnSpc>
              <a:buNone/>
            </a:pPr>
            <a:r>
              <a:rPr lang="en-GB" sz="1500" kern="100" dirty="0">
                <a:effectLst/>
                <a:latin typeface="Arial" panose="020B0604020202020204" pitchFamily="34" charset="0"/>
                <a:ea typeface="Calibri" panose="020F0502020204030204" pitchFamily="34" charset="0"/>
                <a:cs typeface="Arial" panose="020B0604020202020204" pitchFamily="34" charset="0"/>
              </a:rPr>
              <a:t>Daley, L., and Beloglovsky. (2015) </a:t>
            </a:r>
            <a:r>
              <a:rPr lang="en-GB" sz="1500" i="1" kern="100" dirty="0">
                <a:effectLst/>
                <a:latin typeface="Arial" panose="020B0604020202020204" pitchFamily="34" charset="0"/>
                <a:ea typeface="Calibri" panose="020F0502020204030204" pitchFamily="34" charset="0"/>
                <a:cs typeface="Arial" panose="020B0604020202020204" pitchFamily="34" charset="0"/>
              </a:rPr>
              <a:t>Loose parts inspiring play in young children. </a:t>
            </a:r>
            <a:r>
              <a:rPr lang="en-GB" sz="1500" kern="100" dirty="0">
                <a:effectLst/>
                <a:latin typeface="Arial" panose="020B0604020202020204" pitchFamily="34" charset="0"/>
                <a:ea typeface="Calibri" panose="020F0502020204030204" pitchFamily="34" charset="0"/>
                <a:cs typeface="Arial" panose="020B0604020202020204" pitchFamily="34" charset="0"/>
              </a:rPr>
              <a:t>St. Paul: </a:t>
            </a:r>
            <a:r>
              <a:rPr lang="en-GB" sz="1500" kern="100" dirty="0" err="1">
                <a:effectLst/>
                <a:latin typeface="Arial" panose="020B0604020202020204" pitchFamily="34" charset="0"/>
                <a:ea typeface="Calibri" panose="020F0502020204030204" pitchFamily="34" charset="0"/>
                <a:cs typeface="Arial" panose="020B0604020202020204" pitchFamily="34" charset="0"/>
              </a:rPr>
              <a:t>Redleaf</a:t>
            </a:r>
            <a:r>
              <a:rPr lang="en-GB" sz="1500" kern="100" dirty="0">
                <a:effectLst/>
                <a:latin typeface="Arial" panose="020B0604020202020204" pitchFamily="34" charset="0"/>
                <a:ea typeface="Calibri" panose="020F0502020204030204" pitchFamily="34" charset="0"/>
                <a:cs typeface="Arial" panose="020B0604020202020204" pitchFamily="34" charset="0"/>
              </a:rPr>
              <a:t> Press.</a:t>
            </a:r>
          </a:p>
          <a:p>
            <a:pPr marL="0" indent="0">
              <a:lnSpc>
                <a:spcPct val="150000"/>
              </a:lnSpc>
              <a:buNone/>
            </a:pPr>
            <a:r>
              <a:rPr lang="en-GB" sz="1500" kern="100" dirty="0">
                <a:effectLst/>
                <a:latin typeface="Arial" panose="020B0604020202020204" pitchFamily="34" charset="0"/>
                <a:ea typeface="Calibri" panose="020F0502020204030204" pitchFamily="34" charset="0"/>
                <a:cs typeface="Arial" panose="020B0604020202020204" pitchFamily="34" charset="0"/>
              </a:rPr>
              <a:t>Danone </a:t>
            </a:r>
            <a:r>
              <a:rPr lang="en-GB" sz="1500" kern="100" dirty="0" err="1">
                <a:effectLst/>
                <a:latin typeface="Arial" panose="020B0604020202020204" pitchFamily="34" charset="0"/>
                <a:ea typeface="Calibri" panose="020F0502020204030204" pitchFamily="34" charset="0"/>
                <a:cs typeface="Arial" panose="020B0604020202020204" pitchFamily="34" charset="0"/>
              </a:rPr>
              <a:t>nutricia</a:t>
            </a:r>
            <a:r>
              <a:rPr lang="en-GB" sz="1500" kern="100" dirty="0">
                <a:effectLst/>
                <a:latin typeface="Arial" panose="020B0604020202020204" pitchFamily="34" charset="0"/>
                <a:ea typeface="Calibri" panose="020F0502020204030204" pitchFamily="34" charset="0"/>
                <a:cs typeface="Arial" panose="020B0604020202020204" pitchFamily="34" charset="0"/>
              </a:rPr>
              <a:t> research (no date) </a:t>
            </a:r>
            <a:r>
              <a:rPr lang="en-GB" sz="1500" i="1" kern="100" dirty="0">
                <a:effectLst/>
                <a:latin typeface="Arial" panose="020B0604020202020204" pitchFamily="34" charset="0"/>
                <a:ea typeface="Calibri" panose="020F0502020204030204" pitchFamily="34" charset="0"/>
                <a:cs typeface="Arial" panose="020B0604020202020204" pitchFamily="34" charset="0"/>
              </a:rPr>
              <a:t>The first 100 days: a unique window of opportunity to shape lifelong health. </a:t>
            </a:r>
            <a:r>
              <a:rPr lang="en-GB" sz="15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5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https://www.danoneresearch.com/nutrition-for-life/early-life-nutrition/the-first-1000-days-a-unique-window-of-opportunity-to-shape-lifelong-health/</a:t>
            </a:r>
            <a:r>
              <a:rPr lang="en-GB" sz="1500" kern="100" dirty="0">
                <a:effectLst/>
                <a:latin typeface="Arial" panose="020B0604020202020204" pitchFamily="34" charset="0"/>
                <a:ea typeface="Calibri" panose="020F0502020204030204" pitchFamily="34" charset="0"/>
                <a:cs typeface="Arial" panose="020B0604020202020204" pitchFamily="34" charset="0"/>
              </a:rPr>
              <a:t> (Accessed: 14 January 2024). </a:t>
            </a:r>
          </a:p>
          <a:p>
            <a:pPr marL="0" indent="0">
              <a:lnSpc>
                <a:spcPct val="150000"/>
              </a:lnSpc>
              <a:buNone/>
            </a:pPr>
            <a:r>
              <a:rPr lang="en-GB" sz="1500" kern="100" dirty="0">
                <a:effectLst/>
                <a:latin typeface="Arial" panose="020B0604020202020204" pitchFamily="34" charset="0"/>
                <a:ea typeface="Calibri" panose="020F0502020204030204" pitchFamily="34" charset="0"/>
                <a:cs typeface="Arial" panose="020B0604020202020204" pitchFamily="34" charset="0"/>
              </a:rPr>
              <a:t>Early education (2023) </a:t>
            </a:r>
            <a:r>
              <a:rPr lang="en-GB" sz="1500" i="1" kern="100" dirty="0">
                <a:effectLst/>
                <a:latin typeface="Arial" panose="020B0604020202020204" pitchFamily="34" charset="0"/>
                <a:ea typeface="Calibri" panose="020F0502020204030204" pitchFamily="34" charset="0"/>
                <a:cs typeface="Arial" panose="020B0604020202020204" pitchFamily="34" charset="0"/>
              </a:rPr>
              <a:t>Enabling environments and their impact on children’s learning. </a:t>
            </a:r>
            <a:r>
              <a:rPr lang="en-GB" sz="15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5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https://early-education.org.uk/enabling-environments-and-their-impact-on-childrens-learning/</a:t>
            </a:r>
            <a:r>
              <a:rPr lang="en-GB" sz="1500" kern="100" dirty="0">
                <a:effectLst/>
                <a:latin typeface="Arial" panose="020B0604020202020204" pitchFamily="34" charset="0"/>
                <a:ea typeface="Calibri" panose="020F0502020204030204" pitchFamily="34" charset="0"/>
                <a:cs typeface="Arial" panose="020B0604020202020204" pitchFamily="34" charset="0"/>
              </a:rPr>
              <a:t> (Accessed: 21 January 2024). </a:t>
            </a:r>
          </a:p>
          <a:p>
            <a:endParaRPr lang="en-US" dirty="0"/>
          </a:p>
        </p:txBody>
      </p:sp>
    </p:spTree>
    <p:extLst>
      <p:ext uri="{BB962C8B-B14F-4D97-AF65-F5344CB8AC3E}">
        <p14:creationId xmlns:p14="http://schemas.microsoft.com/office/powerpoint/2010/main" val="394323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A48303-058F-605B-B6DC-D4F11D2F652C}"/>
              </a:ext>
            </a:extLst>
          </p:cNvPr>
          <p:cNvSpPr>
            <a:spLocks noGrp="1"/>
          </p:cNvSpPr>
          <p:nvPr>
            <p:ph idx="1"/>
          </p:nvPr>
        </p:nvSpPr>
        <p:spPr>
          <a:xfrm>
            <a:off x="0" y="0"/>
            <a:ext cx="12192000" cy="6858000"/>
          </a:xfrm>
        </p:spPr>
        <p:txBody>
          <a:bodyPr>
            <a:normAutofit fontScale="77500" lnSpcReduction="20000"/>
          </a:bodyPr>
          <a:lstStyle/>
          <a:p>
            <a:pPr marL="0" indent="0">
              <a:lnSpc>
                <a:spcPct val="15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Early intervention foundation (2022) </a:t>
            </a:r>
            <a:r>
              <a:rPr lang="en-GB" sz="1800" i="1" kern="100" dirty="0">
                <a:effectLst/>
                <a:latin typeface="Arial" panose="020B0604020202020204" pitchFamily="34" charset="0"/>
                <a:ea typeface="Calibri" panose="020F0502020204030204" pitchFamily="34" charset="0"/>
                <a:cs typeface="Arial" panose="020B0604020202020204" pitchFamily="34" charset="0"/>
              </a:rPr>
              <a:t>More teachers are seeing anxious pupils, but are not getting the training to support pupils’ mental health. </a:t>
            </a:r>
            <a:r>
              <a:rPr lang="en-GB" sz="1800" kern="100" dirty="0" err="1">
                <a:effectLst/>
                <a:latin typeface="Arial" panose="020B0604020202020204" pitchFamily="34" charset="0"/>
                <a:ea typeface="Calibri" panose="020F0502020204030204" pitchFamily="34" charset="0"/>
                <a:cs typeface="Arial" panose="020B0604020202020204" pitchFamily="34" charset="0"/>
              </a:rPr>
              <a:t>Available:</a:t>
            </a:r>
            <a:r>
              <a:rPr lang="en-GB" sz="1800" u="sng" kern="100"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://www.eif.org.uk/press-release/more-teachers-are-seeing-anxious-pupils-but-are-not-getting-the-training-to-support-pupils-mental-health#:~:text=Previous%20research%20by%20the%20Early,school%20approach%20to%20pupils%27%20mental</a:t>
            </a:r>
            <a:r>
              <a:rPr lang="en-GB" sz="1800" kern="100" dirty="0">
                <a:effectLst/>
                <a:latin typeface="Arial" panose="020B0604020202020204" pitchFamily="34" charset="0"/>
                <a:ea typeface="Calibri" panose="020F0502020204030204" pitchFamily="34" charset="0"/>
                <a:cs typeface="Arial" panose="020B0604020202020204" pitchFamily="34" charset="0"/>
              </a:rPr>
              <a:t> (Accessed: 15 January 2024).</a:t>
            </a:r>
          </a:p>
          <a:p>
            <a:pPr marL="0" indent="0">
              <a:lnSpc>
                <a:spcPct val="15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Early intervention foundation (no date) </a:t>
            </a:r>
            <a:r>
              <a:rPr lang="en-GB" sz="1800" i="1" kern="100" dirty="0">
                <a:effectLst/>
                <a:latin typeface="Arial" panose="020B0604020202020204" pitchFamily="34" charset="0"/>
                <a:ea typeface="Calibri" panose="020F0502020204030204" pitchFamily="34" charset="0"/>
                <a:cs typeface="Arial" panose="020B0604020202020204" pitchFamily="34" charset="0"/>
              </a:rPr>
              <a:t>Why early intervention matters. </a:t>
            </a:r>
            <a:r>
              <a:rPr lang="en-GB" sz="18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https://www.eif.org.uk/why-it-matters/why-is-it-good-for-children-and-families#:~:text=Early%20intervention%20is%20not%20a,can%20jeopardise%20a%20child%27s%20future</a:t>
            </a:r>
            <a:r>
              <a:rPr lang="en-GB" sz="1800" kern="100" dirty="0">
                <a:effectLst/>
                <a:latin typeface="Arial" panose="020B0604020202020204" pitchFamily="34" charset="0"/>
                <a:ea typeface="Calibri" panose="020F0502020204030204" pitchFamily="34" charset="0"/>
                <a:cs typeface="Arial" panose="020B0604020202020204" pitchFamily="34" charset="0"/>
              </a:rPr>
              <a:t>. (Accessed: 14 January 2024). </a:t>
            </a:r>
          </a:p>
          <a:p>
            <a:pPr marL="0" indent="0">
              <a:lnSpc>
                <a:spcPct val="15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 Early years careers (2016) </a:t>
            </a:r>
            <a:r>
              <a:rPr lang="en-GB" sz="1800" i="1" kern="100" dirty="0">
                <a:effectLst/>
                <a:latin typeface="Arial" panose="020B0604020202020204" pitchFamily="34" charset="0"/>
                <a:ea typeface="Calibri" panose="020F0502020204030204" pitchFamily="34" charset="0"/>
                <a:cs typeface="Arial" panose="020B0604020202020204" pitchFamily="34" charset="0"/>
              </a:rPr>
              <a:t>8 ways to support parents and create solid partnerships. </a:t>
            </a:r>
            <a:r>
              <a:rPr lang="en-GB" sz="18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https://www.earlyyearscareers.com/eyc/learning-and-development/8-ways-create-good-parent-partnerships/</a:t>
            </a:r>
            <a:r>
              <a:rPr lang="en-GB" sz="1800" kern="100" dirty="0">
                <a:effectLst/>
                <a:latin typeface="Arial" panose="020B0604020202020204" pitchFamily="34" charset="0"/>
                <a:ea typeface="Calibri" panose="020F0502020204030204" pitchFamily="34" charset="0"/>
                <a:cs typeface="Arial" panose="020B0604020202020204" pitchFamily="34" charset="0"/>
              </a:rPr>
              <a:t> (Accessed: 21 January 2024).</a:t>
            </a:r>
            <a:r>
              <a:rPr lang="en-GB" sz="1800" kern="100" dirty="0">
                <a:solidFill>
                  <a:srgbClr val="FF0000"/>
                </a:solidFill>
                <a:effectLst/>
                <a:latin typeface="Arial" panose="020B0604020202020204" pitchFamily="34" charset="0"/>
                <a:ea typeface="Calibri" panose="020F0502020204030204" pitchFamily="34" charset="0"/>
                <a:cs typeface="Arial" panose="020B0604020202020204" pitchFamily="34" charset="0"/>
              </a:rPr>
              <a:t> </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Eating richly (no date) </a:t>
            </a:r>
            <a:r>
              <a:rPr lang="en-GB" sz="1800" i="1" kern="100" dirty="0">
                <a:effectLst/>
                <a:latin typeface="Arial" panose="020B0604020202020204" pitchFamily="34" charset="0"/>
                <a:ea typeface="Calibri" panose="020F0502020204030204" pitchFamily="34" charset="0"/>
                <a:cs typeface="Arial" panose="020B0604020202020204" pitchFamily="34" charset="0"/>
              </a:rPr>
              <a:t>Sensory activities for toddlers and </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preschoolers</a:t>
            </a:r>
            <a:r>
              <a:rPr lang="en-GB" sz="1800" i="1" kern="100" dirty="0">
                <a:effectLst/>
                <a:latin typeface="Arial" panose="020B0604020202020204" pitchFamily="34" charset="0"/>
                <a:ea typeface="Calibri" panose="020F0502020204030204" pitchFamily="34" charset="0"/>
                <a:cs typeface="Arial" panose="020B0604020202020204" pitchFamily="34" charset="0"/>
              </a:rPr>
              <a:t>. Available: </a:t>
            </a:r>
            <a:r>
              <a:rPr lang="en-GB" sz="18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https://eatingrichly.com/sensory-activities-for-toddlers-and-preschoolers/</a:t>
            </a:r>
            <a:r>
              <a:rPr lang="en-GB" sz="1800" i="1" kern="100" dirty="0">
                <a:effectLst/>
                <a:latin typeface="Arial" panose="020B0604020202020204" pitchFamily="34" charset="0"/>
                <a:ea typeface="Calibri" panose="020F0502020204030204" pitchFamily="34" charset="0"/>
                <a:cs typeface="Arial" panose="020B0604020202020204" pitchFamily="34" charset="0"/>
              </a:rPr>
              <a:t> (Accessed: 21 January 2024).</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Education Library (2021) </a:t>
            </a:r>
            <a:r>
              <a:rPr lang="en-GB" sz="1800" i="1" kern="100" dirty="0">
                <a:effectLst/>
                <a:latin typeface="Arial" panose="020B0604020202020204" pitchFamily="34" charset="0"/>
                <a:ea typeface="Calibri" panose="020F0502020204030204" pitchFamily="34" charset="0"/>
                <a:cs typeface="Arial" panose="020B0604020202020204" pitchFamily="34" charset="0"/>
              </a:rPr>
              <a:t>Maslow’s Hierarchy of needs in education. </a:t>
            </a:r>
            <a:r>
              <a:rPr lang="en-GB" sz="18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https://educationlibrary.org/maslows-hierarchy-of-needs-in-education/</a:t>
            </a:r>
            <a:r>
              <a:rPr lang="en-GB" sz="1800" kern="100" dirty="0">
                <a:effectLst/>
                <a:latin typeface="Arial" panose="020B0604020202020204" pitchFamily="34" charset="0"/>
                <a:ea typeface="Calibri" panose="020F0502020204030204" pitchFamily="34" charset="0"/>
                <a:cs typeface="Arial" panose="020B0604020202020204" pitchFamily="34" charset="0"/>
              </a:rPr>
              <a:t> ( Accessed: 14 January 2024). </a:t>
            </a:r>
          </a:p>
          <a:p>
            <a:pPr marL="0" indent="0">
              <a:lnSpc>
                <a:spcPct val="150000"/>
              </a:lnSpc>
              <a:spcAft>
                <a:spcPts val="25"/>
              </a:spcAft>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Essex County Council (no date) </a:t>
            </a:r>
            <a:r>
              <a:rPr lang="en-GB" sz="1800" i="1" kern="100" dirty="0">
                <a:effectLst/>
                <a:latin typeface="Arial" panose="020B0604020202020204" pitchFamily="34" charset="0"/>
                <a:ea typeface="Calibri" panose="020F0502020204030204" pitchFamily="34" charset="0"/>
                <a:cs typeface="Arial" panose="020B0604020202020204" pitchFamily="34" charset="0"/>
              </a:rPr>
              <a:t>Role of the adult. </a:t>
            </a:r>
            <a:r>
              <a:rPr lang="en-GB" sz="1800" kern="100" dirty="0" err="1">
                <a:effectLst/>
                <a:latin typeface="Arial" panose="020B0604020202020204" pitchFamily="34" charset="0"/>
                <a:ea typeface="Calibri" panose="020F0502020204030204" pitchFamily="34" charset="0"/>
                <a:cs typeface="Arial" panose="020B0604020202020204" pitchFamily="34" charset="0"/>
              </a:rPr>
              <a:t>Available:</a:t>
            </a:r>
            <a:r>
              <a:rPr lang="en-GB" sz="1800" u="sng" kern="100"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://eycp.essex.gov.uk/the-early-years-foundation-stage/how-do-i-become-an-outstanding-practitioner/role-of-the-adult/#:~:text=Practitioners%20must%20consider%20the%20individual,areas%20of%20learning%20and%20development</a:t>
            </a:r>
            <a:r>
              <a:rPr lang="en-GB" sz="1800" kern="100" dirty="0">
                <a:effectLst/>
                <a:latin typeface="Arial" panose="020B0604020202020204" pitchFamily="34" charset="0"/>
                <a:ea typeface="Calibri" panose="020F0502020204030204" pitchFamily="34" charset="0"/>
                <a:cs typeface="Arial" panose="020B0604020202020204" pitchFamily="34" charset="0"/>
              </a:rPr>
              <a:t>. (Accessed: 15 January 2024). </a:t>
            </a:r>
          </a:p>
          <a:p>
            <a:pPr marL="0" indent="0">
              <a:lnSpc>
                <a:spcPct val="15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Gascoyne, S. (2018) </a:t>
            </a:r>
            <a:r>
              <a:rPr lang="en-GB" sz="1800" i="1" kern="100" dirty="0">
                <a:effectLst/>
                <a:latin typeface="Arial" panose="020B0604020202020204" pitchFamily="34" charset="0"/>
                <a:ea typeface="Calibri" panose="020F0502020204030204" pitchFamily="34" charset="0"/>
                <a:cs typeface="Arial" panose="020B0604020202020204" pitchFamily="34" charset="0"/>
              </a:rPr>
              <a:t>Messy play in the early years. </a:t>
            </a:r>
            <a:r>
              <a:rPr lang="en-GB" sz="1800" kern="100" dirty="0">
                <a:effectLst/>
                <a:latin typeface="Arial" panose="020B0604020202020204" pitchFamily="34" charset="0"/>
                <a:ea typeface="Calibri" panose="020F0502020204030204" pitchFamily="34" charset="0"/>
                <a:cs typeface="Arial" panose="020B0604020202020204" pitchFamily="34" charset="0"/>
              </a:rPr>
              <a:t>London: Routledge. </a:t>
            </a:r>
          </a:p>
          <a:p>
            <a:pPr marL="0" indent="0">
              <a:lnSpc>
                <a:spcPct val="15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Gasper, M. (2013) </a:t>
            </a:r>
            <a:r>
              <a:rPr lang="en-GB" sz="1800" i="1" kern="100" dirty="0">
                <a:effectLst/>
                <a:latin typeface="Arial" panose="020B0604020202020204" pitchFamily="34" charset="0"/>
                <a:ea typeface="Calibri" panose="020F0502020204030204" pitchFamily="34" charset="0"/>
                <a:cs typeface="Arial" panose="020B0604020202020204" pitchFamily="34" charset="0"/>
              </a:rPr>
              <a:t>Multi-agency working in the early years challenges and opportunities. </a:t>
            </a:r>
            <a:r>
              <a:rPr lang="en-GB" sz="1800" kern="100" dirty="0">
                <a:effectLst/>
                <a:latin typeface="Arial" panose="020B0604020202020204" pitchFamily="34" charset="0"/>
                <a:ea typeface="Calibri" panose="020F0502020204030204" pitchFamily="34" charset="0"/>
                <a:cs typeface="Arial" panose="020B0604020202020204" pitchFamily="34" charset="0"/>
              </a:rPr>
              <a:t>London: Sage publication LTD. </a:t>
            </a:r>
          </a:p>
          <a:p>
            <a:pPr marL="0" indent="0">
              <a:lnSpc>
                <a:spcPct val="150000"/>
              </a:lnSpc>
              <a:spcAft>
                <a:spcPts val="515"/>
              </a:spcAft>
              <a:buNone/>
            </a:pPr>
            <a:r>
              <a:rPr lang="en-GB" sz="1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Gov.UK</a:t>
            </a:r>
            <a:r>
              <a:rPr lang="en-GB" sz="1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(no date) </a:t>
            </a:r>
            <a:r>
              <a:rPr lang="en-GB" sz="1800" i="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Working partnerships with parents and early years providers.</a:t>
            </a:r>
            <a:r>
              <a:rPr lang="en-GB" sz="1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r>
              <a:rPr lang="en-GB" sz="1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Available:</a:t>
            </a:r>
            <a:r>
              <a:rPr lang="en-GB" sz="1800" u="sng" kern="100" dirty="0" err="1">
                <a:solidFill>
                  <a:srgbClr val="0463C1"/>
                </a:solidFill>
                <a:effectLst/>
                <a:uFill>
                  <a:solidFill>
                    <a:srgbClr val="0463C1"/>
                  </a:solidFill>
                </a:uFill>
                <a:latin typeface="Arial" panose="020B0604020202020204" pitchFamily="34" charset="0"/>
                <a:ea typeface="Arial" panose="020B0604020202020204" pitchFamily="34" charset="0"/>
                <a:cs typeface="Arial" panose="020B0604020202020204" pitchFamily="34" charset="0"/>
                <a:hlinkClick r:id="rId8"/>
              </a:rPr>
              <a:t>https</a:t>
            </a:r>
            <a:r>
              <a:rPr lang="en-GB" sz="1800" u="sng" kern="100" dirty="0">
                <a:solidFill>
                  <a:srgbClr val="0463C1"/>
                </a:solidFill>
                <a:effectLst/>
                <a:uFill>
                  <a:solidFill>
                    <a:srgbClr val="0463C1"/>
                  </a:solidFill>
                </a:uFill>
                <a:latin typeface="Arial" panose="020B0604020202020204" pitchFamily="34" charset="0"/>
                <a:ea typeface="Arial" panose="020B0604020202020204" pitchFamily="34" charset="0"/>
                <a:cs typeface="Arial" panose="020B0604020202020204" pitchFamily="34" charset="0"/>
                <a:hlinkClick r:id="rId8"/>
              </a:rPr>
              <a:t>://hel</a:t>
            </a:r>
            <a:r>
              <a:rPr lang="en-GB" sz="1800" u="sng" kern="100" dirty="0">
                <a:solidFill>
                  <a:srgbClr val="0463C1"/>
                </a:solidFill>
                <a:effectLst/>
                <a:latin typeface="Arial" panose="020B0604020202020204" pitchFamily="34" charset="0"/>
                <a:ea typeface="Arial" panose="020B0604020202020204" pitchFamily="34" charset="0"/>
                <a:cs typeface="Arial" panose="020B0604020202020204" pitchFamily="34" charset="0"/>
                <a:hlinkClick r:id="rId9"/>
              </a:rPr>
              <a:t>p-for-early-years-providers.education.gov.uk/get-help-to-improve-your-practice/working</a:t>
            </a:r>
            <a:r>
              <a:rPr lang="en-GB" sz="1800" u="sng" kern="100" dirty="0">
                <a:solidFill>
                  <a:srgbClr val="0463C1"/>
                </a:solidFill>
                <a:effectLst/>
                <a:uFill>
                  <a:solidFill>
                    <a:srgbClr val="0463C1"/>
                  </a:solidFill>
                </a:uFill>
                <a:latin typeface="Arial" panose="020B0604020202020204" pitchFamily="34" charset="0"/>
                <a:ea typeface="Arial" panose="020B0604020202020204" pitchFamily="34" charset="0"/>
                <a:cs typeface="Arial" panose="020B0604020202020204" pitchFamily="34" charset="0"/>
              </a:rPr>
              <a:t>-</a:t>
            </a:r>
            <a:r>
              <a:rPr lang="en-GB" sz="1800" u="sng" kern="100" dirty="0">
                <a:solidFill>
                  <a:srgbClr val="0463C1"/>
                </a:solidFill>
                <a:effectLst/>
                <a:latin typeface="Arial" panose="020B0604020202020204" pitchFamily="34" charset="0"/>
                <a:ea typeface="Arial" panose="020B0604020202020204" pitchFamily="34" charset="0"/>
                <a:cs typeface="Arial" panose="020B0604020202020204" pitchFamily="34" charset="0"/>
                <a:hlinkClick r:id="rId9"/>
              </a:rPr>
              <a:t>inpartnership-with-parentsandcarers#:~:text=Working%20in%20partnership%20with%20parents%20and%20carers%20is%20c entr al%20to,years%20foundation%20stage%20(EYFS).</a:t>
            </a:r>
            <a:r>
              <a:rPr lang="en-GB" sz="1800" u="none" strike="noStrike" kern="100" dirty="0">
                <a:solidFill>
                  <a:srgbClr val="000000"/>
                </a:solidFill>
                <a:effectLst/>
                <a:latin typeface="Arial" panose="020B0604020202020204" pitchFamily="34" charset="0"/>
                <a:ea typeface="Arial" panose="020B0604020202020204" pitchFamily="34" charset="0"/>
                <a:cs typeface="Arial" panose="020B0604020202020204" pitchFamily="34" charset="0"/>
                <a:hlinkClick r:id="rId9"/>
              </a:rPr>
              <a:t> (</a:t>
            </a:r>
            <a:r>
              <a:rPr lang="en-GB" sz="1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Accessed: 15 January 2024)   </a:t>
            </a:r>
            <a:r>
              <a:rPr lang="en-GB" sz="1800" kern="100" dirty="0">
                <a:effectLst/>
                <a:latin typeface="Arial" panose="020B0604020202020204" pitchFamily="34" charset="0"/>
                <a:ea typeface="Calibri" panose="020F0502020204030204" pitchFamily="34" charset="0"/>
                <a:cs typeface="Arial" panose="020B0604020202020204" pitchFamily="34" charset="0"/>
              </a:rPr>
              <a:t> </a:t>
            </a:r>
          </a:p>
          <a:p>
            <a:endParaRPr lang="en-US" dirty="0"/>
          </a:p>
        </p:txBody>
      </p:sp>
    </p:spTree>
    <p:extLst>
      <p:ext uri="{BB962C8B-B14F-4D97-AF65-F5344CB8AC3E}">
        <p14:creationId xmlns:p14="http://schemas.microsoft.com/office/powerpoint/2010/main" val="1203054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1E0E4C-B204-2FBC-C1E9-9BEDA1AAF34C}"/>
              </a:ext>
            </a:extLst>
          </p:cNvPr>
          <p:cNvSpPr>
            <a:spLocks noGrp="1"/>
          </p:cNvSpPr>
          <p:nvPr>
            <p:ph idx="1"/>
          </p:nvPr>
        </p:nvSpPr>
        <p:spPr>
          <a:xfrm>
            <a:off x="0" y="0"/>
            <a:ext cx="12192000" cy="6858000"/>
          </a:xfrm>
        </p:spPr>
        <p:txBody>
          <a:bodyPr>
            <a:normAutofit fontScale="62500" lnSpcReduction="20000"/>
          </a:bodyPr>
          <a:lstStyle/>
          <a:p>
            <a:pPr marL="0" indent="0">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Health and Social Care Committee (2019) </a:t>
            </a:r>
            <a:r>
              <a:rPr lang="en-GB" sz="2200" i="1" kern="100" dirty="0">
                <a:effectLst/>
                <a:latin typeface="Arial" panose="020B0604020202020204" pitchFamily="34" charset="0"/>
                <a:ea typeface="Calibri" panose="020F0502020204030204" pitchFamily="34" charset="0"/>
                <a:cs typeface="Arial" panose="020B0604020202020204" pitchFamily="34" charset="0"/>
              </a:rPr>
              <a:t>First 1000 days of life. </a:t>
            </a:r>
            <a:r>
              <a:rPr lang="en-GB" sz="22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https://publications.parliament.uk/pa/cm201719/cmselect/cmhealth/1496/1496.pdf</a:t>
            </a:r>
            <a:r>
              <a:rPr lang="en-GB" sz="2200" kern="100" dirty="0">
                <a:effectLst/>
                <a:latin typeface="Arial" panose="020B0604020202020204" pitchFamily="34" charset="0"/>
                <a:ea typeface="Calibri" panose="020F0502020204030204" pitchFamily="34" charset="0"/>
                <a:cs typeface="Arial" panose="020B0604020202020204" pitchFamily="34" charset="0"/>
              </a:rPr>
              <a:t> (Accessed: 2 January 2024). </a:t>
            </a:r>
          </a:p>
          <a:p>
            <a:pPr marL="0" indent="0">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IDSMED (2019)</a:t>
            </a:r>
            <a:r>
              <a:rPr lang="en-GB" sz="2200" i="1" kern="100" dirty="0">
                <a:effectLst/>
                <a:latin typeface="Arial" panose="020B0604020202020204" pitchFamily="34" charset="0"/>
                <a:ea typeface="Calibri" panose="020F0502020204030204" pitchFamily="34" charset="0"/>
                <a:cs typeface="Arial" panose="020B0604020202020204" pitchFamily="34" charset="0"/>
              </a:rPr>
              <a:t> What is the first 1000 days of life? </a:t>
            </a:r>
            <a:r>
              <a:rPr lang="en-GB" sz="22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200" i="1" kern="100" dirty="0">
                <a:effectLst/>
                <a:latin typeface="Arial" panose="020B0604020202020204" pitchFamily="34" charset="0"/>
                <a:ea typeface="Calibri" panose="020F0502020204030204" pitchFamily="34" charset="0"/>
                <a:cs typeface="Arial" panose="020B0604020202020204" pitchFamily="34" charset="0"/>
              </a:rPr>
              <a:t> </a:t>
            </a:r>
            <a:r>
              <a:rPr lang="en-GB" sz="2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https://www.idsmed.com/news/what-is-the-first-1000-days-of-life/462.html</a:t>
            </a:r>
            <a:r>
              <a:rPr lang="en-GB" sz="2200" kern="100" dirty="0">
                <a:effectLst/>
                <a:latin typeface="Arial" panose="020B0604020202020204" pitchFamily="34" charset="0"/>
                <a:ea typeface="Calibri" panose="020F0502020204030204" pitchFamily="34" charset="0"/>
                <a:cs typeface="Arial" panose="020B0604020202020204" pitchFamily="34" charset="0"/>
              </a:rPr>
              <a:t>  (Accessed: 14 January 2024).</a:t>
            </a:r>
          </a:p>
          <a:p>
            <a:pPr marL="0" indent="0">
              <a:lnSpc>
                <a:spcPct val="150000"/>
              </a:lnSpc>
              <a:spcAft>
                <a:spcPts val="615"/>
              </a:spcAft>
              <a:buNone/>
            </a:pPr>
            <a:r>
              <a:rPr lang="en-GB" sz="22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Kambouri</a:t>
            </a:r>
            <a:r>
              <a:rPr lang="en-GB" sz="22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M. </a:t>
            </a:r>
            <a:r>
              <a:rPr lang="en-GB" sz="2200" i="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et al. (</a:t>
            </a:r>
            <a:r>
              <a:rPr lang="en-GB" sz="22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2021) ‘Making Partnerships Work: Proposing a Model to Support Parent Practitioner Partnerships in the Early Years’, </a:t>
            </a:r>
            <a:r>
              <a:rPr lang="en-GB" sz="2200" i="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Early Childhood Educational Journal,</a:t>
            </a:r>
            <a:r>
              <a:rPr lang="en-GB" sz="22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50, pp. 639-661. </a:t>
            </a:r>
            <a:r>
              <a:rPr lang="en-GB" sz="22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doi.org</a:t>
            </a:r>
            <a:r>
              <a:rPr lang="en-GB" sz="22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/10.1007/s10643-021-01181-6  </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50000"/>
              </a:lnSpc>
              <a:spcAft>
                <a:spcPts val="45"/>
              </a:spcAft>
              <a:buNone/>
            </a:pPr>
            <a:r>
              <a:rPr lang="en-GB" sz="2200" kern="100" dirty="0" err="1">
                <a:effectLst/>
                <a:latin typeface="Arial" panose="020B0604020202020204" pitchFamily="34" charset="0"/>
                <a:ea typeface="Calibri" panose="020F0502020204030204" pitchFamily="34" charset="0"/>
                <a:cs typeface="Arial" panose="020B0604020202020204" pitchFamily="34" charset="0"/>
              </a:rPr>
              <a:t>Likhar,A</a:t>
            </a:r>
            <a:r>
              <a:rPr lang="en-GB" sz="2200" kern="100" dirty="0">
                <a:effectLst/>
                <a:latin typeface="Arial" panose="020B0604020202020204" pitchFamily="34" charset="0"/>
                <a:ea typeface="Calibri" panose="020F0502020204030204" pitchFamily="34" charset="0"/>
                <a:cs typeface="Arial" panose="020B0604020202020204" pitchFamily="34" charset="0"/>
              </a:rPr>
              <a:t>. and Patil, M.S. (2022) ‘Importance of maternal nutrition in the first 1000 days of life: and its effects on child development: a narrative review. </a:t>
            </a:r>
            <a:r>
              <a:rPr lang="en-GB" sz="2200" i="1" kern="100" dirty="0" err="1">
                <a:effectLst/>
                <a:latin typeface="Arial" panose="020B0604020202020204" pitchFamily="34" charset="0"/>
                <a:ea typeface="Calibri" panose="020F0502020204030204" pitchFamily="34" charset="0"/>
                <a:cs typeface="Arial" panose="020B0604020202020204" pitchFamily="34" charset="0"/>
              </a:rPr>
              <a:t>Cureus</a:t>
            </a:r>
            <a:r>
              <a:rPr lang="en-GB" sz="2200" i="1" kern="100" dirty="0">
                <a:effectLst/>
                <a:latin typeface="Arial" panose="020B0604020202020204" pitchFamily="34" charset="0"/>
                <a:ea typeface="Calibri" panose="020F0502020204030204" pitchFamily="34" charset="0"/>
                <a:cs typeface="Arial" panose="020B0604020202020204" pitchFamily="34" charset="0"/>
              </a:rPr>
              <a:t>. </a:t>
            </a:r>
            <a:r>
              <a:rPr lang="en-GB" sz="2200" kern="100" dirty="0">
                <a:effectLst/>
                <a:latin typeface="Arial" panose="020B0604020202020204" pitchFamily="34" charset="0"/>
                <a:ea typeface="Calibri" panose="020F0502020204030204" pitchFamily="34" charset="0"/>
                <a:cs typeface="Arial" panose="020B0604020202020204" pitchFamily="34" charset="0"/>
              </a:rPr>
              <a:t>14 (10) pp 1 – 6.</a:t>
            </a:r>
            <a:r>
              <a:rPr lang="en-GB" sz="2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https://doi.org/10.7759/cureus.30083</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Lorna, M. (2021) </a:t>
            </a:r>
            <a:r>
              <a:rPr lang="en-GB" sz="2200" i="1" kern="100" dirty="0">
                <a:effectLst/>
                <a:latin typeface="Arial" panose="020B0604020202020204" pitchFamily="34" charset="0"/>
                <a:ea typeface="Calibri" panose="020F0502020204030204" pitchFamily="34" charset="0"/>
                <a:cs typeface="Arial" panose="020B0604020202020204" pitchFamily="34" charset="0"/>
              </a:rPr>
              <a:t>What your baby needs to thrive. </a:t>
            </a:r>
            <a:r>
              <a:rPr lang="en-GB" sz="22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https://www.babycentre.co.uk/a1012877/what-your-baby-needs-to-thrive</a:t>
            </a:r>
            <a:r>
              <a:rPr lang="en-GB" sz="2200" kern="100" dirty="0">
                <a:effectLst/>
                <a:latin typeface="Arial" panose="020B0604020202020204" pitchFamily="34" charset="0"/>
                <a:ea typeface="Calibri" panose="020F0502020204030204" pitchFamily="34" charset="0"/>
                <a:cs typeface="Arial" panose="020B0604020202020204" pitchFamily="34" charset="0"/>
              </a:rPr>
              <a:t> (Accessed: 15 January 2024).</a:t>
            </a:r>
          </a:p>
          <a:p>
            <a:pPr marL="0" indent="0">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McDonalds, C.M., and Thorne- Lyman, A. (2018) ‘The importance of the first 1000 days’, Green, T.J., </a:t>
            </a:r>
            <a:r>
              <a:rPr lang="en-GB" sz="2200" kern="100" dirty="0" err="1">
                <a:effectLst/>
                <a:latin typeface="Arial" panose="020B0604020202020204" pitchFamily="34" charset="0"/>
                <a:ea typeface="Calibri" panose="020F0502020204030204" pitchFamily="34" charset="0"/>
                <a:cs typeface="Arial" panose="020B0604020202020204" pitchFamily="34" charset="0"/>
              </a:rPr>
              <a:t>Karakochuk</a:t>
            </a:r>
            <a:r>
              <a:rPr lang="en-GB" sz="2200" kern="100" dirty="0">
                <a:effectLst/>
                <a:latin typeface="Arial" panose="020B0604020202020204" pitchFamily="34" charset="0"/>
                <a:ea typeface="Calibri" panose="020F0502020204030204" pitchFamily="34" charset="0"/>
                <a:cs typeface="Arial" panose="020B0604020202020204" pitchFamily="34" charset="0"/>
              </a:rPr>
              <a:t>, C.D., Kraemer, K., and Whitfield, K.C. (Eds.) </a:t>
            </a:r>
            <a:r>
              <a:rPr lang="en-GB" sz="2200" i="1" kern="100" dirty="0">
                <a:effectLst/>
                <a:latin typeface="Arial" panose="020B0604020202020204" pitchFamily="34" charset="0"/>
                <a:ea typeface="Calibri" panose="020F0502020204030204" pitchFamily="34" charset="0"/>
                <a:cs typeface="Arial" panose="020B0604020202020204" pitchFamily="34" charset="0"/>
              </a:rPr>
              <a:t>The biology of the first 1000 days. </a:t>
            </a:r>
            <a:r>
              <a:rPr lang="en-GB" sz="2200" kern="100" dirty="0">
                <a:effectLst/>
                <a:latin typeface="Arial" panose="020B0604020202020204" pitchFamily="34" charset="0"/>
                <a:ea typeface="Calibri" panose="020F0502020204030204" pitchFamily="34" charset="0"/>
                <a:cs typeface="Arial" panose="020B0604020202020204" pitchFamily="34" charset="0"/>
              </a:rPr>
              <a:t>Boca Raton: Taylor and Francis. </a:t>
            </a:r>
          </a:p>
          <a:p>
            <a:pPr marL="0" indent="0">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Moser, J. (2019) </a:t>
            </a:r>
            <a:r>
              <a:rPr lang="en-GB" sz="2200" i="1" kern="100" dirty="0">
                <a:effectLst/>
                <a:latin typeface="Arial" panose="020B0604020202020204" pitchFamily="34" charset="0"/>
                <a:ea typeface="Calibri" panose="020F0502020204030204" pitchFamily="34" charset="0"/>
                <a:cs typeface="Arial" panose="020B0604020202020204" pitchFamily="34" charset="0"/>
              </a:rPr>
              <a:t>How to overcome the 3 biggest blogging challenges. </a:t>
            </a:r>
            <a:r>
              <a:rPr lang="en-GB" sz="22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https://www.searchenginejournal.com/blogging-challenges/321109/</a:t>
            </a:r>
            <a:r>
              <a:rPr lang="en-GB" sz="2200" kern="100" dirty="0">
                <a:effectLst/>
                <a:latin typeface="Arial" panose="020B0604020202020204" pitchFamily="34" charset="0"/>
                <a:ea typeface="Calibri" panose="020F0502020204030204" pitchFamily="34" charset="0"/>
                <a:cs typeface="Arial" panose="020B0604020202020204" pitchFamily="34" charset="0"/>
              </a:rPr>
              <a:t> (Accessed 21 January 2024).</a:t>
            </a:r>
          </a:p>
          <a:p>
            <a:pPr marL="0" indent="0">
              <a:lnSpc>
                <a:spcPct val="150000"/>
              </a:lnSpc>
              <a:buNone/>
            </a:pPr>
            <a:r>
              <a:rPr lang="en-GB" sz="2200" kern="100" dirty="0" err="1">
                <a:effectLst/>
                <a:latin typeface="Arial" panose="020B0604020202020204" pitchFamily="34" charset="0"/>
                <a:ea typeface="Calibri" panose="020F0502020204030204" pitchFamily="34" charset="0"/>
                <a:cs typeface="Arial" panose="020B0604020202020204" pitchFamily="34" charset="0"/>
              </a:rPr>
              <a:t>Nido</a:t>
            </a:r>
            <a:r>
              <a:rPr lang="en-GB" sz="2200" kern="100" dirty="0">
                <a:effectLst/>
                <a:latin typeface="Arial" panose="020B0604020202020204" pitchFamily="34" charset="0"/>
                <a:ea typeface="Calibri" panose="020F0502020204030204" pitchFamily="34" charset="0"/>
                <a:cs typeface="Arial" panose="020B0604020202020204" pitchFamily="34" charset="0"/>
              </a:rPr>
              <a:t> Early School (no date) </a:t>
            </a:r>
            <a:r>
              <a:rPr lang="en-GB" sz="2200" i="1" kern="100" dirty="0">
                <a:effectLst/>
                <a:latin typeface="Arial" panose="020B0604020202020204" pitchFamily="34" charset="0"/>
                <a:ea typeface="Calibri" panose="020F0502020204030204" pitchFamily="34" charset="0"/>
                <a:cs typeface="Arial" panose="020B0604020202020204" pitchFamily="34" charset="0"/>
              </a:rPr>
              <a:t>Everything you need to know about the Reggio Emilia approach</a:t>
            </a:r>
            <a:r>
              <a:rPr lang="en-GB" sz="2200" kern="100" dirty="0">
                <a:effectLst/>
                <a:latin typeface="Arial" panose="020B0604020202020204" pitchFamily="34" charset="0"/>
                <a:ea typeface="Calibri" panose="020F0502020204030204" pitchFamily="34" charset="0"/>
                <a:cs typeface="Arial" panose="020B0604020202020204" pitchFamily="34" charset="0"/>
              </a:rPr>
              <a:t>. Available: </a:t>
            </a:r>
            <a:r>
              <a:rPr lang="en-GB" sz="2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https://nido.edu.au/news/everything-you-need-to-know-about-the-reggio-emilia-approach/</a:t>
            </a:r>
            <a:r>
              <a:rPr lang="en-GB" sz="2200" kern="100" dirty="0">
                <a:effectLst/>
                <a:latin typeface="Arial" panose="020B0604020202020204" pitchFamily="34" charset="0"/>
                <a:ea typeface="Calibri" panose="020F0502020204030204" pitchFamily="34" charset="0"/>
                <a:cs typeface="Arial" panose="020B0604020202020204" pitchFamily="34" charset="0"/>
              </a:rPr>
              <a:t> (Accessed: 20 January 2024).</a:t>
            </a:r>
          </a:p>
          <a:p>
            <a:pPr marL="0" indent="0">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NSPCC (2014) </a:t>
            </a:r>
            <a:r>
              <a:rPr lang="en-GB" sz="2200" i="1" kern="100" dirty="0">
                <a:effectLst/>
                <a:latin typeface="Arial" panose="020B0604020202020204" pitchFamily="34" charset="0"/>
                <a:ea typeface="Calibri" panose="020F0502020204030204" pitchFamily="34" charset="0"/>
                <a:cs typeface="Arial" panose="020B0604020202020204" pitchFamily="34" charset="0"/>
              </a:rPr>
              <a:t>People whose first language is not English: learning from case reviews. </a:t>
            </a:r>
            <a:r>
              <a:rPr lang="en-GB" sz="22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https://learning.nspcc.org.uk/research-resources/learning-from-case-reviews/first-language-not-english/</a:t>
            </a:r>
            <a:r>
              <a:rPr lang="en-GB" sz="2200" kern="100" dirty="0">
                <a:effectLst/>
                <a:latin typeface="Arial" panose="020B0604020202020204" pitchFamily="34" charset="0"/>
                <a:ea typeface="Calibri" panose="020F0502020204030204" pitchFamily="34" charset="0"/>
                <a:cs typeface="Arial" panose="020B0604020202020204" pitchFamily="34" charset="0"/>
              </a:rPr>
              <a:t> (Accessed 20 January 2024).</a:t>
            </a:r>
          </a:p>
          <a:p>
            <a:pPr marL="0" indent="0">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NSPCC Learning (2021) </a:t>
            </a:r>
            <a:r>
              <a:rPr lang="en-GB" sz="2200" i="1" kern="100" dirty="0">
                <a:effectLst/>
                <a:latin typeface="Arial" panose="020B0604020202020204" pitchFamily="34" charset="0"/>
                <a:ea typeface="Calibri" panose="020F0502020204030204" pitchFamily="34" charset="0"/>
                <a:cs typeface="Arial" panose="020B0604020202020204" pitchFamily="34" charset="0"/>
              </a:rPr>
              <a:t>Attachment and child development. </a:t>
            </a:r>
            <a:r>
              <a:rPr lang="en-GB" sz="22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https://learning.nspcc.org.uk/child-health-development/attachment-early-years</a:t>
            </a:r>
            <a:r>
              <a:rPr lang="en-GB" sz="2200" kern="100" dirty="0">
                <a:effectLst/>
                <a:latin typeface="Arial" panose="020B0604020202020204" pitchFamily="34" charset="0"/>
                <a:ea typeface="Calibri" panose="020F0502020204030204" pitchFamily="34" charset="0"/>
                <a:cs typeface="Arial" panose="020B0604020202020204" pitchFamily="34" charset="0"/>
              </a:rPr>
              <a:t> (Accessed: 20 January 2024). </a:t>
            </a:r>
          </a:p>
          <a:p>
            <a:endParaRPr lang="en-US" dirty="0"/>
          </a:p>
        </p:txBody>
      </p:sp>
    </p:spTree>
    <p:extLst>
      <p:ext uri="{BB962C8B-B14F-4D97-AF65-F5344CB8AC3E}">
        <p14:creationId xmlns:p14="http://schemas.microsoft.com/office/powerpoint/2010/main" val="3971554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0FC0DA-616B-D609-4C04-8CD79BA1506E}"/>
              </a:ext>
            </a:extLst>
          </p:cNvPr>
          <p:cNvSpPr>
            <a:spLocks noGrp="1"/>
          </p:cNvSpPr>
          <p:nvPr>
            <p:ph idx="1"/>
          </p:nvPr>
        </p:nvSpPr>
        <p:spPr>
          <a:xfrm>
            <a:off x="0" y="0"/>
            <a:ext cx="12192000" cy="6858000"/>
          </a:xfrm>
        </p:spPr>
        <p:txBody>
          <a:bodyPr>
            <a:normAutofit fontScale="77500" lnSpcReduction="20000"/>
          </a:bodyPr>
          <a:lstStyle/>
          <a:p>
            <a:pPr marL="0" indent="0">
              <a:buNone/>
            </a:pPr>
            <a:r>
              <a:rPr lang="en-GB" sz="1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Nursery Resources (2019) </a:t>
            </a:r>
            <a:r>
              <a:rPr lang="en-GB" sz="1800" i="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The Importance of Communication with Parents in EYFS. </a:t>
            </a:r>
            <a:r>
              <a:rPr lang="en-GB" sz="1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Available:</a:t>
            </a:r>
            <a:r>
              <a:rPr lang="en-GB" sz="1800" u="sng" kern="100" dirty="0" err="1">
                <a:solidFill>
                  <a:srgbClr val="0463C1"/>
                </a:solidFill>
                <a:effectLst/>
                <a:uFill>
                  <a:solidFill>
                    <a:srgbClr val="0463C1"/>
                  </a:solidFill>
                </a:uFill>
                <a:latin typeface="Arial" panose="020B0604020202020204" pitchFamily="34" charset="0"/>
                <a:ea typeface="Arial" panose="020B0604020202020204" pitchFamily="34" charset="0"/>
                <a:cs typeface="Arial" panose="020B0604020202020204" pitchFamily="34" charset="0"/>
                <a:hlinkClick r:id="rId2"/>
              </a:rPr>
              <a:t>https</a:t>
            </a:r>
            <a:r>
              <a:rPr lang="en-GB" sz="1800" u="sng" kern="100" dirty="0">
                <a:solidFill>
                  <a:srgbClr val="0463C1"/>
                </a:solidFill>
                <a:effectLst/>
                <a:uFill>
                  <a:solidFill>
                    <a:srgbClr val="0463C1"/>
                  </a:solidFill>
                </a:uFill>
                <a:latin typeface="Arial" panose="020B0604020202020204" pitchFamily="34" charset="0"/>
                <a:ea typeface="Arial" panose="020B0604020202020204" pitchFamily="34" charset="0"/>
                <a:cs typeface="Arial" panose="020B0604020202020204" pitchFamily="34" charset="0"/>
                <a:hlinkClick r:id="rId2"/>
              </a:rPr>
              <a:t>://www.nurseryresources.org/articles/parent</a:t>
            </a:r>
            <a:r>
              <a:rPr lang="en-GB" sz="1800" u="sng" kern="100" dirty="0">
                <a:solidFill>
                  <a:srgbClr val="0463C1"/>
                </a:solidFill>
                <a:effectLst/>
                <a:latin typeface="Arial" panose="020B0604020202020204" pitchFamily="34" charset="0"/>
                <a:ea typeface="Arial" panose="020B0604020202020204" pitchFamily="34" charset="0"/>
                <a:cs typeface="Arial" panose="020B0604020202020204" pitchFamily="34" charset="0"/>
                <a:hlinkClick r:id="rId3"/>
              </a:rPr>
              <a:t>s-as-partners/communication-with-parents/</a:t>
            </a:r>
            <a:r>
              <a:rPr lang="en-GB" sz="1800" u="none" strike="noStrike" kern="100" dirty="0">
                <a:solidFill>
                  <a:srgbClr val="000000"/>
                </a:solidFill>
                <a:effectLst/>
                <a:latin typeface="Arial" panose="020B0604020202020204" pitchFamily="34" charset="0"/>
                <a:ea typeface="Arial" panose="020B0604020202020204" pitchFamily="34" charset="0"/>
                <a:cs typeface="Arial" panose="020B0604020202020204" pitchFamily="34" charset="0"/>
                <a:hlinkClick r:id="rId3"/>
              </a:rPr>
              <a:t> </a:t>
            </a:r>
            <a:r>
              <a:rPr lang="en-GB" sz="1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(Accessed: 15 January 2024). </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Nursery world (2018) </a:t>
            </a:r>
            <a:r>
              <a:rPr lang="en-GB" sz="1800" i="1" kern="100" dirty="0">
                <a:effectLst/>
                <a:latin typeface="Arial" panose="020B0604020202020204" pitchFamily="34" charset="0"/>
                <a:ea typeface="Calibri" panose="020F0502020204030204" pitchFamily="34" charset="0"/>
                <a:cs typeface="Arial" panose="020B0604020202020204" pitchFamily="34" charset="0"/>
              </a:rPr>
              <a:t>Qualification levels among early years staff are falling. </a:t>
            </a:r>
            <a:r>
              <a:rPr lang="en-GB" sz="18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https://www.nurseryworld.co.uk/news/article/qualification-levels-among-early-years-staff-are-falling</a:t>
            </a:r>
            <a:r>
              <a:rPr lang="en-GB" sz="1800" kern="100" dirty="0">
                <a:effectLst/>
                <a:latin typeface="Arial" panose="020B0604020202020204" pitchFamily="34" charset="0"/>
                <a:ea typeface="Calibri" panose="020F0502020204030204" pitchFamily="34" charset="0"/>
                <a:cs typeface="Arial" panose="020B0604020202020204" pitchFamily="34" charset="0"/>
              </a:rPr>
              <a:t> (Accessed: 21 January 2024). </a:t>
            </a:r>
          </a:p>
          <a:p>
            <a:pPr marL="0" indent="0">
              <a:lnSpc>
                <a:spcPct val="150000"/>
              </a:lnSpc>
              <a:spcAft>
                <a:spcPts val="25"/>
              </a:spcAft>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Office of multicultural learning (no date) </a:t>
            </a:r>
            <a:r>
              <a:rPr lang="en-GB" sz="1800" i="1" kern="100" dirty="0">
                <a:effectLst/>
                <a:latin typeface="Arial" panose="020B0604020202020204" pitchFamily="34" charset="0"/>
                <a:ea typeface="Calibri" panose="020F0502020204030204" pitchFamily="34" charset="0"/>
                <a:cs typeface="Arial" panose="020B0604020202020204" pitchFamily="34" charset="0"/>
              </a:rPr>
              <a:t>Theoretical framework. </a:t>
            </a:r>
            <a:r>
              <a:rPr lang="en-GB" sz="1800" kern="100" dirty="0" err="1">
                <a:effectLst/>
                <a:latin typeface="Arial" panose="020B0604020202020204" pitchFamily="34" charset="0"/>
                <a:ea typeface="Calibri" panose="020F0502020204030204" pitchFamily="34" charset="0"/>
                <a:cs typeface="Arial" panose="020B0604020202020204" pitchFamily="34" charset="0"/>
              </a:rPr>
              <a:t>Available:</a:t>
            </a:r>
            <a:r>
              <a:rPr lang="en-GB" sz="1800" u="sng" kern="100"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://www.scu.edu/oml/about-us/theoretical-framework/</a:t>
            </a:r>
            <a:r>
              <a:rPr lang="en-GB" sz="1800" kern="100" dirty="0">
                <a:effectLst/>
                <a:latin typeface="Arial" panose="020B0604020202020204" pitchFamily="34" charset="0"/>
                <a:ea typeface="Calibri" panose="020F0502020204030204" pitchFamily="34" charset="0"/>
                <a:cs typeface="Arial" panose="020B0604020202020204" pitchFamily="34" charset="0"/>
              </a:rPr>
              <a:t> (Accessed 15 January 2024). </a:t>
            </a:r>
          </a:p>
          <a:p>
            <a:pPr marL="0" indent="0">
              <a:lnSpc>
                <a:spcPct val="15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PACEY (2019) </a:t>
            </a:r>
            <a:r>
              <a:rPr lang="en-GB" sz="1800" i="1" kern="100" dirty="0">
                <a:effectLst/>
                <a:latin typeface="Arial" panose="020B0604020202020204" pitchFamily="34" charset="0"/>
                <a:ea typeface="Calibri" panose="020F0502020204030204" pitchFamily="34" charset="0"/>
                <a:cs typeface="Arial" panose="020B0604020202020204" pitchFamily="34" charset="0"/>
              </a:rPr>
              <a:t>Getting to grips with loose parts play. </a:t>
            </a:r>
            <a:r>
              <a:rPr lang="en-GB" sz="18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https://www.pacey.org.uk/news-and-views/pacey-blog/2019/march-2019/getting-to-grips-with-loose-parts-play/</a:t>
            </a:r>
            <a:r>
              <a:rPr lang="en-GB" sz="1800" kern="100" dirty="0">
                <a:effectLst/>
                <a:latin typeface="Arial" panose="020B0604020202020204" pitchFamily="34" charset="0"/>
                <a:ea typeface="Calibri" panose="020F0502020204030204" pitchFamily="34" charset="0"/>
                <a:cs typeface="Arial" panose="020B0604020202020204" pitchFamily="34" charset="0"/>
              </a:rPr>
              <a:t> (Accessed: 20 January 2024).</a:t>
            </a:r>
          </a:p>
          <a:p>
            <a:pPr marL="0" indent="0">
              <a:lnSpc>
                <a:spcPct val="15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Page, J. (2023) </a:t>
            </a:r>
            <a:r>
              <a:rPr lang="en-GB" sz="1800" i="1" kern="100" dirty="0">
                <a:effectLst/>
                <a:latin typeface="Arial" panose="020B0604020202020204" pitchFamily="34" charset="0"/>
                <a:ea typeface="Calibri" panose="020F0502020204030204" pitchFamily="34" charset="0"/>
                <a:cs typeface="Arial" panose="020B0604020202020204" pitchFamily="34" charset="0"/>
              </a:rPr>
              <a:t>Professional love in early childhood education: The transformative powers of emotional connections. </a:t>
            </a:r>
            <a:r>
              <a:rPr lang="en-GB" sz="18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https://thespoke.earlychildhoodaustralia.org.au/professional-love-in-early-childhood-education-the-transformative-power-of-emotional-connections/</a:t>
            </a:r>
            <a:r>
              <a:rPr lang="en-GB" sz="1800" kern="100" dirty="0">
                <a:effectLst/>
                <a:latin typeface="Arial" panose="020B0604020202020204" pitchFamily="34" charset="0"/>
                <a:ea typeface="Calibri" panose="020F0502020204030204" pitchFamily="34" charset="0"/>
                <a:cs typeface="Arial" panose="020B0604020202020204" pitchFamily="34" charset="0"/>
              </a:rPr>
              <a:t> (Accessed: 20 January 2024).</a:t>
            </a:r>
          </a:p>
          <a:p>
            <a:pPr marL="0" indent="0">
              <a:lnSpc>
                <a:spcPct val="15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Page, J., Ann, C., and Nutbrown, C. (2013) </a:t>
            </a:r>
            <a:r>
              <a:rPr lang="en-GB" sz="1800" i="1" kern="100" dirty="0">
                <a:effectLst/>
                <a:latin typeface="Arial" panose="020B0604020202020204" pitchFamily="34" charset="0"/>
                <a:ea typeface="Calibri" panose="020F0502020204030204" pitchFamily="34" charset="0"/>
                <a:cs typeface="Arial" panose="020B0604020202020204" pitchFamily="34" charset="0"/>
              </a:rPr>
              <a:t>Working with babies and children from birth to three. </a:t>
            </a:r>
            <a:r>
              <a:rPr lang="en-GB" sz="1800" kern="100" dirty="0">
                <a:effectLst/>
                <a:latin typeface="Arial" panose="020B0604020202020204" pitchFamily="34" charset="0"/>
                <a:ea typeface="Calibri" panose="020F0502020204030204" pitchFamily="34" charset="0"/>
                <a:cs typeface="Arial" panose="020B0604020202020204" pitchFamily="34" charset="0"/>
              </a:rPr>
              <a:t>3</a:t>
            </a:r>
            <a:r>
              <a:rPr lang="en-GB" sz="1800" kern="100" baseline="30000" dirty="0">
                <a:effectLst/>
                <a:latin typeface="Arial" panose="020B0604020202020204" pitchFamily="34" charset="0"/>
                <a:ea typeface="Calibri" panose="020F0502020204030204" pitchFamily="34" charset="0"/>
                <a:cs typeface="Arial" panose="020B0604020202020204" pitchFamily="34" charset="0"/>
              </a:rPr>
              <a:t>rd</a:t>
            </a:r>
            <a:r>
              <a:rPr lang="en-GB"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err="1">
                <a:effectLst/>
                <a:latin typeface="Arial" panose="020B0604020202020204" pitchFamily="34" charset="0"/>
                <a:ea typeface="Calibri" panose="020F0502020204030204" pitchFamily="34" charset="0"/>
                <a:cs typeface="Arial" panose="020B0604020202020204" pitchFamily="34" charset="0"/>
              </a:rPr>
              <a:t>edn</a:t>
            </a:r>
            <a:r>
              <a:rPr lang="en-GB" sz="1800" kern="100" dirty="0">
                <a:effectLst/>
                <a:latin typeface="Arial" panose="020B0604020202020204" pitchFamily="34" charset="0"/>
                <a:ea typeface="Calibri" panose="020F0502020204030204" pitchFamily="34" charset="0"/>
                <a:cs typeface="Arial" panose="020B0604020202020204" pitchFamily="34" charset="0"/>
              </a:rPr>
              <a:t>. London: Sage publication. </a:t>
            </a:r>
          </a:p>
          <a:p>
            <a:pPr marL="0" indent="0">
              <a:lnSpc>
                <a:spcPct val="15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Parry, C. (2021) </a:t>
            </a:r>
            <a:r>
              <a:rPr lang="en-GB" sz="1800" i="1" kern="100" dirty="0">
                <a:effectLst/>
                <a:latin typeface="Arial" panose="020B0604020202020204" pitchFamily="34" charset="0"/>
                <a:ea typeface="Calibri" panose="020F0502020204030204" pitchFamily="34" charset="0"/>
                <a:cs typeface="Arial" panose="020B0604020202020204" pitchFamily="34" charset="0"/>
              </a:rPr>
              <a:t>Loose parts play- creating a library- beg, borrow or steal (ok… may be not steal!).</a:t>
            </a:r>
            <a:r>
              <a:rPr lang="en-GB" sz="1800" kern="100" dirty="0">
                <a:effectLst/>
                <a:latin typeface="Arial" panose="020B0604020202020204" pitchFamily="34" charset="0"/>
                <a:ea typeface="Calibri" panose="020F0502020204030204" pitchFamily="34" charset="0"/>
                <a:cs typeface="Arial" panose="020B0604020202020204" pitchFamily="34" charset="0"/>
              </a:rPr>
              <a:t> Available: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https://www.cosydirect.com/blog/loose-parts-play-creating-a-library-beg-borrow-or-steal-okmay-be-not-steal/</a:t>
            </a:r>
            <a:r>
              <a:rPr lang="en-GB" sz="1800" kern="100" dirty="0">
                <a:effectLst/>
                <a:latin typeface="Arial" panose="020B0604020202020204" pitchFamily="34" charset="0"/>
                <a:ea typeface="Calibri" panose="020F0502020204030204" pitchFamily="34" charset="0"/>
                <a:cs typeface="Arial" panose="020B0604020202020204" pitchFamily="34" charset="0"/>
              </a:rPr>
              <a:t> (Accessed 21 January 2024). </a:t>
            </a:r>
          </a:p>
          <a:p>
            <a:pPr marL="0" indent="0">
              <a:lnSpc>
                <a:spcPct val="15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Penn state extension (no date) </a:t>
            </a:r>
            <a:r>
              <a:rPr lang="en-GB" sz="1800" i="1" kern="100" dirty="0">
                <a:effectLst/>
                <a:latin typeface="Arial" panose="020B0604020202020204" pitchFamily="34" charset="0"/>
                <a:ea typeface="Calibri" panose="020F0502020204030204" pitchFamily="34" charset="0"/>
                <a:cs typeface="Arial" panose="020B0604020202020204" pitchFamily="34" charset="0"/>
              </a:rPr>
              <a:t>Loose parts: What does this mean? </a:t>
            </a:r>
            <a:r>
              <a:rPr lang="en-GB" sz="18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https://extension.psu.edu/programs/betterkidcare/early-care/tip-pages/all/loose-parts-what-does-this-mean#:~:text=Loose%20parts%20are%20materials%20that,or%20combined%20with%20other%20materials</a:t>
            </a:r>
            <a:r>
              <a:rPr lang="en-GB" sz="1800" kern="100" dirty="0">
                <a:effectLst/>
                <a:latin typeface="Arial" panose="020B0604020202020204" pitchFamily="34" charset="0"/>
                <a:ea typeface="Calibri" panose="020F0502020204030204" pitchFamily="34" charset="0"/>
                <a:cs typeface="Arial" panose="020B0604020202020204" pitchFamily="34" charset="0"/>
              </a:rPr>
              <a:t>. (Accessed: 20 January 2024).</a:t>
            </a:r>
          </a:p>
          <a:p>
            <a:pPr marL="0" indent="0">
              <a:lnSpc>
                <a:spcPct val="150000"/>
              </a:lnSpc>
              <a:buNone/>
            </a:pPr>
            <a:r>
              <a:rPr lang="en-GB" sz="1800" kern="100" dirty="0" err="1">
                <a:effectLst/>
                <a:latin typeface="Arial" panose="020B0604020202020204" pitchFamily="34" charset="0"/>
                <a:ea typeface="Calibri" panose="020F0502020204030204" pitchFamily="34" charset="0"/>
                <a:cs typeface="Arial" panose="020B0604020202020204" pitchFamily="34" charset="0"/>
              </a:rPr>
              <a:t>PregnancyBirth&amp;Baby</a:t>
            </a:r>
            <a:r>
              <a:rPr lang="en-GB" sz="1800" kern="100" dirty="0">
                <a:effectLst/>
                <a:latin typeface="Arial" panose="020B0604020202020204" pitchFamily="34" charset="0"/>
                <a:ea typeface="Calibri" panose="020F0502020204030204" pitchFamily="34" charset="0"/>
                <a:cs typeface="Arial" panose="020B0604020202020204" pitchFamily="34" charset="0"/>
              </a:rPr>
              <a:t> (2022) </a:t>
            </a:r>
            <a:r>
              <a:rPr lang="en-GB" sz="1800" i="1" kern="100" dirty="0">
                <a:effectLst/>
                <a:latin typeface="Arial" panose="020B0604020202020204" pitchFamily="34" charset="0"/>
                <a:ea typeface="Calibri" panose="020F0502020204030204" pitchFamily="34" charset="0"/>
                <a:cs typeface="Arial" panose="020B0604020202020204" pitchFamily="34" charset="0"/>
              </a:rPr>
              <a:t>The first 1000 days. </a:t>
            </a:r>
            <a:r>
              <a:rPr lang="en-GB" sz="18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https://www.pregnancybirthbaby.org.au/the-first-1000-days#:~:text=1%2C000%20days%27%3F-,The%20first%201%2C000%20days%20refers%20to%20a%20child%27s%20life%20from,effect%20on%20your%20baby%27s%20future</a:t>
            </a:r>
            <a:r>
              <a:rPr lang="en-GB" sz="1800" kern="100" dirty="0">
                <a:effectLst/>
                <a:latin typeface="Arial" panose="020B0604020202020204" pitchFamily="34" charset="0"/>
                <a:ea typeface="Calibri" panose="020F0502020204030204" pitchFamily="34" charset="0"/>
                <a:cs typeface="Arial" panose="020B0604020202020204" pitchFamily="34" charset="0"/>
              </a:rPr>
              <a:t>. (Accessed: 2 January 2024). </a:t>
            </a:r>
          </a:p>
          <a:p>
            <a:endParaRPr lang="en-US" dirty="0"/>
          </a:p>
        </p:txBody>
      </p:sp>
    </p:spTree>
    <p:extLst>
      <p:ext uri="{BB962C8B-B14F-4D97-AF65-F5344CB8AC3E}">
        <p14:creationId xmlns:p14="http://schemas.microsoft.com/office/powerpoint/2010/main" val="18846321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E0401B-6693-8911-2682-E255D5A63973}"/>
              </a:ext>
            </a:extLst>
          </p:cNvPr>
          <p:cNvSpPr>
            <a:spLocks noGrp="1"/>
          </p:cNvSpPr>
          <p:nvPr>
            <p:ph idx="1"/>
          </p:nvPr>
        </p:nvSpPr>
        <p:spPr>
          <a:xfrm>
            <a:off x="0" y="0"/>
            <a:ext cx="12192000" cy="6858000"/>
          </a:xfrm>
        </p:spPr>
        <p:txBody>
          <a:bodyPr>
            <a:normAutofit fontScale="62500" lnSpcReduction="20000"/>
          </a:bodyPr>
          <a:lstStyle/>
          <a:p>
            <a:pPr marL="0" indent="0">
              <a:lnSpc>
                <a:spcPct val="150000"/>
              </a:lnSpc>
              <a:buNone/>
            </a:pPr>
            <a:r>
              <a:rPr lang="en-GB"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Raghavan, C., &amp; </a:t>
            </a:r>
            <a:r>
              <a:rPr lang="en-GB" sz="200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Ruta</a:t>
            </a:r>
            <a:r>
              <a:rPr lang="en-GB"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V. (2022). I Early child development: Silent emergency or unique opportunity? </a:t>
            </a:r>
            <a:r>
              <a:rPr lang="en-GB" sz="20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Archives of Disease in Childhood</a:t>
            </a:r>
            <a:r>
              <a:rPr lang="en-GB"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20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107</a:t>
            </a:r>
            <a:r>
              <a:rPr lang="en-GB"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A1–A1. </a:t>
            </a:r>
            <a:r>
              <a:rPr lang="en-GB" sz="20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https://doi.org/10.1136/archdischild-2022-ichgc.1</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Scottish Government (no date) </a:t>
            </a:r>
            <a:r>
              <a:rPr lang="en-GB" sz="2000" i="1" kern="100" dirty="0">
                <a:effectLst/>
                <a:latin typeface="Arial" panose="020B0604020202020204" pitchFamily="34" charset="0"/>
                <a:ea typeface="Calibri" panose="020F0502020204030204" pitchFamily="34" charset="0"/>
                <a:cs typeface="Arial" panose="020B0604020202020204" pitchFamily="34" charset="0"/>
              </a:rPr>
              <a:t>Getting it right for every child (GIRFEC</a:t>
            </a:r>
            <a:r>
              <a:rPr lang="en-GB" sz="2000" kern="100" dirty="0">
                <a:effectLst/>
                <a:latin typeface="Arial" panose="020B0604020202020204" pitchFamily="34" charset="0"/>
                <a:ea typeface="Calibri" panose="020F0502020204030204" pitchFamily="34" charset="0"/>
                <a:cs typeface="Arial" panose="020B0604020202020204" pitchFamily="34" charset="0"/>
              </a:rPr>
              <a:t>).  Available: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https://www.gov.scot/policies/girfec/wellbeing-indicators-shanarri/</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15 January 2024). </a:t>
            </a: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Swett, B. (2018</a:t>
            </a:r>
            <a:r>
              <a:rPr lang="en-GB" sz="2000" i="1" kern="100" dirty="0">
                <a:effectLst/>
                <a:latin typeface="Arial" panose="020B0604020202020204" pitchFamily="34" charset="0"/>
                <a:ea typeface="Calibri" panose="020F0502020204030204" pitchFamily="34" charset="0"/>
                <a:cs typeface="Arial" panose="020B0604020202020204" pitchFamily="34" charset="0"/>
              </a:rPr>
              <a:t>) Why to avoid putting your baby into a position they can get into by themselves.</a:t>
            </a:r>
            <a:r>
              <a:rPr lang="en-GB" sz="2000" kern="100" dirty="0">
                <a:effectLst/>
                <a:latin typeface="Arial" panose="020B0604020202020204" pitchFamily="34" charset="0"/>
                <a:ea typeface="Calibri" panose="020F0502020204030204" pitchFamily="34" charset="0"/>
                <a:cs typeface="Arial" panose="020B0604020202020204" pitchFamily="34" charset="0"/>
              </a:rPr>
              <a:t> Available: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http://benswett.com/dont-put-your-child-in-a-position-they-cant-get-into-by-themselves/</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21 January 2024). </a:t>
            </a: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The early years and childcare services (2021) </a:t>
            </a:r>
            <a:r>
              <a:rPr lang="en-GB" sz="2000" i="1" kern="100" dirty="0">
                <a:effectLst/>
                <a:latin typeface="Arial" panose="020B0604020202020204" pitchFamily="34" charset="0"/>
                <a:ea typeface="Calibri" panose="020F0502020204030204" pitchFamily="34" charset="0"/>
                <a:cs typeface="Arial" panose="020B0604020202020204" pitchFamily="34" charset="0"/>
              </a:rPr>
              <a:t>Exploring pedagogy – Introducing Abraham Maslow. </a:t>
            </a:r>
            <a:r>
              <a:rPr lang="en-GB" sz="20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https://www.theeducationpeople.org/blog/exploring-pedagogy-introducing-abraham-maslow/</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14 January 2024).</a:t>
            </a: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The education hub (2020) </a:t>
            </a:r>
            <a:r>
              <a:rPr lang="en-GB" sz="2000" i="1" kern="100" dirty="0">
                <a:effectLst/>
                <a:latin typeface="Arial" panose="020B0604020202020204" pitchFamily="34" charset="0"/>
                <a:ea typeface="Calibri" panose="020F0502020204030204" pitchFamily="34" charset="0"/>
                <a:cs typeface="Arial" panose="020B0604020202020204" pitchFamily="34" charset="0"/>
              </a:rPr>
              <a:t>The </a:t>
            </a:r>
            <a:r>
              <a:rPr lang="en-GB" sz="2000" i="1" kern="100" dirty="0" err="1">
                <a:effectLst/>
                <a:latin typeface="Arial" panose="020B0604020202020204" pitchFamily="34" charset="0"/>
                <a:ea typeface="Calibri" panose="020F0502020204030204" pitchFamily="34" charset="0"/>
                <a:cs typeface="Arial" panose="020B0604020202020204" pitchFamily="34" charset="0"/>
              </a:rPr>
              <a:t>Pikler</a:t>
            </a:r>
            <a:r>
              <a:rPr lang="en-GB" sz="2000" i="1" kern="100" dirty="0">
                <a:effectLst/>
                <a:latin typeface="Arial" panose="020B0604020202020204" pitchFamily="34" charset="0"/>
                <a:ea typeface="Calibri" panose="020F0502020204030204" pitchFamily="34" charset="0"/>
                <a:cs typeface="Arial" panose="020B0604020202020204" pitchFamily="34" charset="0"/>
              </a:rPr>
              <a:t>/ resources for infant </a:t>
            </a:r>
            <a:r>
              <a:rPr lang="en-GB" sz="2000" i="1" kern="100" dirty="0" err="1">
                <a:effectLst/>
                <a:latin typeface="Arial" panose="020B0604020202020204" pitchFamily="34" charset="0"/>
                <a:ea typeface="Calibri" panose="020F0502020204030204" pitchFamily="34" charset="0"/>
                <a:cs typeface="Arial" panose="020B0604020202020204" pitchFamily="34" charset="0"/>
              </a:rPr>
              <a:t>educarers</a:t>
            </a:r>
            <a:r>
              <a:rPr lang="en-GB" sz="2000" i="1" kern="100" dirty="0">
                <a:effectLst/>
                <a:latin typeface="Arial" panose="020B0604020202020204" pitchFamily="34" charset="0"/>
                <a:ea typeface="Calibri" panose="020F0502020204030204" pitchFamily="34" charset="0"/>
                <a:cs typeface="Arial" panose="020B0604020202020204" pitchFamily="34" charset="0"/>
              </a:rPr>
              <a:t> approach. </a:t>
            </a:r>
            <a:r>
              <a:rPr lang="en-GB" sz="20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https://theeducationhub.org.nz/the-pikler-resources-for-infant-educarers-approach/</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20 January 2024).</a:t>
            </a: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The education hub (2020) The Reggio Emilia approach. Available: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https://theeducationhub.org.nz/the-reggio-emilia-approach/</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20 January 2024). </a:t>
            </a: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The spoke (2021) </a:t>
            </a:r>
            <a:r>
              <a:rPr lang="en-GB" sz="2000" i="1" kern="100" dirty="0">
                <a:effectLst/>
                <a:latin typeface="Arial" panose="020B0604020202020204" pitchFamily="34" charset="0"/>
                <a:ea typeface="Calibri" panose="020F0502020204030204" pitchFamily="34" charset="0"/>
                <a:cs typeface="Arial" panose="020B0604020202020204" pitchFamily="34" charset="0"/>
              </a:rPr>
              <a:t>Myth busting professional love. </a:t>
            </a:r>
            <a:r>
              <a:rPr lang="en-GB" sz="2000" kern="100" dirty="0" err="1">
                <a:effectLst/>
                <a:latin typeface="Arial" panose="020B0604020202020204" pitchFamily="34" charset="0"/>
                <a:ea typeface="Calibri" panose="020F0502020204030204" pitchFamily="34" charset="0"/>
                <a:cs typeface="Arial" panose="020B0604020202020204" pitchFamily="34" charset="0"/>
              </a:rPr>
              <a:t>Available:</a:t>
            </a:r>
            <a:r>
              <a:rPr lang="en-GB" sz="2000" u="sng" kern="100"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://thespoke.earlychildhoodaustralia.org.au/mythbusting-professional-love/</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21 January 2024).</a:t>
            </a: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The Urban Child (no date) </a:t>
            </a:r>
            <a:r>
              <a:rPr lang="en-GB" sz="2000" i="1" kern="100" dirty="0">
                <a:effectLst/>
                <a:latin typeface="Arial" panose="020B0604020202020204" pitchFamily="34" charset="0"/>
                <a:ea typeface="Calibri" panose="020F0502020204030204" pitchFamily="34" charset="0"/>
                <a:cs typeface="Arial" panose="020B0604020202020204" pitchFamily="34" charset="0"/>
              </a:rPr>
              <a:t>Baby’s brain begins now: conception to age 3. </a:t>
            </a:r>
            <a:r>
              <a:rPr lang="en-GB" sz="20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http://www.urbanchildinstitute.org/why-0-3/baby-and-brain</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14 January 2024).</a:t>
            </a: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Venables, C. (2022) </a:t>
            </a:r>
            <a:r>
              <a:rPr lang="en-GB" sz="2000" i="1" kern="100" dirty="0">
                <a:effectLst/>
                <a:latin typeface="Arial" panose="020B0604020202020204" pitchFamily="34" charset="0"/>
                <a:ea typeface="Calibri" panose="020F0502020204030204" pitchFamily="34" charset="0"/>
                <a:cs typeface="Arial" panose="020B0604020202020204" pitchFamily="34" charset="0"/>
              </a:rPr>
              <a:t>Teaching children English with loose parts play! </a:t>
            </a:r>
            <a:r>
              <a:rPr lang="en-GB" sz="20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https://activeenglish.com.br/teaching-tips/loose-parts/</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21 January 2024). </a:t>
            </a:r>
          </a:p>
          <a:p>
            <a:pPr marL="0" indent="0">
              <a:lnSpc>
                <a:spcPct val="150000"/>
              </a:lnSpc>
              <a:spcAft>
                <a:spcPts val="45"/>
              </a:spcAft>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Welsh Government (2023) </a:t>
            </a:r>
            <a:r>
              <a:rPr lang="en-GB" sz="2000" i="1" kern="100" dirty="0">
                <a:effectLst/>
                <a:latin typeface="Arial" panose="020B0604020202020204" pitchFamily="34" charset="0"/>
                <a:ea typeface="Calibri" panose="020F0502020204030204" pitchFamily="34" charset="0"/>
                <a:cs typeface="Arial" panose="020B0604020202020204" pitchFamily="34" charset="0"/>
              </a:rPr>
              <a:t>Enabling learning. </a:t>
            </a:r>
            <a:r>
              <a:rPr lang="en-GB" sz="2000" kern="100" dirty="0" err="1">
                <a:effectLst/>
                <a:latin typeface="Arial" panose="020B0604020202020204" pitchFamily="34" charset="0"/>
                <a:ea typeface="Calibri" panose="020F0502020204030204" pitchFamily="34" charset="0"/>
                <a:cs typeface="Arial" panose="020B0604020202020204" pitchFamily="34" charset="0"/>
              </a:rPr>
              <a:t>Available:</a:t>
            </a:r>
            <a:r>
              <a:rPr lang="en-GB" sz="2000" u="sng" kern="100"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://hwb.gov.wales/curriculum-for-wales/designing-your-curriculum/enabling-learning</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20 January 2024).</a:t>
            </a:r>
          </a:p>
          <a:p>
            <a:pPr marL="0" indent="0">
              <a:lnSpc>
                <a:spcPct val="150000"/>
              </a:lnSpc>
              <a:buNone/>
            </a:pPr>
            <a:r>
              <a:rPr lang="en-GB" sz="2000" kern="100" dirty="0">
                <a:effectLst/>
                <a:latin typeface="Arial" panose="020B0604020202020204" pitchFamily="34" charset="0"/>
                <a:ea typeface="Calibri" panose="020F0502020204030204" pitchFamily="34" charset="0"/>
                <a:cs typeface="Arial" panose="020B0604020202020204" pitchFamily="34" charset="0"/>
              </a:rPr>
              <a:t>Welsh Government (2023) </a:t>
            </a:r>
            <a:r>
              <a:rPr lang="en-GB" sz="2000" i="1" kern="100" dirty="0">
                <a:effectLst/>
                <a:latin typeface="Arial" panose="020B0604020202020204" pitchFamily="34" charset="0"/>
                <a:ea typeface="Calibri" panose="020F0502020204030204" pitchFamily="34" charset="0"/>
                <a:cs typeface="Arial" panose="020B0604020202020204" pitchFamily="34" charset="0"/>
              </a:rPr>
              <a:t>Flying start childcare: guidance. </a:t>
            </a:r>
            <a:r>
              <a:rPr lang="en-GB" sz="20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https://www.gov.wales/flying-start-childcare-guidance-html</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21 January 2024). </a:t>
            </a:r>
          </a:p>
          <a:p>
            <a:endParaRPr lang="en-US" dirty="0"/>
          </a:p>
        </p:txBody>
      </p:sp>
    </p:spTree>
    <p:extLst>
      <p:ext uri="{BB962C8B-B14F-4D97-AF65-F5344CB8AC3E}">
        <p14:creationId xmlns:p14="http://schemas.microsoft.com/office/powerpoint/2010/main" val="4185632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F990E5-BF45-BED4-FBEC-C60C6428CFF2}"/>
              </a:ext>
            </a:extLst>
          </p:cNvPr>
          <p:cNvSpPr>
            <a:spLocks noGrp="1"/>
          </p:cNvSpPr>
          <p:nvPr>
            <p:ph idx="1"/>
          </p:nvPr>
        </p:nvSpPr>
        <p:spPr>
          <a:xfrm>
            <a:off x="0" y="0"/>
            <a:ext cx="12192000" cy="6176963"/>
          </a:xfrm>
        </p:spPr>
        <p:txBody>
          <a:bodyPr>
            <a:normAutofit/>
          </a:bodyPr>
          <a:lstStyle/>
          <a:p>
            <a:pPr marL="0" indent="0">
              <a:lnSpc>
                <a:spcPct val="150000"/>
              </a:lnSpc>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Welsh Government (no date) </a:t>
            </a:r>
            <a:r>
              <a:rPr lang="en-GB" sz="1400" i="1" kern="100" dirty="0">
                <a:effectLst/>
                <a:latin typeface="Arial" panose="020B0604020202020204" pitchFamily="34" charset="0"/>
                <a:ea typeface="Calibri" panose="020F0502020204030204" pitchFamily="34" charset="0"/>
                <a:cs typeface="Arial" panose="020B0604020202020204" pitchFamily="34" charset="0"/>
              </a:rPr>
              <a:t>New parents and stages of development: 0 – 4. </a:t>
            </a:r>
            <a:r>
              <a:rPr lang="en-GB" sz="1400" kern="100" dirty="0" err="1">
                <a:effectLst/>
                <a:latin typeface="Arial" panose="020B0604020202020204" pitchFamily="34" charset="0"/>
                <a:ea typeface="Calibri" panose="020F0502020204030204" pitchFamily="34" charset="0"/>
                <a:cs typeface="Arial" panose="020B0604020202020204" pitchFamily="34" charset="0"/>
              </a:rPr>
              <a:t>Available:</a:t>
            </a:r>
            <a:r>
              <a:rPr lang="en-GB" sz="1400" u="sng" kern="100"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://www.gov.wales/parenting-give-it-time/children-0-4-years/childrens-behaviour-0-4-years/new-parents-and-stages-development-0-4-years</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15 January 2024). </a:t>
            </a:r>
          </a:p>
          <a:p>
            <a:pPr marL="0" indent="0">
              <a:lnSpc>
                <a:spcPct val="150000"/>
              </a:lnSpc>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Wheeler, H., Connor, J., and Goodwin, H. (2009) </a:t>
            </a:r>
            <a:r>
              <a:rPr lang="en-GB" sz="1400" i="1" kern="100" dirty="0">
                <a:effectLst/>
                <a:latin typeface="Arial" panose="020B0604020202020204" pitchFamily="34" charset="0"/>
                <a:ea typeface="Calibri" panose="020F0502020204030204" pitchFamily="34" charset="0"/>
                <a:cs typeface="Arial" panose="020B0604020202020204" pitchFamily="34" charset="0"/>
              </a:rPr>
              <a:t>Parents, early years and learning parents as partners in the early year’s foundation stage; principles into practice. </a:t>
            </a:r>
            <a:r>
              <a:rPr lang="en-GB" sz="1400" kern="100" dirty="0">
                <a:effectLst/>
                <a:latin typeface="Arial" panose="020B0604020202020204" pitchFamily="34" charset="0"/>
                <a:ea typeface="Calibri" panose="020F0502020204030204" pitchFamily="34" charset="0"/>
                <a:cs typeface="Arial" panose="020B0604020202020204" pitchFamily="34" charset="0"/>
              </a:rPr>
              <a:t>London: National Children’s bureau. </a:t>
            </a:r>
          </a:p>
          <a:p>
            <a:pPr marL="0" indent="0">
              <a:lnSpc>
                <a:spcPct val="150000"/>
              </a:lnSpc>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World health organization (2022) </a:t>
            </a:r>
            <a:r>
              <a:rPr lang="en-GB" sz="1400" i="1" kern="100" dirty="0">
                <a:effectLst/>
                <a:latin typeface="Arial" panose="020B0604020202020204" pitchFamily="34" charset="0"/>
                <a:ea typeface="Calibri" panose="020F0502020204030204" pitchFamily="34" charset="0"/>
                <a:cs typeface="Arial" panose="020B0604020202020204" pitchFamily="34" charset="0"/>
              </a:rPr>
              <a:t>Caring for a </a:t>
            </a:r>
            <a:r>
              <a:rPr lang="en-GB" sz="1400" i="1" kern="100" dirty="0" err="1">
                <a:effectLst/>
                <a:latin typeface="Arial" panose="020B0604020202020204" pitchFamily="34" charset="0"/>
                <a:ea typeface="Calibri" panose="020F0502020204030204" pitchFamily="34" charset="0"/>
                <a:cs typeface="Arial" panose="020B0604020202020204" pitchFamily="34" charset="0"/>
              </a:rPr>
              <a:t>newborn</a:t>
            </a:r>
            <a:r>
              <a:rPr lang="en-GB" sz="1400" i="1" kern="100" dirty="0">
                <a:effectLst/>
                <a:latin typeface="Arial" panose="020B0604020202020204" pitchFamily="34" charset="0"/>
                <a:ea typeface="Calibri" panose="020F0502020204030204" pitchFamily="34" charset="0"/>
                <a:cs typeface="Arial" panose="020B0604020202020204" pitchFamily="34" charset="0"/>
              </a:rPr>
              <a:t>. </a:t>
            </a:r>
            <a:r>
              <a:rPr lang="en-GB" sz="1400" kern="100" dirty="0">
                <a:effectLst/>
                <a:latin typeface="Arial" panose="020B0604020202020204" pitchFamily="34" charset="0"/>
                <a:ea typeface="Calibri" panose="020F0502020204030204" pitchFamily="34" charset="0"/>
                <a:cs typeface="Arial" panose="020B0604020202020204" pitchFamily="34" charset="0"/>
              </a:rPr>
              <a:t>Available: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https://www.who.int/tools/your-life-your-health/life-phase/newborns-and-children-under-5-years/caring-for-newborns</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21 January 2024). </a:t>
            </a:r>
          </a:p>
          <a:p>
            <a:endParaRPr lang="en-US" dirty="0"/>
          </a:p>
        </p:txBody>
      </p:sp>
    </p:spTree>
    <p:extLst>
      <p:ext uri="{BB962C8B-B14F-4D97-AF65-F5344CB8AC3E}">
        <p14:creationId xmlns:p14="http://schemas.microsoft.com/office/powerpoint/2010/main" val="25064159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10202</TotalTime>
  <Words>5794</Words>
  <Application>Microsoft Macintosh PowerPoint</Application>
  <PresentationFormat>Widescreen</PresentationFormat>
  <Paragraphs>194</Paragraphs>
  <Slides>19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Symbol</vt:lpstr>
      <vt:lpstr>Times New Roman</vt:lpstr>
      <vt:lpstr>Office Theme</vt:lpstr>
      <vt:lpstr>The first 1000 days scrapbook.</vt:lpstr>
      <vt:lpstr>What is meant by the term ‘the first 1000 days’? </vt:lpstr>
      <vt:lpstr>Why are the first 1000 days important? </vt:lpstr>
      <vt:lpstr>What is exceptional care?</vt:lpstr>
      <vt:lpstr>Why is exceptional care important?</vt:lpstr>
      <vt:lpstr>What is the role of the practitioner in supporting children and families during the first 1000 days?</vt:lpstr>
      <vt:lpstr>PowerPoint Presentation</vt:lpstr>
      <vt:lpstr>PowerPoint Presentation</vt:lpstr>
      <vt:lpstr>What is the importance of  partnerships?</vt:lpstr>
      <vt:lpstr>What challenges are there to providing exceptional care?</vt:lpstr>
      <vt:lpstr>Sensory Play</vt:lpstr>
      <vt:lpstr>Loose parts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1000 days scrapbook.</dc:title>
  <dc:creator>Alysha Lloyd (2305354)</dc:creator>
  <cp:lastModifiedBy>Alysha Lloyd (2305354)</cp:lastModifiedBy>
  <cp:revision>5</cp:revision>
  <dcterms:created xsi:type="dcterms:W3CDTF">2024-01-14T11:50:42Z</dcterms:created>
  <dcterms:modified xsi:type="dcterms:W3CDTF">2024-01-21T13:52:55Z</dcterms:modified>
</cp:coreProperties>
</file>