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40" d="100"/>
          <a:sy n="40" d="100"/>
        </p:scale>
        <p:origin x="1056" y="-55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F8ACA6E-6925-40A5-8896-4112F7B7B8DF}" type="datetimeFigureOut">
              <a:rPr lang="en-GB" smtClean="0"/>
              <a:t>04/03/2023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424253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ACA6E-6925-40A5-8896-4112F7B7B8DF}" type="datetimeFigureOut">
              <a:rPr lang="en-GB" smtClean="0"/>
              <a:t>04/03/2023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1250580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F8ACA6E-6925-40A5-8896-4112F7B7B8DF}" type="datetimeFigureOut">
              <a:rPr lang="en-GB" smtClean="0"/>
              <a:t>04/03/2023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2007699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F8ACA6E-6925-40A5-8896-4112F7B7B8DF}" type="datetimeFigureOut">
              <a:rPr lang="en-GB" smtClean="0"/>
              <a:t>04/03/2023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2835707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F8ACA6E-6925-40A5-8896-4112F7B7B8DF}" type="datetimeFigureOut">
              <a:rPr lang="en-GB" smtClean="0"/>
              <a:t>04/03/2023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1124043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F8ACA6E-6925-40A5-8896-4112F7B7B8DF}" type="datetimeFigureOut">
              <a:rPr lang="en-GB" smtClean="0"/>
              <a:t>04/03/2023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2628416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8ACA6E-6925-40A5-8896-4112F7B7B8DF}" type="datetimeFigureOut">
              <a:rPr lang="en-GB" smtClean="0"/>
              <a:t>04/03/2023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1495884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6F8ACA6E-6925-40A5-8896-4112F7B7B8DF}" type="datetimeFigureOut">
              <a:rPr lang="en-GB" smtClean="0"/>
              <a:t>04/03/2023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1649552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6F8ACA6E-6925-40A5-8896-4112F7B7B8DF}" type="datetimeFigureOut">
              <a:rPr lang="en-GB" smtClean="0"/>
              <a:t>04/03/2023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1686161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ACA6E-6925-40A5-8896-4112F7B7B8DF}" type="datetimeFigureOut">
              <a:rPr lang="en-GB" smtClean="0"/>
              <a:t>04/03/2023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261504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ACA6E-6925-40A5-8896-4112F7B7B8DF}" type="datetimeFigureOut">
              <a:rPr lang="en-GB" smtClean="0"/>
              <a:t>04/03/2023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230DB1-88C8-4D4B-8FF5-F21674F4DFB5}" type="slidenum">
              <a:rPr lang="en-GB" smtClean="0"/>
              <a:t>‹#›</a:t>
            </a:fld>
            <a:endParaRPr lang="en-GB"/>
          </a:p>
        </p:txBody>
      </p:sp>
    </p:spTree>
    <p:extLst>
      <p:ext uri="{BB962C8B-B14F-4D97-AF65-F5344CB8AC3E}">
        <p14:creationId xmlns:p14="http://schemas.microsoft.com/office/powerpoint/2010/main" val="2049400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6F8ACA6E-6925-40A5-8896-4112F7B7B8DF}" type="datetimeFigureOut">
              <a:rPr lang="en-GB" smtClean="0"/>
              <a:t>04/03/2023</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1E230DB1-88C8-4D4B-8FF5-F21674F4DFB5}" type="slidenum">
              <a:rPr lang="en-GB" smtClean="0"/>
              <a:t>‹#›</a:t>
            </a:fld>
            <a:endParaRPr lang="en-GB"/>
          </a:p>
        </p:txBody>
      </p:sp>
    </p:spTree>
    <p:extLst>
      <p:ext uri="{BB962C8B-B14F-4D97-AF65-F5344CB8AC3E}">
        <p14:creationId xmlns:p14="http://schemas.microsoft.com/office/powerpoint/2010/main" val="34022310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peoplemanagement.co.uk/article/1808602/five-tips-embedding-quality-training-driving-better-roi" TargetMode="External"/><Relationship Id="rId13" Type="http://schemas.openxmlformats.org/officeDocument/2006/relationships/hyperlink" Target="https://www.indeed.com/career-advice/career-development/importance-of-training" TargetMode="External"/><Relationship Id="rId18" Type="http://schemas.openxmlformats.org/officeDocument/2006/relationships/hyperlink" Target="https://www.peoplemanagement.co.uk/article/1813812/importance-well-handled-employee-departure" TargetMode="External"/><Relationship Id="rId3" Type="http://schemas.openxmlformats.org/officeDocument/2006/relationships/image" Target="../media/image2.JPG"/><Relationship Id="rId7" Type="http://schemas.openxmlformats.org/officeDocument/2006/relationships/image" Target="../media/image6.JPG"/><Relationship Id="rId12" Type="http://schemas.openxmlformats.org/officeDocument/2006/relationships/hyperlink" Target="https://www.forbes.com/sites/forbescoachescouncil/2017/04/28/12-ways-managers-can-establish-a-trusting-relationship-with-employees/?sh=c12b80dc2976" TargetMode="External"/><Relationship Id="rId17" Type="http://schemas.openxmlformats.org/officeDocument/2006/relationships/hyperlink" Target="https://www.greatplacetowork.com/resources/blog/how-to-ensure-promotions-go-to-those-who-most-deserve-them" TargetMode="External"/><Relationship Id="rId2" Type="http://schemas.openxmlformats.org/officeDocument/2006/relationships/image" Target="../media/image1.JPG"/><Relationship Id="rId16" Type="http://schemas.openxmlformats.org/officeDocument/2006/relationships/hyperlink" Target="https://www.harvardbusiness.org/good-leadership-it-all-starts-with-trust/" TargetMode="External"/><Relationship Id="rId20" Type="http://schemas.openxmlformats.org/officeDocument/2006/relationships/hyperlink" Target="https://www.cipd.co.uk/news-views/nutshell/issue-112/leading-example" TargetMode="External"/><Relationship Id="rId1" Type="http://schemas.openxmlformats.org/officeDocument/2006/relationships/slideLayout" Target="../slideLayouts/slideLayout7.xml"/><Relationship Id="rId6" Type="http://schemas.openxmlformats.org/officeDocument/2006/relationships/image" Target="../media/image5.JPG"/><Relationship Id="rId11" Type="http://schemas.openxmlformats.org/officeDocument/2006/relationships/hyperlink" Target="https://www.cityandguilds.com/news/november-2022/training-trends-2022" TargetMode="External"/><Relationship Id="rId5" Type="http://schemas.openxmlformats.org/officeDocument/2006/relationships/image" Target="../media/image4.JPG"/><Relationship Id="rId15" Type="http://schemas.openxmlformats.org/officeDocument/2006/relationships/hyperlink" Target="https://cpdonline.co.uk/knowledge-base/business/inadequate-training/" TargetMode="External"/><Relationship Id="rId10" Type="http://schemas.openxmlformats.org/officeDocument/2006/relationships/hyperlink" Target="https://www.peoplemanagement.co.uk/article/1812503/majority-employees-leave-jobs-without-wellbeing-support-research-finds" TargetMode="External"/><Relationship Id="rId19" Type="http://schemas.openxmlformats.org/officeDocument/2006/relationships/hyperlink" Target="https://www.cipd.co.uk/news-views/nutshell/issue-124/fairness-promotions" TargetMode="External"/><Relationship Id="rId4" Type="http://schemas.openxmlformats.org/officeDocument/2006/relationships/image" Target="../media/image3.JPG"/><Relationship Id="rId9" Type="http://schemas.openxmlformats.org/officeDocument/2006/relationships/hyperlink" Target="https://cerinet.ceredigion.gov.uk/news/archive/introducing-our-mental-health-first-aiders/" TargetMode="External"/><Relationship Id="rId14" Type="http://schemas.openxmlformats.org/officeDocument/2006/relationships/hyperlink" Target="https://www.peoplemanagement.co.uk/article/1811556/mental-health-first-aid-bill-presented-parliament-may-not-become-law-hr-likely-welcome-change-experts-s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18B0D9CD-CED0-4EA4-B883-218880F1A031}"/>
              </a:ext>
            </a:extLst>
          </p:cNvPr>
          <p:cNvSpPr/>
          <p:nvPr/>
        </p:nvSpPr>
        <p:spPr>
          <a:xfrm>
            <a:off x="190786" y="326570"/>
            <a:ext cx="12947698" cy="3619788"/>
          </a:xfrm>
          <a:prstGeom prst="roundRect">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8B2F269-99BF-4B0A-BF7E-2CB784D7604D}"/>
              </a:ext>
            </a:extLst>
          </p:cNvPr>
          <p:cNvSpPr txBox="1"/>
          <p:nvPr/>
        </p:nvSpPr>
        <p:spPr>
          <a:xfrm>
            <a:off x="867293" y="1413189"/>
            <a:ext cx="20018828" cy="1446550"/>
          </a:xfrm>
          <a:prstGeom prst="rect">
            <a:avLst/>
          </a:prstGeom>
          <a:noFill/>
        </p:spPr>
        <p:txBody>
          <a:bodyPr wrap="square" rtlCol="0">
            <a:spAutoFit/>
          </a:bodyPr>
          <a:lstStyle/>
          <a:p>
            <a:r>
              <a:rPr lang="en-GB" sz="8800" dirty="0">
                <a:solidFill>
                  <a:srgbClr val="0070C0"/>
                </a:solidFill>
                <a:latin typeface="Arial" panose="020B0604020202020204" pitchFamily="34" charset="0"/>
                <a:cs typeface="Arial" panose="020B0604020202020204" pitchFamily="34" charset="0"/>
              </a:rPr>
              <a:t>SHAPING CULTURES </a:t>
            </a:r>
          </a:p>
        </p:txBody>
      </p:sp>
      <p:sp>
        <p:nvSpPr>
          <p:cNvPr id="2" name="TextBox 1">
            <a:extLst>
              <a:ext uri="{FF2B5EF4-FFF2-40B4-BE49-F238E27FC236}">
                <a16:creationId xmlns:a16="http://schemas.microsoft.com/office/drawing/2014/main" id="{CC3120E3-4A58-4885-829D-C0D93536FE81}"/>
              </a:ext>
            </a:extLst>
          </p:cNvPr>
          <p:cNvSpPr txBox="1"/>
          <p:nvPr/>
        </p:nvSpPr>
        <p:spPr>
          <a:xfrm>
            <a:off x="9216191" y="5125450"/>
            <a:ext cx="20213053" cy="9992672"/>
          </a:xfrm>
          <a:prstGeom prst="rect">
            <a:avLst/>
          </a:prstGeom>
          <a:noFill/>
        </p:spPr>
        <p:txBody>
          <a:bodyPr wrap="square" rtlCol="0">
            <a:spAutoFit/>
          </a:bodyPr>
          <a:lstStyle/>
          <a:p>
            <a:pPr>
              <a:lnSpc>
                <a:spcPct val="107000"/>
              </a:lnSpc>
              <a:spcAft>
                <a:spcPts val="800"/>
              </a:spcAft>
            </a:pPr>
            <a:r>
              <a:rPr lang="en-GB" sz="2400" u="sng" dirty="0">
                <a:effectLst/>
                <a:latin typeface="Arial" panose="020B0604020202020204" pitchFamily="34" charset="0"/>
                <a:ea typeface="Calibri" panose="020F0502020204030204" pitchFamily="34" charset="0"/>
                <a:cs typeface="Arial" panose="020B0604020202020204" pitchFamily="34" charset="0"/>
              </a:rPr>
              <a:t>Better communication on internal promotions</a:t>
            </a:r>
          </a:p>
          <a:p>
            <a:pPr>
              <a:lnSpc>
                <a:spcPct val="107000"/>
              </a:lnSpc>
              <a:spcAft>
                <a:spcPts val="800"/>
              </a:spcAft>
            </a:pPr>
            <a:endParaRPr lang="en-GB" sz="2400" u="sng" dirty="0">
              <a:latin typeface="Arial" panose="020B0604020202020204" pitchFamily="34" charset="0"/>
              <a:ea typeface="Calibri" panose="020F0502020204030204" pitchFamily="34" charset="0"/>
              <a:cs typeface="Arial" panose="020B0604020202020204" pitchFamily="34" charset="0"/>
            </a:endParaRPr>
          </a:p>
          <a:p>
            <a:pPr marL="342900" lvl="0" indent="-342900" rtl="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When promoting internal candidates, recruiting managers should ensure that a decision on who is promoted is based on their experience with the individual and not what they have heard from others (Martinez, 2021).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Employees or prospective employees may find that the prospect of a promotion acts as an incentive to apply for vacancies within the Authority. Recruiting managers must ensure that the recruitment process is fair and transparent when appointing staff. When there is perceived unfairness on promotions, this can manifest itself through anger leading to poor performances from employees. Ensuring that this does not happen is key to keeping the workforce happy (Wong, 2023).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Managers need to ensure that they are looking after the wellbeing of employees within their service. If an employee has had a negative experience in the workplace, such as perceived favouritism of others being promoted ahead of them, the likelihood is that it will lead to high turnover of staff (</a:t>
            </a:r>
            <a:r>
              <a:rPr lang="en-GB" sz="2400" dirty="0" err="1">
                <a:effectLst/>
                <a:latin typeface="Arial" panose="020B0604020202020204" pitchFamily="34" charset="0"/>
                <a:ea typeface="Calibri" panose="020F0502020204030204" pitchFamily="34" charset="0"/>
                <a:cs typeface="Arial" panose="020B0604020202020204" pitchFamily="34" charset="0"/>
              </a:rPr>
              <a:t>Cholteeva</a:t>
            </a:r>
            <a:r>
              <a:rPr lang="en-GB" sz="2400" dirty="0">
                <a:effectLst/>
                <a:latin typeface="Arial" panose="020B0604020202020204" pitchFamily="34" charset="0"/>
                <a:ea typeface="Calibri" panose="020F0502020204030204" pitchFamily="34" charset="0"/>
                <a:cs typeface="Arial" panose="020B0604020202020204" pitchFamily="34" charset="0"/>
              </a:rPr>
              <a:t>, 2023). Ceredigion County Council already employs individuals who volunteer as Mental Health First Aiders (MHFA), of which their role is to promote ‘good mental health and a healthy work-life balance’ which is one of the key objectives in the Authority’s Employee Health and Wellbeing Strategy (Ceredigion County Council, 2022). There has recently been a proposal for a new Bill in the House of Commons in January 2023 calling for businesses to offer MHFA as a legal requirement (Howlett, 2023). Ceredigion County Council pride themselves as an employer with the needs of the employee at its </a:t>
            </a:r>
            <a:r>
              <a:rPr lang="en-GB" sz="2400" dirty="0">
                <a:latin typeface="Arial" panose="020B0604020202020204" pitchFamily="34" charset="0"/>
                <a:ea typeface="Calibri" panose="020F0502020204030204" pitchFamily="34" charset="0"/>
                <a:cs typeface="Arial" panose="020B0604020202020204" pitchFamily="34" charset="0"/>
              </a:rPr>
              <a:t>centre </a:t>
            </a:r>
            <a:r>
              <a:rPr lang="en-GB" sz="2400" dirty="0">
                <a:effectLst/>
                <a:latin typeface="Arial" panose="020B0604020202020204" pitchFamily="34" charset="0"/>
                <a:ea typeface="Calibri" panose="020F0502020204030204" pitchFamily="34" charset="0"/>
                <a:cs typeface="Arial" panose="020B0604020202020204" pitchFamily="34" charset="0"/>
              </a:rPr>
              <a:t>when offering such support mechanisms to its employees.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Departures within a workforce are inevitable – ensuring that departures are amicable ensures that the Local Authority’s reputation is looked at in a positive light. With social media being such a convenient way for people to post their views on anything these days, a badly handled recruitment campaign can result in employees becoming bitter about losing out on the promotion that they have been working hard for (Reeves and Raven, 2023).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3EF13AC-5D2E-4E80-91C5-A121ADD47C68}"/>
              </a:ext>
            </a:extLst>
          </p:cNvPr>
          <p:cNvSpPr/>
          <p:nvPr/>
        </p:nvSpPr>
        <p:spPr>
          <a:xfrm>
            <a:off x="8373979" y="4620127"/>
            <a:ext cx="21464338" cy="10497996"/>
          </a:xfrm>
          <a:prstGeom prst="round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473A3E8-E515-41A8-9097-EBDD85F5D46E}"/>
              </a:ext>
            </a:extLst>
          </p:cNvPr>
          <p:cNvSpPr txBox="1"/>
          <p:nvPr/>
        </p:nvSpPr>
        <p:spPr>
          <a:xfrm>
            <a:off x="867293" y="16669982"/>
            <a:ext cx="20718379" cy="10595016"/>
          </a:xfrm>
          <a:prstGeom prst="rect">
            <a:avLst/>
          </a:prstGeom>
          <a:noFill/>
        </p:spPr>
        <p:txBody>
          <a:bodyPr wrap="square" rtlCol="0">
            <a:spAutoFit/>
          </a:bodyPr>
          <a:lstStyle/>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u="sng" dirty="0">
                <a:effectLst/>
                <a:latin typeface="Arial" panose="020B0604020202020204" pitchFamily="34" charset="0"/>
                <a:ea typeface="Calibri" panose="020F0502020204030204" pitchFamily="34" charset="0"/>
                <a:cs typeface="Arial" panose="020B0604020202020204" pitchFamily="34" charset="0"/>
              </a:rPr>
              <a:t>Managers showing their trust, which ensures that trust is given back</a:t>
            </a:r>
          </a:p>
          <a:p>
            <a:pPr>
              <a:lnSpc>
                <a:spcPct val="107000"/>
              </a:lnSpc>
              <a:spcAft>
                <a:spcPts val="800"/>
              </a:spcAft>
            </a:pPr>
            <a:endParaRPr lang="en-GB" sz="2400" u="sng" dirty="0">
              <a:latin typeface="Arial" panose="020B0604020202020204" pitchFamily="34" charset="0"/>
              <a:ea typeface="Calibri" panose="020F0502020204030204" pitchFamily="34" charset="0"/>
              <a:cs typeface="Arial" panose="020B0604020202020204" pitchFamily="34" charset="0"/>
            </a:endParaRPr>
          </a:p>
          <a:p>
            <a:pPr marL="342900" lvl="0" indent="-342900" rtl="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It takes great leadership to show trust in employees which will enable them to make decisions of their own, leading to the ownership of the work that they have completed. Leaders need to learn from past experiences as well as the experiences of others to ensure future success. This includes both experiences that have been successes and those that have failed (Young, 2021). The trust (or lack of) between a manager and an employee can either create further successes or result in huge failures.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Intelligent leaders are aware that keeping employees engaged brings pride to their work – as quoted from Forbes (2017), ‘if an employee doesn’t trust their manager, the company suffers.’ Managers need to earn the trust of their employees, and an effective way of doing so would be to show your trust in them first. An effective leader will instil high standards of work from employees whilst also making them unafraid of making mistakes – providing those employees are honest about those mistakes and learn from them.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Leaders are key in building trust between employees and the organisation. They need to help build a culture where employees feel they can be the best they can be, and if they feel that risks need to be taken (within reason) to accomplish a task, they should feel that they can pursue that without the fear of repercussions if it goes wrong. Leaders also need to be ‘transparent and authentic’ (Lewis, 2022), where expectations have been communicated with the workforce, so no unexpected surprises arise whilst also ensuring that promises are kept.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Leaders need to prove that they are reliable. Their actions need to mirror what they promise, and this will ensure that their team are supportive if they feel supported.</a:t>
            </a:r>
          </a:p>
          <a:p>
            <a:pPr lvl="0">
              <a:lnSpc>
                <a:spcPct val="107000"/>
              </a:lnSpc>
              <a:spcAft>
                <a:spcPts val="800"/>
              </a:spcAf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Lastly, leaders need to put their trust in employees by investing their time in developing future leaders. By showing that employees are being given a fair chance to better their prospects will result in higher employee engagement, better performances, and increased productivity. </a:t>
            </a: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B1332AC0-216B-4813-8C4B-5FF691EE0D45}"/>
              </a:ext>
            </a:extLst>
          </p:cNvPr>
          <p:cNvSpPr/>
          <p:nvPr/>
        </p:nvSpPr>
        <p:spPr>
          <a:xfrm>
            <a:off x="494313" y="16093235"/>
            <a:ext cx="21464338" cy="10797128"/>
          </a:xfrm>
          <a:prstGeom prst="roundRect">
            <a:avLst/>
          </a:prstGeom>
          <a:no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CA69DB7-ED53-483D-B37C-4EC1B739DEDE}"/>
              </a:ext>
            </a:extLst>
          </p:cNvPr>
          <p:cNvSpPr txBox="1"/>
          <p:nvPr/>
        </p:nvSpPr>
        <p:spPr>
          <a:xfrm>
            <a:off x="7628021" y="28311197"/>
            <a:ext cx="21801223" cy="10593028"/>
          </a:xfrm>
          <a:prstGeom prst="rect">
            <a:avLst/>
          </a:prstGeom>
          <a:noFill/>
        </p:spPr>
        <p:txBody>
          <a:bodyPr wrap="square" rtlCol="0">
            <a:spAutoFit/>
          </a:bodyPr>
          <a:lstStyle/>
          <a:p>
            <a:pPr>
              <a:lnSpc>
                <a:spcPct val="107000"/>
              </a:lnSpc>
              <a:spcAft>
                <a:spcPts val="800"/>
              </a:spcAft>
            </a:pPr>
            <a:r>
              <a:rPr lang="en-GB" sz="2400" u="sng" dirty="0">
                <a:effectLst/>
                <a:latin typeface="Arial" panose="020B0604020202020204" pitchFamily="34" charset="0"/>
                <a:ea typeface="Calibri" panose="020F0502020204030204" pitchFamily="34" charset="0"/>
                <a:cs typeface="Arial" panose="020B0604020202020204" pitchFamily="34" charset="0"/>
              </a:rPr>
              <a:t>Better training on policies</a:t>
            </a:r>
          </a:p>
          <a:p>
            <a:pPr>
              <a:lnSpc>
                <a:spcPct val="107000"/>
              </a:lnSpc>
              <a:spcAft>
                <a:spcPts val="800"/>
              </a:spcAft>
            </a:pPr>
            <a:endParaRPr lang="en-GB" sz="2400" u="sng" dirty="0">
              <a:latin typeface="Arial" panose="020B0604020202020204" pitchFamily="34" charset="0"/>
              <a:ea typeface="Calibri" panose="020F0502020204030204" pitchFamily="34" charset="0"/>
              <a:cs typeface="Arial" panose="020B0604020202020204" pitchFamily="34" charset="0"/>
            </a:endParaRPr>
          </a:p>
          <a:p>
            <a:pPr marL="342900" lvl="0" indent="-342900" rtl="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With the Highways and Environmental Services department being a predominantly ‘manual’ sector, where most employees are not office based, it is understandable that training opportunities are tougher to put in place compared to other services. Although the service already provides ‘Toolbox Talks’ where employees are reminded and advised on policies and behaviour, there is still a knowledge gap amongst the workforce.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According to research by City &amp; Guilds (2022) on the training trends of ‘600 L&amp;D and HR professionals’ last year, ‘96% of organisations’ had predicted that budgets on training would ‘remain the same or increase in the next financial year’, however almost 100% of large organisations had experienced failings following the implementation of internal training opportunities ‘in the last 5 years.’  Investing in the workforce by implementing more training opportunities not only increases standards of work but also decreases staff turnover.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The Local Authority needs to think smarter on ways to maximise impact from a training programme that is also cost effective. New training methods that are tailor-made for the service need to be created to ensure that the correct advice is given, resulting in a decrease of complaints made by members of the public in relation to employees within the service. Training templates need to be created by managers working together to ensure that the right information and guidance is aimed at the right place. What is more important is that training cannot be done as a stand-alone exercise – ‘it’s a continuous process where the more training you do, the better and more sophisticated your blueprint will become’ (Badger, 2022).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Better training opportunities enables employees to be better equipped for more responsibilities – should they wish to be promoted within the service. It also reduces the need to managers to micro-manage, thus improving the trust between a manager and an employee (</a:t>
            </a:r>
            <a:r>
              <a:rPr lang="en-GB" sz="2400" dirty="0" err="1">
                <a:effectLst/>
                <a:latin typeface="Arial" panose="020B0604020202020204" pitchFamily="34" charset="0"/>
                <a:ea typeface="Calibri" panose="020F0502020204030204" pitchFamily="34" charset="0"/>
                <a:cs typeface="Arial" panose="020B0604020202020204" pitchFamily="34" charset="0"/>
              </a:rPr>
              <a:t>Herrity</a:t>
            </a:r>
            <a:r>
              <a:rPr lang="en-GB" sz="2400" dirty="0">
                <a:effectLst/>
                <a:latin typeface="Arial" panose="020B0604020202020204" pitchFamily="34" charset="0"/>
                <a:ea typeface="Calibri" panose="020F0502020204030204" pitchFamily="34" charset="0"/>
                <a:cs typeface="Arial" panose="020B0604020202020204" pitchFamily="34" charset="0"/>
              </a:rPr>
              <a:t>, 2022). </a:t>
            </a:r>
          </a:p>
          <a:p>
            <a:pP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‘Inadequately trained employees create dangerous work environments’ (</a:t>
            </a:r>
            <a:r>
              <a:rPr lang="en-GB" sz="2400" dirty="0" err="1">
                <a:effectLst/>
                <a:latin typeface="Arial" panose="020B0604020202020204" pitchFamily="34" charset="0"/>
                <a:ea typeface="Calibri" panose="020F0502020204030204" pitchFamily="34" charset="0"/>
                <a:cs typeface="Arial" panose="020B0604020202020204" pitchFamily="34" charset="0"/>
              </a:rPr>
              <a:t>Huziej</a:t>
            </a:r>
            <a:r>
              <a:rPr lang="en-GB" sz="2400" dirty="0">
                <a:effectLst/>
                <a:latin typeface="Arial" panose="020B0604020202020204" pitchFamily="34" charset="0"/>
                <a:ea typeface="Calibri" panose="020F0502020204030204" pitchFamily="34" charset="0"/>
                <a:cs typeface="Arial" panose="020B0604020202020204" pitchFamily="34" charset="0"/>
              </a:rPr>
              <a:t>, 2022). By acting recklessly whilst in work, employees not only potentially put other people’s lives in danger but also their own, which can have a huge negative impact on the reputation of the employer. By providing robust training on policies and safe ways to work, the employer can show that they care for an employee’s wellbeing as well as increasing work satisfaction.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2D82EE3D-8B2D-4365-942C-C38261207F9D}"/>
              </a:ext>
            </a:extLst>
          </p:cNvPr>
          <p:cNvSpPr/>
          <p:nvPr/>
        </p:nvSpPr>
        <p:spPr>
          <a:xfrm>
            <a:off x="6978316" y="27959861"/>
            <a:ext cx="22860001" cy="10797128"/>
          </a:xfrm>
          <a:prstGeom prst="round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picture containing text, clipart&#10;&#10;Description automatically generated">
            <a:extLst>
              <a:ext uri="{FF2B5EF4-FFF2-40B4-BE49-F238E27FC236}">
                <a16:creationId xmlns:a16="http://schemas.microsoft.com/office/drawing/2014/main" id="{A5057D92-1346-4B38-B9C6-A3B06B8943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786" y="4959535"/>
            <a:ext cx="7930651" cy="4335082"/>
          </a:xfrm>
          <a:prstGeom prst="rect">
            <a:avLst/>
          </a:prstGeom>
        </p:spPr>
      </p:pic>
      <p:pic>
        <p:nvPicPr>
          <p:cNvPr id="13" name="Picture 12" descr="Diagram&#10;&#10;Description automatically generated">
            <a:extLst>
              <a:ext uri="{FF2B5EF4-FFF2-40B4-BE49-F238E27FC236}">
                <a16:creationId xmlns:a16="http://schemas.microsoft.com/office/drawing/2014/main" id="{C3D123BA-5F09-4795-A49B-4B3E59EAD2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359" y="10241594"/>
            <a:ext cx="7863398" cy="4335082"/>
          </a:xfrm>
          <a:prstGeom prst="rect">
            <a:avLst/>
          </a:prstGeom>
        </p:spPr>
      </p:pic>
      <p:pic>
        <p:nvPicPr>
          <p:cNvPr id="15" name="Picture 14" descr="A picture containing text, electronics&#10;&#10;Description automatically generated">
            <a:extLst>
              <a:ext uri="{FF2B5EF4-FFF2-40B4-BE49-F238E27FC236}">
                <a16:creationId xmlns:a16="http://schemas.microsoft.com/office/drawing/2014/main" id="{F406E31F-86CC-4AA8-8C24-D8B2045D0C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93250" y="16946876"/>
            <a:ext cx="7925535" cy="4455005"/>
          </a:xfrm>
          <a:prstGeom prst="rect">
            <a:avLst/>
          </a:prstGeom>
        </p:spPr>
      </p:pic>
      <p:pic>
        <p:nvPicPr>
          <p:cNvPr id="17" name="Picture 16" descr="A picture containing text, outdoor&#10;&#10;Description automatically generated">
            <a:extLst>
              <a:ext uri="{FF2B5EF4-FFF2-40B4-BE49-F238E27FC236}">
                <a16:creationId xmlns:a16="http://schemas.microsoft.com/office/drawing/2014/main" id="{50F0749A-D939-4A67-AEA5-2E3AE2EFBF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331630" y="22471379"/>
            <a:ext cx="7787155" cy="4413148"/>
          </a:xfrm>
          <a:prstGeom prst="rect">
            <a:avLst/>
          </a:prstGeom>
        </p:spPr>
      </p:pic>
      <p:pic>
        <p:nvPicPr>
          <p:cNvPr id="19" name="Picture 18" descr="Text&#10;&#10;Description automatically generated">
            <a:extLst>
              <a:ext uri="{FF2B5EF4-FFF2-40B4-BE49-F238E27FC236}">
                <a16:creationId xmlns:a16="http://schemas.microsoft.com/office/drawing/2014/main" id="{27D3EF40-FE9B-4F3A-A011-00ADA7D332E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6896" y="27467110"/>
            <a:ext cx="5701950" cy="6102087"/>
          </a:xfrm>
          <a:prstGeom prst="rect">
            <a:avLst/>
          </a:prstGeom>
        </p:spPr>
      </p:pic>
      <p:pic>
        <p:nvPicPr>
          <p:cNvPr id="21" name="Picture 20" descr="Map&#10;&#10;Description automatically generated">
            <a:extLst>
              <a:ext uri="{FF2B5EF4-FFF2-40B4-BE49-F238E27FC236}">
                <a16:creationId xmlns:a16="http://schemas.microsoft.com/office/drawing/2014/main" id="{701900B7-AFE7-4FC3-B613-8A5736D0AC7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6896" y="33771309"/>
            <a:ext cx="5701949" cy="5956300"/>
          </a:xfrm>
          <a:prstGeom prst="rect">
            <a:avLst/>
          </a:prstGeom>
        </p:spPr>
      </p:pic>
      <p:sp>
        <p:nvSpPr>
          <p:cNvPr id="22" name="TextBox 21">
            <a:extLst>
              <a:ext uri="{FF2B5EF4-FFF2-40B4-BE49-F238E27FC236}">
                <a16:creationId xmlns:a16="http://schemas.microsoft.com/office/drawing/2014/main" id="{ED2FB9E9-593E-42DB-BF9E-460C90827F3F}"/>
              </a:ext>
            </a:extLst>
          </p:cNvPr>
          <p:cNvSpPr txBox="1"/>
          <p:nvPr/>
        </p:nvSpPr>
        <p:spPr>
          <a:xfrm>
            <a:off x="7356935" y="39108325"/>
            <a:ext cx="23931563" cy="3609643"/>
          </a:xfrm>
          <a:prstGeom prst="rect">
            <a:avLst/>
          </a:prstGeom>
          <a:noFill/>
        </p:spPr>
        <p:txBody>
          <a:bodyPr wrap="square" rtlCol="0">
            <a:spAutoFit/>
          </a:bodyPr>
          <a:lstStyle/>
          <a:p>
            <a:pPr marL="457200" indent="-228600">
              <a:lnSpc>
                <a:spcPct val="107000"/>
              </a:lnSpc>
              <a:spcAft>
                <a:spcPts val="800"/>
              </a:spcAft>
            </a:pPr>
            <a:r>
              <a:rPr lang="en-GB" sz="800" u="sng" dirty="0">
                <a:effectLst/>
                <a:latin typeface="Arial" panose="020B0604020202020204" pitchFamily="34" charset="0"/>
                <a:ea typeface="Calibri" panose="020F0502020204030204" pitchFamily="34" charset="0"/>
                <a:cs typeface="Arial" panose="020B0604020202020204" pitchFamily="34" charset="0"/>
              </a:rPr>
              <a:t>References</a:t>
            </a:r>
            <a:endParaRPr lang="en-GB" sz="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Badger, B. (2022) </a:t>
            </a:r>
            <a:r>
              <a:rPr lang="en-GB" sz="800" i="1" dirty="0">
                <a:effectLst/>
                <a:latin typeface="Arial" panose="020B0604020202020204" pitchFamily="34" charset="0"/>
                <a:ea typeface="Calibri" panose="020F0502020204030204" pitchFamily="34" charset="0"/>
                <a:cs typeface="Arial" panose="020B0604020202020204" pitchFamily="34" charset="0"/>
              </a:rPr>
              <a:t>Five tips for embedding quality in training and driving better ROI.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https://www.peoplemanagement.co.uk/article/1808602/five-tips-embedding-quality-training-driving-better-roi</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Ceredigion County Council (2022) </a:t>
            </a:r>
            <a:r>
              <a:rPr lang="en-GB" sz="800" i="1" dirty="0">
                <a:effectLst/>
                <a:latin typeface="Arial" panose="020B0604020202020204" pitchFamily="34" charset="0"/>
                <a:ea typeface="Calibri" panose="020F0502020204030204" pitchFamily="34" charset="0"/>
                <a:cs typeface="Arial" panose="020B0604020202020204" pitchFamily="34" charset="0"/>
              </a:rPr>
              <a:t>Introducing our Mental Health First Aiders.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https://cerinet.ceredigion.gov.uk/news/archive/introducing-our-mental-health-first-aiders/</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err="1">
                <a:effectLst/>
                <a:latin typeface="Arial" panose="020B0604020202020204" pitchFamily="34" charset="0"/>
                <a:ea typeface="Calibri" panose="020F0502020204030204" pitchFamily="34" charset="0"/>
                <a:cs typeface="Arial" panose="020B0604020202020204" pitchFamily="34" charset="0"/>
              </a:rPr>
              <a:t>Cholteeva</a:t>
            </a:r>
            <a:r>
              <a:rPr lang="en-GB" sz="800" dirty="0">
                <a:effectLst/>
                <a:latin typeface="Arial" panose="020B0604020202020204" pitchFamily="34" charset="0"/>
                <a:ea typeface="Calibri" panose="020F0502020204030204" pitchFamily="34" charset="0"/>
                <a:cs typeface="Arial" panose="020B0604020202020204" pitchFamily="34" charset="0"/>
              </a:rPr>
              <a:t>, Y. (2023) </a:t>
            </a:r>
            <a:r>
              <a:rPr lang="en-GB" sz="800" i="1" dirty="0">
                <a:effectLst/>
                <a:latin typeface="Arial" panose="020B0604020202020204" pitchFamily="34" charset="0"/>
                <a:ea typeface="Calibri" panose="020F0502020204030204" pitchFamily="34" charset="0"/>
                <a:cs typeface="Arial" panose="020B0604020202020204" pitchFamily="34" charset="0"/>
              </a:rPr>
              <a:t>Majority of employees would leave jobs without wellbeing support, research finds.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https://www.peoplemanagement.co.uk/article/1812503/majority-employees-leave-jobs-without-wellbeing-support-research-finds</a:t>
            </a:r>
            <a:r>
              <a:rPr lang="en-GB" sz="800" dirty="0">
                <a:effectLst/>
                <a:latin typeface="Arial" panose="020B0604020202020204" pitchFamily="34" charset="0"/>
                <a:ea typeface="Calibri" panose="020F0502020204030204" pitchFamily="34" charset="0"/>
                <a:cs typeface="Arial" panose="020B0604020202020204" pitchFamily="34" charset="0"/>
              </a:rPr>
              <a:t> (Accessed: 14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City &amp; Guilds (2022)</a:t>
            </a:r>
            <a:r>
              <a:rPr lang="en-GB" sz="800" i="1" dirty="0">
                <a:effectLst/>
                <a:latin typeface="Arial" panose="020B0604020202020204" pitchFamily="34" charset="0"/>
                <a:ea typeface="Calibri" panose="020F0502020204030204" pitchFamily="34" charset="0"/>
                <a:cs typeface="Arial" panose="020B0604020202020204" pitchFamily="34" charset="0"/>
              </a:rPr>
              <a:t> Training Trends 2022.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https://www.cityandguilds.com/news/november-2022/training-trends-2022</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Forbes (2017) </a:t>
            </a:r>
            <a:r>
              <a:rPr lang="en-GB" sz="800" i="1" dirty="0">
                <a:effectLst/>
                <a:latin typeface="Arial" panose="020B0604020202020204" pitchFamily="34" charset="0"/>
                <a:ea typeface="Calibri" panose="020F0502020204030204" pitchFamily="34" charset="0"/>
                <a:cs typeface="Arial" panose="020B0604020202020204" pitchFamily="34" charset="0"/>
              </a:rPr>
              <a:t>12 ways Managers can establish a Trusting Relationship with Employees.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https://www.forbes.com/sites/forbescoachescouncil/2017/04/28/12-ways-managers-can-establish-a-trusting-relationship-with-employees/?sh=c12b80dc2976</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err="1">
                <a:effectLst/>
                <a:latin typeface="Arial" panose="020B0604020202020204" pitchFamily="34" charset="0"/>
                <a:ea typeface="Calibri" panose="020F0502020204030204" pitchFamily="34" charset="0"/>
                <a:cs typeface="Arial" panose="020B0604020202020204" pitchFamily="34" charset="0"/>
              </a:rPr>
              <a:t>Herrity</a:t>
            </a:r>
            <a:r>
              <a:rPr lang="en-GB" sz="800" dirty="0">
                <a:effectLst/>
                <a:latin typeface="Arial" panose="020B0604020202020204" pitchFamily="34" charset="0"/>
                <a:ea typeface="Calibri" panose="020F0502020204030204" pitchFamily="34" charset="0"/>
                <a:cs typeface="Arial" panose="020B0604020202020204" pitchFamily="34" charset="0"/>
              </a:rPr>
              <a:t>, J. (2022) </a:t>
            </a:r>
            <a:r>
              <a:rPr lang="en-GB" sz="800" i="1" dirty="0">
                <a:effectLst/>
                <a:latin typeface="Arial" panose="020B0604020202020204" pitchFamily="34" charset="0"/>
                <a:ea typeface="Calibri" panose="020F0502020204030204" pitchFamily="34" charset="0"/>
                <a:cs typeface="Arial" panose="020B0604020202020204" pitchFamily="34" charset="0"/>
              </a:rPr>
              <a:t>The Importance of Training Employees: 11 Benefits.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https://www.indeed.com/career-advice/career-development/importance-of-training</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Howlett, E. (2023) </a:t>
            </a:r>
            <a:r>
              <a:rPr lang="en-GB" sz="800" i="1" dirty="0">
                <a:effectLst/>
                <a:latin typeface="Arial" panose="020B0604020202020204" pitchFamily="34" charset="0"/>
                <a:ea typeface="Calibri" panose="020F0502020204030204" pitchFamily="34" charset="0"/>
                <a:cs typeface="Arial" panose="020B0604020202020204" pitchFamily="34" charset="0"/>
              </a:rPr>
              <a:t>Mental health first aid bill presented to parliament may not become law, but HR would likely welcome the change, experts say.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https://www.peoplemanagement.co.uk/article/1811556/mental-health-first-aid-bill-presented-parliament-may-not-become-law-hr-likely-welcome-change-experts-say</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err="1">
                <a:effectLst/>
                <a:latin typeface="Arial" panose="020B0604020202020204" pitchFamily="34" charset="0"/>
                <a:ea typeface="Calibri" panose="020F0502020204030204" pitchFamily="34" charset="0"/>
                <a:cs typeface="Arial" panose="020B0604020202020204" pitchFamily="34" charset="0"/>
              </a:rPr>
              <a:t>Huziej</a:t>
            </a:r>
            <a:r>
              <a:rPr lang="en-GB" sz="800" dirty="0">
                <a:effectLst/>
                <a:latin typeface="Arial" panose="020B0604020202020204" pitchFamily="34" charset="0"/>
                <a:ea typeface="Calibri" panose="020F0502020204030204" pitchFamily="34" charset="0"/>
                <a:cs typeface="Arial" panose="020B0604020202020204" pitchFamily="34" charset="0"/>
              </a:rPr>
              <a:t>, M. (2022) </a:t>
            </a:r>
            <a:r>
              <a:rPr lang="en-GB" sz="800" i="1" dirty="0">
                <a:effectLst/>
                <a:latin typeface="Arial" panose="020B0604020202020204" pitchFamily="34" charset="0"/>
                <a:ea typeface="Calibri" panose="020F0502020204030204" pitchFamily="34" charset="0"/>
                <a:cs typeface="Arial" panose="020B0604020202020204" pitchFamily="34" charset="0"/>
              </a:rPr>
              <a:t>Inadequate Training.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https://cpdonline.co.uk/knowledge-base/business/inadequate-training/</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Lewis, A. (2022) ‘Good Leadership? It all starts with trust’, </a:t>
            </a:r>
            <a:r>
              <a:rPr lang="en-GB" sz="800" i="1" dirty="0">
                <a:effectLst/>
                <a:latin typeface="Arial" panose="020B0604020202020204" pitchFamily="34" charset="0"/>
                <a:ea typeface="Calibri" panose="020F0502020204030204" pitchFamily="34" charset="0"/>
                <a:cs typeface="Arial" panose="020B0604020202020204" pitchFamily="34" charset="0"/>
              </a:rPr>
              <a:t>Harvard Business Publishing, </a:t>
            </a:r>
            <a:r>
              <a:rPr lang="en-GB" sz="800" dirty="0">
                <a:effectLst/>
                <a:latin typeface="Arial" panose="020B0604020202020204" pitchFamily="34" charset="0"/>
                <a:ea typeface="Calibri" panose="020F0502020204030204" pitchFamily="34" charset="0"/>
                <a:cs typeface="Arial" panose="020B0604020202020204" pitchFamily="34" charset="0"/>
              </a:rPr>
              <a:t>26 October. 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6"/>
              </a:rPr>
              <a:t>https://www.harvardbusiness.org/good-leadership-it-all-starts-with-trust/</a:t>
            </a:r>
            <a:r>
              <a:rPr lang="en-GB" sz="800" dirty="0">
                <a:effectLst/>
                <a:latin typeface="Arial" panose="020B0604020202020204" pitchFamily="34" charset="0"/>
                <a:ea typeface="Calibri" panose="020F0502020204030204" pitchFamily="34" charset="0"/>
                <a:cs typeface="Arial" panose="020B0604020202020204" pitchFamily="34" charset="0"/>
              </a:rPr>
              <a:t> (Accessed: 14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Martinez, L. (2021) ‘8 Ways to have a Fair Process for Promotions’, </a:t>
            </a:r>
            <a:r>
              <a:rPr lang="en-GB" sz="800" i="1" dirty="0">
                <a:effectLst/>
                <a:latin typeface="Arial" panose="020B0604020202020204" pitchFamily="34" charset="0"/>
                <a:ea typeface="Calibri" panose="020F0502020204030204" pitchFamily="34" charset="0"/>
                <a:cs typeface="Arial" panose="020B0604020202020204" pitchFamily="34" charset="0"/>
              </a:rPr>
              <a:t>Great Place To Work, </a:t>
            </a:r>
            <a:r>
              <a:rPr lang="en-GB" sz="800" dirty="0">
                <a:effectLst/>
                <a:latin typeface="Arial" panose="020B0604020202020204" pitchFamily="34" charset="0"/>
                <a:ea typeface="Calibri" panose="020F0502020204030204" pitchFamily="34" charset="0"/>
                <a:cs typeface="Arial" panose="020B0604020202020204" pitchFamily="34" charset="0"/>
              </a:rPr>
              <a:t>24 August. 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7"/>
              </a:rPr>
              <a:t>https://www.greatplacetowork.com/resources/blog/how-to-ensure-promotions-go-to-those-who-most-deserve-them</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Reeves, P. and Raven, L. (2023) </a:t>
            </a:r>
            <a:r>
              <a:rPr lang="en-GB" sz="800" i="1" dirty="0">
                <a:effectLst/>
                <a:latin typeface="Arial" panose="020B0604020202020204" pitchFamily="34" charset="0"/>
                <a:ea typeface="Calibri" panose="020F0502020204030204" pitchFamily="34" charset="0"/>
                <a:cs typeface="Arial" panose="020B0604020202020204" pitchFamily="34" charset="0"/>
              </a:rPr>
              <a:t>The importance of a well-handled employee departure.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8"/>
              </a:rPr>
              <a:t>https://www.peoplemanagement.co.uk/article/1813812/importance-well-handled-employee-departure</a:t>
            </a:r>
            <a:r>
              <a:rPr lang="en-GB" sz="800" dirty="0">
                <a:effectLst/>
                <a:latin typeface="Arial" panose="020B0604020202020204" pitchFamily="34" charset="0"/>
                <a:ea typeface="Calibri" panose="020F0502020204030204" pitchFamily="34" charset="0"/>
                <a:cs typeface="Arial" panose="020B0604020202020204" pitchFamily="34" charset="0"/>
              </a:rPr>
              <a:t> (Accessed: 18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Wong, W. (2023) </a:t>
            </a:r>
            <a:r>
              <a:rPr lang="en-GB" sz="800" i="1" dirty="0">
                <a:effectLst/>
                <a:latin typeface="Arial" panose="020B0604020202020204" pitchFamily="34" charset="0"/>
                <a:ea typeface="Calibri" panose="020F0502020204030204" pitchFamily="34" charset="0"/>
                <a:cs typeface="Arial" panose="020B0604020202020204" pitchFamily="34" charset="0"/>
              </a:rPr>
              <a:t>Effect of perceived fairness in the context of failed promotions.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9"/>
              </a:rPr>
              <a:t>https://www.cipd.co.uk/news-views/nutshell/issue-124/fairness-promotions</a:t>
            </a:r>
            <a:r>
              <a:rPr lang="en-GB" sz="800" dirty="0">
                <a:effectLst/>
                <a:latin typeface="Arial" panose="020B0604020202020204" pitchFamily="34" charset="0"/>
                <a:ea typeface="Calibri" panose="020F0502020204030204" pitchFamily="34" charset="0"/>
                <a:cs typeface="Arial" panose="020B0604020202020204" pitchFamily="34" charset="0"/>
              </a:rPr>
              <a:t> (Accessed: 17 February 2023). </a:t>
            </a:r>
          </a:p>
          <a:p>
            <a:pPr marL="457200">
              <a:lnSpc>
                <a:spcPct val="107000"/>
              </a:lnSpc>
            </a:pPr>
            <a:r>
              <a:rPr lang="en-GB" sz="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800"/>
              </a:spcAf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Arial" panose="020B0604020202020204" pitchFamily="34" charset="0"/>
              </a:rPr>
              <a:t>Young, J. (2021)</a:t>
            </a:r>
            <a:r>
              <a:rPr lang="en-GB" sz="800" i="1" dirty="0">
                <a:effectLst/>
                <a:latin typeface="Arial" panose="020B0604020202020204" pitchFamily="34" charset="0"/>
                <a:ea typeface="Calibri" panose="020F0502020204030204" pitchFamily="34" charset="0"/>
                <a:cs typeface="Arial" panose="020B0604020202020204" pitchFamily="34" charset="0"/>
              </a:rPr>
              <a:t> Leading by example. </a:t>
            </a:r>
            <a:r>
              <a:rPr lang="en-GB" sz="800" dirty="0">
                <a:effectLst/>
                <a:latin typeface="Arial" panose="020B0604020202020204" pitchFamily="34" charset="0"/>
                <a:ea typeface="Calibri" panose="020F0502020204030204" pitchFamily="34" charset="0"/>
                <a:cs typeface="Arial" panose="020B0604020202020204" pitchFamily="34" charset="0"/>
              </a:rPr>
              <a:t>Available at: </a:t>
            </a:r>
            <a:r>
              <a:rPr lang="en-GB" sz="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0"/>
              </a:rPr>
              <a:t>https://www.cipd.co.uk/news-views/nutshell/issue-112/leading-example</a:t>
            </a:r>
            <a:r>
              <a:rPr lang="en-GB" sz="800" dirty="0">
                <a:effectLst/>
                <a:latin typeface="Arial" panose="020B0604020202020204" pitchFamily="34" charset="0"/>
                <a:ea typeface="Calibri" panose="020F0502020204030204" pitchFamily="34" charset="0"/>
                <a:cs typeface="Arial" panose="020B0604020202020204" pitchFamily="34" charset="0"/>
              </a:rPr>
              <a:t> (Accessed: 13 February 2023). </a:t>
            </a:r>
          </a:p>
        </p:txBody>
      </p:sp>
      <p:sp>
        <p:nvSpPr>
          <p:cNvPr id="23" name="Rectangle: Rounded Corners 22">
            <a:extLst>
              <a:ext uri="{FF2B5EF4-FFF2-40B4-BE49-F238E27FC236}">
                <a16:creationId xmlns:a16="http://schemas.microsoft.com/office/drawing/2014/main" id="{BD051A9C-74CD-49EC-88B9-350486FE983F}"/>
              </a:ext>
            </a:extLst>
          </p:cNvPr>
          <p:cNvSpPr/>
          <p:nvPr/>
        </p:nvSpPr>
        <p:spPr>
          <a:xfrm>
            <a:off x="6817895" y="39108325"/>
            <a:ext cx="17421726" cy="3609643"/>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810170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57</TotalTime>
  <Words>1762</Words>
  <Application>Microsoft Office PowerPoint</Application>
  <PresentationFormat>Custom</PresentationFormat>
  <Paragraphs>60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Symbol</vt:lpstr>
      <vt:lpstr>Office Theme</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Davies</dc:creator>
  <cp:lastModifiedBy>Daniel Davies</cp:lastModifiedBy>
  <cp:revision>7</cp:revision>
  <dcterms:created xsi:type="dcterms:W3CDTF">2023-03-03T19:45:54Z</dcterms:created>
  <dcterms:modified xsi:type="dcterms:W3CDTF">2023-03-04T20:58:59Z</dcterms:modified>
</cp:coreProperties>
</file>