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2"/>
  </p:notesMasterIdLst>
  <p:sldIdLst>
    <p:sldId id="257" r:id="rId5"/>
    <p:sldId id="261" r:id="rId6"/>
    <p:sldId id="367" r:id="rId7"/>
    <p:sldId id="368" r:id="rId8"/>
    <p:sldId id="360" r:id="rId9"/>
    <p:sldId id="366" r:id="rId10"/>
    <p:sldId id="362" r:id="rId11"/>
    <p:sldId id="271" r:id="rId12"/>
    <p:sldId id="341" r:id="rId13"/>
    <p:sldId id="264" r:id="rId14"/>
    <p:sldId id="265" r:id="rId15"/>
    <p:sldId id="269" r:id="rId16"/>
    <p:sldId id="272" r:id="rId17"/>
    <p:sldId id="274" r:id="rId18"/>
    <p:sldId id="275" r:id="rId19"/>
    <p:sldId id="270" r:id="rId20"/>
    <p:sldId id="26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5670" autoAdjust="0"/>
  </p:normalViewPr>
  <p:slideViewPr>
    <p:cSldViewPr snapToGrid="0">
      <p:cViewPr varScale="1">
        <p:scale>
          <a:sx n="77" d="100"/>
          <a:sy n="77" d="100"/>
        </p:scale>
        <p:origin x="11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D1181B-DD40-47C5-9230-F584FA9E2639}" type="datetimeFigureOut">
              <a:rPr lang="en-GB" smtClean="0"/>
              <a:t>14/09/2022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2C01FD-54B2-4271-96CC-33ADBA21B4C5}" type="slidenum">
              <a:rPr lang="en-GB" smtClean="0"/>
              <a:t>‹#›</a:t>
            </a:fld>
            <a:endParaRPr lang="en-GB"/>
          </a:p>
        </p:txBody>
      </p:sp>
    </p:spTree>
    <p:extLst>
      <p:ext uri="{BB962C8B-B14F-4D97-AF65-F5344CB8AC3E}">
        <p14:creationId xmlns:p14="http://schemas.microsoft.com/office/powerpoint/2010/main" val="4035221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can be critical, we must have material to critique. </a:t>
            </a:r>
          </a:p>
          <a:p>
            <a:endParaRPr lang="en-GB" dirty="0"/>
          </a:p>
          <a:p>
            <a:r>
              <a:rPr lang="en-GB" dirty="0"/>
              <a:t>The UWTSD library can be located via the UWTSD  homepage. </a:t>
            </a:r>
          </a:p>
          <a:p>
            <a:endParaRPr lang="en-GB" dirty="0"/>
          </a:p>
          <a:p>
            <a:r>
              <a:rPr lang="en-GB" dirty="0"/>
              <a:t>Google scholar is very useful and will yield more accessible result if students are logged into the UWTSD library</a:t>
            </a:r>
          </a:p>
        </p:txBody>
      </p:sp>
      <p:sp>
        <p:nvSpPr>
          <p:cNvPr id="4" name="Slide Number Placeholder 3"/>
          <p:cNvSpPr>
            <a:spLocks noGrp="1"/>
          </p:cNvSpPr>
          <p:nvPr>
            <p:ph type="sldNum" sz="quarter" idx="5"/>
          </p:nvPr>
        </p:nvSpPr>
        <p:spPr/>
        <p:txBody>
          <a:bodyPr/>
          <a:lstStyle/>
          <a:p>
            <a:fld id="{6E2C01FD-54B2-4271-96CC-33ADBA21B4C5}" type="slidenum">
              <a:rPr lang="en-GB" smtClean="0"/>
              <a:t>5</a:t>
            </a:fld>
            <a:endParaRPr lang="en-GB"/>
          </a:p>
        </p:txBody>
      </p:sp>
    </p:spTree>
    <p:extLst>
      <p:ext uri="{BB962C8B-B14F-4D97-AF65-F5344CB8AC3E}">
        <p14:creationId xmlns:p14="http://schemas.microsoft.com/office/powerpoint/2010/main" val="2621449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avoid .com and .co.uk sites and focus on .org .gov and .ac.uk for more reliable website. </a:t>
            </a:r>
          </a:p>
          <a:p>
            <a:endParaRPr lang="en-GB" dirty="0"/>
          </a:p>
          <a:p>
            <a:r>
              <a:rPr lang="en-GB" dirty="0"/>
              <a:t>.com and .co.uk are useful for industry information if they are authentic and official websites for the chosen company. </a:t>
            </a:r>
          </a:p>
          <a:p>
            <a:endParaRPr lang="en-GB" dirty="0"/>
          </a:p>
          <a:p>
            <a:r>
              <a:rPr lang="en-GB" dirty="0"/>
              <a:t>Visits these sites as a group. </a:t>
            </a:r>
          </a:p>
        </p:txBody>
      </p:sp>
      <p:sp>
        <p:nvSpPr>
          <p:cNvPr id="4" name="Slide Number Placeholder 3"/>
          <p:cNvSpPr>
            <a:spLocks noGrp="1"/>
          </p:cNvSpPr>
          <p:nvPr>
            <p:ph type="sldNum" sz="quarter" idx="5"/>
          </p:nvPr>
        </p:nvSpPr>
        <p:spPr/>
        <p:txBody>
          <a:bodyPr/>
          <a:lstStyle/>
          <a:p>
            <a:fld id="{6E2C01FD-54B2-4271-96CC-33ADBA21B4C5}" type="slidenum">
              <a:rPr lang="en-GB" smtClean="0"/>
              <a:t>6</a:t>
            </a:fld>
            <a:endParaRPr lang="en-GB"/>
          </a:p>
        </p:txBody>
      </p:sp>
    </p:spTree>
    <p:extLst>
      <p:ext uri="{BB962C8B-B14F-4D97-AF65-F5344CB8AC3E}">
        <p14:creationId xmlns:p14="http://schemas.microsoft.com/office/powerpoint/2010/main" val="2055624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Wikipedia can at time provide a means of orientating oneself with a new topic or individual but this site is not academic and should not replace the use of books or journal articles. </a:t>
            </a:r>
          </a:p>
        </p:txBody>
      </p:sp>
      <p:sp>
        <p:nvSpPr>
          <p:cNvPr id="4" name="Slide Number Placeholder 3"/>
          <p:cNvSpPr>
            <a:spLocks noGrp="1"/>
          </p:cNvSpPr>
          <p:nvPr>
            <p:ph type="sldNum" sz="quarter" idx="5"/>
          </p:nvPr>
        </p:nvSpPr>
        <p:spPr/>
        <p:txBody>
          <a:bodyPr/>
          <a:lstStyle/>
          <a:p>
            <a:fld id="{6E2C01FD-54B2-4271-96CC-33ADBA21B4C5}" type="slidenum">
              <a:rPr lang="en-GB" smtClean="0"/>
              <a:t>7</a:t>
            </a:fld>
            <a:endParaRPr lang="en-GB"/>
          </a:p>
        </p:txBody>
      </p:sp>
    </p:spTree>
    <p:extLst>
      <p:ext uri="{BB962C8B-B14F-4D97-AF65-F5344CB8AC3E}">
        <p14:creationId xmlns:p14="http://schemas.microsoft.com/office/powerpoint/2010/main" val="38373084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Boolean search techniques involves identify key words that might relate to your research question. </a:t>
            </a:r>
          </a:p>
          <a:p>
            <a:r>
              <a:rPr lang="en-GB" dirty="0"/>
              <a:t>To combine the distinct concepts in your search use AND. This tells the database that both concepts must be present in your results, e.g. child AND poverty. </a:t>
            </a:r>
          </a:p>
          <a:p>
            <a:endParaRPr lang="en-GB" dirty="0"/>
          </a:p>
          <a:p>
            <a:r>
              <a:rPr lang="en-GB" dirty="0"/>
              <a:t>• When using synonyms, use OR to specify that one or other of your terms but not necessarily both should appear in your search terms, e.g. child OR minor. • </a:t>
            </a:r>
          </a:p>
          <a:p>
            <a:endParaRPr lang="en-GB" dirty="0"/>
          </a:p>
          <a:p>
            <a:r>
              <a:rPr lang="en-GB" dirty="0"/>
              <a:t>When using AND </a:t>
            </a:r>
            <a:r>
              <a:rPr lang="en-GB" dirty="0" err="1"/>
              <a:t>and</a:t>
            </a:r>
            <a:r>
              <a:rPr lang="en-GB" dirty="0"/>
              <a:t> OR in the same search use brackets around the terms combined using OR, e.g. (child OR minor) AND poverty. </a:t>
            </a:r>
          </a:p>
          <a:p>
            <a:endParaRPr lang="en-GB" dirty="0"/>
          </a:p>
          <a:p>
            <a:r>
              <a:rPr lang="en-GB" dirty="0"/>
              <a:t>• Use “quotation marks” to look for a specific phrase (where words have a particular meaning when they are together), e.g. “United Nations”.</a:t>
            </a:r>
          </a:p>
          <a:p>
            <a:endParaRPr lang="en-GB" dirty="0"/>
          </a:p>
          <a:p>
            <a:r>
              <a:rPr lang="en-GB" dirty="0"/>
              <a:t> • To find alternative word endings use * e.g. child* finds child, children (and also childish, childishly...).</a:t>
            </a:r>
          </a:p>
          <a:p>
            <a:endParaRPr lang="en-GB" dirty="0"/>
          </a:p>
          <a:p>
            <a:r>
              <a:rPr lang="en-GB" dirty="0"/>
              <a:t> • To find alternative spellings use ? e.g. </a:t>
            </a:r>
            <a:r>
              <a:rPr lang="en-GB" dirty="0" err="1"/>
              <a:t>wom?n</a:t>
            </a:r>
            <a:r>
              <a:rPr lang="en-GB" dirty="0"/>
              <a:t> finds women and woman.</a:t>
            </a:r>
          </a:p>
          <a:p>
            <a:endParaRPr lang="en-GB" dirty="0"/>
          </a:p>
        </p:txBody>
      </p:sp>
      <p:sp>
        <p:nvSpPr>
          <p:cNvPr id="4" name="Slide Number Placeholder 3"/>
          <p:cNvSpPr>
            <a:spLocks noGrp="1"/>
          </p:cNvSpPr>
          <p:nvPr>
            <p:ph type="sldNum" sz="quarter" idx="5"/>
          </p:nvPr>
        </p:nvSpPr>
        <p:spPr/>
        <p:txBody>
          <a:bodyPr/>
          <a:lstStyle/>
          <a:p>
            <a:fld id="{6E2C01FD-54B2-4271-96CC-33ADBA21B4C5}" type="slidenum">
              <a:rPr lang="en-GB" smtClean="0"/>
              <a:t>8</a:t>
            </a:fld>
            <a:endParaRPr lang="en-GB"/>
          </a:p>
        </p:txBody>
      </p:sp>
    </p:spTree>
    <p:extLst>
      <p:ext uri="{BB962C8B-B14F-4D97-AF65-F5344CB8AC3E}">
        <p14:creationId xmlns:p14="http://schemas.microsoft.com/office/powerpoint/2010/main" val="39260255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350"/>
              </a:spcBef>
              <a:spcAft>
                <a:spcPts val="0"/>
              </a:spcAft>
              <a:buNone/>
            </a:pPr>
            <a:r>
              <a:rPr lang="en-US" sz="1800" b="1" i="1" u="sng" dirty="0">
                <a:solidFill>
                  <a:srgbClr val="323232"/>
                </a:solidFill>
                <a:uFill>
                  <a:solidFill>
                    <a:srgbClr val="323232"/>
                  </a:solidFill>
                </a:uFill>
                <a:latin typeface="Times New Roman" panose="02020603050405020304" pitchFamily="18" charset="0"/>
                <a:ea typeface="Georgia" panose="02040502050405020303" pitchFamily="18" charset="0"/>
                <a:cs typeface="Georgia" panose="02040502050405020303" pitchFamily="18" charset="0"/>
              </a:rPr>
              <a:t>C</a:t>
            </a:r>
            <a:r>
              <a:rPr lang="en-US" sz="1600" b="1" dirty="0">
                <a:solidFill>
                  <a:srgbClr val="323232"/>
                </a:solidFill>
                <a:latin typeface="Times New Roman" panose="02020603050405020304" pitchFamily="18" charset="0"/>
                <a:ea typeface="Georgia" panose="02040502050405020303" pitchFamily="18" charset="0"/>
                <a:cs typeface="Georgia" panose="02040502050405020303" pitchFamily="18" charset="0"/>
              </a:rPr>
              <a:t>urrency</a:t>
            </a:r>
            <a:r>
              <a:rPr lang="en-US" sz="160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b="1" i="1" dirty="0">
                <a:solidFill>
                  <a:srgbClr val="323232"/>
                </a:solidFill>
                <a:latin typeface="Times New Roman" panose="02020603050405020304" pitchFamily="18" charset="0"/>
                <a:ea typeface="Georgia" panose="02040502050405020303" pitchFamily="18" charset="0"/>
                <a:cs typeface="Georgia" panose="02040502050405020303" pitchFamily="18" charset="0"/>
              </a:rPr>
              <a:t>The timeliness of the information</a:t>
            </a:r>
            <a:r>
              <a:rPr lang="en-US" b="1" dirty="0">
                <a:solidFill>
                  <a:srgbClr val="323232"/>
                </a:solidFill>
                <a:latin typeface="Times New Roman" panose="02020603050405020304" pitchFamily="18" charset="0"/>
                <a:ea typeface="Georgia" panose="02040502050405020303" pitchFamily="18" charset="0"/>
                <a:cs typeface="Georgia" panose="02040502050405020303" pitchFamily="18" charset="0"/>
              </a:rPr>
              <a:t>.</a:t>
            </a:r>
            <a:endParaRPr lang="en-GB" dirty="0">
              <a:latin typeface="Georgia" panose="02040502050405020303" pitchFamily="18" charset="0"/>
              <a:ea typeface="Georgia" panose="02040502050405020303" pitchFamily="18" charset="0"/>
              <a:cs typeface="Georgia" panose="02040502050405020303" pitchFamily="18" charset="0"/>
            </a:endParaRPr>
          </a:p>
          <a:p>
            <a:pPr lvl="0">
              <a:spcBef>
                <a:spcPts val="115"/>
              </a:spcBef>
              <a:buFont typeface="Wingdings" panose="05000000000000000000" pitchFamily="2" charset="2"/>
              <a:buChar char=""/>
              <a:tabLst>
                <a:tab pos="431800" algn="l"/>
              </a:tabLst>
            </a:pP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When was the information published or</a:t>
            </a:r>
            <a:r>
              <a:rPr lang="en-US" spc="6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posted?</a:t>
            </a:r>
            <a:endParaRPr lang="en-GB" dirty="0">
              <a:latin typeface="Georgia" panose="02040502050405020303" pitchFamily="18" charset="0"/>
              <a:ea typeface="Georgia" panose="02040502050405020303" pitchFamily="18" charset="0"/>
              <a:cs typeface="Georgia" panose="02040502050405020303" pitchFamily="18" charset="0"/>
            </a:endParaRPr>
          </a:p>
          <a:p>
            <a:pPr lvl="0">
              <a:spcBef>
                <a:spcPts val="65"/>
              </a:spcBef>
              <a:buFont typeface="Wingdings" panose="05000000000000000000" pitchFamily="2" charset="2"/>
              <a:buChar char=""/>
              <a:tabLst>
                <a:tab pos="431800" algn="l"/>
              </a:tabLst>
            </a:pP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Has the information been revised or</a:t>
            </a:r>
            <a:r>
              <a:rPr lang="en-US" spc="6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updated?</a:t>
            </a:r>
            <a:endParaRPr lang="en-GB" dirty="0">
              <a:latin typeface="Georgia" panose="02040502050405020303" pitchFamily="18" charset="0"/>
              <a:ea typeface="Georgia" panose="02040502050405020303" pitchFamily="18" charset="0"/>
              <a:cs typeface="Georgia" panose="02040502050405020303" pitchFamily="18" charset="0"/>
            </a:endParaRPr>
          </a:p>
          <a:p>
            <a:pPr lvl="0">
              <a:spcBef>
                <a:spcPts val="70"/>
              </a:spcBef>
              <a:buFont typeface="Wingdings" panose="05000000000000000000" pitchFamily="2" charset="2"/>
              <a:buChar char=""/>
              <a:tabLst>
                <a:tab pos="431800" algn="l"/>
              </a:tabLst>
            </a:pP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Does your topic require current information, or will older sources work as</a:t>
            </a:r>
            <a:r>
              <a:rPr lang="en-US" spc="18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well?</a:t>
            </a:r>
            <a:endParaRPr lang="en-GB" dirty="0">
              <a:latin typeface="Georgia" panose="02040502050405020303" pitchFamily="18" charset="0"/>
              <a:ea typeface="Georgia" panose="02040502050405020303" pitchFamily="18" charset="0"/>
              <a:cs typeface="Georgia" panose="02040502050405020303" pitchFamily="18" charset="0"/>
            </a:endParaRPr>
          </a:p>
          <a:p>
            <a:pPr lvl="0">
              <a:spcBef>
                <a:spcPts val="110"/>
              </a:spcBef>
              <a:buSzPts val="900"/>
              <a:buFont typeface="Wingdings" panose="05000000000000000000" pitchFamily="2" charset="2"/>
              <a:buChar char=""/>
              <a:tabLst>
                <a:tab pos="414020" algn="l"/>
              </a:tabLst>
            </a:pPr>
            <a:r>
              <a:rPr lang="en-US" spc="5" dirty="0">
                <a:solidFill>
                  <a:srgbClr val="323232"/>
                </a:solidFill>
                <a:latin typeface="Georgia" panose="02040502050405020303" pitchFamily="18" charset="0"/>
                <a:ea typeface="Wingdings" panose="05000000000000000000" pitchFamily="2" charset="2"/>
                <a:cs typeface="Wingdings" panose="05000000000000000000" pitchFamily="2" charset="2"/>
              </a:rPr>
              <a:t>Are the links</a:t>
            </a:r>
            <a:r>
              <a:rPr lang="en-US" spc="30" dirty="0">
                <a:solidFill>
                  <a:srgbClr val="323232"/>
                </a:solidFill>
                <a:latin typeface="Georgia" panose="02040502050405020303" pitchFamily="18" charset="0"/>
                <a:ea typeface="Wingdings" panose="05000000000000000000" pitchFamily="2" charset="2"/>
                <a:cs typeface="Wingdings" panose="05000000000000000000" pitchFamily="2" charset="2"/>
              </a:rPr>
              <a:t> </a:t>
            </a:r>
            <a:r>
              <a:rPr lang="en-US" spc="5" dirty="0">
                <a:solidFill>
                  <a:srgbClr val="323232"/>
                </a:solidFill>
                <a:latin typeface="Georgia" panose="02040502050405020303" pitchFamily="18" charset="0"/>
                <a:ea typeface="Wingdings" panose="05000000000000000000" pitchFamily="2" charset="2"/>
                <a:cs typeface="Wingdings" panose="05000000000000000000" pitchFamily="2" charset="2"/>
              </a:rPr>
              <a:t>functional?</a:t>
            </a:r>
            <a:endParaRPr lang="en-GB" spc="5" dirty="0">
              <a:latin typeface="Georgia" panose="02040502050405020303" pitchFamily="18" charset="0"/>
              <a:ea typeface="Wingdings" panose="05000000000000000000" pitchFamily="2" charset="2"/>
              <a:cs typeface="Wingdings" panose="05000000000000000000" pitchFamily="2" charset="2"/>
            </a:endParaRPr>
          </a:p>
          <a:p>
            <a:endParaRPr lang="en-GB" dirty="0"/>
          </a:p>
          <a:p>
            <a:pPr marL="0" indent="0">
              <a:spcBef>
                <a:spcPts val="800"/>
              </a:spcBef>
              <a:spcAft>
                <a:spcPts val="0"/>
              </a:spcAft>
              <a:buNone/>
            </a:pPr>
            <a:r>
              <a:rPr lang="en-US" sz="1800" b="1" i="1" u="sng" dirty="0">
                <a:solidFill>
                  <a:srgbClr val="323232"/>
                </a:solidFill>
                <a:uFill>
                  <a:solidFill>
                    <a:srgbClr val="000000"/>
                  </a:solidFill>
                </a:uFill>
                <a:latin typeface="Times New Roman" panose="02020603050405020304" pitchFamily="18" charset="0"/>
                <a:ea typeface="Times New Roman" panose="02020603050405020304" pitchFamily="18" charset="0"/>
              </a:rPr>
              <a:t>R</a:t>
            </a:r>
            <a:r>
              <a:rPr lang="en-US" sz="1600" b="1" dirty="0">
                <a:solidFill>
                  <a:srgbClr val="323232"/>
                </a:solidFill>
                <a:uFill>
                  <a:solidFill>
                    <a:srgbClr val="000000"/>
                  </a:solidFill>
                </a:uFill>
                <a:latin typeface="Times New Roman" panose="02020603050405020304" pitchFamily="18" charset="0"/>
                <a:ea typeface="Times New Roman" panose="02020603050405020304" pitchFamily="18" charset="0"/>
              </a:rPr>
              <a:t>elevance</a:t>
            </a:r>
            <a:r>
              <a:rPr lang="en-US" sz="1600" dirty="0">
                <a:solidFill>
                  <a:srgbClr val="323232"/>
                </a:solidFill>
                <a:uFill>
                  <a:solidFill>
                    <a:srgbClr val="000000"/>
                  </a:solidFill>
                </a:uFill>
                <a:latin typeface="Georgia" panose="02040502050405020303" pitchFamily="18" charset="0"/>
                <a:ea typeface="Times New Roman" panose="02020603050405020304" pitchFamily="18" charset="0"/>
              </a:rPr>
              <a:t>: </a:t>
            </a:r>
            <a:r>
              <a:rPr lang="en-US" b="1" i="1" dirty="0">
                <a:solidFill>
                  <a:srgbClr val="323232"/>
                </a:solidFill>
                <a:uFill>
                  <a:solidFill>
                    <a:srgbClr val="000000"/>
                  </a:solidFill>
                </a:uFill>
                <a:latin typeface="Times New Roman" panose="02020603050405020304" pitchFamily="18" charset="0"/>
                <a:ea typeface="Times New Roman" panose="02020603050405020304" pitchFamily="18" charset="0"/>
              </a:rPr>
              <a:t>The importance of the information for your needs</a:t>
            </a:r>
            <a:r>
              <a:rPr lang="en-US" b="1" dirty="0">
                <a:solidFill>
                  <a:srgbClr val="323232"/>
                </a:solidFill>
                <a:uFill>
                  <a:solidFill>
                    <a:srgbClr val="000000"/>
                  </a:solidFill>
                </a:uFill>
                <a:latin typeface="Times New Roman" panose="02020603050405020304" pitchFamily="18" charset="0"/>
                <a:ea typeface="Times New Roman" panose="02020603050405020304" pitchFamily="18" charset="0"/>
              </a:rPr>
              <a:t>.</a:t>
            </a:r>
            <a:endParaRPr lang="en-GB" b="1" i="1" u="sng" dirty="0">
              <a:uFill>
                <a:solidFill>
                  <a:srgbClr val="000000"/>
                </a:solidFill>
              </a:uFill>
              <a:latin typeface="Times New Roman" panose="02020603050405020304" pitchFamily="18" charset="0"/>
              <a:ea typeface="Times New Roman" panose="02020603050405020304" pitchFamily="18" charset="0"/>
            </a:endParaRPr>
          </a:p>
          <a:p>
            <a:pPr lvl="0">
              <a:spcBef>
                <a:spcPts val="155"/>
              </a:spcBef>
              <a:buFont typeface="Wingdings" panose="05000000000000000000" pitchFamily="2" charset="2"/>
              <a:buChar char=""/>
              <a:tabLst>
                <a:tab pos="431800" algn="l"/>
              </a:tabLst>
            </a:pP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Does the information relate to your topic or answer your</a:t>
            </a:r>
            <a:r>
              <a:rPr lang="en-US" spc="11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question?</a:t>
            </a:r>
            <a:endParaRPr lang="en-GB" dirty="0">
              <a:latin typeface="Georgia" panose="02040502050405020303" pitchFamily="18" charset="0"/>
              <a:ea typeface="Georgia" panose="02040502050405020303" pitchFamily="18" charset="0"/>
              <a:cs typeface="Georgia" panose="02040502050405020303" pitchFamily="18" charset="0"/>
            </a:endParaRPr>
          </a:p>
          <a:p>
            <a:pPr lvl="0">
              <a:spcBef>
                <a:spcPts val="110"/>
              </a:spcBef>
              <a:buFont typeface="Wingdings" panose="05000000000000000000" pitchFamily="2" charset="2"/>
              <a:buChar char=""/>
              <a:tabLst>
                <a:tab pos="431800" algn="l"/>
              </a:tabLst>
            </a:pP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Who is the intended</a:t>
            </a:r>
            <a:r>
              <a:rPr lang="en-US" spc="3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audience?</a:t>
            </a:r>
            <a:endParaRPr lang="en-GB" dirty="0">
              <a:latin typeface="Georgia" panose="02040502050405020303" pitchFamily="18" charset="0"/>
              <a:ea typeface="Georgia" panose="02040502050405020303" pitchFamily="18" charset="0"/>
              <a:cs typeface="Georgia" panose="02040502050405020303" pitchFamily="18" charset="0"/>
            </a:endParaRPr>
          </a:p>
          <a:p>
            <a:pPr lvl="0">
              <a:spcBef>
                <a:spcPts val="120"/>
              </a:spcBef>
              <a:buFont typeface="Wingdings" panose="05000000000000000000" pitchFamily="2" charset="2"/>
              <a:buChar char=""/>
              <a:tabLst>
                <a:tab pos="431800" algn="l"/>
              </a:tabLst>
            </a:pPr>
            <a:r>
              <a:rPr lang="en-US" dirty="0">
                <a:latin typeface="Georgia" panose="02040502050405020303" pitchFamily="18" charset="0"/>
                <a:ea typeface="Georgia" panose="02040502050405020303" pitchFamily="18" charset="0"/>
                <a:cs typeface="Georgia" panose="02040502050405020303" pitchFamily="18" charset="0"/>
              </a:rPr>
              <a:t>Is the information at an appropriate level (i.e. not too elementary or advanced for your</a:t>
            </a:r>
            <a:r>
              <a:rPr lang="en-US" spc="65" dirty="0">
                <a:latin typeface="Georgia" panose="02040502050405020303" pitchFamily="18" charset="0"/>
                <a:ea typeface="Georgia" panose="02040502050405020303" pitchFamily="18" charset="0"/>
                <a:cs typeface="Georgia" panose="02040502050405020303" pitchFamily="18" charset="0"/>
              </a:rPr>
              <a:t> </a:t>
            </a:r>
            <a:r>
              <a:rPr lang="en-US" dirty="0">
                <a:latin typeface="Georgia" panose="02040502050405020303" pitchFamily="18" charset="0"/>
                <a:ea typeface="Georgia" panose="02040502050405020303" pitchFamily="18" charset="0"/>
                <a:cs typeface="Georgia" panose="02040502050405020303" pitchFamily="18" charset="0"/>
              </a:rPr>
              <a:t>needs)?</a:t>
            </a:r>
            <a:endParaRPr lang="en-GB" dirty="0">
              <a:latin typeface="Georgia" panose="02040502050405020303" pitchFamily="18" charset="0"/>
              <a:ea typeface="Georgia" panose="02040502050405020303" pitchFamily="18" charset="0"/>
              <a:cs typeface="Georgia" panose="02040502050405020303" pitchFamily="18" charset="0"/>
            </a:endParaRPr>
          </a:p>
          <a:p>
            <a:pPr lvl="0">
              <a:spcBef>
                <a:spcPts val="120"/>
              </a:spcBef>
              <a:buFont typeface="Wingdings" panose="05000000000000000000" pitchFamily="2" charset="2"/>
              <a:buChar char=""/>
              <a:tabLst>
                <a:tab pos="431800" algn="l"/>
              </a:tabLst>
            </a:pP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Have you looked at a variety of sources before determining this is one you will</a:t>
            </a:r>
            <a:r>
              <a:rPr lang="en-US" spc="1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use?</a:t>
            </a:r>
            <a:endParaRPr lang="en-GB" dirty="0">
              <a:latin typeface="Georgia" panose="02040502050405020303" pitchFamily="18" charset="0"/>
              <a:ea typeface="Georgia" panose="02040502050405020303" pitchFamily="18" charset="0"/>
              <a:cs typeface="Georgia" panose="02040502050405020303" pitchFamily="18" charset="0"/>
            </a:endParaRPr>
          </a:p>
          <a:p>
            <a:pPr lvl="0">
              <a:spcBef>
                <a:spcPts val="115"/>
              </a:spcBef>
              <a:buFont typeface="Wingdings" panose="05000000000000000000" pitchFamily="2" charset="2"/>
              <a:buChar char=""/>
              <a:tabLst>
                <a:tab pos="431800" algn="l"/>
              </a:tabLst>
            </a:pP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Would you be comfortable citing this source in your research</a:t>
            </a:r>
            <a:r>
              <a:rPr lang="en-US" spc="12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paper?</a:t>
            </a:r>
            <a:endParaRPr lang="en-GB" dirty="0">
              <a:latin typeface="Georgia" panose="02040502050405020303" pitchFamily="18" charset="0"/>
              <a:ea typeface="Georgia" panose="02040502050405020303" pitchFamily="18" charset="0"/>
              <a:cs typeface="Georgia" panose="02040502050405020303" pitchFamily="18" charset="0"/>
            </a:endParaRPr>
          </a:p>
          <a:p>
            <a:endParaRPr lang="en-GB" dirty="0"/>
          </a:p>
          <a:p>
            <a:pPr marL="0" indent="0">
              <a:spcBef>
                <a:spcPts val="925"/>
              </a:spcBef>
              <a:spcAft>
                <a:spcPts val="0"/>
              </a:spcAft>
              <a:buNone/>
            </a:pPr>
            <a:r>
              <a:rPr lang="en-US" sz="1600" b="1" i="1" u="sng" dirty="0">
                <a:solidFill>
                  <a:srgbClr val="323232"/>
                </a:solidFill>
                <a:uFill>
                  <a:solidFill>
                    <a:srgbClr val="323232"/>
                  </a:solidFill>
                </a:uFill>
                <a:latin typeface="Times New Roman" panose="02020603050405020304" pitchFamily="18" charset="0"/>
                <a:ea typeface="Georgia" panose="02040502050405020303" pitchFamily="18" charset="0"/>
                <a:cs typeface="Georgia" panose="02040502050405020303" pitchFamily="18" charset="0"/>
              </a:rPr>
              <a:t>A</a:t>
            </a:r>
            <a:r>
              <a:rPr lang="en-US" b="1" dirty="0">
                <a:solidFill>
                  <a:srgbClr val="323232"/>
                </a:solidFill>
                <a:latin typeface="Times New Roman" panose="02020603050405020304" pitchFamily="18" charset="0"/>
                <a:ea typeface="Georgia" panose="02040502050405020303" pitchFamily="18" charset="0"/>
                <a:cs typeface="Georgia" panose="02040502050405020303" pitchFamily="18" charset="0"/>
              </a:rPr>
              <a:t>uthority</a:t>
            </a: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1200" b="1" i="1" dirty="0">
                <a:solidFill>
                  <a:srgbClr val="323232"/>
                </a:solidFill>
                <a:latin typeface="Times New Roman" panose="02020603050405020304" pitchFamily="18" charset="0"/>
                <a:ea typeface="Georgia" panose="02040502050405020303" pitchFamily="18" charset="0"/>
                <a:cs typeface="Georgia" panose="02040502050405020303" pitchFamily="18" charset="0"/>
              </a:rPr>
              <a:t>The source of the information.</a:t>
            </a:r>
            <a:endParaRPr lang="en-GB" sz="1200" dirty="0">
              <a:latin typeface="Georgia" panose="02040502050405020303" pitchFamily="18" charset="0"/>
              <a:ea typeface="Georgia" panose="02040502050405020303" pitchFamily="18" charset="0"/>
              <a:cs typeface="Georgia" panose="02040502050405020303" pitchFamily="18" charset="0"/>
            </a:endParaRPr>
          </a:p>
          <a:p>
            <a:pPr lvl="0">
              <a:spcBef>
                <a:spcPts val="110"/>
              </a:spcBef>
              <a:buFont typeface="Wingdings" panose="05000000000000000000" pitchFamily="2" charset="2"/>
              <a:buChar char=""/>
              <a:tabLst>
                <a:tab pos="431800" algn="l"/>
              </a:tabLst>
            </a:pP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Who is the</a:t>
            </a:r>
            <a:r>
              <a:rPr lang="en-US" sz="1200" spc="4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author/publisher/source/sponsor?</a:t>
            </a:r>
            <a:endParaRPr lang="en-GB" sz="1200" dirty="0">
              <a:latin typeface="Georgia" panose="02040502050405020303" pitchFamily="18" charset="0"/>
              <a:ea typeface="Georgia" panose="02040502050405020303" pitchFamily="18" charset="0"/>
              <a:cs typeface="Georgia" panose="02040502050405020303" pitchFamily="18" charset="0"/>
            </a:endParaRPr>
          </a:p>
          <a:p>
            <a:pPr lvl="0">
              <a:spcBef>
                <a:spcPts val="65"/>
              </a:spcBef>
              <a:buFont typeface="Wingdings" panose="05000000000000000000" pitchFamily="2" charset="2"/>
              <a:buChar char=""/>
              <a:tabLst>
                <a:tab pos="431800" algn="l"/>
              </a:tabLst>
            </a:pP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What are the author's credentials or organizational</a:t>
            </a:r>
            <a:r>
              <a:rPr lang="en-US" sz="1200" spc="4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affiliations?</a:t>
            </a:r>
            <a:endParaRPr lang="en-GB" sz="1200" dirty="0">
              <a:latin typeface="Georgia" panose="02040502050405020303" pitchFamily="18" charset="0"/>
              <a:ea typeface="Georgia" panose="02040502050405020303" pitchFamily="18" charset="0"/>
              <a:cs typeface="Georgia" panose="02040502050405020303" pitchFamily="18" charset="0"/>
            </a:endParaRPr>
          </a:p>
          <a:p>
            <a:pPr lvl="0">
              <a:spcBef>
                <a:spcPts val="70"/>
              </a:spcBef>
              <a:buFont typeface="Wingdings" panose="05000000000000000000" pitchFamily="2" charset="2"/>
              <a:buChar char=""/>
              <a:tabLst>
                <a:tab pos="432435" algn="l"/>
              </a:tabLst>
            </a:pP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Is the author qualified to write on the</a:t>
            </a:r>
            <a:r>
              <a:rPr lang="en-US" sz="1200" spc="7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topic?</a:t>
            </a:r>
            <a:endParaRPr lang="en-GB" sz="1200" dirty="0">
              <a:latin typeface="Georgia" panose="02040502050405020303" pitchFamily="18" charset="0"/>
              <a:ea typeface="Georgia" panose="02040502050405020303" pitchFamily="18" charset="0"/>
              <a:cs typeface="Georgia" panose="02040502050405020303" pitchFamily="18" charset="0"/>
            </a:endParaRPr>
          </a:p>
          <a:p>
            <a:pPr lvl="0">
              <a:spcBef>
                <a:spcPts val="70"/>
              </a:spcBef>
              <a:buFont typeface="Wingdings" panose="05000000000000000000" pitchFamily="2" charset="2"/>
              <a:buChar char=""/>
              <a:tabLst>
                <a:tab pos="432435" algn="l"/>
              </a:tabLst>
            </a:pP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Is there contact information, such as a publisher or email</a:t>
            </a:r>
            <a:r>
              <a:rPr lang="en-US" sz="1200" spc="5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address?</a:t>
            </a:r>
            <a:endParaRPr lang="en-GB" sz="1200" dirty="0">
              <a:latin typeface="Georgia" panose="02040502050405020303" pitchFamily="18" charset="0"/>
              <a:ea typeface="Georgia" panose="02040502050405020303" pitchFamily="18" charset="0"/>
              <a:cs typeface="Georgia" panose="02040502050405020303" pitchFamily="18" charset="0"/>
            </a:endParaRPr>
          </a:p>
          <a:p>
            <a:pPr marR="2821305" lvl="0">
              <a:lnSpc>
                <a:spcPct val="107000"/>
              </a:lnSpc>
              <a:spcBef>
                <a:spcPts val="110"/>
              </a:spcBef>
              <a:buSzPts val="900"/>
              <a:buFont typeface="Wingdings" panose="05000000000000000000" pitchFamily="2" charset="2"/>
              <a:buChar char=""/>
              <a:tabLst>
                <a:tab pos="413385" algn="l"/>
              </a:tabLst>
            </a:pPr>
            <a:r>
              <a:rPr lang="en-US" sz="1200" spc="5" dirty="0">
                <a:solidFill>
                  <a:srgbClr val="323232"/>
                </a:solidFill>
                <a:latin typeface="Georgia" panose="02040502050405020303" pitchFamily="18" charset="0"/>
                <a:ea typeface="Wingdings" panose="05000000000000000000" pitchFamily="2" charset="2"/>
                <a:cs typeface="Wingdings" panose="05000000000000000000" pitchFamily="2" charset="2"/>
              </a:rPr>
              <a:t>Does the URL reveal anything about the author or source? examples: </a:t>
            </a:r>
            <a:r>
              <a:rPr lang="en-US" sz="1200" b="1" spc="5" dirty="0">
                <a:solidFill>
                  <a:srgbClr val="323232"/>
                </a:solidFill>
                <a:latin typeface="Times New Roman" panose="02020603050405020304" pitchFamily="18" charset="0"/>
                <a:ea typeface="Wingdings" panose="05000000000000000000" pitchFamily="2" charset="2"/>
                <a:cs typeface="Georgia" panose="02040502050405020303" pitchFamily="18" charset="0"/>
              </a:rPr>
              <a:t>.com .</a:t>
            </a:r>
            <a:r>
              <a:rPr lang="en-US" sz="1200" b="1" spc="5" dirty="0" err="1">
                <a:solidFill>
                  <a:srgbClr val="323232"/>
                </a:solidFill>
                <a:latin typeface="Times New Roman" panose="02020603050405020304" pitchFamily="18" charset="0"/>
                <a:ea typeface="Wingdings" panose="05000000000000000000" pitchFamily="2" charset="2"/>
                <a:cs typeface="Georgia" panose="02040502050405020303" pitchFamily="18" charset="0"/>
              </a:rPr>
              <a:t>edu</a:t>
            </a:r>
            <a:r>
              <a:rPr lang="en-US" sz="1200" b="1" spc="5" dirty="0">
                <a:solidFill>
                  <a:srgbClr val="323232"/>
                </a:solidFill>
                <a:latin typeface="Times New Roman" panose="02020603050405020304" pitchFamily="18" charset="0"/>
                <a:ea typeface="Wingdings" panose="05000000000000000000" pitchFamily="2" charset="2"/>
                <a:cs typeface="Georgia" panose="02040502050405020303" pitchFamily="18" charset="0"/>
              </a:rPr>
              <a:t> .gov .org</a:t>
            </a:r>
            <a:r>
              <a:rPr lang="en-US" sz="1200" b="1" spc="65" dirty="0">
                <a:solidFill>
                  <a:srgbClr val="323232"/>
                </a:solidFill>
                <a:latin typeface="Times New Roman" panose="02020603050405020304" pitchFamily="18" charset="0"/>
                <a:ea typeface="Wingdings" panose="05000000000000000000" pitchFamily="2" charset="2"/>
                <a:cs typeface="Georgia" panose="02040502050405020303" pitchFamily="18" charset="0"/>
              </a:rPr>
              <a:t> </a:t>
            </a:r>
            <a:r>
              <a:rPr lang="en-US" sz="1200" b="1" spc="5" dirty="0" err="1">
                <a:solidFill>
                  <a:srgbClr val="323232"/>
                </a:solidFill>
                <a:latin typeface="Times New Roman" panose="02020603050405020304" pitchFamily="18" charset="0"/>
                <a:ea typeface="Wingdings" panose="05000000000000000000" pitchFamily="2" charset="2"/>
                <a:cs typeface="Georgia" panose="02040502050405020303" pitchFamily="18" charset="0"/>
              </a:rPr>
              <a:t>.net</a:t>
            </a:r>
            <a:endParaRPr lang="en-GB" sz="1200" spc="5" dirty="0">
              <a:latin typeface="Georgia" panose="02040502050405020303" pitchFamily="18" charset="0"/>
              <a:ea typeface="Wingdings" panose="05000000000000000000" pitchFamily="2" charset="2"/>
              <a:cs typeface="Wingdings" panose="05000000000000000000" pitchFamily="2" charset="2"/>
            </a:endParaRPr>
          </a:p>
          <a:p>
            <a:endParaRPr lang="en-GB" dirty="0"/>
          </a:p>
          <a:p>
            <a:pPr marL="0" indent="0">
              <a:spcBef>
                <a:spcPts val="820"/>
              </a:spcBef>
              <a:spcAft>
                <a:spcPts val="0"/>
              </a:spcAft>
              <a:buNone/>
            </a:pPr>
            <a:r>
              <a:rPr lang="en-US" sz="1600" b="1" i="1" u="sng" dirty="0">
                <a:solidFill>
                  <a:srgbClr val="323232"/>
                </a:solidFill>
                <a:uFill>
                  <a:solidFill>
                    <a:srgbClr val="000000"/>
                  </a:solidFill>
                </a:uFill>
                <a:latin typeface="Times New Roman" panose="02020603050405020304" pitchFamily="18" charset="0"/>
                <a:ea typeface="Times New Roman" panose="02020603050405020304" pitchFamily="18" charset="0"/>
              </a:rPr>
              <a:t>A</a:t>
            </a:r>
            <a:r>
              <a:rPr lang="en-US" b="1" dirty="0">
                <a:solidFill>
                  <a:srgbClr val="323232"/>
                </a:solidFill>
                <a:uFill>
                  <a:solidFill>
                    <a:srgbClr val="000000"/>
                  </a:solidFill>
                </a:uFill>
                <a:latin typeface="Times New Roman" panose="02020603050405020304" pitchFamily="18" charset="0"/>
                <a:ea typeface="Times New Roman" panose="02020603050405020304" pitchFamily="18" charset="0"/>
              </a:rPr>
              <a:t>ccuracy</a:t>
            </a:r>
            <a:r>
              <a:rPr lang="en-US" dirty="0">
                <a:solidFill>
                  <a:srgbClr val="323232"/>
                </a:solidFill>
                <a:uFill>
                  <a:solidFill>
                    <a:srgbClr val="000000"/>
                  </a:solidFill>
                </a:uFill>
                <a:latin typeface="Georgia" panose="02040502050405020303" pitchFamily="18" charset="0"/>
                <a:ea typeface="Times New Roman" panose="02020603050405020304" pitchFamily="18" charset="0"/>
              </a:rPr>
              <a:t>: </a:t>
            </a:r>
            <a:r>
              <a:rPr lang="en-US" sz="1200" b="1" i="1" dirty="0">
                <a:solidFill>
                  <a:srgbClr val="323232"/>
                </a:solidFill>
                <a:uFill>
                  <a:solidFill>
                    <a:srgbClr val="000000"/>
                  </a:solidFill>
                </a:uFill>
                <a:latin typeface="Times New Roman" panose="02020603050405020304" pitchFamily="18" charset="0"/>
                <a:ea typeface="Times New Roman" panose="02020603050405020304" pitchFamily="18" charset="0"/>
              </a:rPr>
              <a:t>The reliability, truthfulness and correctness of the content.</a:t>
            </a:r>
            <a:endParaRPr lang="en-GB" sz="1200" b="1" i="1" u="sng" dirty="0">
              <a:uFill>
                <a:solidFill>
                  <a:srgbClr val="000000"/>
                </a:solidFill>
              </a:uFill>
              <a:latin typeface="Times New Roman" panose="02020603050405020304" pitchFamily="18" charset="0"/>
              <a:ea typeface="Times New Roman" panose="02020603050405020304" pitchFamily="18" charset="0"/>
            </a:endParaRPr>
          </a:p>
          <a:p>
            <a:pPr lvl="0">
              <a:spcBef>
                <a:spcPts val="160"/>
              </a:spcBef>
              <a:buFont typeface="Wingdings" panose="05000000000000000000" pitchFamily="2" charset="2"/>
              <a:buChar char=""/>
              <a:tabLst>
                <a:tab pos="431800" algn="l"/>
              </a:tabLst>
            </a:pP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Where does the information come</a:t>
            </a:r>
            <a:r>
              <a:rPr lang="en-US" sz="1200" spc="4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from?</a:t>
            </a:r>
            <a:endParaRPr lang="en-GB" sz="1200" dirty="0">
              <a:latin typeface="Georgia" panose="02040502050405020303" pitchFamily="18" charset="0"/>
              <a:ea typeface="Georgia" panose="02040502050405020303" pitchFamily="18" charset="0"/>
              <a:cs typeface="Georgia" panose="02040502050405020303" pitchFamily="18" charset="0"/>
            </a:endParaRPr>
          </a:p>
          <a:p>
            <a:pPr lvl="0">
              <a:spcBef>
                <a:spcPts val="110"/>
              </a:spcBef>
              <a:buFont typeface="Wingdings" panose="05000000000000000000" pitchFamily="2" charset="2"/>
              <a:buChar char=""/>
              <a:tabLst>
                <a:tab pos="431800" algn="l"/>
              </a:tabLst>
            </a:pP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Is the information supported by</a:t>
            </a:r>
            <a:r>
              <a:rPr lang="en-US" sz="1200" spc="4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evidence?</a:t>
            </a:r>
            <a:endParaRPr lang="en-GB" sz="1200" dirty="0">
              <a:latin typeface="Georgia" panose="02040502050405020303" pitchFamily="18" charset="0"/>
              <a:ea typeface="Georgia" panose="02040502050405020303" pitchFamily="18" charset="0"/>
              <a:cs typeface="Georgia" panose="02040502050405020303" pitchFamily="18" charset="0"/>
            </a:endParaRPr>
          </a:p>
          <a:p>
            <a:pPr lvl="0">
              <a:spcBef>
                <a:spcPts val="120"/>
              </a:spcBef>
              <a:buFont typeface="Wingdings" panose="05000000000000000000" pitchFamily="2" charset="2"/>
              <a:buChar char=""/>
              <a:tabLst>
                <a:tab pos="431800" algn="l"/>
              </a:tabLst>
            </a:pPr>
            <a:r>
              <a:rPr lang="en-US" sz="1200" dirty="0">
                <a:latin typeface="Georgia" panose="02040502050405020303" pitchFamily="18" charset="0"/>
                <a:ea typeface="Georgia" panose="02040502050405020303" pitchFamily="18" charset="0"/>
                <a:cs typeface="Georgia" panose="02040502050405020303" pitchFamily="18" charset="0"/>
              </a:rPr>
              <a:t>Has the information been reviewed or</a:t>
            </a:r>
            <a:r>
              <a:rPr lang="en-US" sz="1200" spc="60" dirty="0">
                <a:latin typeface="Georgia" panose="02040502050405020303" pitchFamily="18" charset="0"/>
                <a:ea typeface="Georgia" panose="02040502050405020303" pitchFamily="18" charset="0"/>
                <a:cs typeface="Georgia" panose="02040502050405020303" pitchFamily="18" charset="0"/>
              </a:rPr>
              <a:t> </a:t>
            </a:r>
            <a:r>
              <a:rPr lang="en-US" sz="1200" dirty="0">
                <a:latin typeface="Georgia" panose="02040502050405020303" pitchFamily="18" charset="0"/>
                <a:ea typeface="Georgia" panose="02040502050405020303" pitchFamily="18" charset="0"/>
                <a:cs typeface="Georgia" panose="02040502050405020303" pitchFamily="18" charset="0"/>
              </a:rPr>
              <a:t>refereed?</a:t>
            </a:r>
            <a:endParaRPr lang="en-GB" sz="1200" dirty="0">
              <a:latin typeface="Georgia" panose="02040502050405020303" pitchFamily="18" charset="0"/>
              <a:ea typeface="Georgia" panose="02040502050405020303" pitchFamily="18" charset="0"/>
              <a:cs typeface="Georgia" panose="02040502050405020303" pitchFamily="18" charset="0"/>
            </a:endParaRPr>
          </a:p>
          <a:p>
            <a:pPr lvl="0">
              <a:spcBef>
                <a:spcPts val="115"/>
              </a:spcBef>
              <a:buFont typeface="Wingdings" panose="05000000000000000000" pitchFamily="2" charset="2"/>
              <a:buChar char=""/>
              <a:tabLst>
                <a:tab pos="431800" algn="l"/>
              </a:tabLst>
            </a:pP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Can you verify any of the information in another source or from personal</a:t>
            </a:r>
            <a:r>
              <a:rPr lang="en-US" sz="1200" spc="22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knowledge?</a:t>
            </a:r>
            <a:endParaRPr lang="en-GB" sz="1200" dirty="0">
              <a:latin typeface="Georgia" panose="02040502050405020303" pitchFamily="18" charset="0"/>
              <a:ea typeface="Georgia" panose="02040502050405020303" pitchFamily="18" charset="0"/>
              <a:cs typeface="Georgia" panose="02040502050405020303" pitchFamily="18" charset="0"/>
            </a:endParaRPr>
          </a:p>
          <a:p>
            <a:pPr lvl="0">
              <a:spcBef>
                <a:spcPts val="120"/>
              </a:spcBef>
              <a:buFont typeface="Wingdings" panose="05000000000000000000" pitchFamily="2" charset="2"/>
              <a:buChar char=""/>
              <a:tabLst>
                <a:tab pos="431800" algn="l"/>
              </a:tabLst>
            </a:pP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Does the language or tone seem unbiased and free of</a:t>
            </a:r>
            <a:r>
              <a:rPr lang="en-US" sz="1200" spc="9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emotion?</a:t>
            </a:r>
            <a:endParaRPr lang="en-GB" sz="1200" dirty="0">
              <a:latin typeface="Georgia" panose="02040502050405020303" pitchFamily="18" charset="0"/>
              <a:ea typeface="Georgia" panose="02040502050405020303" pitchFamily="18" charset="0"/>
              <a:cs typeface="Georgia" panose="02040502050405020303" pitchFamily="18" charset="0"/>
            </a:endParaRPr>
          </a:p>
          <a:p>
            <a:pPr lvl="0">
              <a:spcBef>
                <a:spcPts val="120"/>
              </a:spcBef>
              <a:buFont typeface="Wingdings" panose="05000000000000000000" pitchFamily="2" charset="2"/>
              <a:buChar char=""/>
              <a:tabLst>
                <a:tab pos="431800" algn="l"/>
              </a:tabLst>
            </a:pP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Are there spelling, grammar or typographical</a:t>
            </a:r>
            <a:r>
              <a:rPr lang="en-US" sz="1200" spc="6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errors?</a:t>
            </a:r>
            <a:endParaRPr lang="en-GB" sz="1200" dirty="0">
              <a:latin typeface="Georgia" panose="02040502050405020303" pitchFamily="18" charset="0"/>
              <a:ea typeface="Georgia" panose="02040502050405020303" pitchFamily="18" charset="0"/>
              <a:cs typeface="Georgia" panose="02040502050405020303" pitchFamily="18" charset="0"/>
            </a:endParaRPr>
          </a:p>
          <a:p>
            <a:endParaRPr lang="en-GB" dirty="0"/>
          </a:p>
          <a:p>
            <a:endParaRPr lang="en-GB" dirty="0"/>
          </a:p>
          <a:p>
            <a:pPr marL="0" indent="0">
              <a:spcBef>
                <a:spcPts val="915"/>
              </a:spcBef>
              <a:spcAft>
                <a:spcPts val="0"/>
              </a:spcAft>
              <a:buNone/>
            </a:pPr>
            <a:r>
              <a:rPr lang="en-US" sz="2000" b="1" i="1" u="sng" dirty="0">
                <a:solidFill>
                  <a:srgbClr val="323232"/>
                </a:solidFill>
                <a:uFill>
                  <a:solidFill>
                    <a:srgbClr val="323232"/>
                  </a:solidFill>
                </a:uFill>
                <a:latin typeface="Times New Roman" panose="02020603050405020304" pitchFamily="18" charset="0"/>
                <a:ea typeface="Georgia" panose="02040502050405020303" pitchFamily="18" charset="0"/>
                <a:cs typeface="Georgia" panose="02040502050405020303" pitchFamily="18" charset="0"/>
              </a:rPr>
              <a:t>P</a:t>
            </a:r>
            <a:r>
              <a:rPr lang="en-US" sz="1800" b="1" dirty="0">
                <a:solidFill>
                  <a:srgbClr val="323232"/>
                </a:solidFill>
                <a:latin typeface="Times New Roman" panose="02020603050405020304" pitchFamily="18" charset="0"/>
                <a:ea typeface="Georgia" panose="02040502050405020303" pitchFamily="18" charset="0"/>
                <a:cs typeface="Georgia" panose="02040502050405020303" pitchFamily="18" charset="0"/>
              </a:rPr>
              <a:t>urpose: </a:t>
            </a:r>
            <a:r>
              <a:rPr lang="en-US" sz="1200" b="1" i="1" dirty="0">
                <a:solidFill>
                  <a:srgbClr val="323232"/>
                </a:solidFill>
                <a:latin typeface="Times New Roman" panose="02020603050405020304" pitchFamily="18" charset="0"/>
                <a:ea typeface="Georgia" panose="02040502050405020303" pitchFamily="18" charset="0"/>
                <a:cs typeface="Georgia" panose="02040502050405020303" pitchFamily="18" charset="0"/>
              </a:rPr>
              <a:t>The reason the information exists</a:t>
            </a:r>
            <a:r>
              <a:rPr lang="en-US" sz="1200" b="1" dirty="0">
                <a:solidFill>
                  <a:srgbClr val="323232"/>
                </a:solidFill>
                <a:latin typeface="Times New Roman" panose="02020603050405020304" pitchFamily="18" charset="0"/>
                <a:ea typeface="Georgia" panose="02040502050405020303" pitchFamily="18" charset="0"/>
                <a:cs typeface="Georgia" panose="02040502050405020303" pitchFamily="18" charset="0"/>
              </a:rPr>
              <a:t>.</a:t>
            </a:r>
            <a:endParaRPr lang="en-GB" sz="1200" dirty="0">
              <a:latin typeface="Georgia" panose="02040502050405020303" pitchFamily="18" charset="0"/>
              <a:ea typeface="Georgia" panose="02040502050405020303" pitchFamily="18" charset="0"/>
              <a:cs typeface="Georgia" panose="02040502050405020303" pitchFamily="18" charset="0"/>
            </a:endParaRPr>
          </a:p>
          <a:p>
            <a:pPr lvl="0">
              <a:spcBef>
                <a:spcPts val="115"/>
              </a:spcBef>
              <a:buFont typeface="Wingdings" panose="05000000000000000000" pitchFamily="2" charset="2"/>
              <a:buChar char=""/>
              <a:tabLst>
                <a:tab pos="431800" algn="l"/>
              </a:tabLst>
            </a:pP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What is the purpose of the information? Is it to inform, teach, sell, entertain or</a:t>
            </a:r>
            <a:r>
              <a:rPr lang="en-US" sz="1200" spc="-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persuade?</a:t>
            </a:r>
            <a:endParaRPr lang="en-GB" sz="1200" dirty="0">
              <a:latin typeface="Georgia" panose="02040502050405020303" pitchFamily="18" charset="0"/>
              <a:ea typeface="Georgia" panose="02040502050405020303" pitchFamily="18" charset="0"/>
              <a:cs typeface="Georgia" panose="02040502050405020303" pitchFamily="18" charset="0"/>
            </a:endParaRPr>
          </a:p>
          <a:p>
            <a:pPr lvl="0">
              <a:spcBef>
                <a:spcPts val="70"/>
              </a:spcBef>
              <a:buFont typeface="Wingdings" panose="05000000000000000000" pitchFamily="2" charset="2"/>
              <a:buChar char=""/>
              <a:tabLst>
                <a:tab pos="431800" algn="l"/>
              </a:tabLst>
            </a:pP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Do the authors/sponsors make their intentions or purpose</a:t>
            </a:r>
            <a:r>
              <a:rPr lang="en-US" sz="1200" spc="6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clear?</a:t>
            </a:r>
            <a:endParaRPr lang="en-GB" sz="1200" dirty="0">
              <a:latin typeface="Georgia" panose="02040502050405020303" pitchFamily="18" charset="0"/>
              <a:ea typeface="Georgia" panose="02040502050405020303" pitchFamily="18" charset="0"/>
              <a:cs typeface="Georgia" panose="02040502050405020303" pitchFamily="18" charset="0"/>
            </a:endParaRPr>
          </a:p>
          <a:p>
            <a:pPr lvl="0">
              <a:spcBef>
                <a:spcPts val="65"/>
              </a:spcBef>
              <a:buFont typeface="Wingdings" panose="05000000000000000000" pitchFamily="2" charset="2"/>
              <a:buChar char=""/>
              <a:tabLst>
                <a:tab pos="431800" algn="l"/>
              </a:tabLst>
            </a:pP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Is the information fact, opinion or</a:t>
            </a:r>
            <a:r>
              <a:rPr lang="en-US" sz="1200" spc="4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propaganda?</a:t>
            </a:r>
            <a:endParaRPr lang="en-GB" sz="1200" dirty="0">
              <a:latin typeface="Georgia" panose="02040502050405020303" pitchFamily="18" charset="0"/>
              <a:ea typeface="Georgia" panose="02040502050405020303" pitchFamily="18" charset="0"/>
              <a:cs typeface="Georgia" panose="02040502050405020303" pitchFamily="18" charset="0"/>
            </a:endParaRPr>
          </a:p>
          <a:p>
            <a:pPr lvl="0">
              <a:spcBef>
                <a:spcPts val="70"/>
              </a:spcBef>
              <a:buFont typeface="Wingdings" panose="05000000000000000000" pitchFamily="2" charset="2"/>
              <a:buChar char=""/>
              <a:tabLst>
                <a:tab pos="431800" algn="l"/>
              </a:tabLst>
            </a:pP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Does the point of view appear objective and</a:t>
            </a:r>
            <a:r>
              <a:rPr lang="en-US" sz="1200" spc="9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impartial?</a:t>
            </a:r>
            <a:endParaRPr lang="en-GB" sz="1200" dirty="0">
              <a:latin typeface="Georgia" panose="02040502050405020303" pitchFamily="18" charset="0"/>
              <a:ea typeface="Georgia" panose="02040502050405020303" pitchFamily="18" charset="0"/>
              <a:cs typeface="Georgia" panose="02040502050405020303" pitchFamily="18" charset="0"/>
            </a:endParaRPr>
          </a:p>
          <a:p>
            <a:pPr lvl="0">
              <a:spcBef>
                <a:spcPts val="70"/>
              </a:spcBef>
              <a:buFont typeface="Wingdings" panose="05000000000000000000" pitchFamily="2" charset="2"/>
              <a:buChar char=""/>
              <a:tabLst>
                <a:tab pos="431800" algn="l"/>
              </a:tabLst>
            </a:pP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Are there political, ideological, cultural, religious, institutional or personal</a:t>
            </a:r>
            <a:r>
              <a:rPr lang="en-US" sz="1200" spc="7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1200" dirty="0">
                <a:solidFill>
                  <a:srgbClr val="323232"/>
                </a:solidFill>
                <a:latin typeface="Georgia" panose="02040502050405020303" pitchFamily="18" charset="0"/>
                <a:ea typeface="Georgia" panose="02040502050405020303" pitchFamily="18" charset="0"/>
                <a:cs typeface="Georgia" panose="02040502050405020303" pitchFamily="18" charset="0"/>
              </a:rPr>
              <a:t>biases?</a:t>
            </a:r>
            <a:endParaRPr lang="en-GB" sz="1200" dirty="0">
              <a:latin typeface="Georgia" panose="02040502050405020303" pitchFamily="18" charset="0"/>
              <a:ea typeface="Georgia" panose="02040502050405020303" pitchFamily="18" charset="0"/>
              <a:cs typeface="Georgia" panose="02040502050405020303" pitchFamily="18" charset="0"/>
            </a:endParaRPr>
          </a:p>
          <a:p>
            <a:endParaRPr lang="en-GB" dirty="0"/>
          </a:p>
        </p:txBody>
      </p:sp>
      <p:sp>
        <p:nvSpPr>
          <p:cNvPr id="4" name="Slide Number Placeholder 3"/>
          <p:cNvSpPr>
            <a:spLocks noGrp="1"/>
          </p:cNvSpPr>
          <p:nvPr>
            <p:ph type="sldNum" sz="quarter" idx="5"/>
          </p:nvPr>
        </p:nvSpPr>
        <p:spPr/>
        <p:txBody>
          <a:bodyPr/>
          <a:lstStyle/>
          <a:p>
            <a:fld id="{6E2C01FD-54B2-4271-96CC-33ADBA21B4C5}" type="slidenum">
              <a:rPr lang="en-GB" smtClean="0"/>
              <a:t>9</a:t>
            </a:fld>
            <a:endParaRPr lang="en-GB"/>
          </a:p>
        </p:txBody>
      </p:sp>
    </p:spTree>
    <p:extLst>
      <p:ext uri="{BB962C8B-B14F-4D97-AF65-F5344CB8AC3E}">
        <p14:creationId xmlns:p14="http://schemas.microsoft.com/office/powerpoint/2010/main" val="2420805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In class students can go and use a PC in the shared computer areas or access the library site via their phones. </a:t>
            </a:r>
          </a:p>
          <a:p>
            <a:endParaRPr lang="en-GB" dirty="0"/>
          </a:p>
          <a:p>
            <a:r>
              <a:rPr lang="en-GB" dirty="0"/>
              <a:t>Ensure that you share your email address on the flipchart paper/whiteboard </a:t>
            </a:r>
          </a:p>
          <a:p>
            <a:endParaRPr lang="en-GB" dirty="0">
              <a:sym typeface="Wingdings" panose="05000000000000000000" pitchFamily="2" charset="2"/>
            </a:endParaRPr>
          </a:p>
          <a:p>
            <a:r>
              <a:rPr lang="en-GB" dirty="0">
                <a:sym typeface="Wingdings" panose="05000000000000000000" pitchFamily="2" charset="2"/>
              </a:rPr>
              <a:t>State clearly how long you would like the task to last and set a time to reconvene to carry on. </a:t>
            </a:r>
          </a:p>
          <a:p>
            <a:endParaRPr lang="en-GB" dirty="0">
              <a:sym typeface="Wingdings" panose="05000000000000000000" pitchFamily="2" charset="2"/>
            </a:endParaRPr>
          </a:p>
          <a:p>
            <a:r>
              <a:rPr lang="en-GB" dirty="0">
                <a:sym typeface="Wingdings" panose="05000000000000000000" pitchFamily="2" charset="2"/>
              </a:rPr>
              <a:t>Share with the class some examples of the sources that have been shared with you as the lecturer, allow students to feedback on how easy or difficult they found the task. </a:t>
            </a:r>
            <a:endParaRPr lang="en-GB" dirty="0"/>
          </a:p>
        </p:txBody>
      </p:sp>
      <p:sp>
        <p:nvSpPr>
          <p:cNvPr id="4" name="Slide Number Placeholder 3"/>
          <p:cNvSpPr>
            <a:spLocks noGrp="1"/>
          </p:cNvSpPr>
          <p:nvPr>
            <p:ph type="sldNum" sz="quarter" idx="5"/>
          </p:nvPr>
        </p:nvSpPr>
        <p:spPr/>
        <p:txBody>
          <a:bodyPr/>
          <a:lstStyle/>
          <a:p>
            <a:fld id="{6E2C01FD-54B2-4271-96CC-33ADBA21B4C5}" type="slidenum">
              <a:rPr lang="en-GB" smtClean="0"/>
              <a:t>10</a:t>
            </a:fld>
            <a:endParaRPr lang="en-GB"/>
          </a:p>
        </p:txBody>
      </p:sp>
    </p:spTree>
    <p:extLst>
      <p:ext uri="{BB962C8B-B14F-4D97-AF65-F5344CB8AC3E}">
        <p14:creationId xmlns:p14="http://schemas.microsoft.com/office/powerpoint/2010/main" val="3477769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importance of filtering results and for choosing a current date range</a:t>
            </a:r>
          </a:p>
          <a:p>
            <a:r>
              <a:rPr lang="en-GB" dirty="0"/>
              <a:t>Model this process to students on both sites. </a:t>
            </a:r>
          </a:p>
        </p:txBody>
      </p:sp>
      <p:sp>
        <p:nvSpPr>
          <p:cNvPr id="4" name="Slide Number Placeholder 3"/>
          <p:cNvSpPr>
            <a:spLocks noGrp="1"/>
          </p:cNvSpPr>
          <p:nvPr>
            <p:ph type="sldNum" sz="quarter" idx="5"/>
          </p:nvPr>
        </p:nvSpPr>
        <p:spPr/>
        <p:txBody>
          <a:bodyPr/>
          <a:lstStyle/>
          <a:p>
            <a:fld id="{6E2C01FD-54B2-4271-96CC-33ADBA21B4C5}" type="slidenum">
              <a:rPr lang="en-GB" smtClean="0"/>
              <a:t>11</a:t>
            </a:fld>
            <a:endParaRPr lang="en-GB"/>
          </a:p>
        </p:txBody>
      </p:sp>
    </p:spTree>
    <p:extLst>
      <p:ext uri="{BB962C8B-B14F-4D97-AF65-F5344CB8AC3E}">
        <p14:creationId xmlns:p14="http://schemas.microsoft.com/office/powerpoint/2010/main" val="2456430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outline the purpose of an Abstract and that these are present in nearly all journal articles and research studies. </a:t>
            </a:r>
          </a:p>
          <a:p>
            <a:endParaRPr lang="en-GB" dirty="0"/>
          </a:p>
          <a:p>
            <a:r>
              <a:rPr lang="en-GB" dirty="0"/>
              <a:t>Explain that this is a traditional way of setting out an abstract but that some publications now include subheadings to aid the reader</a:t>
            </a:r>
          </a:p>
          <a:p>
            <a:endParaRPr lang="en-GB" dirty="0"/>
          </a:p>
          <a:p>
            <a:r>
              <a:rPr lang="en-GB" dirty="0"/>
              <a:t>Encourage students to become critical readers – Are the research aims made clear? Was the sample size and demography balanced and unbiased? </a:t>
            </a:r>
          </a:p>
        </p:txBody>
      </p:sp>
      <p:sp>
        <p:nvSpPr>
          <p:cNvPr id="4" name="Slide Number Placeholder 3"/>
          <p:cNvSpPr>
            <a:spLocks noGrp="1"/>
          </p:cNvSpPr>
          <p:nvPr>
            <p:ph type="sldNum" sz="quarter" idx="5"/>
          </p:nvPr>
        </p:nvSpPr>
        <p:spPr/>
        <p:txBody>
          <a:bodyPr/>
          <a:lstStyle/>
          <a:p>
            <a:fld id="{6E2C01FD-54B2-4271-96CC-33ADBA21B4C5}" type="slidenum">
              <a:rPr lang="en-GB" smtClean="0"/>
              <a:t>12</a:t>
            </a:fld>
            <a:endParaRPr lang="en-GB"/>
          </a:p>
        </p:txBody>
      </p:sp>
    </p:spTree>
    <p:extLst>
      <p:ext uri="{BB962C8B-B14F-4D97-AF65-F5344CB8AC3E}">
        <p14:creationId xmlns:p14="http://schemas.microsoft.com/office/powerpoint/2010/main" val="36236355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Highlight to student that the first pass is where they need to begin when searching for 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first pass – Outline as state on slide, then explain that using this information, a researcher may choose not to read further. This could be because the paper doesn’t interest you, or you don’t know enough about the area to understand the paper, or that the authors make invalid assumptions. The first pass is adequate for papers that aren’t in your research area, but may someday prove relevant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second pass - </a:t>
            </a:r>
            <a:r>
              <a:rPr lang="en-GB" sz="1400" dirty="0"/>
              <a:t>In the second pass, read the paper with greater care, but ignore details such as proofs. It helps to jot down the key points, or to make comments in the margins, as you read.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Look carefully at the figures, diagrams and other illustrations in the paper. Pay special attention to graphs. Are the axes properly </a:t>
            </a:r>
            <a:r>
              <a:rPr lang="en-GB" sz="1400" dirty="0" err="1"/>
              <a:t>labeled</a:t>
            </a:r>
            <a:r>
              <a:rPr lang="en-GB" sz="1400" dirty="0"/>
              <a:t>? Are results shown with error bars, so that conclusions are statistically significant? Common mistakes like these will separate rushed, shoddy work from the truly excellent.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 Remember to mark relevant unread references for further reading (this is a good way to learn more about the background of the paper).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lang="en-GB"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The second pass should take up to an hour. After this pass, you should be able to grasp the content of the paper. You should be able to summarize the main thrust of the paper, with supporting evidence, to someone else. This level of detail is appropriate for a paper in which you are interested, but does not lie in your research speciality. Sometimes you won’t understand a paper even at the end of the second pass. This may be because the subject matter is new to you, with unfamiliar terminology and acronyms. Or the authors may use a proof or experimental technique that you don’t understand, so that the bulk of the paper is incomprehensible. The paper may be poorly written with unsubstantiated assertions and numerous forward references. Or it could just be that it’s late at night and you’re tired. You can now choose to: (a) set the paper aside, hoping you don’t need to understand the material to be successful in your career, (b) return to the paper later, perhaps after reading background material or (c) persevere and go on to the third pass. </a:t>
            </a:r>
            <a:endParaRPr lang="en-GB" sz="1050" dirty="0"/>
          </a:p>
          <a:p>
            <a:endParaRPr lang="en-GB" dirty="0"/>
          </a:p>
          <a:p>
            <a:r>
              <a:rPr lang="en-GB" dirty="0"/>
              <a:t>The third pass To fully understand a paper, particularly if you are reviewer, requires a third pass. The key to the third pass is to attempt to virtually re-implement the paper: that is, making the same assumptions as the authors, re-create the work. By comparing this re-creation with the actual paper, you can easily identify not only a paper’s innovations, but also its hidden failings and assumptions. This pass requires great attention to detail. You should identify and challenge every assumption in every statement. Moreover, you should think about how you yourself would present a particular idea. This comparison of the actual with the virtual lends a sharp insight into the proof and presentation techniques in the paper and you can very likely add this to your repertoire of tools. During this pass, you should also jot down ideas for future work. This pass can take about four or five hours for beginners, and about an hour for an experienced reader. At the end of this pass, you should be able to reconstruct the entire structure of the paper from memory, as well as be able to identify its strong and weak points. In particular, you should be able to pinpoint implicit assumptions, missing citations to relevant work, and potential issues with experimental or analytical techniques.</a:t>
            </a:r>
          </a:p>
        </p:txBody>
      </p:sp>
      <p:sp>
        <p:nvSpPr>
          <p:cNvPr id="4" name="Slide Number Placeholder 3"/>
          <p:cNvSpPr>
            <a:spLocks noGrp="1"/>
          </p:cNvSpPr>
          <p:nvPr>
            <p:ph type="sldNum" sz="quarter" idx="5"/>
          </p:nvPr>
        </p:nvSpPr>
        <p:spPr/>
        <p:txBody>
          <a:bodyPr/>
          <a:lstStyle/>
          <a:p>
            <a:fld id="{6E2C01FD-54B2-4271-96CC-33ADBA21B4C5}" type="slidenum">
              <a:rPr lang="en-GB" smtClean="0"/>
              <a:t>13</a:t>
            </a:fld>
            <a:endParaRPr lang="en-GB"/>
          </a:p>
        </p:txBody>
      </p:sp>
    </p:spTree>
    <p:extLst>
      <p:ext uri="{BB962C8B-B14F-4D97-AF65-F5344CB8AC3E}">
        <p14:creationId xmlns:p14="http://schemas.microsoft.com/office/powerpoint/2010/main" val="42880245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Highlight to student that the first pass is where they need to begin when searching for 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first pass – Outline as state on slide, then explain that using this information, a researcher may choose not to read further. This could be because the paper doesn’t interest you, or you don’t know enough about the area to understand the paper, or that the authors make invalid assumptions. The first pass is adequate for papers that aren’t in your research area, but may someday prove relevant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second pass - </a:t>
            </a:r>
            <a:r>
              <a:rPr lang="en-GB" sz="1400" dirty="0"/>
              <a:t>In the second pass, read the paper with greater care, but ignore details such as proofs. It helps to jot down the key points, or to make comments in the margins, as you read.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Look carefully at the figures, diagrams and other illustrations in the paper. Pay special attention to graphs. Are the axes properly </a:t>
            </a:r>
            <a:r>
              <a:rPr lang="en-GB" sz="1400" dirty="0" err="1"/>
              <a:t>labeled</a:t>
            </a:r>
            <a:r>
              <a:rPr lang="en-GB" sz="1400" dirty="0"/>
              <a:t>? Are results shown with error bars, so that conclusions are statistically significant? Common mistakes like these will separate rushed, shoddy work from the truly excellent.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 Remember to mark relevant unread references for further reading (this is a good way to learn more about the background of the paper).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lang="en-GB"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The second pass should take up to an hour. After this pass, you should be able to grasp the content of the paper. You should be able to summarize the main thrust of the paper, with supporting evidence, to someone else. This level of detail is appropriate for a paper in which you are interested, but does not lie in your research speciality. Sometimes you won’t understand a paper even at the end of the second pass. This may be because the subject matter is new to you, with unfamiliar terminology and acronyms. Or the authors may use a proof or experimental technique that you don’t understand, so that the bulk of the paper is incomprehensible. The paper may be poorly written with unsubstantiated assertions and numerous forward references. Or it could just be that it’s late at night and you’re tired. You can now choose to: (a) set the paper aside, hoping you don’t need to understand the material to be successful in your career, (b) return to the paper later, perhaps after reading background material or (c) persevere and go on to the third pass. </a:t>
            </a:r>
            <a:endParaRPr lang="en-GB" sz="1050" dirty="0"/>
          </a:p>
          <a:p>
            <a:endParaRPr lang="en-GB" dirty="0"/>
          </a:p>
          <a:p>
            <a:r>
              <a:rPr lang="en-GB" dirty="0"/>
              <a:t>The third pass To fully understand a paper, particularly if you are reviewer, requires a third pass. The key to the third pass is to attempt to virtually re-implement the paper: that is, making the same assumptions as the authors, re-create the work. By comparing this re-creation with the actual paper, you can easily identify not only a paper’s innovations, but also its hidden failings and assumptions. This pass requires great attention to detail. You should identify and challenge every assumption in every statement. Moreover, you should think about how you yourself would present a particular idea. This comparison of the actual with the virtual lends a sharp insight into the proof and presentation techniques in the paper and you can very likely add this to your repertoire of tools. During this pass, you should also jot down ideas for future work. This pass can take about four or five hours for beginners, and about an hour for an experienced reader. At the end of this pass, you should be able to reconstruct the entire structure of the paper from memory, as well as be able to identify its strong and weak points. In particular, you should be able to pinpoint implicit assumptions, missing citations to relevant work, and potential issues with experimental or analytical techniques.</a:t>
            </a:r>
          </a:p>
        </p:txBody>
      </p:sp>
      <p:sp>
        <p:nvSpPr>
          <p:cNvPr id="4" name="Slide Number Placeholder 3"/>
          <p:cNvSpPr>
            <a:spLocks noGrp="1"/>
          </p:cNvSpPr>
          <p:nvPr>
            <p:ph type="sldNum" sz="quarter" idx="5"/>
          </p:nvPr>
        </p:nvSpPr>
        <p:spPr/>
        <p:txBody>
          <a:bodyPr/>
          <a:lstStyle/>
          <a:p>
            <a:fld id="{6E2C01FD-54B2-4271-96CC-33ADBA21B4C5}" type="slidenum">
              <a:rPr lang="en-GB" smtClean="0"/>
              <a:t>14</a:t>
            </a:fld>
            <a:endParaRPr lang="en-GB"/>
          </a:p>
        </p:txBody>
      </p:sp>
    </p:spTree>
    <p:extLst>
      <p:ext uri="{BB962C8B-B14F-4D97-AF65-F5344CB8AC3E}">
        <p14:creationId xmlns:p14="http://schemas.microsoft.com/office/powerpoint/2010/main" val="24325772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Highlight to student that the first pass is where they need to begin when searching for 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first pass – Outline as state on slide, then explain that using this information, a researcher may choose not to read further. This could be because the paper doesn’t interest you, or you don’t know enough about the area to understand the paper, or that the authors make invalid assumptions. The first pass is adequate for papers that aren’t in your research area, but may someday prove relevant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second pass - </a:t>
            </a:r>
            <a:r>
              <a:rPr lang="en-GB" sz="1400" dirty="0"/>
              <a:t>In the second pass, read the paper with greater care, but ignore details such as proofs. It helps to jot down the key points, or to make comments in the margins, as you read.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Look carefully at the figures, diagrams and other illustrations in the paper. Pay special attention to graphs. Are the axes properly </a:t>
            </a:r>
            <a:r>
              <a:rPr lang="en-GB" sz="1400" dirty="0" err="1"/>
              <a:t>labeled</a:t>
            </a:r>
            <a:r>
              <a:rPr lang="en-GB" sz="1400" dirty="0"/>
              <a:t>? Are results shown with error bars, so that conclusions are statistically significant? Common mistakes like these will separate rushed, shoddy work from the truly excellent.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 Remember to mark relevant unread references for further reading (this is a good way to learn more about the background of the paper).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lang="en-GB"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The second pass should take up to an hour. After this pass, you should be able to grasp the content of the paper. You should be able to summarize the main thrust of the paper, with supporting evidence, to someone else. This level of detail is appropriate for a paper in which you are interested, but does not lie in your research speciality. Sometimes you won’t understand a paper even at the end of the second pass. This may be because the subject matter is new to you, with unfamiliar terminology and acronyms. Or the authors may use a proof or experimental technique that you don’t understand, so that the bulk of the paper is incomprehensible. The paper may be poorly written with unsubstantiated assertions and numerous forward references. Or it could just be that it’s late at night and you’re tired. You can now choose to: (a) set the paper aside, hoping you don’t need to understand the material to be successful in your career, (b) return to the paper later, perhaps after reading background material or (c) persevere and go on to the third pass. </a:t>
            </a:r>
            <a:endParaRPr lang="en-GB" sz="1050" dirty="0"/>
          </a:p>
          <a:p>
            <a:endParaRPr lang="en-GB" dirty="0"/>
          </a:p>
          <a:p>
            <a:r>
              <a:rPr lang="en-GB" dirty="0"/>
              <a:t>The third pass To fully understand a paper, particularly if you are reviewer, requires a third pass. The key to the third pass is to attempt to virtually re-implement the paper: that is, making the same assumptions as the authors, re-create the work. By comparing this re-creation with the actual paper, you can easily identify not only a paper’s innovations, but also its hidden failings and assumptions. This pass requires great attention to detail. You should identify and challenge every assumption in every statement. Moreover, you should think about how you yourself would present a particular idea. This comparison of the actual with the virtual lends a sharp insight into the proof and presentation techniques in the paper and you can very likely add this to your repertoire of tools. During this pass, you should also jot down ideas for future work. This pass can take about four or five hours for beginners, and about an hour for an experienced reader. At the end of this pass, you should be able to reconstruct the entire structure of the paper from memory, as well as be able to identify its strong and weak points. In particular, you should be able to pinpoint implicit assumptions, missing citations to relevant work, and potential issues with experimental or analytical techniques.</a:t>
            </a:r>
          </a:p>
        </p:txBody>
      </p:sp>
      <p:sp>
        <p:nvSpPr>
          <p:cNvPr id="4" name="Slide Number Placeholder 3"/>
          <p:cNvSpPr>
            <a:spLocks noGrp="1"/>
          </p:cNvSpPr>
          <p:nvPr>
            <p:ph type="sldNum" sz="quarter" idx="5"/>
          </p:nvPr>
        </p:nvSpPr>
        <p:spPr/>
        <p:txBody>
          <a:bodyPr/>
          <a:lstStyle/>
          <a:p>
            <a:fld id="{6E2C01FD-54B2-4271-96CC-33ADBA21B4C5}" type="slidenum">
              <a:rPr lang="en-GB" smtClean="0"/>
              <a:t>15</a:t>
            </a:fld>
            <a:endParaRPr lang="en-GB"/>
          </a:p>
        </p:txBody>
      </p:sp>
    </p:spTree>
    <p:extLst>
      <p:ext uri="{BB962C8B-B14F-4D97-AF65-F5344CB8AC3E}">
        <p14:creationId xmlns:p14="http://schemas.microsoft.com/office/powerpoint/2010/main" val="15334499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2C01FD-54B2-4271-96CC-33ADBA21B4C5}" type="slidenum">
              <a:rPr lang="en-GB" smtClean="0"/>
              <a:t>16</a:t>
            </a:fld>
            <a:endParaRPr lang="en-GB"/>
          </a:p>
        </p:txBody>
      </p:sp>
    </p:spTree>
    <p:extLst>
      <p:ext uri="{BB962C8B-B14F-4D97-AF65-F5344CB8AC3E}">
        <p14:creationId xmlns:p14="http://schemas.microsoft.com/office/powerpoint/2010/main" val="38063390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9/14/2022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9/14/2022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9/14/2022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9/14/2022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9/14/2022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9/14/2022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9/14/2022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9/14/2022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9/14/2022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9/14/2022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 Id="rId9" Type="http://schemas.openxmlformats.org/officeDocument/2006/relationships/image" Target="../media/image10.svg"/></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scholar.google.co.uk/" TargetMode="External"/><Relationship Id="rId5" Type="http://schemas.openxmlformats.org/officeDocument/2006/relationships/hyperlink" Target="http://www.uwtsd.ac.uk/library" TargetMode="Externa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hyperlink" Target="https://www.managers.org.uk/"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s://www.britishchambers.org.uk/" TargetMode="External"/><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GB" sz="2800" b="1" dirty="0">
                <a:latin typeface="Arial" panose="020B0604020202020204" pitchFamily="34" charset="0"/>
                <a:cs typeface="Arial" panose="020B0604020202020204" pitchFamily="34" charset="0"/>
              </a:rPr>
              <a:t>Being critical as a learner</a:t>
            </a:r>
            <a:r>
              <a:rPr lang="en-GB" sz="2800" dirty="0">
                <a:latin typeface="Arial" panose="020B0604020202020204" pitchFamily="34" charset="0"/>
                <a:cs typeface="Arial" panose="020B0604020202020204" pitchFamily="34" charset="0"/>
              </a:rPr>
              <a:t>. </a:t>
            </a:r>
            <a:endParaRPr lang="en-US" sz="9600"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698842"/>
          </a:xfrm>
        </p:spPr>
        <p:txBody>
          <a:bodyPr>
            <a:normAutofit fontScale="62500" lnSpcReduction="20000"/>
          </a:bodyPr>
          <a:lstStyle/>
          <a:p>
            <a:pPr>
              <a:spcAft>
                <a:spcPts val="600"/>
              </a:spcAft>
            </a:pPr>
            <a:r>
              <a:rPr lang="en-US" sz="2300" dirty="0">
                <a:solidFill>
                  <a:schemeClr val="tx1"/>
                </a:solidFill>
              </a:rPr>
              <a:t>BMSW5101 Developing Workplace Critical Skills</a:t>
            </a:r>
          </a:p>
          <a:p>
            <a:pPr>
              <a:spcAft>
                <a:spcPts val="600"/>
              </a:spcAft>
            </a:pPr>
            <a:r>
              <a:rPr lang="en-US" sz="2300" dirty="0">
                <a:solidFill>
                  <a:schemeClr val="tx1"/>
                </a:solidFill>
              </a:rPr>
              <a:t>Week 1</a:t>
            </a:r>
          </a:p>
          <a:p>
            <a:pPr>
              <a:spcAft>
                <a:spcPts val="600"/>
              </a:spcAft>
            </a:pPr>
            <a:endParaRPr lang="en-US" b="1"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 </a:t>
            </a:r>
          </a:p>
        </p:txBody>
      </p:sp>
      <p:grpSp>
        <p:nvGrpSpPr>
          <p:cNvPr id="14" name="Group 13">
            <a:extLst>
              <a:ext uri="{FF2B5EF4-FFF2-40B4-BE49-F238E27FC236}">
                <a16:creationId xmlns:a16="http://schemas.microsoft.com/office/drawing/2014/main" id="{EEF804F3-FCB7-40F1-B779-CCCCC9DD6D26}"/>
              </a:ext>
            </a:extLst>
          </p:cNvPr>
          <p:cNvGrpSpPr/>
          <p:nvPr/>
        </p:nvGrpSpPr>
        <p:grpSpPr>
          <a:xfrm>
            <a:off x="3332901" y="2660124"/>
            <a:ext cx="3029904" cy="3105001"/>
            <a:chOff x="1078079" y="2620368"/>
            <a:chExt cx="3029904" cy="3105001"/>
          </a:xfrm>
        </p:grpSpPr>
        <p:sp>
          <p:nvSpPr>
            <p:cNvPr id="4" name="Oval 3">
              <a:extLst>
                <a:ext uri="{FF2B5EF4-FFF2-40B4-BE49-F238E27FC236}">
                  <a16:creationId xmlns:a16="http://schemas.microsoft.com/office/drawing/2014/main" id="{F4E818A4-B25D-4412-AC6A-A788E961D52D}"/>
                </a:ext>
              </a:extLst>
            </p:cNvPr>
            <p:cNvSpPr/>
            <p:nvPr/>
          </p:nvSpPr>
          <p:spPr>
            <a:xfrm>
              <a:off x="1683750"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Magnifying glass">
              <a:extLst>
                <a:ext uri="{FF2B5EF4-FFF2-40B4-BE49-F238E27FC236}">
                  <a16:creationId xmlns:a16="http://schemas.microsoft.com/office/drawing/2014/main" id="{3EB4E1DA-C293-4CD6-A77F-46E05BAB11E2}"/>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7FDC093E-0A6F-444E-8588-BBF3D349F40F}"/>
                </a:ext>
              </a:extLst>
            </p:cNvPr>
            <p:cNvSpPr/>
            <p:nvPr/>
          </p:nvSpPr>
          <p:spPr>
            <a:xfrm>
              <a:off x="1078079" y="5005369"/>
              <a:ext cx="3029904" cy="720000"/>
            </a:xfrm>
            <a:custGeom>
              <a:avLst/>
              <a:gdLst>
                <a:gd name="connsiteX0" fmla="*/ 0 w 3029904"/>
                <a:gd name="connsiteY0" fmla="*/ 0 h 720000"/>
                <a:gd name="connsiteX1" fmla="*/ 3029904 w 3029904"/>
                <a:gd name="connsiteY1" fmla="*/ 0 h 720000"/>
                <a:gd name="connsiteX2" fmla="*/ 3029904 w 3029904"/>
                <a:gd name="connsiteY2" fmla="*/ 720000 h 720000"/>
                <a:gd name="connsiteX3" fmla="*/ 0 w 3029904"/>
                <a:gd name="connsiteY3" fmla="*/ 720000 h 720000"/>
                <a:gd name="connsiteX4" fmla="*/ 0 w 3029904"/>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29904" h="720000">
                  <a:moveTo>
                    <a:pt x="0" y="0"/>
                  </a:moveTo>
                  <a:lnTo>
                    <a:pt x="3029904" y="0"/>
                  </a:lnTo>
                  <a:lnTo>
                    <a:pt x="3029904"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Identifying the importance of ‘search terms’ </a:t>
              </a:r>
            </a:p>
          </p:txBody>
        </p:sp>
      </p:grpSp>
      <p:grpSp>
        <p:nvGrpSpPr>
          <p:cNvPr id="15" name="Group 14">
            <a:extLst>
              <a:ext uri="{FF2B5EF4-FFF2-40B4-BE49-F238E27FC236}">
                <a16:creationId xmlns:a16="http://schemas.microsoft.com/office/drawing/2014/main" id="{C150F13E-EFD7-424C-BE70-50022902DFC2}"/>
              </a:ext>
            </a:extLst>
          </p:cNvPr>
          <p:cNvGrpSpPr/>
          <p:nvPr/>
        </p:nvGrpSpPr>
        <p:grpSpPr>
          <a:xfrm>
            <a:off x="5986506" y="2660124"/>
            <a:ext cx="2981250" cy="3105001"/>
            <a:chOff x="4629702" y="2620368"/>
            <a:chExt cx="2981250" cy="3105001"/>
          </a:xfrm>
        </p:grpSpPr>
        <p:sp>
          <p:nvSpPr>
            <p:cNvPr id="8" name="Oval 7">
              <a:extLst>
                <a:ext uri="{FF2B5EF4-FFF2-40B4-BE49-F238E27FC236}">
                  <a16:creationId xmlns:a16="http://schemas.microsoft.com/office/drawing/2014/main" id="{A0896DE0-FDC4-4C7E-9CC3-64434CC01354}"/>
                </a:ext>
              </a:extLst>
            </p:cNvPr>
            <p:cNvSpPr/>
            <p:nvPr/>
          </p:nvSpPr>
          <p:spPr>
            <a:xfrm>
              <a:off x="5211045"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Open Book">
              <a:extLst>
                <a:ext uri="{FF2B5EF4-FFF2-40B4-BE49-F238E27FC236}">
                  <a16:creationId xmlns:a16="http://schemas.microsoft.com/office/drawing/2014/main" id="{E3E24D7F-4E69-4A65-A2E7-FC8A2173C75B}"/>
                </a:ext>
              </a:extLst>
            </p:cNvPr>
            <p:cNvSpPr/>
            <p:nvPr/>
          </p:nvSpPr>
          <p:spPr>
            <a:xfrm>
              <a:off x="5598608"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EF0716A1-2FC9-4D02-BE12-DA28D330A139}"/>
                </a:ext>
              </a:extLst>
            </p:cNvPr>
            <p:cNvSpPr/>
            <p:nvPr/>
          </p:nvSpPr>
          <p:spPr>
            <a:xfrm>
              <a:off x="4629702"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Using online books effectively .</a:t>
              </a:r>
            </a:p>
          </p:txBody>
        </p:sp>
      </p:grpSp>
      <p:grpSp>
        <p:nvGrpSpPr>
          <p:cNvPr id="16" name="Group 15">
            <a:extLst>
              <a:ext uri="{FF2B5EF4-FFF2-40B4-BE49-F238E27FC236}">
                <a16:creationId xmlns:a16="http://schemas.microsoft.com/office/drawing/2014/main" id="{379E1BAE-060B-40E4-A2D0-0AA0DC9C652F}"/>
              </a:ext>
            </a:extLst>
          </p:cNvPr>
          <p:cNvGrpSpPr/>
          <p:nvPr/>
        </p:nvGrpSpPr>
        <p:grpSpPr>
          <a:xfrm>
            <a:off x="8630063" y="2620367"/>
            <a:ext cx="2981250" cy="3105001"/>
            <a:chOff x="8132670" y="2620368"/>
            <a:chExt cx="2981250" cy="3105001"/>
          </a:xfrm>
        </p:grpSpPr>
        <p:sp>
          <p:nvSpPr>
            <p:cNvPr id="11" name="Oval 10">
              <a:extLst>
                <a:ext uri="{FF2B5EF4-FFF2-40B4-BE49-F238E27FC236}">
                  <a16:creationId xmlns:a16="http://schemas.microsoft.com/office/drawing/2014/main" id="{AE1A6543-4B80-4086-A201-84E26DFA7466}"/>
                </a:ext>
              </a:extLst>
            </p:cNvPr>
            <p:cNvSpPr/>
            <p:nvPr/>
          </p:nvSpPr>
          <p:spPr>
            <a:xfrm>
              <a:off x="8714014"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Questions">
              <a:extLst>
                <a:ext uri="{FF2B5EF4-FFF2-40B4-BE49-F238E27FC236}">
                  <a16:creationId xmlns:a16="http://schemas.microsoft.com/office/drawing/2014/main" id="{4D9313EC-5BA1-4AED-BE50-6C9C034BAE48}"/>
                </a:ext>
              </a:extLst>
            </p:cNvPr>
            <p:cNvSpPr/>
            <p:nvPr/>
          </p:nvSpPr>
          <p:spPr>
            <a:xfrm>
              <a:off x="9101577"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5451B23E-77D0-4069-82BE-FC05D68301A0}"/>
                </a:ext>
              </a:extLst>
            </p:cNvPr>
            <p:cNvSpPr/>
            <p:nvPr/>
          </p:nvSpPr>
          <p:spPr>
            <a:xfrm>
              <a:off x="8132670"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Understanding what an abstract is and how to read articles</a:t>
              </a:r>
            </a:p>
          </p:txBody>
        </p:sp>
      </p:grpSp>
      <p:grpSp>
        <p:nvGrpSpPr>
          <p:cNvPr id="3" name="Group 2">
            <a:extLst>
              <a:ext uri="{FF2B5EF4-FFF2-40B4-BE49-F238E27FC236}">
                <a16:creationId xmlns:a16="http://schemas.microsoft.com/office/drawing/2014/main" id="{AC105A24-1E1E-4AEB-A09E-851EA050D3B7}"/>
              </a:ext>
            </a:extLst>
          </p:cNvPr>
          <p:cNvGrpSpPr/>
          <p:nvPr/>
        </p:nvGrpSpPr>
        <p:grpSpPr>
          <a:xfrm>
            <a:off x="345795" y="2660124"/>
            <a:ext cx="3029904" cy="3105001"/>
            <a:chOff x="2568704" y="4172868"/>
            <a:chExt cx="3029904" cy="3105001"/>
          </a:xfrm>
        </p:grpSpPr>
        <p:sp>
          <p:nvSpPr>
            <p:cNvPr id="18" name="Oval 17">
              <a:extLst>
                <a:ext uri="{FF2B5EF4-FFF2-40B4-BE49-F238E27FC236}">
                  <a16:creationId xmlns:a16="http://schemas.microsoft.com/office/drawing/2014/main" id="{877293C5-8CD7-4BD5-A348-0CCBDAF59FB7}"/>
                </a:ext>
              </a:extLst>
            </p:cNvPr>
            <p:cNvSpPr/>
            <p:nvPr/>
          </p:nvSpPr>
          <p:spPr>
            <a:xfrm>
              <a:off x="3174375" y="4172868"/>
              <a:ext cx="1818562" cy="1818562"/>
            </a:xfrm>
            <a:prstGeom prst="ellipse">
              <a:avLst/>
            </a:prstGeom>
            <a:solidFill>
              <a:srgbClr val="00B050"/>
            </a:solidFill>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19" name="Rectangle 18" descr="Customer review with solid fill">
              <a:extLst>
                <a:ext uri="{FF2B5EF4-FFF2-40B4-BE49-F238E27FC236}">
                  <a16:creationId xmlns:a16="http://schemas.microsoft.com/office/drawing/2014/main" id="{A79943E2-BA9A-4F03-AD3F-2F9031B53CA4}"/>
                </a:ext>
              </a:extLst>
            </p:cNvPr>
            <p:cNvSpPr/>
            <p:nvPr/>
          </p:nvSpPr>
          <p:spPr>
            <a:xfrm>
              <a:off x="3561937" y="4560431"/>
              <a:ext cx="1043437" cy="1043437"/>
            </a:xfrm>
            <a:prstGeom prst="rect">
              <a:avLst/>
            </a:prstGeom>
            <a:blipFill>
              <a:blip r:embed="rId8">
                <a:extLst>
                  <a:ext uri="{96DAC541-7B7A-43D3-8B79-37D633B846F1}">
                    <asvg:svgBlip xmlns:asvg="http://schemas.microsoft.com/office/drawing/2016/SVG/main" r:embed="rId9"/>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0" name="Freeform: Shape 19">
              <a:extLst>
                <a:ext uri="{FF2B5EF4-FFF2-40B4-BE49-F238E27FC236}">
                  <a16:creationId xmlns:a16="http://schemas.microsoft.com/office/drawing/2014/main" id="{133FA209-3352-4D55-AA58-DA9847BEB22B}"/>
                </a:ext>
              </a:extLst>
            </p:cNvPr>
            <p:cNvSpPr/>
            <p:nvPr/>
          </p:nvSpPr>
          <p:spPr>
            <a:xfrm>
              <a:off x="2568704" y="6557869"/>
              <a:ext cx="3029904" cy="720000"/>
            </a:xfrm>
            <a:custGeom>
              <a:avLst/>
              <a:gdLst>
                <a:gd name="connsiteX0" fmla="*/ 0 w 3029904"/>
                <a:gd name="connsiteY0" fmla="*/ 0 h 720000"/>
                <a:gd name="connsiteX1" fmla="*/ 3029904 w 3029904"/>
                <a:gd name="connsiteY1" fmla="*/ 0 h 720000"/>
                <a:gd name="connsiteX2" fmla="*/ 3029904 w 3029904"/>
                <a:gd name="connsiteY2" fmla="*/ 720000 h 720000"/>
                <a:gd name="connsiteX3" fmla="*/ 0 w 3029904"/>
                <a:gd name="connsiteY3" fmla="*/ 720000 h 720000"/>
                <a:gd name="connsiteX4" fmla="*/ 0 w 3029904"/>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29904" h="720000">
                  <a:moveTo>
                    <a:pt x="0" y="0"/>
                  </a:moveTo>
                  <a:lnTo>
                    <a:pt x="3029904" y="0"/>
                  </a:lnTo>
                  <a:lnTo>
                    <a:pt x="3029904" y="720000"/>
                  </a:lnTo>
                  <a:lnTo>
                    <a:pt x="0" y="720000"/>
                  </a:lnTo>
                  <a:lnTo>
                    <a:pt x="0" y="0"/>
                  </a:lnTo>
                  <a:close/>
                </a:path>
              </a:pathLst>
            </a:custGeom>
            <a:ln w="12700"/>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dirty="0"/>
                <a:t>Develop your Critical Skills as a Learner</a:t>
              </a:r>
              <a:endParaRPr lang="en-US" sz="1500" kern="1200" dirty="0"/>
            </a:p>
          </p:txBody>
        </p:sp>
      </p:gr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C266EA3-58F7-4984-8EAF-07850C5DF594}"/>
              </a:ext>
            </a:extLst>
          </p:cNvPr>
          <p:cNvPicPr>
            <a:picLocks noGrp="1" noChangeAspect="1"/>
          </p:cNvPicPr>
          <p:nvPr>
            <p:ph type="pic" idx="1"/>
          </p:nvPr>
        </p:nvPicPr>
        <p:blipFill rotWithShape="1">
          <a:blip r:embed="rId2"/>
          <a:stretch/>
        </p:blipFill>
        <p:spPr>
          <a:xfrm>
            <a:off x="228599" y="2505456"/>
            <a:ext cx="7696201" cy="1847088"/>
          </a:xfrm>
          <a:noFill/>
        </p:spPr>
      </p:pic>
      <p:sp>
        <p:nvSpPr>
          <p:cNvPr id="2" name="Title 1">
            <a:extLst>
              <a:ext uri="{FF2B5EF4-FFF2-40B4-BE49-F238E27FC236}">
                <a16:creationId xmlns:a16="http://schemas.microsoft.com/office/drawing/2014/main" id="{14869B01-3D04-4042-AD89-097A6A147BCC}"/>
              </a:ext>
            </a:extLst>
          </p:cNvPr>
          <p:cNvSpPr>
            <a:spLocks noGrp="1"/>
          </p:cNvSpPr>
          <p:nvPr>
            <p:ph type="title"/>
          </p:nvPr>
        </p:nvSpPr>
        <p:spPr>
          <a:xfrm>
            <a:off x="8477250" y="603504"/>
            <a:ext cx="3144774" cy="1645920"/>
          </a:xfrm>
        </p:spPr>
        <p:txBody>
          <a:bodyPr anchor="b">
            <a:normAutofit/>
          </a:bodyPr>
          <a:lstStyle/>
          <a:p>
            <a:r>
              <a:rPr lang="en-GB" dirty="0"/>
              <a:t>Critical Thinking</a:t>
            </a:r>
          </a:p>
        </p:txBody>
      </p:sp>
      <p:sp>
        <p:nvSpPr>
          <p:cNvPr id="10" name="Text Placeholder 3">
            <a:extLst>
              <a:ext uri="{FF2B5EF4-FFF2-40B4-BE49-F238E27FC236}">
                <a16:creationId xmlns:a16="http://schemas.microsoft.com/office/drawing/2014/main" id="{0A0F21B5-54DC-AAA0-1239-75609BA4CF1B}"/>
              </a:ext>
            </a:extLst>
          </p:cNvPr>
          <p:cNvSpPr>
            <a:spLocks noGrp="1"/>
          </p:cNvSpPr>
          <p:nvPr>
            <p:ph type="body" sz="half" idx="2"/>
          </p:nvPr>
        </p:nvSpPr>
        <p:spPr>
          <a:xfrm>
            <a:off x="8477250" y="2386584"/>
            <a:ext cx="3144774" cy="3511296"/>
          </a:xfrm>
        </p:spPr>
        <p:txBody>
          <a:bodyPr/>
          <a:lstStyle/>
          <a:p>
            <a:r>
              <a:rPr lang="en-US" dirty="0"/>
              <a:t>During this module we will develop our critical thinking extensively. </a:t>
            </a:r>
          </a:p>
          <a:p>
            <a:endParaRPr lang="en-US" dirty="0"/>
          </a:p>
          <a:p>
            <a:r>
              <a:rPr lang="en-US" dirty="0"/>
              <a:t>Today we will focus on being critical in our reading and learning. </a:t>
            </a:r>
          </a:p>
        </p:txBody>
      </p:sp>
      <p:sp>
        <p:nvSpPr>
          <p:cNvPr id="6" name="TextBox 5">
            <a:extLst>
              <a:ext uri="{FF2B5EF4-FFF2-40B4-BE49-F238E27FC236}">
                <a16:creationId xmlns:a16="http://schemas.microsoft.com/office/drawing/2014/main" id="{7496F630-A789-4DE1-8D63-A54E14DF4DEA}"/>
              </a:ext>
            </a:extLst>
          </p:cNvPr>
          <p:cNvSpPr txBox="1"/>
          <p:nvPr/>
        </p:nvSpPr>
        <p:spPr>
          <a:xfrm>
            <a:off x="4305993" y="4771505"/>
            <a:ext cx="2614006" cy="369332"/>
          </a:xfrm>
          <a:prstGeom prst="rect">
            <a:avLst/>
          </a:prstGeom>
          <a:noFill/>
        </p:spPr>
        <p:txBody>
          <a:bodyPr wrap="square" rtlCol="0">
            <a:spAutoFit/>
          </a:bodyPr>
          <a:lstStyle/>
          <a:p>
            <a:r>
              <a:rPr lang="en-GB" dirty="0"/>
              <a:t>(Cohen, 2015, p9)</a:t>
            </a:r>
          </a:p>
        </p:txBody>
      </p:sp>
    </p:spTree>
    <p:extLst>
      <p:ext uri="{BB962C8B-B14F-4D97-AF65-F5344CB8AC3E}">
        <p14:creationId xmlns:p14="http://schemas.microsoft.com/office/powerpoint/2010/main" val="3379286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0CDC4-4D9A-4C83-9158-0EC971F39619}"/>
              </a:ext>
            </a:extLst>
          </p:cNvPr>
          <p:cNvSpPr>
            <a:spLocks noGrp="1"/>
          </p:cNvSpPr>
          <p:nvPr>
            <p:ph type="title"/>
          </p:nvPr>
        </p:nvSpPr>
        <p:spPr/>
        <p:txBody>
          <a:bodyPr/>
          <a:lstStyle/>
          <a:p>
            <a:r>
              <a:rPr lang="en-GB" dirty="0"/>
              <a:t>Critical thinking as a learner</a:t>
            </a:r>
          </a:p>
        </p:txBody>
      </p:sp>
      <p:sp>
        <p:nvSpPr>
          <p:cNvPr id="3" name="Content Placeholder 2">
            <a:extLst>
              <a:ext uri="{FF2B5EF4-FFF2-40B4-BE49-F238E27FC236}">
                <a16:creationId xmlns:a16="http://schemas.microsoft.com/office/drawing/2014/main" id="{68C6BF33-FCED-404D-8ADA-4BC6B6330185}"/>
              </a:ext>
            </a:extLst>
          </p:cNvPr>
          <p:cNvSpPr>
            <a:spLocks noGrp="1"/>
          </p:cNvSpPr>
          <p:nvPr>
            <p:ph idx="1"/>
          </p:nvPr>
        </p:nvSpPr>
        <p:spPr>
          <a:xfrm>
            <a:off x="828805" y="2711885"/>
            <a:ext cx="10058400" cy="2069291"/>
          </a:xfrm>
        </p:spPr>
        <p:txBody>
          <a:bodyPr>
            <a:normAutofit/>
          </a:bodyPr>
          <a:lstStyle/>
          <a:p>
            <a:pPr marL="0" indent="0">
              <a:buNone/>
            </a:pPr>
            <a:r>
              <a:rPr lang="en-GB" sz="2000" dirty="0">
                <a:latin typeface="Arial" panose="020B0604020202020204" pitchFamily="34" charset="0"/>
                <a:cs typeface="Arial" panose="020B0604020202020204" pitchFamily="34" charset="0"/>
              </a:rPr>
              <a:t>As level 5 students we must begin to be critical from the very beginning of our searching and reading of materials. </a:t>
            </a:r>
          </a:p>
          <a:p>
            <a:r>
              <a:rPr lang="en-GB" sz="2000" dirty="0">
                <a:latin typeface="Arial" panose="020B0604020202020204" pitchFamily="34" charset="0"/>
                <a:cs typeface="Arial" panose="020B0604020202020204" pitchFamily="34" charset="0"/>
              </a:rPr>
              <a:t>Where do we look for credible sources of information? </a:t>
            </a:r>
          </a:p>
          <a:p>
            <a:r>
              <a:rPr lang="en-GB" sz="2000" dirty="0">
                <a:latin typeface="Arial" panose="020B0604020202020204" pitchFamily="34" charset="0"/>
                <a:cs typeface="Arial" panose="020B0604020202020204" pitchFamily="34" charset="0"/>
              </a:rPr>
              <a:t>How do we assess books, website and journal articles critically? </a:t>
            </a:r>
          </a:p>
          <a:p>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7606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F55DA-C2AD-4F07-A579-84405298C52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Finding sources of information</a:t>
            </a:r>
          </a:p>
        </p:txBody>
      </p:sp>
      <p:pic>
        <p:nvPicPr>
          <p:cNvPr id="4" name="Picture 3">
            <a:extLst>
              <a:ext uri="{FF2B5EF4-FFF2-40B4-BE49-F238E27FC236}">
                <a16:creationId xmlns:a16="http://schemas.microsoft.com/office/drawing/2014/main" id="{DD10BAC4-ACB8-4235-A4EE-DB8957304CDD}"/>
              </a:ext>
            </a:extLst>
          </p:cNvPr>
          <p:cNvPicPr>
            <a:picLocks noChangeAspect="1"/>
          </p:cNvPicPr>
          <p:nvPr/>
        </p:nvPicPr>
        <p:blipFill>
          <a:blip r:embed="rId3"/>
          <a:stretch>
            <a:fillRect/>
          </a:stretch>
        </p:blipFill>
        <p:spPr>
          <a:xfrm>
            <a:off x="1066800" y="1752325"/>
            <a:ext cx="2868788" cy="1512168"/>
          </a:xfrm>
          <a:prstGeom prst="rect">
            <a:avLst/>
          </a:prstGeom>
        </p:spPr>
      </p:pic>
      <p:pic>
        <p:nvPicPr>
          <p:cNvPr id="6" name="Picture 5">
            <a:extLst>
              <a:ext uri="{FF2B5EF4-FFF2-40B4-BE49-F238E27FC236}">
                <a16:creationId xmlns:a16="http://schemas.microsoft.com/office/drawing/2014/main" id="{E593B923-0855-45F6-8325-69624F5035C4}"/>
              </a:ext>
            </a:extLst>
          </p:cNvPr>
          <p:cNvPicPr>
            <a:picLocks noChangeAspect="1"/>
          </p:cNvPicPr>
          <p:nvPr/>
        </p:nvPicPr>
        <p:blipFill>
          <a:blip r:embed="rId4"/>
          <a:stretch>
            <a:fillRect/>
          </a:stretch>
        </p:blipFill>
        <p:spPr>
          <a:xfrm>
            <a:off x="1066800" y="3945021"/>
            <a:ext cx="3096344" cy="1817853"/>
          </a:xfrm>
          <a:prstGeom prst="rect">
            <a:avLst/>
          </a:prstGeom>
        </p:spPr>
      </p:pic>
      <p:sp>
        <p:nvSpPr>
          <p:cNvPr id="7" name="TextBox 6">
            <a:extLst>
              <a:ext uri="{FF2B5EF4-FFF2-40B4-BE49-F238E27FC236}">
                <a16:creationId xmlns:a16="http://schemas.microsoft.com/office/drawing/2014/main" id="{C13D88C5-5167-47C7-83D3-1CE83EF86D90}"/>
              </a:ext>
            </a:extLst>
          </p:cNvPr>
          <p:cNvSpPr txBox="1"/>
          <p:nvPr/>
        </p:nvSpPr>
        <p:spPr>
          <a:xfrm>
            <a:off x="4985657" y="2168347"/>
            <a:ext cx="4248472" cy="646331"/>
          </a:xfrm>
          <a:prstGeom prst="rect">
            <a:avLst/>
          </a:prstGeom>
          <a:noFill/>
        </p:spPr>
        <p:txBody>
          <a:bodyPr wrap="square" rtlCol="0">
            <a:spAutoFit/>
          </a:bodyPr>
          <a:lstStyle/>
          <a:p>
            <a:r>
              <a:rPr lang="en-GB" dirty="0"/>
              <a:t>The UWTSD online library can be found at </a:t>
            </a:r>
            <a:r>
              <a:rPr lang="en-GB" dirty="0">
                <a:hlinkClick r:id="rId5"/>
              </a:rPr>
              <a:t>www.uwtsd.ac.uk/library</a:t>
            </a:r>
            <a:r>
              <a:rPr lang="en-GB" dirty="0"/>
              <a:t>  </a:t>
            </a:r>
          </a:p>
        </p:txBody>
      </p:sp>
      <p:sp>
        <p:nvSpPr>
          <p:cNvPr id="8" name="TextBox 7">
            <a:extLst>
              <a:ext uri="{FF2B5EF4-FFF2-40B4-BE49-F238E27FC236}">
                <a16:creationId xmlns:a16="http://schemas.microsoft.com/office/drawing/2014/main" id="{E68DB742-1CCA-4DDD-8F0C-55FA3DB78216}"/>
              </a:ext>
            </a:extLst>
          </p:cNvPr>
          <p:cNvSpPr txBox="1"/>
          <p:nvPr/>
        </p:nvSpPr>
        <p:spPr>
          <a:xfrm>
            <a:off x="5591944" y="3615164"/>
            <a:ext cx="4464496" cy="923330"/>
          </a:xfrm>
          <a:prstGeom prst="rect">
            <a:avLst/>
          </a:prstGeom>
          <a:noFill/>
        </p:spPr>
        <p:txBody>
          <a:bodyPr wrap="square" rtlCol="0">
            <a:spAutoFit/>
          </a:bodyPr>
          <a:lstStyle/>
          <a:p>
            <a:r>
              <a:rPr lang="en-GB" dirty="0"/>
              <a:t>Google Scholar is a useful tool for finding academic sources. </a:t>
            </a:r>
            <a:r>
              <a:rPr lang="en-GB" dirty="0">
                <a:hlinkClick r:id="rId6"/>
              </a:rPr>
              <a:t>https://scholar.google.co.uk/</a:t>
            </a:r>
            <a:r>
              <a:rPr lang="en-GB" dirty="0"/>
              <a:t> </a:t>
            </a:r>
          </a:p>
        </p:txBody>
      </p:sp>
      <p:sp>
        <p:nvSpPr>
          <p:cNvPr id="9" name="TextBox 8">
            <a:extLst>
              <a:ext uri="{FF2B5EF4-FFF2-40B4-BE49-F238E27FC236}">
                <a16:creationId xmlns:a16="http://schemas.microsoft.com/office/drawing/2014/main" id="{D2C8DCE1-B238-4D82-9876-F78FB2FFC4D5}"/>
              </a:ext>
            </a:extLst>
          </p:cNvPr>
          <p:cNvSpPr txBox="1"/>
          <p:nvPr/>
        </p:nvSpPr>
        <p:spPr>
          <a:xfrm>
            <a:off x="5735960" y="5116543"/>
            <a:ext cx="3406252" cy="646331"/>
          </a:xfrm>
          <a:prstGeom prst="rect">
            <a:avLst/>
          </a:prstGeom>
          <a:noFill/>
          <a:ln w="28575">
            <a:solidFill>
              <a:schemeClr val="tx1"/>
            </a:solidFill>
          </a:ln>
        </p:spPr>
        <p:txBody>
          <a:bodyPr wrap="square" rtlCol="0">
            <a:spAutoFit/>
          </a:bodyPr>
          <a:lstStyle/>
          <a:p>
            <a:r>
              <a:rPr lang="en-GB" dirty="0"/>
              <a:t>Let look at these together now. </a:t>
            </a:r>
          </a:p>
        </p:txBody>
      </p:sp>
    </p:spTree>
    <p:extLst>
      <p:ext uri="{BB962C8B-B14F-4D97-AF65-F5344CB8AC3E}">
        <p14:creationId xmlns:p14="http://schemas.microsoft.com/office/powerpoint/2010/main" val="1659363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56406FA-67F4-4467-A095-5FD41A794F46}"/>
              </a:ext>
            </a:extLst>
          </p:cNvPr>
          <p:cNvSpPr txBox="1">
            <a:spLocks/>
          </p:cNvSpPr>
          <p:nvPr/>
        </p:nvSpPr>
        <p:spPr>
          <a:xfrm>
            <a:off x="1981200" y="1600202"/>
            <a:ext cx="8229600" cy="964703"/>
          </a:xfrm>
          <a:prstGeom prst="rect">
            <a:avLst/>
          </a:prstGeom>
          <a:ln w="38100">
            <a:solidFill>
              <a:schemeClr val="accent1">
                <a:lumMod val="75000"/>
              </a:schemeClr>
            </a:solidFill>
          </a:ln>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dirty="0"/>
              <a:t>There are other valuable and relevant sources that you might use. </a:t>
            </a:r>
          </a:p>
        </p:txBody>
      </p:sp>
      <p:sp>
        <p:nvSpPr>
          <p:cNvPr id="3" name="Title 1">
            <a:extLst>
              <a:ext uri="{FF2B5EF4-FFF2-40B4-BE49-F238E27FC236}">
                <a16:creationId xmlns:a16="http://schemas.microsoft.com/office/drawing/2014/main" id="{5289DADF-63E8-486B-840B-01D7C82F4A69}"/>
              </a:ext>
            </a:extLst>
          </p:cNvPr>
          <p:cNvSpPr txBox="1">
            <a:spLocks/>
          </p:cNvSpPr>
          <p:nvPr/>
        </p:nvSpPr>
        <p:spPr>
          <a:xfrm>
            <a:off x="1802296" y="487772"/>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Other relevant sources. </a:t>
            </a:r>
          </a:p>
        </p:txBody>
      </p:sp>
      <p:sp>
        <p:nvSpPr>
          <p:cNvPr id="7" name="TextBox 6">
            <a:extLst>
              <a:ext uri="{FF2B5EF4-FFF2-40B4-BE49-F238E27FC236}">
                <a16:creationId xmlns:a16="http://schemas.microsoft.com/office/drawing/2014/main" id="{08A8D507-EA76-4A47-A76B-9D035E2DCC0E}"/>
              </a:ext>
            </a:extLst>
          </p:cNvPr>
          <p:cNvSpPr txBox="1"/>
          <p:nvPr/>
        </p:nvSpPr>
        <p:spPr>
          <a:xfrm>
            <a:off x="3810000" y="3105835"/>
            <a:ext cx="4572000" cy="923330"/>
          </a:xfrm>
          <a:prstGeom prst="rect">
            <a:avLst/>
          </a:prstGeom>
          <a:noFill/>
        </p:spPr>
        <p:txBody>
          <a:bodyPr wrap="square">
            <a:spAutoFit/>
          </a:bodyPr>
          <a:lstStyle/>
          <a:p>
            <a:r>
              <a:rPr lang="en-GB" dirty="0">
                <a:hlinkClick r:id="rId3"/>
              </a:rPr>
              <a:t>Management &amp; Leadership Development and Training - CMI (managers.org.uk)</a:t>
            </a:r>
            <a:endParaRPr lang="en-GB" dirty="0"/>
          </a:p>
        </p:txBody>
      </p:sp>
      <p:pic>
        <p:nvPicPr>
          <p:cNvPr id="9" name="Picture 8">
            <a:extLst>
              <a:ext uri="{FF2B5EF4-FFF2-40B4-BE49-F238E27FC236}">
                <a16:creationId xmlns:a16="http://schemas.microsoft.com/office/drawing/2014/main" id="{C52B5A75-55DE-45CF-B803-BA8EF7CEF884}"/>
              </a:ext>
            </a:extLst>
          </p:cNvPr>
          <p:cNvPicPr>
            <a:picLocks noChangeAspect="1"/>
          </p:cNvPicPr>
          <p:nvPr/>
        </p:nvPicPr>
        <p:blipFill>
          <a:blip r:embed="rId4"/>
          <a:stretch>
            <a:fillRect/>
          </a:stretch>
        </p:blipFill>
        <p:spPr>
          <a:xfrm>
            <a:off x="1703512" y="2747467"/>
            <a:ext cx="1981200" cy="1047750"/>
          </a:xfrm>
          <a:prstGeom prst="rect">
            <a:avLst/>
          </a:prstGeom>
        </p:spPr>
      </p:pic>
      <p:pic>
        <p:nvPicPr>
          <p:cNvPr id="11" name="Picture 10">
            <a:extLst>
              <a:ext uri="{FF2B5EF4-FFF2-40B4-BE49-F238E27FC236}">
                <a16:creationId xmlns:a16="http://schemas.microsoft.com/office/drawing/2014/main" id="{23DD8409-CCE9-4172-B620-6137668F6A03}"/>
              </a:ext>
            </a:extLst>
          </p:cNvPr>
          <p:cNvPicPr>
            <a:picLocks noChangeAspect="1"/>
          </p:cNvPicPr>
          <p:nvPr/>
        </p:nvPicPr>
        <p:blipFill>
          <a:blip r:embed="rId5"/>
          <a:stretch>
            <a:fillRect/>
          </a:stretch>
        </p:blipFill>
        <p:spPr>
          <a:xfrm>
            <a:off x="7839076" y="4267698"/>
            <a:ext cx="2371725" cy="1133475"/>
          </a:xfrm>
          <a:prstGeom prst="rect">
            <a:avLst/>
          </a:prstGeom>
        </p:spPr>
      </p:pic>
      <p:sp>
        <p:nvSpPr>
          <p:cNvPr id="13" name="TextBox 12">
            <a:extLst>
              <a:ext uri="{FF2B5EF4-FFF2-40B4-BE49-F238E27FC236}">
                <a16:creationId xmlns:a16="http://schemas.microsoft.com/office/drawing/2014/main" id="{4211D4B7-B759-414D-BD3A-294C4A86C105}"/>
              </a:ext>
            </a:extLst>
          </p:cNvPr>
          <p:cNvSpPr txBox="1"/>
          <p:nvPr/>
        </p:nvSpPr>
        <p:spPr>
          <a:xfrm>
            <a:off x="3813448" y="5031840"/>
            <a:ext cx="4572000" cy="369332"/>
          </a:xfrm>
          <a:prstGeom prst="rect">
            <a:avLst/>
          </a:prstGeom>
          <a:noFill/>
        </p:spPr>
        <p:txBody>
          <a:bodyPr wrap="square">
            <a:spAutoFit/>
          </a:bodyPr>
          <a:lstStyle/>
          <a:p>
            <a:r>
              <a:rPr lang="en-GB" dirty="0">
                <a:hlinkClick r:id="rId6"/>
              </a:rPr>
              <a:t>British Chambers of Commerce</a:t>
            </a:r>
            <a:endParaRPr lang="en-GB" dirty="0"/>
          </a:p>
        </p:txBody>
      </p:sp>
    </p:spTree>
    <p:extLst>
      <p:ext uri="{BB962C8B-B14F-4D97-AF65-F5344CB8AC3E}">
        <p14:creationId xmlns:p14="http://schemas.microsoft.com/office/powerpoint/2010/main" val="3224289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7" grpId="0"/>
      <p:bldP spid="1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DC72495-DFE8-47A6-AB89-136277D01AFA}"/>
              </a:ext>
            </a:extLst>
          </p:cNvPr>
          <p:cNvSpPr>
            <a:spLocks noGrp="1"/>
          </p:cNvSpPr>
          <p:nvPr>
            <p:ph type="title"/>
          </p:nvPr>
        </p:nvSpPr>
        <p:spPr>
          <a:xfrm>
            <a:off x="1981200" y="681321"/>
            <a:ext cx="8229600" cy="1143000"/>
          </a:xfrm>
        </p:spPr>
        <p:txBody>
          <a:bodyPr/>
          <a:lstStyle/>
          <a:p>
            <a:r>
              <a:rPr lang="en-GB" dirty="0"/>
              <a:t>Some sources are not reliable. </a:t>
            </a:r>
          </a:p>
        </p:txBody>
      </p:sp>
      <p:pic>
        <p:nvPicPr>
          <p:cNvPr id="6" name="Picture 5">
            <a:extLst>
              <a:ext uri="{FF2B5EF4-FFF2-40B4-BE49-F238E27FC236}">
                <a16:creationId xmlns:a16="http://schemas.microsoft.com/office/drawing/2014/main" id="{401AC0AB-4523-41B2-85C8-4ED2ED0460F2}"/>
              </a:ext>
            </a:extLst>
          </p:cNvPr>
          <p:cNvPicPr>
            <a:picLocks noChangeAspect="1"/>
          </p:cNvPicPr>
          <p:nvPr/>
        </p:nvPicPr>
        <p:blipFill>
          <a:blip r:embed="rId3"/>
          <a:stretch>
            <a:fillRect/>
          </a:stretch>
        </p:blipFill>
        <p:spPr>
          <a:xfrm>
            <a:off x="543141" y="2096141"/>
            <a:ext cx="2585905" cy="2665717"/>
          </a:xfrm>
          <a:prstGeom prst="rect">
            <a:avLst/>
          </a:prstGeom>
        </p:spPr>
      </p:pic>
      <p:pic>
        <p:nvPicPr>
          <p:cNvPr id="8" name="Picture 7">
            <a:extLst>
              <a:ext uri="{FF2B5EF4-FFF2-40B4-BE49-F238E27FC236}">
                <a16:creationId xmlns:a16="http://schemas.microsoft.com/office/drawing/2014/main" id="{9D8F40F7-0490-4860-9DDC-5AA67AA3ADA9}"/>
              </a:ext>
            </a:extLst>
          </p:cNvPr>
          <p:cNvPicPr>
            <a:picLocks noChangeAspect="1"/>
          </p:cNvPicPr>
          <p:nvPr/>
        </p:nvPicPr>
        <p:blipFill>
          <a:blip r:embed="rId4"/>
          <a:stretch>
            <a:fillRect/>
          </a:stretch>
        </p:blipFill>
        <p:spPr>
          <a:xfrm>
            <a:off x="7802470" y="4506618"/>
            <a:ext cx="3521767" cy="1270511"/>
          </a:xfrm>
          <a:prstGeom prst="rect">
            <a:avLst/>
          </a:prstGeom>
        </p:spPr>
      </p:pic>
      <p:sp>
        <p:nvSpPr>
          <p:cNvPr id="9" name="TextBox 8">
            <a:extLst>
              <a:ext uri="{FF2B5EF4-FFF2-40B4-BE49-F238E27FC236}">
                <a16:creationId xmlns:a16="http://schemas.microsoft.com/office/drawing/2014/main" id="{EA2F3798-483F-47E7-A662-443D944E187F}"/>
              </a:ext>
            </a:extLst>
          </p:cNvPr>
          <p:cNvSpPr txBox="1"/>
          <p:nvPr/>
        </p:nvSpPr>
        <p:spPr>
          <a:xfrm>
            <a:off x="3937991" y="2231003"/>
            <a:ext cx="6160166" cy="163121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Wikipedia, YouTube and blogging website can be edited by anyone and are not peer reviewed and verified. </a:t>
            </a:r>
          </a:p>
          <a:p>
            <a:endParaRPr lang="en-GB" sz="2000" dirty="0"/>
          </a:p>
          <a:p>
            <a:r>
              <a:rPr lang="en-GB" sz="2000" dirty="0">
                <a:latin typeface="Arial" panose="020B0604020202020204" pitchFamily="34" charset="0"/>
                <a:cs typeface="Arial" panose="020B0604020202020204" pitchFamily="34" charset="0"/>
              </a:rPr>
              <a:t>However, can these be relevant sometimes? </a:t>
            </a:r>
          </a:p>
        </p:txBody>
      </p:sp>
    </p:spTree>
    <p:extLst>
      <p:ext uri="{BB962C8B-B14F-4D97-AF65-F5344CB8AC3E}">
        <p14:creationId xmlns:p14="http://schemas.microsoft.com/office/powerpoint/2010/main" val="4167928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E7CAC-1726-4710-A7C7-2CE103BD5371}"/>
              </a:ext>
            </a:extLst>
          </p:cNvPr>
          <p:cNvSpPr>
            <a:spLocks noGrp="1"/>
          </p:cNvSpPr>
          <p:nvPr>
            <p:ph type="title"/>
          </p:nvPr>
        </p:nvSpPr>
        <p:spPr>
          <a:xfrm>
            <a:off x="442685" y="444067"/>
            <a:ext cx="10058400" cy="832880"/>
          </a:xfrm>
        </p:spPr>
        <p:txBody>
          <a:bodyPr/>
          <a:lstStyle/>
          <a:p>
            <a:r>
              <a:rPr lang="en-GB" dirty="0"/>
              <a:t>Using Boolean Operators</a:t>
            </a:r>
          </a:p>
        </p:txBody>
      </p:sp>
      <p:sp>
        <p:nvSpPr>
          <p:cNvPr id="4" name="TextBox 3">
            <a:extLst>
              <a:ext uri="{FF2B5EF4-FFF2-40B4-BE49-F238E27FC236}">
                <a16:creationId xmlns:a16="http://schemas.microsoft.com/office/drawing/2014/main" id="{9AF15F9E-85CC-4035-A87C-D453B53D9B06}"/>
              </a:ext>
            </a:extLst>
          </p:cNvPr>
          <p:cNvSpPr txBox="1"/>
          <p:nvPr/>
        </p:nvSpPr>
        <p:spPr>
          <a:xfrm>
            <a:off x="450442" y="2157564"/>
            <a:ext cx="5805392" cy="1477328"/>
          </a:xfrm>
          <a:prstGeom prst="rect">
            <a:avLst/>
          </a:prstGeom>
          <a:noFill/>
        </p:spPr>
        <p:txBody>
          <a:bodyPr wrap="square" rtlCol="0">
            <a:spAutoFit/>
          </a:bodyPr>
          <a:lstStyle/>
          <a:p>
            <a:r>
              <a:rPr lang="en-GB" dirty="0"/>
              <a:t>We can use Boolean Operators (AND OR NOT “”) to link search terms together or you expand our search. </a:t>
            </a:r>
          </a:p>
          <a:p>
            <a:endParaRPr lang="en-GB" dirty="0"/>
          </a:p>
          <a:p>
            <a:r>
              <a:rPr lang="en-GB" dirty="0"/>
              <a:t>For example: </a:t>
            </a:r>
          </a:p>
        </p:txBody>
      </p:sp>
      <p:sp>
        <p:nvSpPr>
          <p:cNvPr id="9" name="TextBox 8">
            <a:extLst>
              <a:ext uri="{FF2B5EF4-FFF2-40B4-BE49-F238E27FC236}">
                <a16:creationId xmlns:a16="http://schemas.microsoft.com/office/drawing/2014/main" id="{70729187-DEF6-44EE-87C6-2DBAC63243FC}"/>
              </a:ext>
            </a:extLst>
          </p:cNvPr>
          <p:cNvSpPr txBox="1"/>
          <p:nvPr/>
        </p:nvSpPr>
        <p:spPr>
          <a:xfrm>
            <a:off x="5638800" y="2975428"/>
            <a:ext cx="914400" cy="914400"/>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DA961996-EB53-402F-9A46-F4B6CDA41184}"/>
              </a:ext>
            </a:extLst>
          </p:cNvPr>
          <p:cNvSpPr txBox="1"/>
          <p:nvPr/>
        </p:nvSpPr>
        <p:spPr>
          <a:xfrm>
            <a:off x="4086112" y="5556031"/>
            <a:ext cx="6414973"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Using </a:t>
            </a:r>
            <a:r>
              <a:rPr lang="en-GB" b="1" dirty="0"/>
              <a:t>AND</a:t>
            </a:r>
            <a:r>
              <a:rPr lang="en-GB" dirty="0"/>
              <a:t> will give use results which contain information on </a:t>
            </a:r>
            <a:r>
              <a:rPr lang="en-GB" b="1" dirty="0"/>
              <a:t>both</a:t>
            </a:r>
            <a:r>
              <a:rPr lang="en-GB" dirty="0"/>
              <a:t> critical and workplace. </a:t>
            </a:r>
          </a:p>
        </p:txBody>
      </p:sp>
      <p:sp>
        <p:nvSpPr>
          <p:cNvPr id="12" name="TextBox 11">
            <a:extLst>
              <a:ext uri="{FF2B5EF4-FFF2-40B4-BE49-F238E27FC236}">
                <a16:creationId xmlns:a16="http://schemas.microsoft.com/office/drawing/2014/main" id="{54B156CB-092A-40C1-8871-7E5E55293E78}"/>
              </a:ext>
            </a:extLst>
          </p:cNvPr>
          <p:cNvSpPr txBox="1"/>
          <p:nvPr/>
        </p:nvSpPr>
        <p:spPr>
          <a:xfrm>
            <a:off x="442685" y="1368489"/>
            <a:ext cx="11199926" cy="646331"/>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b="0" i="0" dirty="0">
                <a:solidFill>
                  <a:srgbClr val="595959"/>
                </a:solidFill>
                <a:effectLst/>
                <a:latin typeface="Helvetica" panose="020B0604020202020204" pitchFamily="34" charset="0"/>
              </a:rPr>
              <a:t>Topi &amp; Lucas (2005) identified that individuals that were trained in using Boolean Operators became more effective researcher, able to save time by selecting more focused search terms. </a:t>
            </a:r>
          </a:p>
        </p:txBody>
      </p:sp>
      <p:pic>
        <p:nvPicPr>
          <p:cNvPr id="13" name="Picture 12">
            <a:extLst>
              <a:ext uri="{FF2B5EF4-FFF2-40B4-BE49-F238E27FC236}">
                <a16:creationId xmlns:a16="http://schemas.microsoft.com/office/drawing/2014/main" id="{E554067C-6420-4137-98D9-CBFD963AC723}"/>
              </a:ext>
            </a:extLst>
          </p:cNvPr>
          <p:cNvPicPr>
            <a:picLocks noChangeAspect="1"/>
          </p:cNvPicPr>
          <p:nvPr/>
        </p:nvPicPr>
        <p:blipFill rotWithShape="1">
          <a:blip r:embed="rId3"/>
          <a:srcRect l="4137"/>
          <a:stretch/>
        </p:blipFill>
        <p:spPr>
          <a:xfrm>
            <a:off x="6255834" y="2737175"/>
            <a:ext cx="5086349" cy="2662030"/>
          </a:xfrm>
          <a:prstGeom prst="rect">
            <a:avLst/>
          </a:prstGeom>
        </p:spPr>
      </p:pic>
      <p:pic>
        <p:nvPicPr>
          <p:cNvPr id="15" name="Picture 14">
            <a:extLst>
              <a:ext uri="{FF2B5EF4-FFF2-40B4-BE49-F238E27FC236}">
                <a16:creationId xmlns:a16="http://schemas.microsoft.com/office/drawing/2014/main" id="{0D94489D-D7D6-4909-8E80-977673856520}"/>
              </a:ext>
            </a:extLst>
          </p:cNvPr>
          <p:cNvPicPr>
            <a:picLocks noChangeAspect="1"/>
          </p:cNvPicPr>
          <p:nvPr/>
        </p:nvPicPr>
        <p:blipFill rotWithShape="1">
          <a:blip r:embed="rId4"/>
          <a:srcRect l="5039" t="34766"/>
          <a:stretch/>
        </p:blipFill>
        <p:spPr>
          <a:xfrm>
            <a:off x="1167870" y="3889828"/>
            <a:ext cx="2704457" cy="1205435"/>
          </a:xfrm>
          <a:prstGeom prst="rect">
            <a:avLst/>
          </a:prstGeom>
        </p:spPr>
      </p:pic>
    </p:spTree>
    <p:extLst>
      <p:ext uri="{BB962C8B-B14F-4D97-AF65-F5344CB8AC3E}">
        <p14:creationId xmlns:p14="http://schemas.microsoft.com/office/powerpoint/2010/main" val="2073753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10" presetClass="entr" presetSubtype="0" fill="hold" nodeType="with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 grpId="0" animBg="1"/>
      <p:bldP spid="1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33EB1-FC36-442B-A2ED-75A49AD27CA5}"/>
              </a:ext>
            </a:extLst>
          </p:cNvPr>
          <p:cNvSpPr>
            <a:spLocks noGrp="1"/>
          </p:cNvSpPr>
          <p:nvPr>
            <p:ph type="title"/>
          </p:nvPr>
        </p:nvSpPr>
        <p:spPr>
          <a:xfrm>
            <a:off x="1066800" y="642594"/>
            <a:ext cx="10058400" cy="892990"/>
          </a:xfrm>
        </p:spPr>
        <p:txBody>
          <a:bodyPr/>
          <a:lstStyle/>
          <a:p>
            <a:r>
              <a:rPr lang="en-GB" dirty="0">
                <a:latin typeface="Arial" panose="020B0604020202020204" pitchFamily="34" charset="0"/>
                <a:cs typeface="Arial" panose="020B0604020202020204" pitchFamily="34" charset="0"/>
              </a:rPr>
              <a:t>The CRAAP test?</a:t>
            </a:r>
          </a:p>
        </p:txBody>
      </p:sp>
      <p:sp>
        <p:nvSpPr>
          <p:cNvPr id="3" name="Content Placeholder 2">
            <a:extLst>
              <a:ext uri="{FF2B5EF4-FFF2-40B4-BE49-F238E27FC236}">
                <a16:creationId xmlns:a16="http://schemas.microsoft.com/office/drawing/2014/main" id="{6CB06A20-F913-43E1-B07F-F6E8433F6F34}"/>
              </a:ext>
            </a:extLst>
          </p:cNvPr>
          <p:cNvSpPr>
            <a:spLocks noGrp="1"/>
          </p:cNvSpPr>
          <p:nvPr>
            <p:ph idx="1"/>
          </p:nvPr>
        </p:nvSpPr>
        <p:spPr>
          <a:xfrm>
            <a:off x="1981200" y="2029062"/>
            <a:ext cx="8229600" cy="1324743"/>
          </a:xfrm>
          <a:ln w="38100">
            <a:solidFill>
              <a:schemeClr val="accent1">
                <a:lumMod val="75000"/>
              </a:schemeClr>
            </a:solidFill>
          </a:ln>
        </p:spPr>
        <p:txBody>
          <a:bodyPr>
            <a:normAutofit/>
          </a:bodyPr>
          <a:lstStyle/>
          <a:p>
            <a:pPr marL="0" indent="0">
              <a:buNone/>
            </a:pPr>
            <a:r>
              <a:rPr lang="en-GB" sz="2400" dirty="0">
                <a:latin typeface="Arial" panose="020B0604020202020204" pitchFamily="34" charset="0"/>
                <a:cs typeface="Arial" panose="020B0604020202020204" pitchFamily="34" charset="0"/>
              </a:rPr>
              <a:t>The CRAAP Test was developed by Blakeslee (2004). It is a list of questions to help you evaluate the information you find. </a:t>
            </a:r>
          </a:p>
        </p:txBody>
      </p:sp>
      <p:sp>
        <p:nvSpPr>
          <p:cNvPr id="6" name="Freeform: Shape 5">
            <a:extLst>
              <a:ext uri="{FF2B5EF4-FFF2-40B4-BE49-F238E27FC236}">
                <a16:creationId xmlns:a16="http://schemas.microsoft.com/office/drawing/2014/main" id="{BF5B3995-E415-4AE0-BA4C-A38BC506B144}"/>
              </a:ext>
            </a:extLst>
          </p:cNvPr>
          <p:cNvSpPr/>
          <p:nvPr/>
        </p:nvSpPr>
        <p:spPr>
          <a:xfrm>
            <a:off x="1731439" y="4192596"/>
            <a:ext cx="1309236" cy="1323027"/>
          </a:xfrm>
          <a:custGeom>
            <a:avLst/>
            <a:gdLst>
              <a:gd name="connsiteX0" fmla="*/ 0 w 922734"/>
              <a:gd name="connsiteY0" fmla="*/ 55364 h 553640"/>
              <a:gd name="connsiteX1" fmla="*/ 55364 w 922734"/>
              <a:gd name="connsiteY1" fmla="*/ 0 h 553640"/>
              <a:gd name="connsiteX2" fmla="*/ 867370 w 922734"/>
              <a:gd name="connsiteY2" fmla="*/ 0 h 553640"/>
              <a:gd name="connsiteX3" fmla="*/ 922734 w 922734"/>
              <a:gd name="connsiteY3" fmla="*/ 55364 h 553640"/>
              <a:gd name="connsiteX4" fmla="*/ 922734 w 922734"/>
              <a:gd name="connsiteY4" fmla="*/ 498276 h 553640"/>
              <a:gd name="connsiteX5" fmla="*/ 867370 w 922734"/>
              <a:gd name="connsiteY5" fmla="*/ 553640 h 553640"/>
              <a:gd name="connsiteX6" fmla="*/ 55364 w 922734"/>
              <a:gd name="connsiteY6" fmla="*/ 553640 h 553640"/>
              <a:gd name="connsiteX7" fmla="*/ 0 w 922734"/>
              <a:gd name="connsiteY7" fmla="*/ 498276 h 553640"/>
              <a:gd name="connsiteX8" fmla="*/ 0 w 922734"/>
              <a:gd name="connsiteY8" fmla="*/ 55364 h 55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2734" h="553640">
                <a:moveTo>
                  <a:pt x="0" y="55364"/>
                </a:moveTo>
                <a:cubicBezTo>
                  <a:pt x="0" y="24787"/>
                  <a:pt x="24787" y="0"/>
                  <a:pt x="55364" y="0"/>
                </a:cubicBezTo>
                <a:lnTo>
                  <a:pt x="867370" y="0"/>
                </a:lnTo>
                <a:cubicBezTo>
                  <a:pt x="897947" y="0"/>
                  <a:pt x="922734" y="24787"/>
                  <a:pt x="922734" y="55364"/>
                </a:cubicBezTo>
                <a:lnTo>
                  <a:pt x="922734" y="498276"/>
                </a:lnTo>
                <a:cubicBezTo>
                  <a:pt x="922734" y="528853"/>
                  <a:pt x="897947" y="553640"/>
                  <a:pt x="867370" y="553640"/>
                </a:cubicBezTo>
                <a:lnTo>
                  <a:pt x="55364" y="553640"/>
                </a:lnTo>
                <a:cubicBezTo>
                  <a:pt x="24787" y="553640"/>
                  <a:pt x="0" y="528853"/>
                  <a:pt x="0" y="498276"/>
                </a:cubicBezTo>
                <a:lnTo>
                  <a:pt x="0" y="55364"/>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65746" tIns="65746" rIns="65746" bIns="65746" numCol="1" spcCol="1270" anchor="ctr" anchorCtr="0">
            <a:noAutofit/>
          </a:bodyPr>
          <a:lstStyle/>
          <a:p>
            <a:pPr algn="ctr" defTabSz="577850">
              <a:lnSpc>
                <a:spcPct val="90000"/>
              </a:lnSpc>
              <a:spcBef>
                <a:spcPct val="0"/>
              </a:spcBef>
              <a:spcAft>
                <a:spcPct val="35000"/>
              </a:spcAft>
            </a:pPr>
            <a:r>
              <a:rPr lang="en-GB" sz="2000" b="1" u="sng" dirty="0">
                <a:latin typeface="Arial" panose="020B0604020202020204" pitchFamily="34" charset="0"/>
                <a:cs typeface="Arial" panose="020B0604020202020204" pitchFamily="34" charset="0"/>
              </a:rPr>
              <a:t>C</a:t>
            </a:r>
            <a:r>
              <a:rPr lang="en-GB" sz="2000" dirty="0">
                <a:latin typeface="Arial" panose="020B0604020202020204" pitchFamily="34" charset="0"/>
                <a:cs typeface="Arial" panose="020B0604020202020204" pitchFamily="34" charset="0"/>
              </a:rPr>
              <a:t>urrency </a:t>
            </a:r>
          </a:p>
        </p:txBody>
      </p:sp>
      <p:sp>
        <p:nvSpPr>
          <p:cNvPr id="7" name="Freeform: Shape 6">
            <a:extLst>
              <a:ext uri="{FF2B5EF4-FFF2-40B4-BE49-F238E27FC236}">
                <a16:creationId xmlns:a16="http://schemas.microsoft.com/office/drawing/2014/main" id="{6B8DA9BD-B17D-426A-B43E-CF925305DA8F}"/>
              </a:ext>
            </a:extLst>
          </p:cNvPr>
          <p:cNvSpPr/>
          <p:nvPr/>
        </p:nvSpPr>
        <p:spPr>
          <a:xfrm>
            <a:off x="3192919" y="4467186"/>
            <a:ext cx="277557" cy="773846"/>
          </a:xfrm>
          <a:custGeom>
            <a:avLst/>
            <a:gdLst>
              <a:gd name="connsiteX0" fmla="*/ 0 w 195619"/>
              <a:gd name="connsiteY0" fmla="*/ 45768 h 228838"/>
              <a:gd name="connsiteX1" fmla="*/ 97810 w 195619"/>
              <a:gd name="connsiteY1" fmla="*/ 45768 h 228838"/>
              <a:gd name="connsiteX2" fmla="*/ 97810 w 195619"/>
              <a:gd name="connsiteY2" fmla="*/ 0 h 228838"/>
              <a:gd name="connsiteX3" fmla="*/ 195619 w 195619"/>
              <a:gd name="connsiteY3" fmla="*/ 114419 h 228838"/>
              <a:gd name="connsiteX4" fmla="*/ 97810 w 195619"/>
              <a:gd name="connsiteY4" fmla="*/ 228838 h 228838"/>
              <a:gd name="connsiteX5" fmla="*/ 97810 w 195619"/>
              <a:gd name="connsiteY5" fmla="*/ 183070 h 228838"/>
              <a:gd name="connsiteX6" fmla="*/ 0 w 195619"/>
              <a:gd name="connsiteY6" fmla="*/ 183070 h 228838"/>
              <a:gd name="connsiteX7" fmla="*/ 0 w 195619"/>
              <a:gd name="connsiteY7" fmla="*/ 45768 h 228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619" h="228838">
                <a:moveTo>
                  <a:pt x="0" y="45768"/>
                </a:moveTo>
                <a:lnTo>
                  <a:pt x="97810" y="45768"/>
                </a:lnTo>
                <a:lnTo>
                  <a:pt x="97810" y="0"/>
                </a:lnTo>
                <a:lnTo>
                  <a:pt x="195619" y="114419"/>
                </a:lnTo>
                <a:lnTo>
                  <a:pt x="97810" y="228838"/>
                </a:lnTo>
                <a:lnTo>
                  <a:pt x="97810" y="183070"/>
                </a:lnTo>
                <a:lnTo>
                  <a:pt x="0" y="183070"/>
                </a:lnTo>
                <a:lnTo>
                  <a:pt x="0" y="45768"/>
                </a:lnTo>
                <a:close/>
              </a:path>
            </a:pathLst>
          </a:cu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0" tIns="45768" rIns="58686" bIns="45768" numCol="1" spcCol="1270" anchor="ctr" anchorCtr="0">
            <a:noAutofit/>
          </a:bodyPr>
          <a:lstStyle/>
          <a:p>
            <a:pPr algn="ctr" defTabSz="400050">
              <a:lnSpc>
                <a:spcPct val="90000"/>
              </a:lnSpc>
              <a:spcBef>
                <a:spcPct val="0"/>
              </a:spcBef>
              <a:spcAft>
                <a:spcPct val="35000"/>
              </a:spcAft>
            </a:pPr>
            <a:endParaRPr lang="en-GB" sz="900"/>
          </a:p>
        </p:txBody>
      </p:sp>
      <p:sp>
        <p:nvSpPr>
          <p:cNvPr id="8" name="Freeform: Shape 7">
            <a:extLst>
              <a:ext uri="{FF2B5EF4-FFF2-40B4-BE49-F238E27FC236}">
                <a16:creationId xmlns:a16="http://schemas.microsoft.com/office/drawing/2014/main" id="{081F99E2-8B09-45B8-A664-B87646D3CC35}"/>
              </a:ext>
            </a:extLst>
          </p:cNvPr>
          <p:cNvSpPr/>
          <p:nvPr/>
        </p:nvSpPr>
        <p:spPr>
          <a:xfrm>
            <a:off x="3585688" y="4192595"/>
            <a:ext cx="1309236" cy="1323027"/>
          </a:xfrm>
          <a:custGeom>
            <a:avLst/>
            <a:gdLst>
              <a:gd name="connsiteX0" fmla="*/ 0 w 922734"/>
              <a:gd name="connsiteY0" fmla="*/ 55364 h 553640"/>
              <a:gd name="connsiteX1" fmla="*/ 55364 w 922734"/>
              <a:gd name="connsiteY1" fmla="*/ 0 h 553640"/>
              <a:gd name="connsiteX2" fmla="*/ 867370 w 922734"/>
              <a:gd name="connsiteY2" fmla="*/ 0 h 553640"/>
              <a:gd name="connsiteX3" fmla="*/ 922734 w 922734"/>
              <a:gd name="connsiteY3" fmla="*/ 55364 h 553640"/>
              <a:gd name="connsiteX4" fmla="*/ 922734 w 922734"/>
              <a:gd name="connsiteY4" fmla="*/ 498276 h 553640"/>
              <a:gd name="connsiteX5" fmla="*/ 867370 w 922734"/>
              <a:gd name="connsiteY5" fmla="*/ 553640 h 553640"/>
              <a:gd name="connsiteX6" fmla="*/ 55364 w 922734"/>
              <a:gd name="connsiteY6" fmla="*/ 553640 h 553640"/>
              <a:gd name="connsiteX7" fmla="*/ 0 w 922734"/>
              <a:gd name="connsiteY7" fmla="*/ 498276 h 553640"/>
              <a:gd name="connsiteX8" fmla="*/ 0 w 922734"/>
              <a:gd name="connsiteY8" fmla="*/ 55364 h 55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2734" h="553640">
                <a:moveTo>
                  <a:pt x="0" y="55364"/>
                </a:moveTo>
                <a:cubicBezTo>
                  <a:pt x="0" y="24787"/>
                  <a:pt x="24787" y="0"/>
                  <a:pt x="55364" y="0"/>
                </a:cubicBezTo>
                <a:lnTo>
                  <a:pt x="867370" y="0"/>
                </a:lnTo>
                <a:cubicBezTo>
                  <a:pt x="897947" y="0"/>
                  <a:pt x="922734" y="24787"/>
                  <a:pt x="922734" y="55364"/>
                </a:cubicBezTo>
                <a:lnTo>
                  <a:pt x="922734" y="498276"/>
                </a:lnTo>
                <a:cubicBezTo>
                  <a:pt x="922734" y="528853"/>
                  <a:pt x="897947" y="553640"/>
                  <a:pt x="867370" y="553640"/>
                </a:cubicBezTo>
                <a:lnTo>
                  <a:pt x="55364" y="553640"/>
                </a:lnTo>
                <a:cubicBezTo>
                  <a:pt x="24787" y="553640"/>
                  <a:pt x="0" y="528853"/>
                  <a:pt x="0" y="498276"/>
                </a:cubicBezTo>
                <a:lnTo>
                  <a:pt x="0" y="55364"/>
                </a:lnTo>
                <a:close/>
              </a:path>
            </a:pathLst>
          </a:custGeom>
        </p:spPr>
        <p:style>
          <a:lnRef idx="2">
            <a:schemeClr val="lt1">
              <a:hueOff val="0"/>
              <a:satOff val="0"/>
              <a:lumOff val="0"/>
              <a:alphaOff val="0"/>
            </a:schemeClr>
          </a:lnRef>
          <a:fillRef idx="1">
            <a:schemeClr val="accent4">
              <a:hueOff val="-1116192"/>
              <a:satOff val="6725"/>
              <a:lumOff val="539"/>
              <a:alphaOff val="0"/>
            </a:schemeClr>
          </a:fillRef>
          <a:effectRef idx="0">
            <a:schemeClr val="accent4">
              <a:hueOff val="-1116192"/>
              <a:satOff val="6725"/>
              <a:lumOff val="539"/>
              <a:alphaOff val="0"/>
            </a:schemeClr>
          </a:effectRef>
          <a:fontRef idx="minor">
            <a:schemeClr val="lt1"/>
          </a:fontRef>
        </p:style>
        <p:txBody>
          <a:bodyPr spcFirstLastPara="0" vert="horz" wrap="square" lIns="65746" tIns="65746" rIns="65746" bIns="65746" numCol="1" spcCol="1270" anchor="ctr" anchorCtr="0">
            <a:noAutofit/>
          </a:bodyPr>
          <a:lstStyle/>
          <a:p>
            <a:pPr algn="ctr" defTabSz="577850">
              <a:lnSpc>
                <a:spcPct val="90000"/>
              </a:lnSpc>
              <a:spcBef>
                <a:spcPct val="0"/>
              </a:spcBef>
              <a:spcAft>
                <a:spcPct val="35000"/>
              </a:spcAft>
            </a:pPr>
            <a:r>
              <a:rPr lang="en-GB" b="1" u="sng" dirty="0">
                <a:latin typeface="Arial" panose="020B0604020202020204" pitchFamily="34" charset="0"/>
                <a:cs typeface="Arial" panose="020B0604020202020204" pitchFamily="34" charset="0"/>
              </a:rPr>
              <a:t>R</a:t>
            </a:r>
            <a:r>
              <a:rPr lang="en-GB" dirty="0">
                <a:latin typeface="Arial" panose="020B0604020202020204" pitchFamily="34" charset="0"/>
                <a:cs typeface="Arial" panose="020B0604020202020204" pitchFamily="34" charset="0"/>
              </a:rPr>
              <a:t>elevance</a:t>
            </a:r>
          </a:p>
        </p:txBody>
      </p:sp>
      <p:sp>
        <p:nvSpPr>
          <p:cNvPr id="9" name="Freeform: Shape 8">
            <a:extLst>
              <a:ext uri="{FF2B5EF4-FFF2-40B4-BE49-F238E27FC236}">
                <a16:creationId xmlns:a16="http://schemas.microsoft.com/office/drawing/2014/main" id="{9FE87C0B-43AC-4943-A87D-40290B4AA5C4}"/>
              </a:ext>
            </a:extLst>
          </p:cNvPr>
          <p:cNvSpPr/>
          <p:nvPr/>
        </p:nvSpPr>
        <p:spPr>
          <a:xfrm>
            <a:off x="5002307" y="4483952"/>
            <a:ext cx="277557" cy="773846"/>
          </a:xfrm>
          <a:custGeom>
            <a:avLst/>
            <a:gdLst>
              <a:gd name="connsiteX0" fmla="*/ 0 w 195619"/>
              <a:gd name="connsiteY0" fmla="*/ 45768 h 228838"/>
              <a:gd name="connsiteX1" fmla="*/ 97810 w 195619"/>
              <a:gd name="connsiteY1" fmla="*/ 45768 h 228838"/>
              <a:gd name="connsiteX2" fmla="*/ 97810 w 195619"/>
              <a:gd name="connsiteY2" fmla="*/ 0 h 228838"/>
              <a:gd name="connsiteX3" fmla="*/ 195619 w 195619"/>
              <a:gd name="connsiteY3" fmla="*/ 114419 h 228838"/>
              <a:gd name="connsiteX4" fmla="*/ 97810 w 195619"/>
              <a:gd name="connsiteY4" fmla="*/ 228838 h 228838"/>
              <a:gd name="connsiteX5" fmla="*/ 97810 w 195619"/>
              <a:gd name="connsiteY5" fmla="*/ 183070 h 228838"/>
              <a:gd name="connsiteX6" fmla="*/ 0 w 195619"/>
              <a:gd name="connsiteY6" fmla="*/ 183070 h 228838"/>
              <a:gd name="connsiteX7" fmla="*/ 0 w 195619"/>
              <a:gd name="connsiteY7" fmla="*/ 45768 h 228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619" h="228838">
                <a:moveTo>
                  <a:pt x="0" y="45768"/>
                </a:moveTo>
                <a:lnTo>
                  <a:pt x="97810" y="45768"/>
                </a:lnTo>
                <a:lnTo>
                  <a:pt x="97810" y="0"/>
                </a:lnTo>
                <a:lnTo>
                  <a:pt x="195619" y="114419"/>
                </a:lnTo>
                <a:lnTo>
                  <a:pt x="97810" y="228838"/>
                </a:lnTo>
                <a:lnTo>
                  <a:pt x="97810" y="183070"/>
                </a:lnTo>
                <a:lnTo>
                  <a:pt x="0" y="183070"/>
                </a:lnTo>
                <a:lnTo>
                  <a:pt x="0" y="45768"/>
                </a:lnTo>
                <a:close/>
              </a:path>
            </a:pathLst>
          </a:custGeom>
        </p:spPr>
        <p:style>
          <a:lnRef idx="0">
            <a:schemeClr val="lt1">
              <a:hueOff val="0"/>
              <a:satOff val="0"/>
              <a:lumOff val="0"/>
              <a:alphaOff val="0"/>
            </a:schemeClr>
          </a:lnRef>
          <a:fillRef idx="1">
            <a:schemeClr val="accent4">
              <a:hueOff val="-1488257"/>
              <a:satOff val="8966"/>
              <a:lumOff val="719"/>
              <a:alphaOff val="0"/>
            </a:schemeClr>
          </a:fillRef>
          <a:effectRef idx="0">
            <a:schemeClr val="accent4">
              <a:hueOff val="-1488257"/>
              <a:satOff val="8966"/>
              <a:lumOff val="719"/>
              <a:alphaOff val="0"/>
            </a:schemeClr>
          </a:effectRef>
          <a:fontRef idx="minor">
            <a:schemeClr val="lt1"/>
          </a:fontRef>
        </p:style>
        <p:txBody>
          <a:bodyPr spcFirstLastPara="0" vert="horz" wrap="square" lIns="0" tIns="45768" rIns="58686" bIns="45768" numCol="1" spcCol="1270" anchor="ctr" anchorCtr="0">
            <a:noAutofit/>
          </a:bodyPr>
          <a:lstStyle/>
          <a:p>
            <a:pPr algn="ctr" defTabSz="400050">
              <a:lnSpc>
                <a:spcPct val="90000"/>
              </a:lnSpc>
              <a:spcBef>
                <a:spcPct val="0"/>
              </a:spcBef>
              <a:spcAft>
                <a:spcPct val="35000"/>
              </a:spcAft>
            </a:pPr>
            <a:endParaRPr lang="en-GB" sz="900"/>
          </a:p>
        </p:txBody>
      </p:sp>
      <p:sp>
        <p:nvSpPr>
          <p:cNvPr id="10" name="Freeform: Shape 9">
            <a:extLst>
              <a:ext uri="{FF2B5EF4-FFF2-40B4-BE49-F238E27FC236}">
                <a16:creationId xmlns:a16="http://schemas.microsoft.com/office/drawing/2014/main" id="{AFBF1233-93E6-445F-A6E1-FFE58721DCEF}"/>
              </a:ext>
            </a:extLst>
          </p:cNvPr>
          <p:cNvSpPr/>
          <p:nvPr/>
        </p:nvSpPr>
        <p:spPr>
          <a:xfrm>
            <a:off x="5387247" y="4192595"/>
            <a:ext cx="1309236" cy="1323027"/>
          </a:xfrm>
          <a:custGeom>
            <a:avLst/>
            <a:gdLst>
              <a:gd name="connsiteX0" fmla="*/ 0 w 922734"/>
              <a:gd name="connsiteY0" fmla="*/ 55364 h 553640"/>
              <a:gd name="connsiteX1" fmla="*/ 55364 w 922734"/>
              <a:gd name="connsiteY1" fmla="*/ 0 h 553640"/>
              <a:gd name="connsiteX2" fmla="*/ 867370 w 922734"/>
              <a:gd name="connsiteY2" fmla="*/ 0 h 553640"/>
              <a:gd name="connsiteX3" fmla="*/ 922734 w 922734"/>
              <a:gd name="connsiteY3" fmla="*/ 55364 h 553640"/>
              <a:gd name="connsiteX4" fmla="*/ 922734 w 922734"/>
              <a:gd name="connsiteY4" fmla="*/ 498276 h 553640"/>
              <a:gd name="connsiteX5" fmla="*/ 867370 w 922734"/>
              <a:gd name="connsiteY5" fmla="*/ 553640 h 553640"/>
              <a:gd name="connsiteX6" fmla="*/ 55364 w 922734"/>
              <a:gd name="connsiteY6" fmla="*/ 553640 h 553640"/>
              <a:gd name="connsiteX7" fmla="*/ 0 w 922734"/>
              <a:gd name="connsiteY7" fmla="*/ 498276 h 553640"/>
              <a:gd name="connsiteX8" fmla="*/ 0 w 922734"/>
              <a:gd name="connsiteY8" fmla="*/ 55364 h 55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2734" h="553640">
                <a:moveTo>
                  <a:pt x="0" y="55364"/>
                </a:moveTo>
                <a:cubicBezTo>
                  <a:pt x="0" y="24787"/>
                  <a:pt x="24787" y="0"/>
                  <a:pt x="55364" y="0"/>
                </a:cubicBezTo>
                <a:lnTo>
                  <a:pt x="867370" y="0"/>
                </a:lnTo>
                <a:cubicBezTo>
                  <a:pt x="897947" y="0"/>
                  <a:pt x="922734" y="24787"/>
                  <a:pt x="922734" y="55364"/>
                </a:cubicBezTo>
                <a:lnTo>
                  <a:pt x="922734" y="498276"/>
                </a:lnTo>
                <a:cubicBezTo>
                  <a:pt x="922734" y="528853"/>
                  <a:pt x="897947" y="553640"/>
                  <a:pt x="867370" y="553640"/>
                </a:cubicBezTo>
                <a:lnTo>
                  <a:pt x="55364" y="553640"/>
                </a:lnTo>
                <a:cubicBezTo>
                  <a:pt x="24787" y="553640"/>
                  <a:pt x="0" y="528853"/>
                  <a:pt x="0" y="498276"/>
                </a:cubicBezTo>
                <a:lnTo>
                  <a:pt x="0" y="55364"/>
                </a:lnTo>
                <a:close/>
              </a:path>
            </a:pathLst>
          </a:custGeom>
        </p:spPr>
        <p:style>
          <a:lnRef idx="2">
            <a:schemeClr val="lt1">
              <a:hueOff val="0"/>
              <a:satOff val="0"/>
              <a:lumOff val="0"/>
              <a:alphaOff val="0"/>
            </a:schemeClr>
          </a:lnRef>
          <a:fillRef idx="1">
            <a:schemeClr val="accent4">
              <a:hueOff val="-2232385"/>
              <a:satOff val="13449"/>
              <a:lumOff val="1078"/>
              <a:alphaOff val="0"/>
            </a:schemeClr>
          </a:fillRef>
          <a:effectRef idx="0">
            <a:schemeClr val="accent4">
              <a:hueOff val="-2232385"/>
              <a:satOff val="13449"/>
              <a:lumOff val="1078"/>
              <a:alphaOff val="0"/>
            </a:schemeClr>
          </a:effectRef>
          <a:fontRef idx="minor">
            <a:schemeClr val="lt1"/>
          </a:fontRef>
        </p:style>
        <p:txBody>
          <a:bodyPr spcFirstLastPara="0" vert="horz" wrap="square" lIns="65746" tIns="65746" rIns="65746" bIns="65746" numCol="1" spcCol="1270" anchor="ctr" anchorCtr="0">
            <a:noAutofit/>
          </a:bodyPr>
          <a:lstStyle/>
          <a:p>
            <a:pPr algn="ctr" defTabSz="577850">
              <a:lnSpc>
                <a:spcPct val="90000"/>
              </a:lnSpc>
              <a:spcBef>
                <a:spcPct val="0"/>
              </a:spcBef>
              <a:spcAft>
                <a:spcPct val="35000"/>
              </a:spcAft>
            </a:pPr>
            <a:r>
              <a:rPr lang="en-GB" sz="2000" b="1" u="sng" dirty="0">
                <a:latin typeface="Arial" panose="020B0604020202020204" pitchFamily="34" charset="0"/>
                <a:cs typeface="Arial" panose="020B0604020202020204" pitchFamily="34" charset="0"/>
              </a:rPr>
              <a:t>A</a:t>
            </a:r>
            <a:r>
              <a:rPr lang="en-GB" sz="2000" dirty="0">
                <a:latin typeface="Arial" panose="020B0604020202020204" pitchFamily="34" charset="0"/>
                <a:cs typeface="Arial" panose="020B0604020202020204" pitchFamily="34" charset="0"/>
              </a:rPr>
              <a:t>uthority</a:t>
            </a:r>
            <a:endParaRPr lang="en-GB" sz="1300" dirty="0">
              <a:latin typeface="Arial" panose="020B0604020202020204" pitchFamily="34" charset="0"/>
              <a:cs typeface="Arial" panose="020B0604020202020204" pitchFamily="34" charset="0"/>
            </a:endParaRPr>
          </a:p>
        </p:txBody>
      </p:sp>
      <p:sp>
        <p:nvSpPr>
          <p:cNvPr id="11" name="Freeform: Shape 10">
            <a:extLst>
              <a:ext uri="{FF2B5EF4-FFF2-40B4-BE49-F238E27FC236}">
                <a16:creationId xmlns:a16="http://schemas.microsoft.com/office/drawing/2014/main" id="{3D60163D-C9E9-4B84-810D-72F58856C1D7}"/>
              </a:ext>
            </a:extLst>
          </p:cNvPr>
          <p:cNvSpPr/>
          <p:nvPr/>
        </p:nvSpPr>
        <p:spPr>
          <a:xfrm>
            <a:off x="6800370" y="4483952"/>
            <a:ext cx="277557" cy="773846"/>
          </a:xfrm>
          <a:custGeom>
            <a:avLst/>
            <a:gdLst>
              <a:gd name="connsiteX0" fmla="*/ 0 w 195619"/>
              <a:gd name="connsiteY0" fmla="*/ 45768 h 228838"/>
              <a:gd name="connsiteX1" fmla="*/ 97810 w 195619"/>
              <a:gd name="connsiteY1" fmla="*/ 45768 h 228838"/>
              <a:gd name="connsiteX2" fmla="*/ 97810 w 195619"/>
              <a:gd name="connsiteY2" fmla="*/ 0 h 228838"/>
              <a:gd name="connsiteX3" fmla="*/ 195619 w 195619"/>
              <a:gd name="connsiteY3" fmla="*/ 114419 h 228838"/>
              <a:gd name="connsiteX4" fmla="*/ 97810 w 195619"/>
              <a:gd name="connsiteY4" fmla="*/ 228838 h 228838"/>
              <a:gd name="connsiteX5" fmla="*/ 97810 w 195619"/>
              <a:gd name="connsiteY5" fmla="*/ 183070 h 228838"/>
              <a:gd name="connsiteX6" fmla="*/ 0 w 195619"/>
              <a:gd name="connsiteY6" fmla="*/ 183070 h 228838"/>
              <a:gd name="connsiteX7" fmla="*/ 0 w 195619"/>
              <a:gd name="connsiteY7" fmla="*/ 45768 h 228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619" h="228838">
                <a:moveTo>
                  <a:pt x="0" y="45768"/>
                </a:moveTo>
                <a:lnTo>
                  <a:pt x="97810" y="45768"/>
                </a:lnTo>
                <a:lnTo>
                  <a:pt x="97810" y="0"/>
                </a:lnTo>
                <a:lnTo>
                  <a:pt x="195619" y="114419"/>
                </a:lnTo>
                <a:lnTo>
                  <a:pt x="97810" y="228838"/>
                </a:lnTo>
                <a:lnTo>
                  <a:pt x="97810" y="183070"/>
                </a:lnTo>
                <a:lnTo>
                  <a:pt x="0" y="183070"/>
                </a:lnTo>
                <a:lnTo>
                  <a:pt x="0" y="45768"/>
                </a:lnTo>
                <a:close/>
              </a:path>
            </a:pathLst>
          </a:custGeom>
        </p:spPr>
        <p:style>
          <a:lnRef idx="0">
            <a:schemeClr val="lt1">
              <a:hueOff val="0"/>
              <a:satOff val="0"/>
              <a:lumOff val="0"/>
              <a:alphaOff val="0"/>
            </a:schemeClr>
          </a:lnRef>
          <a:fillRef idx="1">
            <a:schemeClr val="accent4">
              <a:hueOff val="-2976513"/>
              <a:satOff val="17933"/>
              <a:lumOff val="1437"/>
              <a:alphaOff val="0"/>
            </a:schemeClr>
          </a:fillRef>
          <a:effectRef idx="0">
            <a:schemeClr val="accent4">
              <a:hueOff val="-2976513"/>
              <a:satOff val="17933"/>
              <a:lumOff val="1437"/>
              <a:alphaOff val="0"/>
            </a:schemeClr>
          </a:effectRef>
          <a:fontRef idx="minor">
            <a:schemeClr val="lt1"/>
          </a:fontRef>
        </p:style>
        <p:txBody>
          <a:bodyPr spcFirstLastPara="0" vert="horz" wrap="square" lIns="0" tIns="45768" rIns="58686" bIns="45768" numCol="1" spcCol="1270" anchor="ctr" anchorCtr="0">
            <a:noAutofit/>
          </a:bodyPr>
          <a:lstStyle/>
          <a:p>
            <a:pPr algn="ctr" defTabSz="400050">
              <a:lnSpc>
                <a:spcPct val="90000"/>
              </a:lnSpc>
              <a:spcBef>
                <a:spcPct val="0"/>
              </a:spcBef>
              <a:spcAft>
                <a:spcPct val="35000"/>
              </a:spcAft>
            </a:pPr>
            <a:endParaRPr lang="en-GB" sz="900"/>
          </a:p>
        </p:txBody>
      </p:sp>
      <p:sp>
        <p:nvSpPr>
          <p:cNvPr id="12" name="Freeform: Shape 11">
            <a:extLst>
              <a:ext uri="{FF2B5EF4-FFF2-40B4-BE49-F238E27FC236}">
                <a16:creationId xmlns:a16="http://schemas.microsoft.com/office/drawing/2014/main" id="{C02621E3-88F5-4E99-A4EB-D8E3B6C918AB}"/>
              </a:ext>
            </a:extLst>
          </p:cNvPr>
          <p:cNvSpPr/>
          <p:nvPr/>
        </p:nvSpPr>
        <p:spPr>
          <a:xfrm>
            <a:off x="7188806" y="4192594"/>
            <a:ext cx="1309236" cy="1323027"/>
          </a:xfrm>
          <a:custGeom>
            <a:avLst/>
            <a:gdLst>
              <a:gd name="connsiteX0" fmla="*/ 0 w 922734"/>
              <a:gd name="connsiteY0" fmla="*/ 55364 h 553640"/>
              <a:gd name="connsiteX1" fmla="*/ 55364 w 922734"/>
              <a:gd name="connsiteY1" fmla="*/ 0 h 553640"/>
              <a:gd name="connsiteX2" fmla="*/ 867370 w 922734"/>
              <a:gd name="connsiteY2" fmla="*/ 0 h 553640"/>
              <a:gd name="connsiteX3" fmla="*/ 922734 w 922734"/>
              <a:gd name="connsiteY3" fmla="*/ 55364 h 553640"/>
              <a:gd name="connsiteX4" fmla="*/ 922734 w 922734"/>
              <a:gd name="connsiteY4" fmla="*/ 498276 h 553640"/>
              <a:gd name="connsiteX5" fmla="*/ 867370 w 922734"/>
              <a:gd name="connsiteY5" fmla="*/ 553640 h 553640"/>
              <a:gd name="connsiteX6" fmla="*/ 55364 w 922734"/>
              <a:gd name="connsiteY6" fmla="*/ 553640 h 553640"/>
              <a:gd name="connsiteX7" fmla="*/ 0 w 922734"/>
              <a:gd name="connsiteY7" fmla="*/ 498276 h 553640"/>
              <a:gd name="connsiteX8" fmla="*/ 0 w 922734"/>
              <a:gd name="connsiteY8" fmla="*/ 55364 h 55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2734" h="553640">
                <a:moveTo>
                  <a:pt x="0" y="55364"/>
                </a:moveTo>
                <a:cubicBezTo>
                  <a:pt x="0" y="24787"/>
                  <a:pt x="24787" y="0"/>
                  <a:pt x="55364" y="0"/>
                </a:cubicBezTo>
                <a:lnTo>
                  <a:pt x="867370" y="0"/>
                </a:lnTo>
                <a:cubicBezTo>
                  <a:pt x="897947" y="0"/>
                  <a:pt x="922734" y="24787"/>
                  <a:pt x="922734" y="55364"/>
                </a:cubicBezTo>
                <a:lnTo>
                  <a:pt x="922734" y="498276"/>
                </a:lnTo>
                <a:cubicBezTo>
                  <a:pt x="922734" y="528853"/>
                  <a:pt x="897947" y="553640"/>
                  <a:pt x="867370" y="553640"/>
                </a:cubicBezTo>
                <a:lnTo>
                  <a:pt x="55364" y="553640"/>
                </a:lnTo>
                <a:cubicBezTo>
                  <a:pt x="24787" y="553640"/>
                  <a:pt x="0" y="528853"/>
                  <a:pt x="0" y="498276"/>
                </a:cubicBezTo>
                <a:lnTo>
                  <a:pt x="0" y="55364"/>
                </a:lnTo>
                <a:close/>
              </a:path>
            </a:pathLst>
          </a:custGeom>
        </p:spPr>
        <p:style>
          <a:lnRef idx="2">
            <a:schemeClr val="lt1">
              <a:hueOff val="0"/>
              <a:satOff val="0"/>
              <a:lumOff val="0"/>
              <a:alphaOff val="0"/>
            </a:schemeClr>
          </a:lnRef>
          <a:fillRef idx="1">
            <a:schemeClr val="accent4">
              <a:hueOff val="-3348577"/>
              <a:satOff val="20174"/>
              <a:lumOff val="1617"/>
              <a:alphaOff val="0"/>
            </a:schemeClr>
          </a:fillRef>
          <a:effectRef idx="0">
            <a:schemeClr val="accent4">
              <a:hueOff val="-3348577"/>
              <a:satOff val="20174"/>
              <a:lumOff val="1617"/>
              <a:alphaOff val="0"/>
            </a:schemeClr>
          </a:effectRef>
          <a:fontRef idx="minor">
            <a:schemeClr val="lt1"/>
          </a:fontRef>
        </p:style>
        <p:txBody>
          <a:bodyPr spcFirstLastPara="0" vert="horz" wrap="square" lIns="65746" tIns="65746" rIns="65746" bIns="65746" numCol="1" spcCol="1270" anchor="ctr" anchorCtr="0">
            <a:noAutofit/>
          </a:bodyPr>
          <a:lstStyle/>
          <a:p>
            <a:pPr algn="ctr" defTabSz="577850">
              <a:lnSpc>
                <a:spcPct val="90000"/>
              </a:lnSpc>
              <a:spcBef>
                <a:spcPct val="0"/>
              </a:spcBef>
              <a:spcAft>
                <a:spcPct val="35000"/>
              </a:spcAft>
            </a:pPr>
            <a:r>
              <a:rPr lang="en-GB" sz="2000" b="1" u="sng" dirty="0">
                <a:latin typeface="Arial" panose="020B0604020202020204" pitchFamily="34" charset="0"/>
                <a:cs typeface="Arial" panose="020B0604020202020204" pitchFamily="34" charset="0"/>
              </a:rPr>
              <a:t>A</a:t>
            </a:r>
            <a:r>
              <a:rPr lang="en-GB" sz="2000" dirty="0">
                <a:latin typeface="Arial" panose="020B0604020202020204" pitchFamily="34" charset="0"/>
                <a:cs typeface="Arial" panose="020B0604020202020204" pitchFamily="34" charset="0"/>
              </a:rPr>
              <a:t>ccuracy</a:t>
            </a:r>
            <a:endParaRPr lang="en-GB" sz="1300" dirty="0">
              <a:latin typeface="Arial" panose="020B0604020202020204" pitchFamily="34" charset="0"/>
              <a:cs typeface="Arial" panose="020B0604020202020204" pitchFamily="34" charset="0"/>
            </a:endParaRPr>
          </a:p>
        </p:txBody>
      </p:sp>
      <p:sp>
        <p:nvSpPr>
          <p:cNvPr id="13" name="Freeform: Shape 12">
            <a:extLst>
              <a:ext uri="{FF2B5EF4-FFF2-40B4-BE49-F238E27FC236}">
                <a16:creationId xmlns:a16="http://schemas.microsoft.com/office/drawing/2014/main" id="{36DFF161-FED2-4334-8E75-E55BC131B745}"/>
              </a:ext>
            </a:extLst>
          </p:cNvPr>
          <p:cNvSpPr/>
          <p:nvPr/>
        </p:nvSpPr>
        <p:spPr>
          <a:xfrm>
            <a:off x="8655734" y="4482234"/>
            <a:ext cx="277557" cy="773846"/>
          </a:xfrm>
          <a:custGeom>
            <a:avLst/>
            <a:gdLst>
              <a:gd name="connsiteX0" fmla="*/ 0 w 195619"/>
              <a:gd name="connsiteY0" fmla="*/ 45768 h 228838"/>
              <a:gd name="connsiteX1" fmla="*/ 97810 w 195619"/>
              <a:gd name="connsiteY1" fmla="*/ 45768 h 228838"/>
              <a:gd name="connsiteX2" fmla="*/ 97810 w 195619"/>
              <a:gd name="connsiteY2" fmla="*/ 0 h 228838"/>
              <a:gd name="connsiteX3" fmla="*/ 195619 w 195619"/>
              <a:gd name="connsiteY3" fmla="*/ 114419 h 228838"/>
              <a:gd name="connsiteX4" fmla="*/ 97810 w 195619"/>
              <a:gd name="connsiteY4" fmla="*/ 228838 h 228838"/>
              <a:gd name="connsiteX5" fmla="*/ 97810 w 195619"/>
              <a:gd name="connsiteY5" fmla="*/ 183070 h 228838"/>
              <a:gd name="connsiteX6" fmla="*/ 0 w 195619"/>
              <a:gd name="connsiteY6" fmla="*/ 183070 h 228838"/>
              <a:gd name="connsiteX7" fmla="*/ 0 w 195619"/>
              <a:gd name="connsiteY7" fmla="*/ 45768 h 228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619" h="228838">
                <a:moveTo>
                  <a:pt x="0" y="45768"/>
                </a:moveTo>
                <a:lnTo>
                  <a:pt x="97810" y="45768"/>
                </a:lnTo>
                <a:lnTo>
                  <a:pt x="97810" y="0"/>
                </a:lnTo>
                <a:lnTo>
                  <a:pt x="195619" y="114419"/>
                </a:lnTo>
                <a:lnTo>
                  <a:pt x="97810" y="228838"/>
                </a:lnTo>
                <a:lnTo>
                  <a:pt x="97810" y="183070"/>
                </a:lnTo>
                <a:lnTo>
                  <a:pt x="0" y="183070"/>
                </a:lnTo>
                <a:lnTo>
                  <a:pt x="0" y="45768"/>
                </a:lnTo>
                <a:close/>
              </a:path>
            </a:pathLst>
          </a:custGeom>
        </p:spPr>
        <p:style>
          <a:lnRef idx="0">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0" tIns="45768" rIns="58686" bIns="45768" numCol="1" spcCol="1270" anchor="ctr" anchorCtr="0">
            <a:noAutofit/>
          </a:bodyPr>
          <a:lstStyle/>
          <a:p>
            <a:pPr algn="ctr" defTabSz="400050">
              <a:lnSpc>
                <a:spcPct val="90000"/>
              </a:lnSpc>
              <a:spcBef>
                <a:spcPct val="0"/>
              </a:spcBef>
              <a:spcAft>
                <a:spcPct val="35000"/>
              </a:spcAft>
            </a:pPr>
            <a:endParaRPr lang="en-GB" sz="900"/>
          </a:p>
        </p:txBody>
      </p:sp>
      <p:sp>
        <p:nvSpPr>
          <p:cNvPr id="14" name="Freeform: Shape 13">
            <a:extLst>
              <a:ext uri="{FF2B5EF4-FFF2-40B4-BE49-F238E27FC236}">
                <a16:creationId xmlns:a16="http://schemas.microsoft.com/office/drawing/2014/main" id="{2511FE8C-23FC-4EEA-B1E4-847C0D50968D}"/>
              </a:ext>
            </a:extLst>
          </p:cNvPr>
          <p:cNvSpPr/>
          <p:nvPr/>
        </p:nvSpPr>
        <p:spPr>
          <a:xfrm>
            <a:off x="9090983" y="4192594"/>
            <a:ext cx="1309236" cy="1323027"/>
          </a:xfrm>
          <a:custGeom>
            <a:avLst/>
            <a:gdLst>
              <a:gd name="connsiteX0" fmla="*/ 0 w 922734"/>
              <a:gd name="connsiteY0" fmla="*/ 55364 h 553640"/>
              <a:gd name="connsiteX1" fmla="*/ 55364 w 922734"/>
              <a:gd name="connsiteY1" fmla="*/ 0 h 553640"/>
              <a:gd name="connsiteX2" fmla="*/ 867370 w 922734"/>
              <a:gd name="connsiteY2" fmla="*/ 0 h 553640"/>
              <a:gd name="connsiteX3" fmla="*/ 922734 w 922734"/>
              <a:gd name="connsiteY3" fmla="*/ 55364 h 553640"/>
              <a:gd name="connsiteX4" fmla="*/ 922734 w 922734"/>
              <a:gd name="connsiteY4" fmla="*/ 498276 h 553640"/>
              <a:gd name="connsiteX5" fmla="*/ 867370 w 922734"/>
              <a:gd name="connsiteY5" fmla="*/ 553640 h 553640"/>
              <a:gd name="connsiteX6" fmla="*/ 55364 w 922734"/>
              <a:gd name="connsiteY6" fmla="*/ 553640 h 553640"/>
              <a:gd name="connsiteX7" fmla="*/ 0 w 922734"/>
              <a:gd name="connsiteY7" fmla="*/ 498276 h 553640"/>
              <a:gd name="connsiteX8" fmla="*/ 0 w 922734"/>
              <a:gd name="connsiteY8" fmla="*/ 55364 h 55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2734" h="553640">
                <a:moveTo>
                  <a:pt x="0" y="55364"/>
                </a:moveTo>
                <a:cubicBezTo>
                  <a:pt x="0" y="24787"/>
                  <a:pt x="24787" y="0"/>
                  <a:pt x="55364" y="0"/>
                </a:cubicBezTo>
                <a:lnTo>
                  <a:pt x="867370" y="0"/>
                </a:lnTo>
                <a:cubicBezTo>
                  <a:pt x="897947" y="0"/>
                  <a:pt x="922734" y="24787"/>
                  <a:pt x="922734" y="55364"/>
                </a:cubicBezTo>
                <a:lnTo>
                  <a:pt x="922734" y="498276"/>
                </a:lnTo>
                <a:cubicBezTo>
                  <a:pt x="922734" y="528853"/>
                  <a:pt x="897947" y="553640"/>
                  <a:pt x="867370" y="553640"/>
                </a:cubicBezTo>
                <a:lnTo>
                  <a:pt x="55364" y="553640"/>
                </a:lnTo>
                <a:cubicBezTo>
                  <a:pt x="24787" y="553640"/>
                  <a:pt x="0" y="528853"/>
                  <a:pt x="0" y="498276"/>
                </a:cubicBezTo>
                <a:lnTo>
                  <a:pt x="0" y="55364"/>
                </a:lnTo>
                <a:close/>
              </a:path>
            </a:pathLst>
          </a:cu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65746" tIns="65746" rIns="65746" bIns="65746" numCol="1" spcCol="1270" anchor="ctr" anchorCtr="0">
            <a:noAutofit/>
          </a:bodyPr>
          <a:lstStyle/>
          <a:p>
            <a:pPr algn="ctr" defTabSz="577850">
              <a:lnSpc>
                <a:spcPct val="90000"/>
              </a:lnSpc>
              <a:spcBef>
                <a:spcPct val="0"/>
              </a:spcBef>
              <a:spcAft>
                <a:spcPct val="35000"/>
              </a:spcAft>
            </a:pPr>
            <a:r>
              <a:rPr lang="en-GB" sz="2000" b="1" u="sng" dirty="0">
                <a:latin typeface="Arial" panose="020B0604020202020204" pitchFamily="34" charset="0"/>
                <a:cs typeface="Arial" panose="020B0604020202020204" pitchFamily="34" charset="0"/>
              </a:rPr>
              <a:t>P</a:t>
            </a:r>
            <a:r>
              <a:rPr lang="en-GB" sz="2000" dirty="0">
                <a:latin typeface="Arial" panose="020B0604020202020204" pitchFamily="34" charset="0"/>
                <a:cs typeface="Arial" panose="020B0604020202020204" pitchFamily="34" charset="0"/>
              </a:rPr>
              <a:t>urpose</a:t>
            </a: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29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500"/>
                                        <p:tgtEl>
                                          <p:spTgt spid="10"/>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fade">
                                      <p:cBhvr>
                                        <p:cTn id="36" dur="500"/>
                                        <p:tgtEl>
                                          <p:spTgt spid="11"/>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fade">
                                      <p:cBhvr>
                                        <p:cTn id="39" dur="500"/>
                                        <p:tgtEl>
                                          <p:spTgt spid="12"/>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3"/>
                                        </p:tgtEl>
                                        <p:attrNameLst>
                                          <p:attrName>style.visibility</p:attrName>
                                        </p:attrNameLst>
                                      </p:cBhvr>
                                      <p:to>
                                        <p:strVal val="visible"/>
                                      </p:to>
                                    </p:set>
                                    <p:animEffect transition="in" filter="fade">
                                      <p:cBhvr>
                                        <p:cTn id="44" dur="500"/>
                                        <p:tgtEl>
                                          <p:spTgt spid="13"/>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4"/>
                                        </p:tgtEl>
                                        <p:attrNameLst>
                                          <p:attrName>style.visibility</p:attrName>
                                        </p:attrNameLst>
                                      </p:cBhvr>
                                      <p:to>
                                        <p:strVal val="visible"/>
                                      </p:to>
                                    </p:set>
                                    <p:animEffect transition="in" filter="fade">
                                      <p:cBhvr>
                                        <p:cTn id="4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80EB8-C9AD-45AF-A8B9-F1A721C0A69E}"/>
              </a:ext>
            </a:extLst>
          </p:cNvPr>
          <p:cNvSpPr>
            <a:spLocks noGrp="1"/>
          </p:cNvSpPr>
          <p:nvPr>
            <p:ph type="title"/>
          </p:nvPr>
        </p:nvSpPr>
        <p:spPr/>
        <p:txBody>
          <a:bodyPr/>
          <a:lstStyle/>
          <a:p>
            <a:r>
              <a:rPr lang="en-GB" dirty="0"/>
              <a:t>Activity – Search Terms</a:t>
            </a:r>
          </a:p>
        </p:txBody>
      </p:sp>
      <p:sp>
        <p:nvSpPr>
          <p:cNvPr id="3" name="Content Placeholder 2">
            <a:extLst>
              <a:ext uri="{FF2B5EF4-FFF2-40B4-BE49-F238E27FC236}">
                <a16:creationId xmlns:a16="http://schemas.microsoft.com/office/drawing/2014/main" id="{07398D05-8A16-46CB-A23C-2AA58EFDF21D}"/>
              </a:ext>
            </a:extLst>
          </p:cNvPr>
          <p:cNvSpPr>
            <a:spLocks noGrp="1"/>
          </p:cNvSpPr>
          <p:nvPr>
            <p:ph idx="1"/>
          </p:nvPr>
        </p:nvSpPr>
        <p:spPr>
          <a:xfrm>
            <a:off x="783770" y="4048035"/>
            <a:ext cx="4216400" cy="1583509"/>
          </a:xfrm>
        </p:spPr>
        <p:style>
          <a:lnRef idx="2">
            <a:schemeClr val="accent2"/>
          </a:lnRef>
          <a:fillRef idx="1">
            <a:schemeClr val="lt1"/>
          </a:fillRef>
          <a:effectRef idx="0">
            <a:schemeClr val="accent2"/>
          </a:effectRef>
          <a:fontRef idx="minor">
            <a:schemeClr val="dk1"/>
          </a:fontRef>
        </p:style>
        <p:txBody>
          <a:bodyPr/>
          <a:lstStyle/>
          <a:p>
            <a:pPr marL="0" indent="0">
              <a:buNone/>
            </a:pPr>
            <a:r>
              <a:rPr lang="en-GB" sz="1600" dirty="0"/>
              <a:t>Use the UWTSD library site </a:t>
            </a:r>
            <a:r>
              <a:rPr lang="en-GB" sz="1600" dirty="0">
                <a:hlinkClick r:id="rId3"/>
              </a:rPr>
              <a:t>https://www.uwtsd.ac.uk/library/</a:t>
            </a:r>
            <a:r>
              <a:rPr lang="en-GB" sz="1600" dirty="0"/>
              <a:t> to search for a source that could be relevant to developing your workplace critical skills. </a:t>
            </a:r>
          </a:p>
          <a:p>
            <a:pPr marL="0" indent="0">
              <a:buNone/>
            </a:pPr>
            <a:endParaRPr lang="en-GB" dirty="0"/>
          </a:p>
          <a:p>
            <a:endParaRPr lang="en-GB" dirty="0"/>
          </a:p>
        </p:txBody>
      </p:sp>
      <p:pic>
        <p:nvPicPr>
          <p:cNvPr id="5" name="Picture 4">
            <a:extLst>
              <a:ext uri="{FF2B5EF4-FFF2-40B4-BE49-F238E27FC236}">
                <a16:creationId xmlns:a16="http://schemas.microsoft.com/office/drawing/2014/main" id="{B548CB71-7A81-4B3C-BE59-A38B78564DDC}"/>
              </a:ext>
            </a:extLst>
          </p:cNvPr>
          <p:cNvPicPr>
            <a:picLocks noChangeAspect="1"/>
          </p:cNvPicPr>
          <p:nvPr/>
        </p:nvPicPr>
        <p:blipFill>
          <a:blip r:embed="rId4"/>
          <a:stretch>
            <a:fillRect/>
          </a:stretch>
        </p:blipFill>
        <p:spPr>
          <a:xfrm>
            <a:off x="783770" y="1900668"/>
            <a:ext cx="4702629" cy="1951574"/>
          </a:xfrm>
          <a:prstGeom prst="rect">
            <a:avLst/>
          </a:prstGeom>
        </p:spPr>
      </p:pic>
      <p:pic>
        <p:nvPicPr>
          <p:cNvPr id="7" name="Picture 6">
            <a:extLst>
              <a:ext uri="{FF2B5EF4-FFF2-40B4-BE49-F238E27FC236}">
                <a16:creationId xmlns:a16="http://schemas.microsoft.com/office/drawing/2014/main" id="{3F5D968E-2369-48E7-BA35-DC02B0BDD952}"/>
              </a:ext>
            </a:extLst>
          </p:cNvPr>
          <p:cNvPicPr>
            <a:picLocks noChangeAspect="1"/>
          </p:cNvPicPr>
          <p:nvPr/>
        </p:nvPicPr>
        <p:blipFill>
          <a:blip r:embed="rId5"/>
          <a:stretch>
            <a:fillRect/>
          </a:stretch>
        </p:blipFill>
        <p:spPr>
          <a:xfrm>
            <a:off x="5646056" y="1933065"/>
            <a:ext cx="6062889" cy="1314450"/>
          </a:xfrm>
          <a:prstGeom prst="rect">
            <a:avLst/>
          </a:prstGeom>
        </p:spPr>
      </p:pic>
      <p:cxnSp>
        <p:nvCxnSpPr>
          <p:cNvPr id="9" name="Straight Arrow Connector 8">
            <a:extLst>
              <a:ext uri="{FF2B5EF4-FFF2-40B4-BE49-F238E27FC236}">
                <a16:creationId xmlns:a16="http://schemas.microsoft.com/office/drawing/2014/main" id="{B11DA639-D4D8-4509-8E80-7155AA1B4F03}"/>
              </a:ext>
            </a:extLst>
          </p:cNvPr>
          <p:cNvCxnSpPr>
            <a:cxnSpLocks/>
          </p:cNvCxnSpPr>
          <p:nvPr/>
        </p:nvCxnSpPr>
        <p:spPr>
          <a:xfrm flipV="1">
            <a:off x="10987315" y="2323474"/>
            <a:ext cx="0" cy="7643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22BA681-2FFF-43B0-AE7B-090AC74A59DD}"/>
              </a:ext>
            </a:extLst>
          </p:cNvPr>
          <p:cNvSpPr txBox="1"/>
          <p:nvPr/>
        </p:nvSpPr>
        <p:spPr>
          <a:xfrm>
            <a:off x="9617529" y="3122843"/>
            <a:ext cx="2460167" cy="175432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When you have located a possibly useful source. Click on the envelop icon and email it to your lecturer.  </a:t>
            </a:r>
          </a:p>
        </p:txBody>
      </p:sp>
      <p:pic>
        <p:nvPicPr>
          <p:cNvPr id="14" name="Picture 13">
            <a:extLst>
              <a:ext uri="{FF2B5EF4-FFF2-40B4-BE49-F238E27FC236}">
                <a16:creationId xmlns:a16="http://schemas.microsoft.com/office/drawing/2014/main" id="{DEBE7926-BBB9-4F69-BC0C-203D87C681BE}"/>
              </a:ext>
            </a:extLst>
          </p:cNvPr>
          <p:cNvPicPr>
            <a:picLocks noChangeAspect="1"/>
          </p:cNvPicPr>
          <p:nvPr/>
        </p:nvPicPr>
        <p:blipFill>
          <a:blip r:embed="rId6"/>
          <a:stretch>
            <a:fillRect/>
          </a:stretch>
        </p:blipFill>
        <p:spPr>
          <a:xfrm>
            <a:off x="5646056" y="3481392"/>
            <a:ext cx="3362326" cy="2193074"/>
          </a:xfrm>
          <a:prstGeom prst="rect">
            <a:avLst/>
          </a:prstGeom>
        </p:spPr>
      </p:pic>
      <p:sp>
        <p:nvSpPr>
          <p:cNvPr id="15" name="TextBox 14">
            <a:extLst>
              <a:ext uri="{FF2B5EF4-FFF2-40B4-BE49-F238E27FC236}">
                <a16:creationId xmlns:a16="http://schemas.microsoft.com/office/drawing/2014/main" id="{CABA79A8-3A95-485B-A304-982D6993F9A2}"/>
              </a:ext>
            </a:extLst>
          </p:cNvPr>
          <p:cNvSpPr txBox="1"/>
          <p:nvPr/>
        </p:nvSpPr>
        <p:spPr>
          <a:xfrm>
            <a:off x="5365520" y="5446678"/>
            <a:ext cx="6623960"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If you have signed into the library at the top of the page, then you will be able to type the email address and a brief message to your lecturer. </a:t>
            </a:r>
          </a:p>
        </p:txBody>
      </p:sp>
    </p:spTree>
    <p:extLst>
      <p:ext uri="{BB962C8B-B14F-4D97-AF65-F5344CB8AC3E}">
        <p14:creationId xmlns:p14="http://schemas.microsoft.com/office/powerpoint/2010/main" val="1186992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500"/>
                                        <p:tgtEl>
                                          <p:spTgt spid="12"/>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500"/>
                                        <p:tgtEl>
                                          <p:spTgt spid="14"/>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fade">
                                      <p:cBhvr>
                                        <p:cTn id="36"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12" grpId="0" animBg="1"/>
      <p:bldP spid="1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A581A-05D7-426D-8EAE-70CE52C5FD62}"/>
              </a:ext>
            </a:extLst>
          </p:cNvPr>
          <p:cNvSpPr>
            <a:spLocks noGrp="1"/>
          </p:cNvSpPr>
          <p:nvPr>
            <p:ph type="title"/>
          </p:nvPr>
        </p:nvSpPr>
        <p:spPr/>
        <p:txBody>
          <a:bodyPr/>
          <a:lstStyle/>
          <a:p>
            <a:r>
              <a:rPr lang="en-GB" dirty="0"/>
              <a:t>Filtering</a:t>
            </a:r>
          </a:p>
        </p:txBody>
      </p:sp>
      <p:sp>
        <p:nvSpPr>
          <p:cNvPr id="3" name="Content Placeholder 2">
            <a:extLst>
              <a:ext uri="{FF2B5EF4-FFF2-40B4-BE49-F238E27FC236}">
                <a16:creationId xmlns:a16="http://schemas.microsoft.com/office/drawing/2014/main" id="{DEB88297-CDF3-431A-A67B-FE24209298EC}"/>
              </a:ext>
            </a:extLst>
          </p:cNvPr>
          <p:cNvSpPr>
            <a:spLocks noGrp="1"/>
          </p:cNvSpPr>
          <p:nvPr>
            <p:ph idx="1"/>
          </p:nvPr>
        </p:nvSpPr>
        <p:spPr>
          <a:xfrm>
            <a:off x="3744006" y="2016708"/>
            <a:ext cx="6460698" cy="1768908"/>
          </a:xfrm>
        </p:spPr>
        <p:txBody>
          <a:bodyPr/>
          <a:lstStyle/>
          <a:p>
            <a:pPr marL="0" indent="0">
              <a:buNone/>
            </a:pPr>
            <a:r>
              <a:rPr lang="en-GB" sz="1800" dirty="0">
                <a:latin typeface="Arial" panose="020B0604020202020204" pitchFamily="34" charset="0"/>
                <a:cs typeface="Arial" panose="020B0604020202020204" pitchFamily="34" charset="0"/>
              </a:rPr>
              <a:t>When you have a list of results, it can be useful to filter by :</a:t>
            </a:r>
          </a:p>
          <a:p>
            <a:pPr marL="0" indent="0">
              <a:buNone/>
            </a:pPr>
            <a:r>
              <a:rPr lang="en-GB" sz="1800" dirty="0">
                <a:latin typeface="Arial" panose="020B0604020202020204" pitchFamily="34" charset="0"/>
                <a:cs typeface="Arial" panose="020B0604020202020204" pitchFamily="34" charset="0"/>
              </a:rPr>
              <a:t>- Year</a:t>
            </a:r>
          </a:p>
          <a:p>
            <a:pPr>
              <a:buFontTx/>
              <a:buChar char="-"/>
            </a:pPr>
            <a:r>
              <a:rPr lang="en-GB" sz="1800" dirty="0">
                <a:latin typeface="Arial" panose="020B0604020202020204" pitchFamily="34" charset="0"/>
                <a:cs typeface="Arial" panose="020B0604020202020204" pitchFamily="34" charset="0"/>
              </a:rPr>
              <a:t>Online only</a:t>
            </a:r>
          </a:p>
          <a:p>
            <a:pPr>
              <a:buFontTx/>
              <a:buChar char="-"/>
            </a:pPr>
            <a:r>
              <a:rPr lang="en-GB" sz="1800" dirty="0">
                <a:latin typeface="Arial" panose="020B0604020202020204" pitchFamily="34" charset="0"/>
                <a:cs typeface="Arial" panose="020B0604020202020204" pitchFamily="34" charset="0"/>
              </a:rPr>
              <a:t>Text Type</a:t>
            </a:r>
          </a:p>
          <a:p>
            <a:endParaRPr lang="en-GB" dirty="0"/>
          </a:p>
        </p:txBody>
      </p:sp>
      <p:grpSp>
        <p:nvGrpSpPr>
          <p:cNvPr id="15" name="Group 14">
            <a:extLst>
              <a:ext uri="{FF2B5EF4-FFF2-40B4-BE49-F238E27FC236}">
                <a16:creationId xmlns:a16="http://schemas.microsoft.com/office/drawing/2014/main" id="{65C1218A-A2FF-4BDB-8327-974053B691E1}"/>
              </a:ext>
            </a:extLst>
          </p:cNvPr>
          <p:cNvGrpSpPr/>
          <p:nvPr/>
        </p:nvGrpSpPr>
        <p:grpSpPr>
          <a:xfrm>
            <a:off x="1060174" y="2119926"/>
            <a:ext cx="5631290" cy="3781425"/>
            <a:chOff x="1080406" y="1999727"/>
            <a:chExt cx="5631290" cy="3781425"/>
          </a:xfrm>
        </p:grpSpPr>
        <p:pic>
          <p:nvPicPr>
            <p:cNvPr id="5" name="Picture 4">
              <a:extLst>
                <a:ext uri="{FF2B5EF4-FFF2-40B4-BE49-F238E27FC236}">
                  <a16:creationId xmlns:a16="http://schemas.microsoft.com/office/drawing/2014/main" id="{4FE24275-83DA-4335-A587-23EB12C83ACC}"/>
                </a:ext>
              </a:extLst>
            </p:cNvPr>
            <p:cNvPicPr>
              <a:picLocks noChangeAspect="1"/>
            </p:cNvPicPr>
            <p:nvPr/>
          </p:nvPicPr>
          <p:blipFill>
            <a:blip r:embed="rId3"/>
            <a:stretch>
              <a:fillRect/>
            </a:stretch>
          </p:blipFill>
          <p:spPr>
            <a:xfrm>
              <a:off x="1080406" y="1999727"/>
              <a:ext cx="2219325" cy="3781425"/>
            </a:xfrm>
            <a:prstGeom prst="rect">
              <a:avLst/>
            </a:prstGeom>
          </p:spPr>
        </p:pic>
        <p:sp>
          <p:nvSpPr>
            <p:cNvPr id="12" name="TextBox 11">
              <a:extLst>
                <a:ext uri="{FF2B5EF4-FFF2-40B4-BE49-F238E27FC236}">
                  <a16:creationId xmlns:a16="http://schemas.microsoft.com/office/drawing/2014/main" id="{F140BE16-9CF0-47FB-BDCE-3CC8240A260E}"/>
                </a:ext>
              </a:extLst>
            </p:cNvPr>
            <p:cNvSpPr txBox="1"/>
            <p:nvPr/>
          </p:nvSpPr>
          <p:spPr>
            <a:xfrm>
              <a:off x="3744006" y="4354195"/>
              <a:ext cx="2967690"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On the UWTSD Library search results, you will see a ‘Tweak my results’ tool bar on the left-hand side.  </a:t>
              </a:r>
            </a:p>
          </p:txBody>
        </p:sp>
        <p:cxnSp>
          <p:nvCxnSpPr>
            <p:cNvPr id="14" name="Straight Arrow Connector 13">
              <a:extLst>
                <a:ext uri="{FF2B5EF4-FFF2-40B4-BE49-F238E27FC236}">
                  <a16:creationId xmlns:a16="http://schemas.microsoft.com/office/drawing/2014/main" id="{2247E697-4F80-4344-8DC1-03E3FC674680}"/>
                </a:ext>
              </a:extLst>
            </p:cNvPr>
            <p:cNvCxnSpPr/>
            <p:nvPr/>
          </p:nvCxnSpPr>
          <p:spPr>
            <a:xfrm flipH="1" flipV="1">
              <a:off x="3017520" y="2414016"/>
              <a:ext cx="1152144" cy="1956816"/>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grpSp>
      <p:grpSp>
        <p:nvGrpSpPr>
          <p:cNvPr id="17" name="Group 16">
            <a:extLst>
              <a:ext uri="{FF2B5EF4-FFF2-40B4-BE49-F238E27FC236}">
                <a16:creationId xmlns:a16="http://schemas.microsoft.com/office/drawing/2014/main" id="{0DBEFF8A-D1F8-4FF0-94DC-70D8E01F15E1}"/>
              </a:ext>
            </a:extLst>
          </p:cNvPr>
          <p:cNvGrpSpPr/>
          <p:nvPr/>
        </p:nvGrpSpPr>
        <p:grpSpPr>
          <a:xfrm>
            <a:off x="748801" y="1942315"/>
            <a:ext cx="6145775" cy="3994935"/>
            <a:chOff x="748801" y="1942315"/>
            <a:chExt cx="6145775" cy="3994935"/>
          </a:xfrm>
        </p:grpSpPr>
        <p:pic>
          <p:nvPicPr>
            <p:cNvPr id="11" name="Picture 10">
              <a:extLst>
                <a:ext uri="{FF2B5EF4-FFF2-40B4-BE49-F238E27FC236}">
                  <a16:creationId xmlns:a16="http://schemas.microsoft.com/office/drawing/2014/main" id="{E25736C8-5DF9-4DC8-86B3-1C6E59AF71EF}"/>
                </a:ext>
              </a:extLst>
            </p:cNvPr>
            <p:cNvPicPr>
              <a:picLocks noChangeAspect="1"/>
            </p:cNvPicPr>
            <p:nvPr/>
          </p:nvPicPr>
          <p:blipFill>
            <a:blip r:embed="rId4"/>
            <a:stretch>
              <a:fillRect/>
            </a:stretch>
          </p:blipFill>
          <p:spPr>
            <a:xfrm>
              <a:off x="748801" y="1942315"/>
              <a:ext cx="2600325" cy="3981450"/>
            </a:xfrm>
            <a:prstGeom prst="rect">
              <a:avLst/>
            </a:prstGeom>
          </p:spPr>
        </p:pic>
        <p:sp>
          <p:nvSpPr>
            <p:cNvPr id="16" name="TextBox 15">
              <a:extLst>
                <a:ext uri="{FF2B5EF4-FFF2-40B4-BE49-F238E27FC236}">
                  <a16:creationId xmlns:a16="http://schemas.microsoft.com/office/drawing/2014/main" id="{E45B188F-5582-420F-8E5A-F3BCA9AD4ECD}"/>
                </a:ext>
              </a:extLst>
            </p:cNvPr>
            <p:cNvSpPr txBox="1"/>
            <p:nvPr/>
          </p:nvSpPr>
          <p:spPr>
            <a:xfrm>
              <a:off x="3744006" y="4182924"/>
              <a:ext cx="3150570" cy="175432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On here, select ‘Full Text Online’ if looking for all types of texts. Or select ‘Peer reviewed journals’ if you are only looking for articles. </a:t>
              </a:r>
            </a:p>
          </p:txBody>
        </p:sp>
      </p:grpSp>
      <p:grpSp>
        <p:nvGrpSpPr>
          <p:cNvPr id="19" name="Group 18">
            <a:extLst>
              <a:ext uri="{FF2B5EF4-FFF2-40B4-BE49-F238E27FC236}">
                <a16:creationId xmlns:a16="http://schemas.microsoft.com/office/drawing/2014/main" id="{BF4693F3-2E5E-453F-A50F-788EC67EDC51}"/>
              </a:ext>
            </a:extLst>
          </p:cNvPr>
          <p:cNvGrpSpPr/>
          <p:nvPr/>
        </p:nvGrpSpPr>
        <p:grpSpPr>
          <a:xfrm>
            <a:off x="7387986" y="2840267"/>
            <a:ext cx="4346746" cy="3541049"/>
            <a:chOff x="7387986" y="2840267"/>
            <a:chExt cx="4346746" cy="3541049"/>
          </a:xfrm>
        </p:grpSpPr>
        <p:pic>
          <p:nvPicPr>
            <p:cNvPr id="9" name="Picture 8">
              <a:extLst>
                <a:ext uri="{FF2B5EF4-FFF2-40B4-BE49-F238E27FC236}">
                  <a16:creationId xmlns:a16="http://schemas.microsoft.com/office/drawing/2014/main" id="{C7203797-6EE2-459B-AC26-D390653F8B26}"/>
                </a:ext>
              </a:extLst>
            </p:cNvPr>
            <p:cNvPicPr>
              <a:picLocks noChangeAspect="1"/>
            </p:cNvPicPr>
            <p:nvPr/>
          </p:nvPicPr>
          <p:blipFill>
            <a:blip r:embed="rId5"/>
            <a:stretch>
              <a:fillRect/>
            </a:stretch>
          </p:blipFill>
          <p:spPr>
            <a:xfrm>
              <a:off x="8523134" y="2840267"/>
              <a:ext cx="2076450" cy="2257425"/>
            </a:xfrm>
            <a:prstGeom prst="rect">
              <a:avLst/>
            </a:prstGeom>
          </p:spPr>
        </p:pic>
        <p:sp>
          <p:nvSpPr>
            <p:cNvPr id="18" name="TextBox 17">
              <a:extLst>
                <a:ext uri="{FF2B5EF4-FFF2-40B4-BE49-F238E27FC236}">
                  <a16:creationId xmlns:a16="http://schemas.microsoft.com/office/drawing/2014/main" id="{528856EF-4E99-4836-A2B0-D81A1FA45DE7}"/>
                </a:ext>
              </a:extLst>
            </p:cNvPr>
            <p:cNvSpPr txBox="1"/>
            <p:nvPr/>
          </p:nvSpPr>
          <p:spPr>
            <a:xfrm>
              <a:off x="7387986" y="5180987"/>
              <a:ext cx="4346746"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On Google Scholar, you can select a relevant date range to ensure up-to-date information 2015 – 2021 is often a useful range.  </a:t>
              </a:r>
            </a:p>
          </p:txBody>
        </p:sp>
      </p:grpSp>
    </p:spTree>
    <p:extLst>
      <p:ext uri="{BB962C8B-B14F-4D97-AF65-F5344CB8AC3E}">
        <p14:creationId xmlns:p14="http://schemas.microsoft.com/office/powerpoint/2010/main" val="213842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2ED79A45-8156-4C9B-91F0-4512082BC18D}"/>
              </a:ext>
            </a:extLst>
          </p:cNvPr>
          <p:cNvPicPr>
            <a:picLocks noChangeAspect="1"/>
          </p:cNvPicPr>
          <p:nvPr/>
        </p:nvPicPr>
        <p:blipFill>
          <a:blip r:embed="rId3"/>
          <a:stretch>
            <a:fillRect/>
          </a:stretch>
        </p:blipFill>
        <p:spPr>
          <a:xfrm>
            <a:off x="244474" y="728579"/>
            <a:ext cx="7696201" cy="5400842"/>
          </a:xfrm>
          <a:prstGeom prst="rect">
            <a:avLst/>
          </a:prstGeom>
          <a:noFill/>
          <a:ln>
            <a:noFill/>
          </a:ln>
        </p:spPr>
      </p:pic>
      <p:sp>
        <p:nvSpPr>
          <p:cNvPr id="2" name="Title 1">
            <a:extLst>
              <a:ext uri="{FF2B5EF4-FFF2-40B4-BE49-F238E27FC236}">
                <a16:creationId xmlns:a16="http://schemas.microsoft.com/office/drawing/2014/main" id="{2DB8A6AD-5AA9-4919-BE89-CD8FA23CA616}"/>
              </a:ext>
            </a:extLst>
          </p:cNvPr>
          <p:cNvSpPr>
            <a:spLocks noGrp="1"/>
          </p:cNvSpPr>
          <p:nvPr>
            <p:ph type="title"/>
          </p:nvPr>
        </p:nvSpPr>
        <p:spPr>
          <a:xfrm>
            <a:off x="8204200" y="263906"/>
            <a:ext cx="3144774" cy="1645920"/>
          </a:xfrm>
        </p:spPr>
        <p:txBody>
          <a:bodyPr anchor="b">
            <a:normAutofit/>
          </a:bodyPr>
          <a:lstStyle/>
          <a:p>
            <a:r>
              <a:rPr lang="en-GB" dirty="0"/>
              <a:t>Using articles – Abstracts and scan reading. </a:t>
            </a:r>
          </a:p>
        </p:txBody>
      </p:sp>
      <p:sp>
        <p:nvSpPr>
          <p:cNvPr id="3" name="Content Placeholder 2">
            <a:extLst>
              <a:ext uri="{FF2B5EF4-FFF2-40B4-BE49-F238E27FC236}">
                <a16:creationId xmlns:a16="http://schemas.microsoft.com/office/drawing/2014/main" id="{06EE3591-B946-4D34-B79F-5B100027A30D}"/>
              </a:ext>
            </a:extLst>
          </p:cNvPr>
          <p:cNvSpPr>
            <a:spLocks noGrp="1"/>
          </p:cNvSpPr>
          <p:nvPr>
            <p:ph type="body" sz="half" idx="2"/>
          </p:nvPr>
        </p:nvSpPr>
        <p:spPr>
          <a:xfrm>
            <a:off x="8569326" y="1927352"/>
            <a:ext cx="3184522" cy="4333748"/>
          </a:xfrm>
        </p:spPr>
        <p:txBody>
          <a:bodyPr>
            <a:normAutofit/>
          </a:bodyPr>
          <a:lstStyle/>
          <a:p>
            <a:r>
              <a:rPr lang="en-GB" dirty="0">
                <a:latin typeface="Arial" panose="020B0604020202020204" pitchFamily="34" charset="0"/>
                <a:cs typeface="Arial" panose="020B0604020202020204" pitchFamily="34" charset="0"/>
              </a:rPr>
              <a:t>What are they? How to read them </a:t>
            </a:r>
          </a:p>
          <a:p>
            <a:r>
              <a:rPr lang="en-GB" dirty="0">
                <a:latin typeface="Arial" panose="020B0604020202020204" pitchFamily="34" charset="0"/>
                <a:cs typeface="Arial" panose="020B0604020202020204" pitchFamily="34" charset="0"/>
              </a:rPr>
              <a:t>    The research aims are made clear. </a:t>
            </a:r>
          </a:p>
          <a:p>
            <a:r>
              <a:rPr lang="en-GB" dirty="0">
                <a:latin typeface="Arial" panose="020B0604020202020204" pitchFamily="34" charset="0"/>
                <a:cs typeface="Arial" panose="020B0604020202020204" pitchFamily="34" charset="0"/>
              </a:rPr>
              <a:t>    Specific research focused shared. </a:t>
            </a:r>
          </a:p>
          <a:p>
            <a:r>
              <a:rPr lang="en-GB" dirty="0">
                <a:latin typeface="Arial" panose="020B0604020202020204" pitchFamily="34" charset="0"/>
                <a:cs typeface="Arial" panose="020B0604020202020204" pitchFamily="34" charset="0"/>
              </a:rPr>
              <a:t>     Any measurement method share, e.g. Questionnaires </a:t>
            </a:r>
          </a:p>
          <a:p>
            <a:r>
              <a:rPr lang="en-GB" dirty="0">
                <a:latin typeface="Arial" panose="020B0604020202020204" pitchFamily="34" charset="0"/>
                <a:cs typeface="Arial" panose="020B0604020202020204" pitchFamily="34" charset="0"/>
              </a:rPr>
              <a:t>    Analysis method described.</a:t>
            </a:r>
          </a:p>
          <a:p>
            <a:r>
              <a:rPr lang="en-GB" dirty="0">
                <a:latin typeface="Arial" panose="020B0604020202020204" pitchFamily="34" charset="0"/>
                <a:cs typeface="Arial" panose="020B0604020202020204" pitchFamily="34" charset="0"/>
              </a:rPr>
              <a:t>Results and conclusion briefly stated. </a:t>
            </a:r>
          </a:p>
        </p:txBody>
      </p:sp>
      <p:grpSp>
        <p:nvGrpSpPr>
          <p:cNvPr id="21" name="Group 20">
            <a:extLst>
              <a:ext uri="{FF2B5EF4-FFF2-40B4-BE49-F238E27FC236}">
                <a16:creationId xmlns:a16="http://schemas.microsoft.com/office/drawing/2014/main" id="{ACCB6C1A-0B8D-49EE-93EE-361009658008}"/>
              </a:ext>
            </a:extLst>
          </p:cNvPr>
          <p:cNvGrpSpPr/>
          <p:nvPr/>
        </p:nvGrpSpPr>
        <p:grpSpPr>
          <a:xfrm>
            <a:off x="419100" y="2971800"/>
            <a:ext cx="6985000" cy="711200"/>
            <a:chOff x="419100" y="2971800"/>
            <a:chExt cx="6985000" cy="711200"/>
          </a:xfrm>
        </p:grpSpPr>
        <p:sp>
          <p:nvSpPr>
            <p:cNvPr id="6" name="Rectangle 5">
              <a:extLst>
                <a:ext uri="{FF2B5EF4-FFF2-40B4-BE49-F238E27FC236}">
                  <a16:creationId xmlns:a16="http://schemas.microsoft.com/office/drawing/2014/main" id="{78D128DB-DE89-460B-BA10-88F6F7007645}"/>
                </a:ext>
              </a:extLst>
            </p:cNvPr>
            <p:cNvSpPr/>
            <p:nvPr/>
          </p:nvSpPr>
          <p:spPr>
            <a:xfrm>
              <a:off x="3187700" y="2971800"/>
              <a:ext cx="40259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 name="Rectangle 6">
              <a:extLst>
                <a:ext uri="{FF2B5EF4-FFF2-40B4-BE49-F238E27FC236}">
                  <a16:creationId xmlns:a16="http://schemas.microsoft.com/office/drawing/2014/main" id="{49CF3A43-6A00-4BE1-AB9F-F8F3A3EB0D99}"/>
                </a:ext>
              </a:extLst>
            </p:cNvPr>
            <p:cNvSpPr/>
            <p:nvPr/>
          </p:nvSpPr>
          <p:spPr>
            <a:xfrm>
              <a:off x="419100" y="3225800"/>
              <a:ext cx="69850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8" name="Rectangle 7">
              <a:extLst>
                <a:ext uri="{FF2B5EF4-FFF2-40B4-BE49-F238E27FC236}">
                  <a16:creationId xmlns:a16="http://schemas.microsoft.com/office/drawing/2014/main" id="{6FAFCCEE-DB76-4AFC-A2B7-F01E43CB7CF7}"/>
                </a:ext>
              </a:extLst>
            </p:cNvPr>
            <p:cNvSpPr/>
            <p:nvPr/>
          </p:nvSpPr>
          <p:spPr>
            <a:xfrm>
              <a:off x="419100" y="3479800"/>
              <a:ext cx="17018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pSp>
      <p:sp>
        <p:nvSpPr>
          <p:cNvPr id="9" name="Rectangle 8">
            <a:extLst>
              <a:ext uri="{FF2B5EF4-FFF2-40B4-BE49-F238E27FC236}">
                <a16:creationId xmlns:a16="http://schemas.microsoft.com/office/drawing/2014/main" id="{19C12486-1DC3-4FC3-903E-2A4982838D09}"/>
              </a:ext>
            </a:extLst>
          </p:cNvPr>
          <p:cNvSpPr/>
          <p:nvPr/>
        </p:nvSpPr>
        <p:spPr>
          <a:xfrm>
            <a:off x="2844800" y="3479800"/>
            <a:ext cx="2781300" cy="203200"/>
          </a:xfrm>
          <a:prstGeom prst="rect">
            <a:avLst/>
          </a:prstGeom>
          <a:noFill/>
          <a:ln w="28575">
            <a:solidFill>
              <a:schemeClr val="accent2"/>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pSp>
        <p:nvGrpSpPr>
          <p:cNvPr id="31" name="Group 30">
            <a:extLst>
              <a:ext uri="{FF2B5EF4-FFF2-40B4-BE49-F238E27FC236}">
                <a16:creationId xmlns:a16="http://schemas.microsoft.com/office/drawing/2014/main" id="{3BD5C1B7-E01C-4955-82C1-3C15205CE8D2}"/>
              </a:ext>
            </a:extLst>
          </p:cNvPr>
          <p:cNvGrpSpPr/>
          <p:nvPr/>
        </p:nvGrpSpPr>
        <p:grpSpPr>
          <a:xfrm>
            <a:off x="512762" y="4125161"/>
            <a:ext cx="6523037" cy="444499"/>
            <a:chOff x="512762" y="4125161"/>
            <a:chExt cx="6523037" cy="444499"/>
          </a:xfrm>
        </p:grpSpPr>
        <p:sp>
          <p:nvSpPr>
            <p:cNvPr id="12" name="Rectangle 11">
              <a:extLst>
                <a:ext uri="{FF2B5EF4-FFF2-40B4-BE49-F238E27FC236}">
                  <a16:creationId xmlns:a16="http://schemas.microsoft.com/office/drawing/2014/main" id="{366853D0-30DD-499D-9D96-8EA6D8BA3B32}"/>
                </a:ext>
              </a:extLst>
            </p:cNvPr>
            <p:cNvSpPr/>
            <p:nvPr/>
          </p:nvSpPr>
          <p:spPr>
            <a:xfrm>
              <a:off x="4117974" y="4125161"/>
              <a:ext cx="2917825" cy="230939"/>
            </a:xfrm>
            <a:prstGeom prst="rect">
              <a:avLst/>
            </a:prstGeom>
            <a:noFill/>
            <a:ln w="38100">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62C2CC4-B78D-460B-ADDD-B7C5BB8C01B7}"/>
                </a:ext>
              </a:extLst>
            </p:cNvPr>
            <p:cNvSpPr/>
            <p:nvPr/>
          </p:nvSpPr>
          <p:spPr>
            <a:xfrm>
              <a:off x="512762" y="4353761"/>
              <a:ext cx="1701801" cy="215899"/>
            </a:xfrm>
            <a:prstGeom prst="rect">
              <a:avLst/>
            </a:prstGeom>
            <a:noFill/>
            <a:ln w="38100">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Rectangle 13">
            <a:extLst>
              <a:ext uri="{FF2B5EF4-FFF2-40B4-BE49-F238E27FC236}">
                <a16:creationId xmlns:a16="http://schemas.microsoft.com/office/drawing/2014/main" id="{0A14F372-752F-4564-B8EC-010DF9769B48}"/>
              </a:ext>
            </a:extLst>
          </p:cNvPr>
          <p:cNvSpPr/>
          <p:nvPr/>
        </p:nvSpPr>
        <p:spPr>
          <a:xfrm>
            <a:off x="2476500" y="4406901"/>
            <a:ext cx="3619500" cy="152400"/>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pSp>
        <p:nvGrpSpPr>
          <p:cNvPr id="18" name="Group 17">
            <a:extLst>
              <a:ext uri="{FF2B5EF4-FFF2-40B4-BE49-F238E27FC236}">
                <a16:creationId xmlns:a16="http://schemas.microsoft.com/office/drawing/2014/main" id="{1CB9D34A-333D-4B35-B250-6D002D9C4CFD}"/>
              </a:ext>
            </a:extLst>
          </p:cNvPr>
          <p:cNvGrpSpPr/>
          <p:nvPr/>
        </p:nvGrpSpPr>
        <p:grpSpPr>
          <a:xfrm>
            <a:off x="512762" y="4406901"/>
            <a:ext cx="6984999" cy="632659"/>
            <a:chOff x="512762" y="4406901"/>
            <a:chExt cx="6984999" cy="632659"/>
          </a:xfrm>
        </p:grpSpPr>
        <p:sp>
          <p:nvSpPr>
            <p:cNvPr id="15" name="Rectangle 14">
              <a:extLst>
                <a:ext uri="{FF2B5EF4-FFF2-40B4-BE49-F238E27FC236}">
                  <a16:creationId xmlns:a16="http://schemas.microsoft.com/office/drawing/2014/main" id="{DDF1DF74-7026-4C26-B807-5DBAE5085073}"/>
                </a:ext>
              </a:extLst>
            </p:cNvPr>
            <p:cNvSpPr/>
            <p:nvPr/>
          </p:nvSpPr>
          <p:spPr>
            <a:xfrm>
              <a:off x="6261100" y="4406901"/>
              <a:ext cx="1098550" cy="215899"/>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A089138A-C1CC-42C8-A558-70E8DAFE15E6}"/>
                </a:ext>
              </a:extLst>
            </p:cNvPr>
            <p:cNvSpPr/>
            <p:nvPr/>
          </p:nvSpPr>
          <p:spPr>
            <a:xfrm>
              <a:off x="512762" y="4620461"/>
              <a:ext cx="6984999" cy="192841"/>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6648CA9C-67FB-4F9D-8510-19E0B397A7E5}"/>
                </a:ext>
              </a:extLst>
            </p:cNvPr>
            <p:cNvSpPr/>
            <p:nvPr/>
          </p:nvSpPr>
          <p:spPr>
            <a:xfrm>
              <a:off x="512763" y="4846719"/>
              <a:ext cx="5583238" cy="192841"/>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pSp>
      <p:cxnSp>
        <p:nvCxnSpPr>
          <p:cNvPr id="23" name="Straight Arrow Connector 22">
            <a:extLst>
              <a:ext uri="{FF2B5EF4-FFF2-40B4-BE49-F238E27FC236}">
                <a16:creationId xmlns:a16="http://schemas.microsoft.com/office/drawing/2014/main" id="{E666FFF6-0FCA-4CA3-92CF-271F32FF3C55}"/>
              </a:ext>
            </a:extLst>
          </p:cNvPr>
          <p:cNvCxnSpPr>
            <a:cxnSpLocks/>
          </p:cNvCxnSpPr>
          <p:nvPr/>
        </p:nvCxnSpPr>
        <p:spPr>
          <a:xfrm flipH="1">
            <a:off x="7404100" y="2971800"/>
            <a:ext cx="1231900" cy="1016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10F2757-C75E-4CF6-9427-4C319AC2ED03}"/>
              </a:ext>
            </a:extLst>
          </p:cNvPr>
          <p:cNvCxnSpPr>
            <a:cxnSpLocks/>
          </p:cNvCxnSpPr>
          <p:nvPr/>
        </p:nvCxnSpPr>
        <p:spPr>
          <a:xfrm flipH="1">
            <a:off x="5718176" y="3670300"/>
            <a:ext cx="3019424"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446AA409-D005-4457-8FD4-B4C241499025}"/>
              </a:ext>
            </a:extLst>
          </p:cNvPr>
          <p:cNvCxnSpPr>
            <a:cxnSpLocks/>
          </p:cNvCxnSpPr>
          <p:nvPr/>
        </p:nvCxnSpPr>
        <p:spPr>
          <a:xfrm flipH="1" flipV="1">
            <a:off x="7046118" y="4292746"/>
            <a:ext cx="1849404" cy="6101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27AA0C9-614E-4BE5-AB45-FA32ADCED91B}"/>
              </a:ext>
            </a:extLst>
          </p:cNvPr>
          <p:cNvCxnSpPr>
            <a:cxnSpLocks/>
          </p:cNvCxnSpPr>
          <p:nvPr/>
        </p:nvCxnSpPr>
        <p:spPr>
          <a:xfrm flipH="1" flipV="1">
            <a:off x="6027736" y="4559301"/>
            <a:ext cx="2709864" cy="48025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2115525C-FAB9-464F-8798-87BF314126AD}"/>
              </a:ext>
            </a:extLst>
          </p:cNvPr>
          <p:cNvCxnSpPr>
            <a:cxnSpLocks/>
          </p:cNvCxnSpPr>
          <p:nvPr/>
        </p:nvCxnSpPr>
        <p:spPr>
          <a:xfrm flipH="1" flipV="1">
            <a:off x="6049168" y="4991102"/>
            <a:ext cx="2586832" cy="68111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5044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5"/>
                                        </p:tgtEl>
                                        <p:attrNameLst>
                                          <p:attrName>style.visibility</p:attrName>
                                        </p:attrNameLst>
                                      </p:cBhvr>
                                      <p:to>
                                        <p:strVal val="visible"/>
                                      </p:to>
                                    </p:set>
                                    <p:animEffect transition="in" filter="fade">
                                      <p:cBhvr>
                                        <p:cTn id="32" dur="500"/>
                                        <p:tgtEl>
                                          <p:spTgt spid="2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1"/>
                                        </p:tgtEl>
                                        <p:attrNameLst>
                                          <p:attrName>style.visibility</p:attrName>
                                        </p:attrNameLst>
                                      </p:cBhvr>
                                      <p:to>
                                        <p:strVal val="visible"/>
                                      </p:to>
                                    </p:set>
                                    <p:animEffect transition="in" filter="fade">
                                      <p:cBhvr>
                                        <p:cTn id="37" dur="500"/>
                                        <p:tgtEl>
                                          <p:spTgt spid="3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9"/>
                                        </p:tgtEl>
                                        <p:attrNameLst>
                                          <p:attrName>style.visibility</p:attrName>
                                        </p:attrNameLst>
                                      </p:cBhvr>
                                      <p:to>
                                        <p:strVal val="visible"/>
                                      </p:to>
                                    </p:set>
                                    <p:animEffect transition="in" filter="fade">
                                      <p:cBhvr>
                                        <p:cTn id="42" dur="500"/>
                                        <p:tgtEl>
                                          <p:spTgt spid="2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3" end="3"/>
                                            </p:txEl>
                                          </p:spTgt>
                                        </p:tgtEl>
                                        <p:attrNameLst>
                                          <p:attrName>style.visibility</p:attrName>
                                        </p:attrNameLst>
                                      </p:cBhvr>
                                      <p:to>
                                        <p:strVal val="visible"/>
                                      </p:to>
                                    </p:set>
                                    <p:animEffect transition="in" filter="fade">
                                      <p:cBhvr>
                                        <p:cTn id="47" dur="500"/>
                                        <p:tgtEl>
                                          <p:spTgt spid="3">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500"/>
                                        <p:tgtEl>
                                          <p:spTgt spid="14"/>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4" end="4"/>
                                            </p:txEl>
                                          </p:spTgt>
                                        </p:tgtEl>
                                        <p:attrNameLst>
                                          <p:attrName>style.visibility</p:attrName>
                                        </p:attrNameLst>
                                      </p:cBhvr>
                                      <p:to>
                                        <p:strVal val="visible"/>
                                      </p:to>
                                    </p:set>
                                    <p:animEffect transition="in" filter="fade">
                                      <p:cBhvr>
                                        <p:cTn id="57" dur="500"/>
                                        <p:tgtEl>
                                          <p:spTgt spid="3">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18"/>
                                        </p:tgtEl>
                                        <p:attrNameLst>
                                          <p:attrName>style.visibility</p:attrName>
                                        </p:attrNameLst>
                                      </p:cBhvr>
                                      <p:to>
                                        <p:strVal val="visible"/>
                                      </p:to>
                                    </p:set>
                                    <p:animEffect transition="in" filter="fade">
                                      <p:cBhvr>
                                        <p:cTn id="67" dur="500"/>
                                        <p:tgtEl>
                                          <p:spTgt spid="18"/>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3">
                                            <p:txEl>
                                              <p:pRg st="5" end="5"/>
                                            </p:txEl>
                                          </p:spTgt>
                                        </p:tgtEl>
                                        <p:attrNameLst>
                                          <p:attrName>style.visibility</p:attrName>
                                        </p:attrNameLst>
                                      </p:cBhvr>
                                      <p:to>
                                        <p:strVal val="visible"/>
                                      </p:to>
                                    </p:set>
                                    <p:animEffect transition="in" filter="fade">
                                      <p:cBhvr>
                                        <p:cTn id="72" dur="500"/>
                                        <p:tgtEl>
                                          <p:spTgt spid="3">
                                            <p:txEl>
                                              <p:pRg st="5" end="5"/>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36"/>
                                        </p:tgtEl>
                                        <p:attrNameLst>
                                          <p:attrName>style.visibility</p:attrName>
                                        </p:attrNameLst>
                                      </p:cBhvr>
                                      <p:to>
                                        <p:strVal val="visible"/>
                                      </p:to>
                                    </p:set>
                                    <p:animEffect transition="in" filter="fade">
                                      <p:cBhvr>
                                        <p:cTn id="77"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2038-F569-484E-B495-EB5349D513FE}"/>
              </a:ext>
            </a:extLst>
          </p:cNvPr>
          <p:cNvSpPr>
            <a:spLocks noGrp="1"/>
          </p:cNvSpPr>
          <p:nvPr>
            <p:ph type="title"/>
          </p:nvPr>
        </p:nvSpPr>
        <p:spPr/>
        <p:txBody>
          <a:bodyPr/>
          <a:lstStyle/>
          <a:p>
            <a:r>
              <a:rPr lang="en-GB" dirty="0"/>
              <a:t>Scan reading an article – The 3 pass approach. </a:t>
            </a:r>
          </a:p>
        </p:txBody>
      </p:sp>
      <p:sp>
        <p:nvSpPr>
          <p:cNvPr id="3" name="Content Placeholder 2">
            <a:extLst>
              <a:ext uri="{FF2B5EF4-FFF2-40B4-BE49-F238E27FC236}">
                <a16:creationId xmlns:a16="http://schemas.microsoft.com/office/drawing/2014/main" id="{93CEA610-225F-495F-BEC0-C097D76B60C3}"/>
              </a:ext>
            </a:extLst>
          </p:cNvPr>
          <p:cNvSpPr>
            <a:spLocks noGrp="1"/>
          </p:cNvSpPr>
          <p:nvPr>
            <p:ph idx="1"/>
          </p:nvPr>
        </p:nvSpPr>
        <p:spPr>
          <a:xfrm>
            <a:off x="1066800" y="2103120"/>
            <a:ext cx="10058400" cy="822960"/>
          </a:xfrm>
        </p:spPr>
        <p:txBody>
          <a:bodyPr>
            <a:normAutofit/>
          </a:bodyPr>
          <a:lstStyle/>
          <a:p>
            <a:pPr marL="0" indent="0">
              <a:buNone/>
            </a:pPr>
            <a:r>
              <a:rPr lang="en-GB" sz="1800" dirty="0" err="1">
                <a:latin typeface="Arial" panose="020B0604020202020204" pitchFamily="34" charset="0"/>
                <a:cs typeface="Arial" panose="020B0604020202020204" pitchFamily="34" charset="0"/>
              </a:rPr>
              <a:t>Kershav</a:t>
            </a:r>
            <a:r>
              <a:rPr lang="en-GB" sz="1800" dirty="0">
                <a:latin typeface="Arial" panose="020B0604020202020204" pitchFamily="34" charset="0"/>
                <a:cs typeface="Arial" panose="020B0604020202020204" pitchFamily="34" charset="0"/>
              </a:rPr>
              <a:t> (2016) describes how a researcher can speedily read articles in order to decide if they are relevant to their research or not. This involves the three-pass approach. </a:t>
            </a:r>
          </a:p>
        </p:txBody>
      </p:sp>
      <p:sp>
        <p:nvSpPr>
          <p:cNvPr id="4" name="Content Placeholder 2">
            <a:extLst>
              <a:ext uri="{FF2B5EF4-FFF2-40B4-BE49-F238E27FC236}">
                <a16:creationId xmlns:a16="http://schemas.microsoft.com/office/drawing/2014/main" id="{ABA78A24-4CF9-49EF-8408-3C060D08D9A2}"/>
              </a:ext>
            </a:extLst>
          </p:cNvPr>
          <p:cNvSpPr txBox="1">
            <a:spLocks/>
          </p:cNvSpPr>
          <p:nvPr/>
        </p:nvSpPr>
        <p:spPr>
          <a:xfrm>
            <a:off x="1066800" y="2926080"/>
            <a:ext cx="10058400" cy="3456432"/>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buFont typeface="Garamond" pitchFamily="18" charset="0"/>
              <a:buNone/>
            </a:pPr>
            <a:r>
              <a:rPr lang="en-GB" sz="2000" dirty="0">
                <a:latin typeface="Arial" panose="020B0604020202020204" pitchFamily="34" charset="0"/>
                <a:cs typeface="Arial" panose="020B0604020202020204" pitchFamily="34" charset="0"/>
              </a:rPr>
              <a:t>The </a:t>
            </a:r>
            <a:r>
              <a:rPr lang="en-GB" sz="2000" b="1" dirty="0">
                <a:latin typeface="Arial" panose="020B0604020202020204" pitchFamily="34" charset="0"/>
                <a:cs typeface="Arial" panose="020B0604020202020204" pitchFamily="34" charset="0"/>
              </a:rPr>
              <a:t>first pass </a:t>
            </a:r>
            <a:r>
              <a:rPr lang="en-GB" sz="2000" dirty="0">
                <a:latin typeface="Arial" panose="020B0604020202020204" pitchFamily="34" charset="0"/>
                <a:cs typeface="Arial" panose="020B0604020202020204" pitchFamily="34" charset="0"/>
              </a:rPr>
              <a:t>is a quick scan to get a bird’s-eye view of the paper. You can also decide whether you need to do any more passes. This pass should take about five to ten minutes and consists of the following steps: </a:t>
            </a:r>
          </a:p>
          <a:p>
            <a:pPr marL="274320" lvl="1" indent="0">
              <a:buNone/>
            </a:pPr>
            <a:r>
              <a:rPr lang="en-GB" sz="2000" dirty="0">
                <a:latin typeface="Arial" panose="020B0604020202020204" pitchFamily="34" charset="0"/>
                <a:cs typeface="Arial" panose="020B0604020202020204" pitchFamily="34" charset="0"/>
              </a:rPr>
              <a:t>1. Carefully read the title, abstract, and introduction</a:t>
            </a:r>
          </a:p>
          <a:p>
            <a:pPr marL="274320" lvl="1" indent="0">
              <a:buNone/>
            </a:pPr>
            <a:r>
              <a:rPr lang="en-GB" sz="2000" dirty="0">
                <a:latin typeface="Arial" panose="020B0604020202020204" pitchFamily="34" charset="0"/>
                <a:cs typeface="Arial" panose="020B0604020202020204" pitchFamily="34" charset="0"/>
              </a:rPr>
              <a:t>2. Read the section and sub-section </a:t>
            </a:r>
            <a:r>
              <a:rPr lang="en-GB" sz="2000" dirty="0" err="1">
                <a:latin typeface="Arial" panose="020B0604020202020204" pitchFamily="34" charset="0"/>
                <a:cs typeface="Arial" panose="020B0604020202020204" pitchFamily="34" charset="0"/>
              </a:rPr>
              <a:t>headings,but</a:t>
            </a:r>
            <a:r>
              <a:rPr lang="en-GB" sz="2000" dirty="0">
                <a:latin typeface="Arial" panose="020B0604020202020204" pitchFamily="34" charset="0"/>
                <a:cs typeface="Arial" panose="020B0604020202020204" pitchFamily="34" charset="0"/>
              </a:rPr>
              <a:t> ignore everything else </a:t>
            </a:r>
          </a:p>
          <a:p>
            <a:pPr marL="274320" lvl="1" indent="0">
              <a:buNone/>
            </a:pPr>
            <a:r>
              <a:rPr lang="en-GB" sz="2000" dirty="0">
                <a:latin typeface="Arial" panose="020B0604020202020204" pitchFamily="34" charset="0"/>
                <a:cs typeface="Arial" panose="020B0604020202020204" pitchFamily="34" charset="0"/>
              </a:rPr>
              <a:t>3. Read the conclusions</a:t>
            </a:r>
          </a:p>
        </p:txBody>
      </p:sp>
    </p:spTree>
    <p:extLst>
      <p:ext uri="{BB962C8B-B14F-4D97-AF65-F5344CB8AC3E}">
        <p14:creationId xmlns:p14="http://schemas.microsoft.com/office/powerpoint/2010/main" val="3307081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2038-F569-484E-B495-EB5349D513FE}"/>
              </a:ext>
            </a:extLst>
          </p:cNvPr>
          <p:cNvSpPr>
            <a:spLocks noGrp="1"/>
          </p:cNvSpPr>
          <p:nvPr>
            <p:ph type="title"/>
          </p:nvPr>
        </p:nvSpPr>
        <p:spPr/>
        <p:txBody>
          <a:bodyPr/>
          <a:lstStyle/>
          <a:p>
            <a:r>
              <a:rPr lang="en-GB" dirty="0"/>
              <a:t>Scan reading an article – The 3 pass approach. </a:t>
            </a:r>
          </a:p>
        </p:txBody>
      </p:sp>
      <p:sp>
        <p:nvSpPr>
          <p:cNvPr id="3" name="Content Placeholder 2">
            <a:extLst>
              <a:ext uri="{FF2B5EF4-FFF2-40B4-BE49-F238E27FC236}">
                <a16:creationId xmlns:a16="http://schemas.microsoft.com/office/drawing/2014/main" id="{93CEA610-225F-495F-BEC0-C097D76B60C3}"/>
              </a:ext>
            </a:extLst>
          </p:cNvPr>
          <p:cNvSpPr>
            <a:spLocks noGrp="1"/>
          </p:cNvSpPr>
          <p:nvPr>
            <p:ph idx="1"/>
          </p:nvPr>
        </p:nvSpPr>
        <p:spPr>
          <a:xfrm>
            <a:off x="1066800" y="2103120"/>
            <a:ext cx="10058400" cy="822960"/>
          </a:xfrm>
        </p:spPr>
        <p:txBody>
          <a:bodyPr>
            <a:normAutofit/>
          </a:bodyPr>
          <a:lstStyle/>
          <a:p>
            <a:pPr marL="0" indent="0">
              <a:buNone/>
            </a:pPr>
            <a:r>
              <a:rPr lang="en-GB" sz="1800" dirty="0" err="1">
                <a:latin typeface="Arial" panose="020B0604020202020204" pitchFamily="34" charset="0"/>
                <a:cs typeface="Arial" panose="020B0604020202020204" pitchFamily="34" charset="0"/>
              </a:rPr>
              <a:t>Kershav</a:t>
            </a:r>
            <a:r>
              <a:rPr lang="en-GB" sz="1800" dirty="0">
                <a:latin typeface="Arial" panose="020B0604020202020204" pitchFamily="34" charset="0"/>
                <a:cs typeface="Arial" panose="020B0604020202020204" pitchFamily="34" charset="0"/>
              </a:rPr>
              <a:t> (2016) describes how a researcher can speedily read articles in order to decide if they are relevant to their research or not. This involves the three-pass approach. </a:t>
            </a:r>
          </a:p>
        </p:txBody>
      </p:sp>
      <p:sp>
        <p:nvSpPr>
          <p:cNvPr id="5" name="Content Placeholder 2">
            <a:extLst>
              <a:ext uri="{FF2B5EF4-FFF2-40B4-BE49-F238E27FC236}">
                <a16:creationId xmlns:a16="http://schemas.microsoft.com/office/drawing/2014/main" id="{526D3EA4-8DB8-450A-9049-2C848DFB58F2}"/>
              </a:ext>
            </a:extLst>
          </p:cNvPr>
          <p:cNvSpPr txBox="1">
            <a:spLocks/>
          </p:cNvSpPr>
          <p:nvPr/>
        </p:nvSpPr>
        <p:spPr>
          <a:xfrm>
            <a:off x="1066800" y="2926080"/>
            <a:ext cx="10058400" cy="3456432"/>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rial" panose="020B0604020202020204" pitchFamily="34" charset="0"/>
                <a:cs typeface="Arial" panose="020B0604020202020204" pitchFamily="34" charset="0"/>
              </a:rPr>
              <a:t>In the </a:t>
            </a:r>
            <a:r>
              <a:rPr lang="en-GB" sz="2000" b="1" dirty="0">
                <a:latin typeface="Arial" panose="020B0604020202020204" pitchFamily="34" charset="0"/>
                <a:cs typeface="Arial" panose="020B0604020202020204" pitchFamily="34" charset="0"/>
              </a:rPr>
              <a:t>second pass</a:t>
            </a:r>
            <a:r>
              <a:rPr lang="en-GB" sz="2000" dirty="0">
                <a:latin typeface="Arial" panose="020B0604020202020204" pitchFamily="34" charset="0"/>
                <a:cs typeface="Arial" panose="020B0604020202020204" pitchFamily="34" charset="0"/>
              </a:rPr>
              <a:t>, read the paper with greater care, but ignore details such as proofs. It helps to jot down the key points, or to make comments in the margins, as you read.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dirty="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2000" dirty="0">
                <a:latin typeface="Arial" panose="020B0604020202020204" pitchFamily="34" charset="0"/>
                <a:cs typeface="Arial" panose="020B0604020202020204" pitchFamily="34" charset="0"/>
              </a:rPr>
              <a:t>Look carefully at the figures, diagrams and other illustrations in the paper. Pay special attention to graphs..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2000" dirty="0">
                <a:latin typeface="Arial" panose="020B0604020202020204" pitchFamily="34" charset="0"/>
                <a:cs typeface="Arial" panose="020B0604020202020204" pitchFamily="34" charset="0"/>
              </a:rPr>
              <a:t> Remember to mark relevant unread references for further reading (this is a good way to learn more about the background of the paper). </a:t>
            </a:r>
          </a:p>
        </p:txBody>
      </p:sp>
    </p:spTree>
    <p:extLst>
      <p:ext uri="{BB962C8B-B14F-4D97-AF65-F5344CB8AC3E}">
        <p14:creationId xmlns:p14="http://schemas.microsoft.com/office/powerpoint/2010/main" val="14836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2038-F569-484E-B495-EB5349D513FE}"/>
              </a:ext>
            </a:extLst>
          </p:cNvPr>
          <p:cNvSpPr>
            <a:spLocks noGrp="1"/>
          </p:cNvSpPr>
          <p:nvPr>
            <p:ph type="title"/>
          </p:nvPr>
        </p:nvSpPr>
        <p:spPr/>
        <p:txBody>
          <a:bodyPr/>
          <a:lstStyle/>
          <a:p>
            <a:r>
              <a:rPr lang="en-GB" dirty="0"/>
              <a:t>Scan reading an article – The 3 pass approach. </a:t>
            </a:r>
          </a:p>
        </p:txBody>
      </p:sp>
      <p:sp>
        <p:nvSpPr>
          <p:cNvPr id="3" name="Content Placeholder 2">
            <a:extLst>
              <a:ext uri="{FF2B5EF4-FFF2-40B4-BE49-F238E27FC236}">
                <a16:creationId xmlns:a16="http://schemas.microsoft.com/office/drawing/2014/main" id="{93CEA610-225F-495F-BEC0-C097D76B60C3}"/>
              </a:ext>
            </a:extLst>
          </p:cNvPr>
          <p:cNvSpPr>
            <a:spLocks noGrp="1"/>
          </p:cNvSpPr>
          <p:nvPr>
            <p:ph idx="1"/>
          </p:nvPr>
        </p:nvSpPr>
        <p:spPr>
          <a:xfrm>
            <a:off x="1066800" y="2103120"/>
            <a:ext cx="10058400" cy="822960"/>
          </a:xfrm>
        </p:spPr>
        <p:txBody>
          <a:bodyPr>
            <a:normAutofit/>
          </a:bodyPr>
          <a:lstStyle/>
          <a:p>
            <a:pPr marL="0" indent="0">
              <a:buNone/>
            </a:pPr>
            <a:r>
              <a:rPr lang="en-GB" sz="1800" dirty="0" err="1">
                <a:latin typeface="Arial" panose="020B0604020202020204" pitchFamily="34" charset="0"/>
                <a:cs typeface="Arial" panose="020B0604020202020204" pitchFamily="34" charset="0"/>
              </a:rPr>
              <a:t>Kershav</a:t>
            </a:r>
            <a:r>
              <a:rPr lang="en-GB" sz="1800" dirty="0">
                <a:latin typeface="Arial" panose="020B0604020202020204" pitchFamily="34" charset="0"/>
                <a:cs typeface="Arial" panose="020B0604020202020204" pitchFamily="34" charset="0"/>
              </a:rPr>
              <a:t> (2016) describes how a researcher can speedily read articles in order to decide if they are relevant to their research or not. This involves the three-pass approach. </a:t>
            </a:r>
          </a:p>
        </p:txBody>
      </p:sp>
      <p:sp>
        <p:nvSpPr>
          <p:cNvPr id="7" name="Content Placeholder 2">
            <a:extLst>
              <a:ext uri="{FF2B5EF4-FFF2-40B4-BE49-F238E27FC236}">
                <a16:creationId xmlns:a16="http://schemas.microsoft.com/office/drawing/2014/main" id="{524C24AB-3457-4054-B2FC-96D7B469EAD3}"/>
              </a:ext>
            </a:extLst>
          </p:cNvPr>
          <p:cNvSpPr txBox="1">
            <a:spLocks/>
          </p:cNvSpPr>
          <p:nvPr/>
        </p:nvSpPr>
        <p:spPr>
          <a:xfrm>
            <a:off x="926592" y="2871216"/>
            <a:ext cx="10058400" cy="3456432"/>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rial" panose="020B0604020202020204" pitchFamily="34" charset="0"/>
                <a:cs typeface="Arial" panose="020B0604020202020204" pitchFamily="34" charset="0"/>
              </a:rPr>
              <a:t>In the </a:t>
            </a:r>
            <a:r>
              <a:rPr lang="en-GB" sz="2000" b="1" dirty="0">
                <a:latin typeface="Arial" panose="020B0604020202020204" pitchFamily="34" charset="0"/>
                <a:cs typeface="Arial" panose="020B0604020202020204" pitchFamily="34" charset="0"/>
              </a:rPr>
              <a:t>third</a:t>
            </a: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pass</a:t>
            </a:r>
            <a:r>
              <a:rPr lang="en-GB" sz="2000" dirty="0">
                <a:latin typeface="Arial" panose="020B0604020202020204" pitchFamily="34" charset="0"/>
                <a:cs typeface="Arial" panose="020B0604020202020204" pitchFamily="34" charset="0"/>
              </a:rPr>
              <a:t>, read the paper with expert care and can take several hours, exploring every detail of the methods and findings. In level 5 and 6 it is important to begin viewing articles </a:t>
            </a:r>
            <a:r>
              <a:rPr lang="en-GB" sz="2000" b="1" i="1" dirty="0">
                <a:latin typeface="Arial" panose="020B0604020202020204" pitchFamily="34" charset="0"/>
                <a:cs typeface="Arial" panose="020B0604020202020204" pitchFamily="34" charset="0"/>
              </a:rPr>
              <a:t>critically</a:t>
            </a:r>
            <a:r>
              <a:rPr lang="en-GB" sz="2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933655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Effect transition="in" filter="fade">
                                      <p:cBhvr>
                                        <p:cTn id="7"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82FBB-B321-42D9-9EFE-53DF49161E12}"/>
              </a:ext>
            </a:extLst>
          </p:cNvPr>
          <p:cNvSpPr>
            <a:spLocks noGrp="1"/>
          </p:cNvSpPr>
          <p:nvPr>
            <p:ph type="title"/>
          </p:nvPr>
        </p:nvSpPr>
        <p:spPr/>
        <p:txBody>
          <a:bodyPr>
            <a:normAutofit fontScale="90000"/>
          </a:bodyPr>
          <a:lstStyle/>
          <a:p>
            <a:r>
              <a:rPr lang="en-GB" dirty="0"/>
              <a:t>Activity  - </a:t>
            </a:r>
            <a:r>
              <a:rPr lang="en-GB" sz="4000" b="1" dirty="0">
                <a:latin typeface="Arial" panose="020B0604020202020204" pitchFamily="34" charset="0"/>
                <a:cs typeface="Arial" panose="020B0604020202020204" pitchFamily="34" charset="0"/>
              </a:rPr>
              <a:t>Research activity – Abstract task  </a:t>
            </a:r>
            <a:br>
              <a:rPr lang="en-GB" sz="4000"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A40E44E-081E-4A17-A20C-3418E3C70F5E}"/>
              </a:ext>
            </a:extLst>
          </p:cNvPr>
          <p:cNvSpPr>
            <a:spLocks noGrp="1"/>
          </p:cNvSpPr>
          <p:nvPr>
            <p:ph idx="1"/>
          </p:nvPr>
        </p:nvSpPr>
        <p:spPr>
          <a:xfrm>
            <a:off x="927652" y="1614909"/>
            <a:ext cx="10058400" cy="2599282"/>
          </a:xfrm>
        </p:spPr>
        <p:txBody>
          <a:bodyPr>
            <a:normAutofit/>
          </a:bodyPr>
          <a:lstStyle/>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Search and find a journal article which focuses on either: </a:t>
            </a:r>
          </a:p>
          <a:p>
            <a:pPr lvl="3"/>
            <a:r>
              <a:rPr lang="en-GB" sz="2100" b="1" dirty="0">
                <a:latin typeface="Arial" panose="020B0604020202020204" pitchFamily="34" charset="0"/>
                <a:cs typeface="Arial" panose="020B0604020202020204" pitchFamily="34" charset="0"/>
              </a:rPr>
              <a:t>effective management in the motor industry </a:t>
            </a:r>
          </a:p>
          <a:p>
            <a:pPr marL="0" indent="0">
              <a:buNone/>
            </a:pPr>
            <a:r>
              <a:rPr lang="en-GB" sz="2400" b="1" dirty="0">
                <a:latin typeface="Arial" panose="020B0604020202020204" pitchFamily="34" charset="0"/>
                <a:cs typeface="Arial" panose="020B0604020202020204" pitchFamily="34" charset="0"/>
              </a:rPr>
              <a:t>or </a:t>
            </a:r>
          </a:p>
          <a:p>
            <a:pPr lvl="3"/>
            <a:r>
              <a:rPr lang="en-GB" sz="2100" b="1" dirty="0">
                <a:latin typeface="Arial" panose="020B0604020202020204" pitchFamily="34" charset="0"/>
                <a:cs typeface="Arial" panose="020B0604020202020204" pitchFamily="34" charset="0"/>
              </a:rPr>
              <a:t>SME management</a:t>
            </a:r>
          </a:p>
          <a:p>
            <a:pPr marL="822960" lvl="3" indent="0">
              <a:buNone/>
            </a:pPr>
            <a:endParaRPr lang="en-GB" sz="21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1AFAB31-236E-4684-BE3E-576CFBF2E216}"/>
              </a:ext>
            </a:extLst>
          </p:cNvPr>
          <p:cNvSpPr txBox="1"/>
          <p:nvPr/>
        </p:nvSpPr>
        <p:spPr>
          <a:xfrm>
            <a:off x="490330" y="4227428"/>
            <a:ext cx="11211339" cy="1754326"/>
          </a:xfrm>
          <a:prstGeom prst="rect">
            <a:avLst/>
          </a:prstGeom>
          <a:solidFill>
            <a:schemeClr val="bg1"/>
          </a:solidFill>
        </p:spPr>
        <p:txBody>
          <a:bodyPr wrap="square" rtlCol="0">
            <a:spAutoFit/>
          </a:bodyPr>
          <a:lstStyle/>
          <a:p>
            <a:r>
              <a:rPr lang="en-GB" dirty="0">
                <a:latin typeface="Arial" panose="020B0604020202020204" pitchFamily="34" charset="0"/>
                <a:cs typeface="Arial" panose="020B0604020202020204" pitchFamily="34" charset="0"/>
              </a:rPr>
              <a:t>Use the CRAAP tool to aid you in finding a credible and relevant article.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Critical assess the article. Is it focused? Are the results clearly explained? Are the conclusions supported by the results? Was the study sufficiently in-depth?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Email your lecturer attaching a pdf of your article with a short paragraph explaining brief critical evaluation. </a:t>
            </a:r>
          </a:p>
        </p:txBody>
      </p:sp>
    </p:spTree>
    <p:extLst>
      <p:ext uri="{BB962C8B-B14F-4D97-AF65-F5344CB8AC3E}">
        <p14:creationId xmlns:p14="http://schemas.microsoft.com/office/powerpoint/2010/main" val="1237791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9C54D-BF17-46B6-ADF4-887DC009E907}"/>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C5C3DFE7-947A-4E0B-97F1-14A6E57F4999}"/>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 Cohen, M. (2015) </a:t>
            </a:r>
            <a:r>
              <a:rPr lang="en-GB" sz="1800" i="1" dirty="0">
                <a:latin typeface="Arial" panose="020B0604020202020204" pitchFamily="34" charset="0"/>
                <a:cs typeface="Arial" panose="020B0604020202020204" pitchFamily="34" charset="0"/>
              </a:rPr>
              <a:t>Critical thinking skills for dummies</a:t>
            </a:r>
            <a:r>
              <a:rPr lang="en-GB" sz="1800" dirty="0">
                <a:latin typeface="Arial" panose="020B0604020202020204" pitchFamily="34" charset="0"/>
                <a:cs typeface="Arial" panose="020B0604020202020204" pitchFamily="34" charset="0"/>
              </a:rPr>
              <a:t>. Chichester: Wiley.</a:t>
            </a:r>
          </a:p>
          <a:p>
            <a:r>
              <a:rPr lang="en-GB" sz="1800" dirty="0">
                <a:latin typeface="Arial" panose="020B0604020202020204" pitchFamily="34" charset="0"/>
                <a:cs typeface="Arial" panose="020B0604020202020204" pitchFamily="34" charset="0"/>
              </a:rPr>
              <a:t>Keshav, D.R (2016) </a:t>
            </a:r>
            <a:r>
              <a:rPr lang="en-GB" sz="1800" i="1" dirty="0">
                <a:latin typeface="Arial" panose="020B0604020202020204" pitchFamily="34" charset="0"/>
                <a:cs typeface="Arial" panose="020B0604020202020204" pitchFamily="34" charset="0"/>
              </a:rPr>
              <a:t>How to Read a Paper, </a:t>
            </a:r>
            <a:r>
              <a:rPr lang="en-GB" sz="1800" dirty="0">
                <a:latin typeface="Arial" panose="020B0604020202020204" pitchFamily="34" charset="0"/>
                <a:cs typeface="Arial" panose="020B0604020202020204" pitchFamily="34" charset="0"/>
              </a:rPr>
              <a:t>Cheriton School of Computer Science, University of Waterloo Waterloo: ON</a:t>
            </a:r>
          </a:p>
          <a:p>
            <a:r>
              <a:rPr lang="en-GB" sz="1800" b="0" i="0" dirty="0">
                <a:effectLst/>
                <a:latin typeface="Arial" panose="020B0604020202020204" pitchFamily="34" charset="0"/>
                <a:cs typeface="Arial" panose="020B0604020202020204" pitchFamily="34" charset="0"/>
              </a:rPr>
              <a:t>Reeves S, </a:t>
            </a:r>
            <a:r>
              <a:rPr lang="en-GB" sz="1800" b="0" i="0" dirty="0" err="1">
                <a:effectLst/>
                <a:latin typeface="Arial" panose="020B0604020202020204" pitchFamily="34" charset="0"/>
                <a:cs typeface="Arial" panose="020B0604020202020204" pitchFamily="34" charset="0"/>
              </a:rPr>
              <a:t>Pelone</a:t>
            </a:r>
            <a:r>
              <a:rPr lang="en-GB" sz="1800" b="0" i="0" dirty="0">
                <a:effectLst/>
                <a:latin typeface="Arial" panose="020B0604020202020204" pitchFamily="34" charset="0"/>
                <a:cs typeface="Arial" panose="020B0604020202020204" pitchFamily="34" charset="0"/>
              </a:rPr>
              <a:t> F, Harrison R, Goldman J, </a:t>
            </a:r>
            <a:r>
              <a:rPr lang="en-GB" sz="1800" b="0" i="0" dirty="0" err="1">
                <a:effectLst/>
                <a:latin typeface="Arial" panose="020B0604020202020204" pitchFamily="34" charset="0"/>
                <a:cs typeface="Arial" panose="020B0604020202020204" pitchFamily="34" charset="0"/>
              </a:rPr>
              <a:t>Zwarenstein</a:t>
            </a:r>
            <a:r>
              <a:rPr lang="en-GB" sz="1800" b="0" i="0" dirty="0">
                <a:effectLst/>
                <a:latin typeface="Arial" panose="020B0604020202020204" pitchFamily="34" charset="0"/>
                <a:cs typeface="Arial" panose="020B0604020202020204" pitchFamily="34" charset="0"/>
              </a:rPr>
              <a:t> M. (2017)  Interprofessional collaboration to improve professional practice and healthcare outcomes. </a:t>
            </a:r>
            <a:r>
              <a:rPr lang="en-GB" sz="1800" b="0" i="1" dirty="0">
                <a:effectLst/>
                <a:latin typeface="Arial" panose="020B0604020202020204" pitchFamily="34" charset="0"/>
                <a:cs typeface="Arial" panose="020B0604020202020204" pitchFamily="34" charset="0"/>
              </a:rPr>
              <a:t>Cochrane Database of Systematic Reviews </a:t>
            </a:r>
            <a:r>
              <a:rPr lang="en-GB" sz="1800" b="0" i="0" dirty="0">
                <a:effectLst/>
                <a:latin typeface="Arial" panose="020B0604020202020204" pitchFamily="34" charset="0"/>
                <a:cs typeface="Arial" panose="020B0604020202020204" pitchFamily="34" charset="0"/>
              </a:rPr>
              <a:t>2017, Issue 6. Art. No.: CD000072. DOI: 10.1002/14651858.CD000072.pub3. Accessed 04 January 2022</a:t>
            </a:r>
          </a:p>
          <a:p>
            <a:r>
              <a:rPr lang="en-GB" sz="1800" b="0" i="0" dirty="0">
                <a:effectLst/>
                <a:latin typeface="Arial" panose="020B0604020202020204" pitchFamily="34" charset="0"/>
                <a:cs typeface="Arial" panose="020B0604020202020204" pitchFamily="34" charset="0"/>
              </a:rPr>
              <a:t>Topi, H. and Lucas, W. (2005) ‘Mix and match: Combining terms and operators for successful Web searches’, </a:t>
            </a:r>
            <a:r>
              <a:rPr lang="en-GB" sz="1800" b="0" i="1" dirty="0">
                <a:effectLst/>
                <a:latin typeface="Arial" panose="020B0604020202020204" pitchFamily="34" charset="0"/>
                <a:cs typeface="Arial" panose="020B0604020202020204" pitchFamily="34" charset="0"/>
              </a:rPr>
              <a:t>Information Processing and Management</a:t>
            </a:r>
            <a:r>
              <a:rPr lang="en-GB" sz="1800" b="0" i="0" dirty="0">
                <a:effectLst/>
                <a:latin typeface="Arial" panose="020B0604020202020204" pitchFamily="34" charset="0"/>
                <a:cs typeface="Arial" panose="020B0604020202020204" pitchFamily="34" charset="0"/>
              </a:rPr>
              <a:t>, 41(4), pp. 801–817. </a:t>
            </a:r>
            <a:r>
              <a:rPr lang="en-GB" sz="1800" b="0" i="0" dirty="0" err="1">
                <a:effectLst/>
                <a:latin typeface="Arial" panose="020B0604020202020204" pitchFamily="34" charset="0"/>
                <a:cs typeface="Arial" panose="020B0604020202020204" pitchFamily="34" charset="0"/>
              </a:rPr>
              <a:t>doi</a:t>
            </a:r>
            <a:r>
              <a:rPr lang="en-GB" sz="1800" b="0" i="0" dirty="0">
                <a:effectLst/>
                <a:latin typeface="Arial" panose="020B0604020202020204" pitchFamily="34" charset="0"/>
                <a:cs typeface="Arial" panose="020B0604020202020204" pitchFamily="34" charset="0"/>
              </a:rPr>
              <a:t>: 10.1016/j.ipm.2004.03.007.</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77455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548</TotalTime>
  <Words>4048</Words>
  <Application>Microsoft Office PowerPoint</Application>
  <PresentationFormat>Widescreen</PresentationFormat>
  <Paragraphs>215</Paragraphs>
  <Slides>17</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Arial</vt:lpstr>
      <vt:lpstr>Calibri</vt:lpstr>
      <vt:lpstr>Century Gothic</vt:lpstr>
      <vt:lpstr>Garamond</vt:lpstr>
      <vt:lpstr>Georgia</vt:lpstr>
      <vt:lpstr>Helvetica</vt:lpstr>
      <vt:lpstr>Times New Roman</vt:lpstr>
      <vt:lpstr>Wingdings</vt:lpstr>
      <vt:lpstr>SavonVTI</vt:lpstr>
      <vt:lpstr>Being critical as a learner. </vt:lpstr>
      <vt:lpstr>During this session: </vt:lpstr>
      <vt:lpstr>Critical Thinking</vt:lpstr>
      <vt:lpstr>Critical thinking as a learner</vt:lpstr>
      <vt:lpstr>Finding sources of information</vt:lpstr>
      <vt:lpstr>PowerPoint Presentation</vt:lpstr>
      <vt:lpstr>Some sources are not reliable. </vt:lpstr>
      <vt:lpstr>Using Boolean Operators</vt:lpstr>
      <vt:lpstr>The CRAAP test?</vt:lpstr>
      <vt:lpstr>Activity – Search Terms</vt:lpstr>
      <vt:lpstr>Filtering</vt:lpstr>
      <vt:lpstr>Using articles – Abstracts and scan reading. </vt:lpstr>
      <vt:lpstr>Scan reading an article – The 3 pass approach. </vt:lpstr>
      <vt:lpstr>Scan reading an article – The 3 pass approach. </vt:lpstr>
      <vt:lpstr>Scan reading an article – The 3 pass approach. </vt:lpstr>
      <vt:lpstr>Activity  - Research activity – Abstract task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  Finding and understanding information. </dc:title>
  <dc:creator>Rebecca Kavanagh</dc:creator>
  <cp:lastModifiedBy>Rebecca Stewart</cp:lastModifiedBy>
  <cp:revision>23</cp:revision>
  <dcterms:created xsi:type="dcterms:W3CDTF">2022-01-25T15:13:11Z</dcterms:created>
  <dcterms:modified xsi:type="dcterms:W3CDTF">2022-09-14T19:47:41Z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