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0" r:id="rId1"/>
  </p:sldMasterIdLst>
  <p:notesMasterIdLst>
    <p:notesMasterId r:id="rId16"/>
  </p:notesMasterIdLst>
  <p:sldIdLst>
    <p:sldId id="256" r:id="rId2"/>
    <p:sldId id="274" r:id="rId3"/>
    <p:sldId id="273" r:id="rId4"/>
    <p:sldId id="275" r:id="rId5"/>
    <p:sldId id="276" r:id="rId6"/>
    <p:sldId id="263" r:id="rId7"/>
    <p:sldId id="264" r:id="rId8"/>
    <p:sldId id="265" r:id="rId9"/>
    <p:sldId id="266" r:id="rId10"/>
    <p:sldId id="268" r:id="rId11"/>
    <p:sldId id="277" r:id="rId12"/>
    <p:sldId id="278" r:id="rId13"/>
    <p:sldId id="271" r:id="rId14"/>
    <p:sldId id="272"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0" d="100"/>
          <a:sy n="60" d="100"/>
        </p:scale>
        <p:origin x="90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72AB71-189C-433E-A03B-383C51EC2F79}" type="datetimeFigureOut">
              <a:rPr lang="en-IN" smtClean="0"/>
              <a:t>23-11-2021</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41ECF7-0F16-4983-A88F-3D1BFE98EFE5}" type="slidenum">
              <a:rPr lang="en-IN" smtClean="0"/>
              <a:t>‹#›</a:t>
            </a:fld>
            <a:endParaRPr lang="en-IN"/>
          </a:p>
        </p:txBody>
      </p:sp>
    </p:spTree>
    <p:extLst>
      <p:ext uri="{BB962C8B-B14F-4D97-AF65-F5344CB8AC3E}">
        <p14:creationId xmlns:p14="http://schemas.microsoft.com/office/powerpoint/2010/main" val="40489862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2E1F53C5-B396-47D2-9535-D64F4C6ED9D6}" type="datetimeFigureOut">
              <a:rPr lang="en-IN" smtClean="0"/>
              <a:t>23-11-2021</a:t>
            </a:fld>
            <a:endParaRPr lang="en-IN"/>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IN"/>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E12057E6-8E5A-4FE7-B3EB-CDCD5B4BE10D}" type="slidenum">
              <a:rPr lang="en-IN" smtClean="0"/>
              <a:t>‹#›</a:t>
            </a:fld>
            <a:endParaRPr lang="en-IN"/>
          </a:p>
        </p:txBody>
      </p:sp>
    </p:spTree>
    <p:extLst>
      <p:ext uri="{BB962C8B-B14F-4D97-AF65-F5344CB8AC3E}">
        <p14:creationId xmlns:p14="http://schemas.microsoft.com/office/powerpoint/2010/main" val="24279001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1F53C5-B396-47D2-9535-D64F4C6ED9D6}" type="datetimeFigureOut">
              <a:rPr lang="en-IN" smtClean="0"/>
              <a:t>23-11-2021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12057E6-8E5A-4FE7-B3EB-CDCD5B4BE10D}" type="slidenum">
              <a:rPr lang="en-IN" smtClean="0"/>
              <a:t>‹#›</a:t>
            </a:fld>
            <a:endParaRPr lang="en-IN"/>
          </a:p>
        </p:txBody>
      </p:sp>
    </p:spTree>
    <p:extLst>
      <p:ext uri="{BB962C8B-B14F-4D97-AF65-F5344CB8AC3E}">
        <p14:creationId xmlns:p14="http://schemas.microsoft.com/office/powerpoint/2010/main" val="629992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1F53C5-B396-47D2-9535-D64F4C6ED9D6}" type="datetimeFigureOut">
              <a:rPr lang="en-IN" smtClean="0"/>
              <a:t>23-11-2021</a:t>
            </a:fld>
            <a:endParaRPr lang="en-IN"/>
          </a:p>
        </p:txBody>
      </p:sp>
      <p:sp>
        <p:nvSpPr>
          <p:cNvPr id="5" name="Footer Placeholder 4"/>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12057E6-8E5A-4FE7-B3EB-CDCD5B4BE10D}" type="slidenum">
              <a:rPr lang="en-IN" smtClean="0"/>
              <a:t>‹#›</a:t>
            </a:fld>
            <a:endParaRPr lang="en-IN"/>
          </a:p>
        </p:txBody>
      </p:sp>
    </p:spTree>
    <p:extLst>
      <p:ext uri="{BB962C8B-B14F-4D97-AF65-F5344CB8AC3E}">
        <p14:creationId xmlns:p14="http://schemas.microsoft.com/office/powerpoint/2010/main" val="3190115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E1F53C5-B396-47D2-9535-D64F4C6ED9D6}" type="datetimeFigureOut">
              <a:rPr lang="en-IN" smtClean="0"/>
              <a:t>23-11-2021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12057E6-8E5A-4FE7-B3EB-CDCD5B4BE10D}" type="slidenum">
              <a:rPr lang="en-IN" smtClean="0"/>
              <a:t>‹#›</a:t>
            </a:fld>
            <a:endParaRPr lang="en-IN"/>
          </a:p>
        </p:txBody>
      </p:sp>
    </p:spTree>
    <p:extLst>
      <p:ext uri="{BB962C8B-B14F-4D97-AF65-F5344CB8AC3E}">
        <p14:creationId xmlns:p14="http://schemas.microsoft.com/office/powerpoint/2010/main" val="12159499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E1F53C5-B396-47D2-9535-D64F4C6ED9D6}" type="datetimeFigureOut">
              <a:rPr lang="en-IN" smtClean="0"/>
              <a:t>23-11-2021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12057E6-8E5A-4FE7-B3EB-CDCD5B4BE10D}" type="slidenum">
              <a:rPr lang="en-IN" smtClean="0"/>
              <a:t>‹#›</a:t>
            </a:fld>
            <a:endParaRPr lang="en-IN"/>
          </a:p>
        </p:txBody>
      </p:sp>
    </p:spTree>
    <p:extLst>
      <p:ext uri="{BB962C8B-B14F-4D97-AF65-F5344CB8AC3E}">
        <p14:creationId xmlns:p14="http://schemas.microsoft.com/office/powerpoint/2010/main" val="18685858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E1F53C5-B396-47D2-9535-D64F4C6ED9D6}" type="datetimeFigureOut">
              <a:rPr lang="en-IN" smtClean="0"/>
              <a:t>23-11-2021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12057E6-8E5A-4FE7-B3EB-CDCD5B4BE10D}" type="slidenum">
              <a:rPr lang="en-IN" smtClean="0"/>
              <a:t>‹#›</a:t>
            </a:fld>
            <a:endParaRPr lang="en-IN"/>
          </a:p>
        </p:txBody>
      </p:sp>
    </p:spTree>
    <p:extLst>
      <p:ext uri="{BB962C8B-B14F-4D97-AF65-F5344CB8AC3E}">
        <p14:creationId xmlns:p14="http://schemas.microsoft.com/office/powerpoint/2010/main" val="2705078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1F53C5-B396-47D2-9535-D64F4C6ED9D6}" type="datetimeFigureOut">
              <a:rPr lang="en-IN" smtClean="0"/>
              <a:t>23-11-2021</a:t>
            </a:fld>
            <a:endParaRPr lang="en-IN"/>
          </a:p>
        </p:txBody>
      </p:sp>
      <p:sp>
        <p:nvSpPr>
          <p:cNvPr id="3" name="Footer Placeholder 2"/>
          <p:cNvSpPr>
            <a:spLocks noGrp="1"/>
          </p:cNvSpPr>
          <p:nvPr>
            <p:ph type="ftr" sz="quarter" idx="11"/>
          </p:nvPr>
        </p:nvSpPr>
        <p:spPr/>
        <p:txBody>
          <a:bodyPr/>
          <a:lstStyle/>
          <a:p>
            <a:endParaRPr lang="en-IN"/>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E12057E6-8E5A-4FE7-B3EB-CDCD5B4BE10D}" type="slidenum">
              <a:rPr lang="en-IN" smtClean="0"/>
              <a:t>‹#›</a:t>
            </a:fld>
            <a:endParaRPr lang="en-IN"/>
          </a:p>
        </p:txBody>
      </p:sp>
    </p:spTree>
    <p:extLst>
      <p:ext uri="{BB962C8B-B14F-4D97-AF65-F5344CB8AC3E}">
        <p14:creationId xmlns:p14="http://schemas.microsoft.com/office/powerpoint/2010/main" val="31234023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1F53C5-B396-47D2-9535-D64F4C6ED9D6}" type="datetimeFigureOut">
              <a:rPr lang="en-IN" smtClean="0"/>
              <a:t>23-11-2021</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12057E6-8E5A-4FE7-B3EB-CDCD5B4BE10D}" type="slidenum">
              <a:rPr lang="en-IN" smtClean="0"/>
              <a:t>‹#›</a:t>
            </a:fld>
            <a:endParaRPr lang="en-IN"/>
          </a:p>
        </p:txBody>
      </p:sp>
    </p:spTree>
    <p:extLst>
      <p:ext uri="{BB962C8B-B14F-4D97-AF65-F5344CB8AC3E}">
        <p14:creationId xmlns:p14="http://schemas.microsoft.com/office/powerpoint/2010/main" val="13043687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1F53C5-B396-47D2-9535-D64F4C6ED9D6}" type="datetimeFigureOut">
              <a:rPr lang="en-IN" smtClean="0"/>
              <a:t>23-11-2021</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12057E6-8E5A-4FE7-B3EB-CDCD5B4BE10D}" type="slidenum">
              <a:rPr lang="en-IN" smtClean="0"/>
              <a:t>‹#›</a:t>
            </a:fld>
            <a:endParaRPr lang="en-IN"/>
          </a:p>
        </p:txBody>
      </p:sp>
    </p:spTree>
    <p:extLst>
      <p:ext uri="{BB962C8B-B14F-4D97-AF65-F5344CB8AC3E}">
        <p14:creationId xmlns:p14="http://schemas.microsoft.com/office/powerpoint/2010/main" val="2412414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1F53C5-B396-47D2-9535-D64F4C6ED9D6}" type="datetimeFigureOut">
              <a:rPr lang="en-IN" smtClean="0"/>
              <a:t>23-11-2021</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12057E6-8E5A-4FE7-B3EB-CDCD5B4BE10D}" type="slidenum">
              <a:rPr lang="en-IN" smtClean="0"/>
              <a:t>‹#›</a:t>
            </a:fld>
            <a:endParaRPr lang="en-IN"/>
          </a:p>
        </p:txBody>
      </p:sp>
    </p:spTree>
    <p:extLst>
      <p:ext uri="{BB962C8B-B14F-4D97-AF65-F5344CB8AC3E}">
        <p14:creationId xmlns:p14="http://schemas.microsoft.com/office/powerpoint/2010/main" val="17161537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E1F53C5-B396-47D2-9535-D64F4C6ED9D6}" type="datetimeFigureOut">
              <a:rPr lang="en-IN" smtClean="0"/>
              <a:t>23-11-2021</a:t>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12057E6-8E5A-4FE7-B3EB-CDCD5B4BE10D}" type="slidenum">
              <a:rPr lang="en-IN" smtClean="0"/>
              <a:t>‹#›</a:t>
            </a:fld>
            <a:endParaRPr lang="en-IN"/>
          </a:p>
        </p:txBody>
      </p:sp>
    </p:spTree>
    <p:extLst>
      <p:ext uri="{BB962C8B-B14F-4D97-AF65-F5344CB8AC3E}">
        <p14:creationId xmlns:p14="http://schemas.microsoft.com/office/powerpoint/2010/main" val="41217283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E1F53C5-B396-47D2-9535-D64F4C6ED9D6}" type="datetimeFigureOut">
              <a:rPr lang="en-IN" smtClean="0"/>
              <a:t>23-11-2021</a:t>
            </a:fld>
            <a:endParaRPr lang="en-IN"/>
          </a:p>
        </p:txBody>
      </p:sp>
      <p:sp>
        <p:nvSpPr>
          <p:cNvPr id="5" name="Footer Placeholder 4"/>
          <p:cNvSpPr>
            <a:spLocks noGrp="1"/>
          </p:cNvSpPr>
          <p:nvPr>
            <p:ph type="ftr" sz="quarter" idx="11"/>
          </p:nvPr>
        </p:nvSpPr>
        <p:spPr/>
        <p:txBody>
          <a:bodyPr/>
          <a:lstStyle/>
          <a:p>
            <a:endParaRPr lang="en-IN"/>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12057E6-8E5A-4FE7-B3EB-CDCD5B4BE10D}" type="slidenum">
              <a:rPr lang="en-IN" smtClean="0"/>
              <a:t>‹#›</a:t>
            </a:fld>
            <a:endParaRPr lang="en-IN"/>
          </a:p>
        </p:txBody>
      </p:sp>
    </p:spTree>
    <p:extLst>
      <p:ext uri="{BB962C8B-B14F-4D97-AF65-F5344CB8AC3E}">
        <p14:creationId xmlns:p14="http://schemas.microsoft.com/office/powerpoint/2010/main" val="13292922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1F53C5-B396-47D2-9535-D64F4C6ED9D6}" type="datetimeFigureOut">
              <a:rPr lang="en-IN" smtClean="0"/>
              <a:t>23-11-2021</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12057E6-8E5A-4FE7-B3EB-CDCD5B4BE10D}" type="slidenum">
              <a:rPr lang="en-IN" smtClean="0"/>
              <a:t>‹#›</a:t>
            </a:fld>
            <a:endParaRPr lang="en-IN"/>
          </a:p>
        </p:txBody>
      </p:sp>
    </p:spTree>
    <p:extLst>
      <p:ext uri="{BB962C8B-B14F-4D97-AF65-F5344CB8AC3E}">
        <p14:creationId xmlns:p14="http://schemas.microsoft.com/office/powerpoint/2010/main" val="888957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E1F53C5-B396-47D2-9535-D64F4C6ED9D6}" type="datetimeFigureOut">
              <a:rPr lang="en-IN" smtClean="0"/>
              <a:t>23-11-2021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12057E6-8E5A-4FE7-B3EB-CDCD5B4BE10D}" type="slidenum">
              <a:rPr lang="en-IN" smtClean="0"/>
              <a:t>‹#›</a:t>
            </a:fld>
            <a:endParaRPr lang="en-IN"/>
          </a:p>
        </p:txBody>
      </p:sp>
    </p:spTree>
    <p:extLst>
      <p:ext uri="{BB962C8B-B14F-4D97-AF65-F5344CB8AC3E}">
        <p14:creationId xmlns:p14="http://schemas.microsoft.com/office/powerpoint/2010/main" val="22958147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E1F53C5-B396-47D2-9535-D64F4C6ED9D6}" type="datetimeFigureOut">
              <a:rPr lang="en-IN" smtClean="0"/>
              <a:t>23-11-2021</a:t>
            </a:fld>
            <a:endParaRPr lang="en-IN"/>
          </a:p>
        </p:txBody>
      </p:sp>
      <p:sp>
        <p:nvSpPr>
          <p:cNvPr id="8" name="Footer Placeholder 7"/>
          <p:cNvSpPr>
            <a:spLocks noGrp="1"/>
          </p:cNvSpPr>
          <p:nvPr>
            <p:ph type="ftr" sz="quarter" idx="11"/>
          </p:nvPr>
        </p:nvSpPr>
        <p:spPr>
          <a:xfrm>
            <a:off x="561111" y="6391838"/>
            <a:ext cx="3644282" cy="304801"/>
          </a:xfrm>
        </p:spPr>
        <p:txBody>
          <a:bodyPr/>
          <a:lstStyle/>
          <a:p>
            <a:endParaRPr lang="en-IN"/>
          </a:p>
        </p:txBody>
      </p:sp>
      <p:sp>
        <p:nvSpPr>
          <p:cNvPr id="9" name="Slide Number Placeholder 8"/>
          <p:cNvSpPr>
            <a:spLocks noGrp="1"/>
          </p:cNvSpPr>
          <p:nvPr>
            <p:ph type="sldNum" sz="quarter" idx="12"/>
          </p:nvPr>
        </p:nvSpPr>
        <p:spPr/>
        <p:txBody>
          <a:bodyPr/>
          <a:lstStyle/>
          <a:p>
            <a:fld id="{E12057E6-8E5A-4FE7-B3EB-CDCD5B4BE10D}" type="slidenum">
              <a:rPr lang="en-IN" smtClean="0"/>
              <a:t>‹#›</a:t>
            </a:fld>
            <a:endParaRPr lang="en-IN"/>
          </a:p>
        </p:txBody>
      </p:sp>
    </p:spTree>
    <p:extLst>
      <p:ext uri="{BB962C8B-B14F-4D97-AF65-F5344CB8AC3E}">
        <p14:creationId xmlns:p14="http://schemas.microsoft.com/office/powerpoint/2010/main" val="25165436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2E1F53C5-B396-47D2-9535-D64F4C6ED9D6}" type="datetimeFigureOut">
              <a:rPr lang="en-IN" smtClean="0"/>
              <a:t>23-11-2021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12057E6-8E5A-4FE7-B3EB-CDCD5B4BE10D}" type="slidenum">
              <a:rPr lang="en-IN" smtClean="0"/>
              <a:t>‹#›</a:t>
            </a:fld>
            <a:endParaRPr lang="en-IN"/>
          </a:p>
        </p:txBody>
      </p:sp>
    </p:spTree>
    <p:extLst>
      <p:ext uri="{BB962C8B-B14F-4D97-AF65-F5344CB8AC3E}">
        <p14:creationId xmlns:p14="http://schemas.microsoft.com/office/powerpoint/2010/main" val="6364450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2E1F53C5-B396-47D2-9535-D64F4C6ED9D6}" type="datetimeFigureOut">
              <a:rPr lang="en-IN" smtClean="0"/>
              <a:t>23-11-2021</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12057E6-8E5A-4FE7-B3EB-CDCD5B4BE10D}" type="slidenum">
              <a:rPr lang="en-IN" smtClean="0"/>
              <a:t>‹#›</a:t>
            </a:fld>
            <a:endParaRPr lang="en-IN"/>
          </a:p>
        </p:txBody>
      </p:sp>
    </p:spTree>
    <p:extLst>
      <p:ext uri="{BB962C8B-B14F-4D97-AF65-F5344CB8AC3E}">
        <p14:creationId xmlns:p14="http://schemas.microsoft.com/office/powerpoint/2010/main" val="13381618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E1F53C5-B396-47D2-9535-D64F4C6ED9D6}" type="datetimeFigureOut">
              <a:rPr lang="en-IN" smtClean="0"/>
              <a:t>23-11-2021</a:t>
            </a:fld>
            <a:endParaRPr lang="en-IN"/>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IN"/>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E12057E6-8E5A-4FE7-B3EB-CDCD5B4BE10D}" type="slidenum">
              <a:rPr lang="en-IN" smtClean="0"/>
              <a:t>‹#›</a:t>
            </a:fld>
            <a:endParaRPr lang="en-IN"/>
          </a:p>
        </p:txBody>
      </p:sp>
    </p:spTree>
    <p:extLst>
      <p:ext uri="{BB962C8B-B14F-4D97-AF65-F5344CB8AC3E}">
        <p14:creationId xmlns:p14="http://schemas.microsoft.com/office/powerpoint/2010/main" val="3444923722"/>
      </p:ext>
    </p:extLst>
  </p:cSld>
  <p:clrMap bg1="lt1" tx1="dk1" bg2="lt2" tx2="dk2" accent1="accent1" accent2="accent2" accent3="accent3" accent4="accent4" accent5="accent5" accent6="accent6" hlink="hlink" folHlink="folHlink"/>
  <p:sldLayoutIdLst>
    <p:sldLayoutId id="2147483921" r:id="rId1"/>
    <p:sldLayoutId id="2147483922" r:id="rId2"/>
    <p:sldLayoutId id="2147483923" r:id="rId3"/>
    <p:sldLayoutId id="2147483924" r:id="rId4"/>
    <p:sldLayoutId id="2147483925" r:id="rId5"/>
    <p:sldLayoutId id="2147483926" r:id="rId6"/>
    <p:sldLayoutId id="2147483927" r:id="rId7"/>
    <p:sldLayoutId id="2147483928" r:id="rId8"/>
    <p:sldLayoutId id="2147483929" r:id="rId9"/>
    <p:sldLayoutId id="2147483930" r:id="rId10"/>
    <p:sldLayoutId id="2147483931" r:id="rId11"/>
    <p:sldLayoutId id="2147483932" r:id="rId12"/>
    <p:sldLayoutId id="2147483933" r:id="rId13"/>
    <p:sldLayoutId id="2147483934" r:id="rId14"/>
    <p:sldLayoutId id="2147483935" r:id="rId15"/>
    <p:sldLayoutId id="2147483936" r:id="rId16"/>
    <p:sldLayoutId id="214748393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iaap-journals.onlinelibrary.wiley.com/doi/abs/10.1111/apps.12203" TargetMode="External"/><Relationship Id="rId2" Type="http://schemas.openxmlformats.org/officeDocument/2006/relationships/hyperlink" Target="https://journalofethics.ama-assn.org/article/what-constitutes-effective-team-communication-after-error/2020-04?Effort%2BCode=FBB007" TargetMode="External"/><Relationship Id="rId1" Type="http://schemas.openxmlformats.org/officeDocument/2006/relationships/slideLayout" Target="../slideLayouts/slideLayout2.xml"/><Relationship Id="rId5" Type="http://schemas.openxmlformats.org/officeDocument/2006/relationships/hyperlink" Target="https://www.sciencedirect.com/science/article/pii/S074959781630125Xhttps:/journals.sagepub.com/doi/abs/10.1177/1071181319631054" TargetMode="External"/><Relationship Id="rId4" Type="http://schemas.openxmlformats.org/officeDocument/2006/relationships/hyperlink" Target="https://journals.sagepub.com/doi/abs/10.1177/107118131963105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65505" y="623571"/>
            <a:ext cx="10260990" cy="3523885"/>
          </a:xfrm>
        </p:spPr>
        <p:txBody>
          <a:bodyPr>
            <a:normAutofit/>
          </a:bodyPr>
          <a:lstStyle/>
          <a:p>
            <a:pPr algn="ctr">
              <a:lnSpc>
                <a:spcPct val="90000"/>
              </a:lnSpc>
            </a:pPr>
            <a:r>
              <a:rPr lang="en-US" sz="6200" b="1" dirty="0">
                <a:latin typeface="Arial" panose="020B0604020202020204" pitchFamily="34" charset="0"/>
                <a:cs typeface="Arial" panose="020B0604020202020204" pitchFamily="34" charset="0"/>
              </a:rPr>
              <a:t>BMSW4002</a:t>
            </a:r>
            <a:br>
              <a:rPr lang="en-US" sz="6200" b="1" dirty="0">
                <a:latin typeface="Arial" panose="020B0604020202020204" pitchFamily="34" charset="0"/>
                <a:cs typeface="Arial" panose="020B0604020202020204" pitchFamily="34" charset="0"/>
              </a:rPr>
            </a:br>
            <a:r>
              <a:rPr lang="en-IN" sz="6200" b="1" dirty="0">
                <a:latin typeface="Arial" panose="020B0604020202020204" pitchFamily="34" charset="0"/>
                <a:cs typeface="Arial" panose="020B0604020202020204" pitchFamily="34" charset="0"/>
              </a:rPr>
              <a:t>Effective Team Working and Communication: Group Presentation</a:t>
            </a:r>
          </a:p>
        </p:txBody>
      </p:sp>
      <p:sp>
        <p:nvSpPr>
          <p:cNvPr id="3" name="Subtitle 2"/>
          <p:cNvSpPr>
            <a:spLocks noGrp="1"/>
          </p:cNvSpPr>
          <p:nvPr>
            <p:ph type="subTitle" idx="1"/>
          </p:nvPr>
        </p:nvSpPr>
        <p:spPr>
          <a:xfrm>
            <a:off x="965505" y="4777380"/>
            <a:ext cx="10260990" cy="1209763"/>
          </a:xfrm>
        </p:spPr>
        <p:txBody>
          <a:bodyPr>
            <a:normAutofit fontScale="92500" lnSpcReduction="20000"/>
          </a:bodyPr>
          <a:lstStyle/>
          <a:p>
            <a:pPr algn="ctr">
              <a:lnSpc>
                <a:spcPct val="90000"/>
              </a:lnSpc>
            </a:pPr>
            <a:r>
              <a:rPr lang="en-IN" sz="4400" dirty="0">
                <a:solidFill>
                  <a:schemeClr val="bg2"/>
                </a:solidFill>
                <a:latin typeface="Arial" panose="020B0604020202020204" pitchFamily="34" charset="0"/>
                <a:cs typeface="Arial" panose="020B0604020202020204" pitchFamily="34" charset="0"/>
              </a:rPr>
              <a:t>Hotel</a:t>
            </a:r>
          </a:p>
          <a:p>
            <a:pPr algn="ctr">
              <a:lnSpc>
                <a:spcPct val="90000"/>
              </a:lnSpc>
            </a:pPr>
            <a:r>
              <a:rPr lang="en-IN" dirty="0">
                <a:solidFill>
                  <a:schemeClr val="bg2"/>
                </a:solidFill>
                <a:latin typeface="Arial" panose="020B0604020202020204" pitchFamily="34" charset="0"/>
                <a:cs typeface="Arial" panose="020B0604020202020204" pitchFamily="34" charset="0"/>
              </a:rPr>
              <a:t>Nicoleta </a:t>
            </a:r>
            <a:r>
              <a:rPr lang="en-IN" dirty="0" err="1">
                <a:solidFill>
                  <a:schemeClr val="bg2"/>
                </a:solidFill>
                <a:latin typeface="Arial" panose="020B0604020202020204" pitchFamily="34" charset="0"/>
                <a:cs typeface="Arial" panose="020B0604020202020204" pitchFamily="34" charset="0"/>
              </a:rPr>
              <a:t>Busu</a:t>
            </a:r>
            <a:endParaRPr lang="en-IN" dirty="0">
              <a:solidFill>
                <a:schemeClr val="bg2"/>
              </a:solidFill>
              <a:latin typeface="Arial" panose="020B0604020202020204" pitchFamily="34" charset="0"/>
              <a:cs typeface="Arial" panose="020B0604020202020204" pitchFamily="34" charset="0"/>
            </a:endParaRPr>
          </a:p>
          <a:p>
            <a:pPr algn="ctr">
              <a:lnSpc>
                <a:spcPct val="90000"/>
              </a:lnSpc>
            </a:pPr>
            <a:r>
              <a:rPr lang="en-IN" dirty="0">
                <a:solidFill>
                  <a:schemeClr val="bg2"/>
                </a:solidFill>
                <a:latin typeface="Arial" panose="020B0604020202020204" pitchFamily="34" charset="0"/>
                <a:cs typeface="Arial" panose="020B0604020202020204" pitchFamily="34" charset="0"/>
              </a:rPr>
              <a:t>Melania Chelu</a:t>
            </a:r>
          </a:p>
          <a:p>
            <a:pPr algn="ctr">
              <a:lnSpc>
                <a:spcPct val="90000"/>
              </a:lnSpc>
            </a:pPr>
            <a:endParaRPr lang="en-IN" dirty="0">
              <a:solidFill>
                <a:schemeClr val="bg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72553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460D8-1CB8-4EE8-8834-F830AC527DF5}"/>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711D052C-B792-46F4-A7A5-BBB87216421E}"/>
              </a:ext>
            </a:extLst>
          </p:cNvPr>
          <p:cNvSpPr>
            <a:spLocks noGrp="1"/>
          </p:cNvSpPr>
          <p:nvPr>
            <p:ph idx="1"/>
          </p:nvPr>
        </p:nvSpPr>
        <p:spPr>
          <a:xfrm>
            <a:off x="1683170" y="3253563"/>
            <a:ext cx="8825659" cy="3351028"/>
          </a:xfrm>
        </p:spPr>
        <p:txBody>
          <a:bodyPr/>
          <a:lstStyle/>
          <a:p>
            <a:r>
              <a:rPr lang="en-GB" dirty="0">
                <a:latin typeface="Arial" panose="020B0604020202020204" pitchFamily="34" charset="0"/>
                <a:cs typeface="Arial" panose="020B0604020202020204" pitchFamily="34" charset="0"/>
              </a:rPr>
              <a:t>In this presentation we will analyse in details the importance and the impact of effective teamworking at the Hotel.</a:t>
            </a:r>
          </a:p>
          <a:p>
            <a:r>
              <a:rPr lang="en-GB" dirty="0">
                <a:latin typeface="Arial" panose="020B0604020202020204" pitchFamily="34" charset="0"/>
                <a:cs typeface="Arial" panose="020B0604020202020204" pitchFamily="34" charset="0"/>
              </a:rPr>
              <a:t>Start by saying that a team can be defined as a group of individual working together to achieve a common goal. </a:t>
            </a:r>
          </a:p>
        </p:txBody>
      </p:sp>
    </p:spTree>
    <p:extLst>
      <p:ext uri="{BB962C8B-B14F-4D97-AF65-F5344CB8AC3E}">
        <p14:creationId xmlns:p14="http://schemas.microsoft.com/office/powerpoint/2010/main" val="34578253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65320-3ADB-44C2-A42B-7DC63BEEAE1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Tips for effective Teamwork</a:t>
            </a:r>
          </a:p>
        </p:txBody>
      </p:sp>
      <p:sp>
        <p:nvSpPr>
          <p:cNvPr id="3" name="Content Placeholder 2">
            <a:extLst>
              <a:ext uri="{FF2B5EF4-FFF2-40B4-BE49-F238E27FC236}">
                <a16:creationId xmlns:a16="http://schemas.microsoft.com/office/drawing/2014/main" id="{3CB2C6D4-EACA-4E2D-BA72-073DFD6A4154}"/>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Make teamwork a priority and reward teamwork</a:t>
            </a:r>
          </a:p>
          <a:p>
            <a:r>
              <a:rPr lang="en-GB" dirty="0">
                <a:latin typeface="Arial" panose="020B0604020202020204" pitchFamily="34" charset="0"/>
                <a:cs typeface="Arial" panose="020B0604020202020204" pitchFamily="34" charset="0"/>
              </a:rPr>
              <a:t>Clarify roles, responsibilities and accountabilities.</a:t>
            </a:r>
          </a:p>
          <a:p>
            <a:r>
              <a:rPr lang="en-GB" dirty="0">
                <a:latin typeface="Arial" panose="020B0604020202020204" pitchFamily="34" charset="0"/>
                <a:cs typeface="Arial" panose="020B0604020202020204" pitchFamily="34" charset="0"/>
              </a:rPr>
              <a:t>Set clear roles.</a:t>
            </a:r>
          </a:p>
          <a:p>
            <a:r>
              <a:rPr lang="en-GB" dirty="0">
                <a:latin typeface="Arial" panose="020B0604020202020204" pitchFamily="34" charset="0"/>
                <a:cs typeface="Arial" panose="020B0604020202020204" pitchFamily="34" charset="0"/>
              </a:rPr>
              <a:t>Communicate with each other.</a:t>
            </a:r>
          </a:p>
          <a:p>
            <a:r>
              <a:rPr lang="en-GB" dirty="0">
                <a:latin typeface="Arial" panose="020B0604020202020204" pitchFamily="34" charset="0"/>
                <a:cs typeface="Arial" panose="020B0604020202020204" pitchFamily="34" charset="0"/>
              </a:rPr>
              <a:t>Make decisions together.</a:t>
            </a:r>
          </a:p>
          <a:p>
            <a:r>
              <a:rPr lang="en-GB" dirty="0">
                <a:latin typeface="Arial" panose="020B0604020202020204" pitchFamily="34" charset="0"/>
                <a:cs typeface="Arial" panose="020B0604020202020204" pitchFamily="34" charset="0"/>
              </a:rPr>
              <a:t>Build trust and get to know each other better.</a:t>
            </a:r>
          </a:p>
          <a:p>
            <a:r>
              <a:rPr lang="en-GB" dirty="0">
                <a:latin typeface="Arial" panose="020B0604020202020204" pitchFamily="34" charset="0"/>
                <a:cs typeface="Arial" panose="020B0604020202020204" pitchFamily="34" charset="0"/>
              </a:rPr>
              <a:t>Celebrate differences/diversity.</a:t>
            </a:r>
          </a:p>
        </p:txBody>
      </p:sp>
    </p:spTree>
    <p:extLst>
      <p:ext uri="{BB962C8B-B14F-4D97-AF65-F5344CB8AC3E}">
        <p14:creationId xmlns:p14="http://schemas.microsoft.com/office/powerpoint/2010/main" val="19323532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75069-EA4C-4537-A4AE-01175EE322C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8B2CB73-BFE3-4434-8C07-EAB85E135BAE}"/>
              </a:ext>
            </a:extLst>
          </p:cNvPr>
          <p:cNvSpPr>
            <a:spLocks noGrp="1"/>
          </p:cNvSpPr>
          <p:nvPr>
            <p:ph sz="half" idx="1"/>
          </p:nvPr>
        </p:nvSpPr>
        <p:spPr>
          <a:xfrm>
            <a:off x="1240014" y="2858682"/>
            <a:ext cx="10041130" cy="3280832"/>
          </a:xfrm>
        </p:spPr>
        <p:txBody>
          <a:bodyPr>
            <a:normAutofit/>
          </a:bodyPr>
          <a:lstStyle/>
          <a:p>
            <a:r>
              <a:rPr lang="en-GB" dirty="0">
                <a:latin typeface="Arial" panose="020B0604020202020204" pitchFamily="34" charset="0"/>
                <a:cs typeface="Arial" panose="020B0604020202020204" pitchFamily="34" charset="0"/>
              </a:rPr>
              <a:t>Employee satisfaction is very important to make an effective teamworking.</a:t>
            </a:r>
          </a:p>
          <a:p>
            <a:r>
              <a:rPr lang="en-GB" dirty="0">
                <a:latin typeface="Arial" panose="020B0604020202020204" pitchFamily="34" charset="0"/>
                <a:cs typeface="Arial" panose="020B0604020202020204" pitchFamily="34" charset="0"/>
              </a:rPr>
              <a:t>Good team management is good also at reducing unnecessary conflicts among team members.</a:t>
            </a:r>
          </a:p>
          <a:p>
            <a:r>
              <a:rPr lang="en-GB" dirty="0">
                <a:latin typeface="Arial" panose="020B0604020202020204" pitchFamily="34" charset="0"/>
                <a:cs typeface="Arial" panose="020B0604020202020204" pitchFamily="34" charset="0"/>
              </a:rPr>
              <a:t>Successful teams tend to be successful because they’re more than a few of individuals who happen to be working together.</a:t>
            </a:r>
          </a:p>
          <a:p>
            <a:r>
              <a:rPr lang="en-GB" dirty="0">
                <a:latin typeface="Arial" panose="020B0604020202020204" pitchFamily="34" charset="0"/>
                <a:cs typeface="Arial" panose="020B0604020202020204" pitchFamily="34" charset="0"/>
              </a:rPr>
              <a:t>Their direction and their ways of working and collaborating mean that the whole becomes greater than the sum of parts</a:t>
            </a:r>
          </a:p>
        </p:txBody>
      </p:sp>
      <p:sp>
        <p:nvSpPr>
          <p:cNvPr id="4" name="Content Placeholder 3">
            <a:extLst>
              <a:ext uri="{FF2B5EF4-FFF2-40B4-BE49-F238E27FC236}">
                <a16:creationId xmlns:a16="http://schemas.microsoft.com/office/drawing/2014/main" id="{316B28D5-5777-49D8-8B7E-F1CD9E70E6B4}"/>
              </a:ext>
            </a:extLst>
          </p:cNvPr>
          <p:cNvSpPr>
            <a:spLocks noGrp="1"/>
          </p:cNvSpPr>
          <p:nvPr>
            <p:ph sz="half" idx="2"/>
          </p:nvPr>
        </p:nvSpPr>
        <p:spPr>
          <a:xfrm>
            <a:off x="10514898" y="6665138"/>
            <a:ext cx="4825159" cy="3416300"/>
          </a:xfrm>
        </p:spPr>
        <p:txBody>
          <a:bodyPr>
            <a:normAutofit/>
          </a:bodyPr>
          <a:lstStyle/>
          <a:p>
            <a:pPr lvl="8"/>
            <a:endParaRPr lang="en-GB" dirty="0"/>
          </a:p>
        </p:txBody>
      </p:sp>
    </p:spTree>
    <p:extLst>
      <p:ext uri="{BB962C8B-B14F-4D97-AF65-F5344CB8AC3E}">
        <p14:creationId xmlns:p14="http://schemas.microsoft.com/office/powerpoint/2010/main" val="86980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Shape 11">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4"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67BD0BA8-AD4C-4DF7-B63D-014CB161AF89}"/>
              </a:ext>
            </a:extLst>
          </p:cNvPr>
          <p:cNvSpPr>
            <a:spLocks noGrp="1"/>
          </p:cNvSpPr>
          <p:nvPr>
            <p:ph type="title"/>
          </p:nvPr>
        </p:nvSpPr>
        <p:spPr>
          <a:xfrm>
            <a:off x="1154955" y="973668"/>
            <a:ext cx="2942210" cy="1020232"/>
          </a:xfrm>
        </p:spPr>
        <p:txBody>
          <a:bodyPr>
            <a:normAutofit/>
          </a:bodyPr>
          <a:lstStyle/>
          <a:p>
            <a:pPr>
              <a:lnSpc>
                <a:spcPct val="90000"/>
              </a:lnSpc>
            </a:pPr>
            <a:r>
              <a:rPr lang="en-GB" sz="1700">
                <a:solidFill>
                  <a:srgbClr val="EBEBEB"/>
                </a:solidFill>
              </a:rPr>
              <a:t>Setting effective teamworking can add value to a business</a:t>
            </a:r>
          </a:p>
        </p:txBody>
      </p:sp>
      <p:pic>
        <p:nvPicPr>
          <p:cNvPr id="5" name="Picture 4" descr="Diagram&#10;&#10;Description automatically generated">
            <a:extLst>
              <a:ext uri="{FF2B5EF4-FFF2-40B4-BE49-F238E27FC236}">
                <a16:creationId xmlns:a16="http://schemas.microsoft.com/office/drawing/2014/main" id="{0F1FF17E-034A-4C7B-B7F4-B7A6382D01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57728" y="803751"/>
            <a:ext cx="5465291" cy="5250498"/>
          </a:xfrm>
          <a:prstGeom prst="rect">
            <a:avLst/>
          </a:prstGeom>
        </p:spPr>
      </p:pic>
      <p:sp>
        <p:nvSpPr>
          <p:cNvPr id="16" name="Rectangle 15">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Oval 17">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A3C3D994-1EA7-4268-858C-6804EE15DE4D}"/>
              </a:ext>
            </a:extLst>
          </p:cNvPr>
          <p:cNvSpPr>
            <a:spLocks noGrp="1"/>
          </p:cNvSpPr>
          <p:nvPr>
            <p:ph idx="1"/>
          </p:nvPr>
        </p:nvSpPr>
        <p:spPr>
          <a:xfrm>
            <a:off x="1154955" y="2120900"/>
            <a:ext cx="3133726" cy="3898900"/>
          </a:xfrm>
        </p:spPr>
        <p:txBody>
          <a:bodyPr>
            <a:normAutofit/>
          </a:bodyPr>
          <a:lstStyle/>
          <a:p>
            <a:pPr>
              <a:lnSpc>
                <a:spcPct val="90000"/>
              </a:lnSpc>
            </a:pPr>
            <a:r>
              <a:rPr lang="en-GB" sz="1700">
                <a:solidFill>
                  <a:srgbClr val="FFFFFF"/>
                </a:solidFill>
              </a:rPr>
              <a:t>The first team development theory to be analysed will be Tuckman’s team development stages</a:t>
            </a:r>
          </a:p>
          <a:p>
            <a:pPr>
              <a:lnSpc>
                <a:spcPct val="90000"/>
              </a:lnSpc>
            </a:pPr>
            <a:r>
              <a:rPr lang="en-GB" sz="1700">
                <a:solidFill>
                  <a:srgbClr val="FFFFFF"/>
                </a:solidFill>
              </a:rPr>
              <a:t>According to Tuckman, teams go through five development stages;</a:t>
            </a:r>
          </a:p>
          <a:p>
            <a:pPr marL="0" indent="0">
              <a:lnSpc>
                <a:spcPct val="90000"/>
              </a:lnSpc>
              <a:buNone/>
            </a:pPr>
            <a:r>
              <a:rPr lang="en-GB" sz="1700">
                <a:solidFill>
                  <a:srgbClr val="FFFFFF"/>
                </a:solidFill>
              </a:rPr>
              <a:t>   1. Forming</a:t>
            </a:r>
          </a:p>
          <a:p>
            <a:pPr marL="0" indent="0">
              <a:lnSpc>
                <a:spcPct val="90000"/>
              </a:lnSpc>
              <a:buNone/>
            </a:pPr>
            <a:r>
              <a:rPr lang="en-GB" sz="1700">
                <a:solidFill>
                  <a:srgbClr val="FFFFFF"/>
                </a:solidFill>
              </a:rPr>
              <a:t>   2. Storming</a:t>
            </a:r>
          </a:p>
          <a:p>
            <a:pPr marL="0" indent="0">
              <a:lnSpc>
                <a:spcPct val="90000"/>
              </a:lnSpc>
              <a:buNone/>
            </a:pPr>
            <a:r>
              <a:rPr lang="en-GB" sz="1700">
                <a:solidFill>
                  <a:srgbClr val="FFFFFF"/>
                </a:solidFill>
              </a:rPr>
              <a:t>   3. Norming</a:t>
            </a:r>
          </a:p>
          <a:p>
            <a:pPr marL="0" indent="0">
              <a:lnSpc>
                <a:spcPct val="90000"/>
              </a:lnSpc>
              <a:buNone/>
            </a:pPr>
            <a:r>
              <a:rPr lang="en-GB" sz="1700">
                <a:solidFill>
                  <a:srgbClr val="FFFFFF"/>
                </a:solidFill>
              </a:rPr>
              <a:t>   4. Performing</a:t>
            </a:r>
          </a:p>
          <a:p>
            <a:pPr marL="0" indent="0">
              <a:lnSpc>
                <a:spcPct val="90000"/>
              </a:lnSpc>
              <a:buNone/>
            </a:pPr>
            <a:r>
              <a:rPr lang="en-GB" sz="1700">
                <a:solidFill>
                  <a:srgbClr val="FFFFFF"/>
                </a:solidFill>
              </a:rPr>
              <a:t>   5. Adjouring</a:t>
            </a:r>
          </a:p>
        </p:txBody>
      </p:sp>
      <p:sp>
        <p:nvSpPr>
          <p:cNvPr id="22"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162818413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3312" y="395895"/>
            <a:ext cx="8857552" cy="1657023"/>
          </a:xfrm>
        </p:spPr>
        <p:txBody>
          <a:bodyPr>
            <a:normAutofit/>
          </a:bodyPr>
          <a:lstStyle/>
          <a:p>
            <a:r>
              <a:rPr lang="en-IN" b="1" dirty="0"/>
              <a:t>The channels of communication</a:t>
            </a:r>
            <a:endParaRPr lang="en-IN" dirty="0"/>
          </a:p>
        </p:txBody>
      </p:sp>
      <p:sp>
        <p:nvSpPr>
          <p:cNvPr id="3" name="Content Placeholder 2"/>
          <p:cNvSpPr>
            <a:spLocks noGrp="1"/>
          </p:cNvSpPr>
          <p:nvPr>
            <p:ph idx="1"/>
          </p:nvPr>
        </p:nvSpPr>
        <p:spPr>
          <a:xfrm>
            <a:off x="635480" y="2662519"/>
            <a:ext cx="5552669" cy="4195481"/>
          </a:xfrm>
        </p:spPr>
        <p:txBody>
          <a:bodyPr>
            <a:normAutofit/>
          </a:bodyPr>
          <a:lstStyle/>
          <a:p>
            <a:pPr marL="0" indent="0" algn="just">
              <a:buNone/>
            </a:pPr>
            <a:r>
              <a:rPr lang="en-IN" dirty="0">
                <a:latin typeface="Arial" panose="020B0604020202020204" pitchFamily="34" charset="0"/>
                <a:cs typeface="Arial" panose="020B0604020202020204" pitchFamily="34" charset="0"/>
              </a:rPr>
              <a:t>With the growth of the Internet and email, the topic of corporate style in electronic records has become highly relevant. The first thing a potential guest sees is a company's website, which may assist them quickly form an opinion about the hotel's quality, administration, and room pricing, as well as appraise the neighbourhood and walk around rooms, restaurants, and lounges, and reserve a stay. The hotel sites are laid out in the same style and construction. Shade contrasts are determined by the brand.</a:t>
            </a:r>
          </a:p>
          <a:p>
            <a:pPr marL="0" indent="0" algn="just">
              <a:buNone/>
            </a:pPr>
            <a:endParaRPr lang="en-IN" dirty="0"/>
          </a:p>
        </p:txBody>
      </p:sp>
      <p:pic>
        <p:nvPicPr>
          <p:cNvPr id="5" name="Picture 4" descr="Text&#10;&#10;Description automatically generated with low confidence">
            <a:extLst>
              <a:ext uri="{FF2B5EF4-FFF2-40B4-BE49-F238E27FC236}">
                <a16:creationId xmlns:a16="http://schemas.microsoft.com/office/drawing/2014/main" id="{62B1C066-F534-44F5-9C37-4B069EA62EBC}"/>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492" b="21148"/>
          <a:stretch/>
        </p:blipFill>
        <p:spPr>
          <a:xfrm>
            <a:off x="6868632" y="2352667"/>
            <a:ext cx="5025723" cy="2931714"/>
          </a:xfrm>
          <a:prstGeom prst="rect">
            <a:avLst/>
          </a:prstGeom>
        </p:spPr>
      </p:pic>
    </p:spTree>
    <p:extLst>
      <p:ext uri="{BB962C8B-B14F-4D97-AF65-F5344CB8AC3E}">
        <p14:creationId xmlns:p14="http://schemas.microsoft.com/office/powerpoint/2010/main" val="41786584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Technology progressions</a:t>
            </a:r>
            <a:endParaRPr lang="en-IN" dirty="0"/>
          </a:p>
        </p:txBody>
      </p:sp>
      <p:sp>
        <p:nvSpPr>
          <p:cNvPr id="3" name="Content Placeholder 2"/>
          <p:cNvSpPr>
            <a:spLocks noGrp="1"/>
          </p:cNvSpPr>
          <p:nvPr>
            <p:ph idx="1"/>
          </p:nvPr>
        </p:nvSpPr>
        <p:spPr/>
        <p:txBody>
          <a:bodyPr>
            <a:normAutofit lnSpcReduction="10000"/>
          </a:bodyPr>
          <a:lstStyle/>
          <a:p>
            <a:pPr marL="0" indent="0" algn="just">
              <a:buNone/>
            </a:pPr>
            <a:endParaRPr lang="en-IN"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cs typeface="Arial" panose="020B0604020202020204" pitchFamily="34" charset="0"/>
              </a:rPr>
              <a:t>Thanks to technological improvements, a hotel's brand extension is done via the internet.</a:t>
            </a:r>
          </a:p>
          <a:p>
            <a:pPr marL="0" indent="0" algn="just">
              <a:buNone/>
            </a:pPr>
            <a:r>
              <a:rPr lang="en-GB" dirty="0">
                <a:latin typeface="Arial" panose="020B0604020202020204" pitchFamily="34" charset="0"/>
                <a:cs typeface="Arial" panose="020B0604020202020204" pitchFamily="34" charset="0"/>
              </a:rPr>
              <a:t>The hotel has created a website that provides a thorough, point-by-point, and plain picture of the company, including its products and services.</a:t>
            </a:r>
          </a:p>
          <a:p>
            <a:pPr marL="0" indent="0" algn="just">
              <a:buNone/>
            </a:pPr>
            <a:r>
              <a:rPr lang="en-GB" dirty="0">
                <a:latin typeface="Arial" panose="020B0604020202020204" pitchFamily="34" charset="0"/>
                <a:cs typeface="Arial" panose="020B0604020202020204" pitchFamily="34" charset="0"/>
              </a:rPr>
              <a:t>Customers can book online and obtain any necessary information from the website.</a:t>
            </a:r>
          </a:p>
          <a:p>
            <a:pPr marL="0" indent="0" algn="just">
              <a:buNone/>
            </a:pPr>
            <a:r>
              <a:rPr lang="en-GB" dirty="0">
                <a:latin typeface="Arial" panose="020B0604020202020204" pitchFamily="34" charset="0"/>
                <a:cs typeface="Arial" panose="020B0604020202020204" pitchFamily="34" charset="0"/>
              </a:rPr>
              <a:t>The hotel chain must retain its current consumers.</a:t>
            </a:r>
          </a:p>
          <a:p>
            <a:pPr marL="0" indent="0" algn="just">
              <a:buNone/>
            </a:pPr>
            <a:r>
              <a:rPr lang="en-GB" dirty="0">
                <a:latin typeface="Arial" panose="020B0604020202020204" pitchFamily="34" charset="0"/>
                <a:cs typeface="Arial" panose="020B0604020202020204" pitchFamily="34" charset="0"/>
              </a:rPr>
              <a:t>The current clientele offer a clear roadmap for the company's future challenges.</a:t>
            </a:r>
          </a:p>
          <a:p>
            <a:pPr marL="0" indent="0" algn="just">
              <a:buNone/>
            </a:pPr>
            <a:r>
              <a:rPr lang="en-GB" dirty="0">
                <a:latin typeface="Arial" panose="020B0604020202020204" pitchFamily="34" charset="0"/>
                <a:cs typeface="Arial" panose="020B0604020202020204" pitchFamily="34" charset="0"/>
              </a:rPr>
              <a:t>The development strategy emphasises mass communication through exchange productions, print advertising, and the internet. </a:t>
            </a:r>
            <a:endParaRPr lang="en-IN" dirty="0"/>
          </a:p>
        </p:txBody>
      </p:sp>
    </p:spTree>
    <p:extLst>
      <p:ext uri="{BB962C8B-B14F-4D97-AF65-F5344CB8AC3E}">
        <p14:creationId xmlns:p14="http://schemas.microsoft.com/office/powerpoint/2010/main" val="9377732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Marketing</a:t>
            </a:r>
            <a:endParaRPr lang="en-IN" dirty="0"/>
          </a:p>
        </p:txBody>
      </p:sp>
      <p:sp>
        <p:nvSpPr>
          <p:cNvPr id="3" name="Content Placeholder 2"/>
          <p:cNvSpPr>
            <a:spLocks noGrp="1"/>
          </p:cNvSpPr>
          <p:nvPr>
            <p:ph idx="1"/>
          </p:nvPr>
        </p:nvSpPr>
        <p:spPr>
          <a:xfrm>
            <a:off x="1683170" y="3145761"/>
            <a:ext cx="8825659" cy="3416300"/>
          </a:xfrm>
        </p:spPr>
        <p:txBody>
          <a:bodyPr/>
          <a:lstStyle/>
          <a:p>
            <a:pPr marL="0" indent="0" algn="just">
              <a:buNone/>
            </a:pPr>
            <a:r>
              <a:rPr lang="en-IN" dirty="0">
                <a:latin typeface="Arial" panose="020B0604020202020204" pitchFamily="34" charset="0"/>
                <a:cs typeface="Arial" panose="020B0604020202020204" pitchFamily="34" charset="0"/>
              </a:rPr>
              <a:t>Standard mail letters are the most practical option for communicating with current and new consumers. This aids the firm in forming long-term relationships with its local community, as well as assisting the hotel group in generating high levels of activity within the corporation. The technology is aided by the services and amenities supplied. The most recent advancements include bill payments via mobile phones, practical and easy-to-use websites, and free, open, and fast Wi-Fi. </a:t>
            </a:r>
            <a:endParaRPr lang="en-IN" dirty="0"/>
          </a:p>
        </p:txBody>
      </p:sp>
    </p:spTree>
    <p:extLst>
      <p:ext uri="{BB962C8B-B14F-4D97-AF65-F5344CB8AC3E}">
        <p14:creationId xmlns:p14="http://schemas.microsoft.com/office/powerpoint/2010/main" val="4120760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706964"/>
          </a:xfrm>
        </p:spPr>
        <p:txBody>
          <a:bodyPr>
            <a:normAutofit/>
          </a:bodyPr>
          <a:lstStyle/>
          <a:p>
            <a:r>
              <a:rPr lang="en-IN" b="1"/>
              <a:t>Social media</a:t>
            </a:r>
            <a:endParaRPr lang="en-IN" dirty="0"/>
          </a:p>
        </p:txBody>
      </p:sp>
      <p:sp>
        <p:nvSpPr>
          <p:cNvPr id="3" name="Content Placeholder 2"/>
          <p:cNvSpPr>
            <a:spLocks noGrp="1"/>
          </p:cNvSpPr>
          <p:nvPr>
            <p:ph idx="1"/>
          </p:nvPr>
        </p:nvSpPr>
        <p:spPr>
          <a:xfrm>
            <a:off x="637953" y="2775951"/>
            <a:ext cx="3923414" cy="3239614"/>
          </a:xfrm>
        </p:spPr>
        <p:txBody>
          <a:bodyPr anchor="ctr">
            <a:noAutofit/>
          </a:bodyPr>
          <a:lstStyle/>
          <a:p>
            <a:pPr marL="0" indent="0">
              <a:lnSpc>
                <a:spcPct val="90000"/>
              </a:lnSpc>
              <a:buNone/>
            </a:pPr>
            <a:r>
              <a:rPr lang="en-GB" dirty="0">
                <a:latin typeface="Arial" panose="020B0604020202020204" pitchFamily="34" charset="0"/>
                <a:cs typeface="Arial" panose="020B0604020202020204" pitchFamily="34" charset="0"/>
              </a:rPr>
              <a:t>The tourist industry is taking advantage of information technology and internet networking to boost profits, as evidenced by the presence of hotels on social media.</a:t>
            </a:r>
          </a:p>
          <a:p>
            <a:pPr marL="0" indent="0">
              <a:lnSpc>
                <a:spcPct val="90000"/>
              </a:lnSpc>
              <a:buNone/>
            </a:pPr>
            <a:r>
              <a:rPr lang="en-GB" dirty="0">
                <a:latin typeface="Arial" panose="020B0604020202020204" pitchFamily="34" charset="0"/>
                <a:cs typeface="Arial" panose="020B0604020202020204" pitchFamily="34" charset="0"/>
              </a:rPr>
              <a:t>As a result of internet technologies, the way tourist and hospitality businesses connect with their customers has changed.</a:t>
            </a:r>
          </a:p>
          <a:p>
            <a:pPr marL="0" indent="0">
              <a:lnSpc>
                <a:spcPct val="90000"/>
              </a:lnSpc>
              <a:buNone/>
            </a:pPr>
            <a:r>
              <a:rPr lang="en-GB" dirty="0">
                <a:latin typeface="Arial" panose="020B0604020202020204" pitchFamily="34" charset="0"/>
                <a:cs typeface="Arial" panose="020B0604020202020204" pitchFamily="34" charset="0"/>
              </a:rPr>
              <a:t>Their businesses have made the switch to the internet.</a:t>
            </a:r>
          </a:p>
          <a:p>
            <a:pPr marL="0" indent="0">
              <a:lnSpc>
                <a:spcPct val="90000"/>
              </a:lnSpc>
              <a:buNone/>
            </a:pPr>
            <a:r>
              <a:rPr lang="en-GB" dirty="0">
                <a:latin typeface="Arial" panose="020B0604020202020204" pitchFamily="34" charset="0"/>
                <a:cs typeface="Arial" panose="020B0604020202020204" pitchFamily="34" charset="0"/>
              </a:rPr>
              <a:t>Clients and executives connect with the online networking and advertising directors of a few of the largest U.K. brands for insights into their daily activities.</a:t>
            </a:r>
            <a:endParaRPr lang="en-IN" dirty="0">
              <a:latin typeface="Arial" panose="020B0604020202020204" pitchFamily="34" charset="0"/>
              <a:cs typeface="Arial" panose="020B0604020202020204" pitchFamily="34" charset="0"/>
            </a:endParaRPr>
          </a:p>
        </p:txBody>
      </p:sp>
      <p:pic>
        <p:nvPicPr>
          <p:cNvPr id="5" name="Picture 4" descr="A picture containing logo&#10;&#10;Description automatically generated">
            <a:extLst>
              <a:ext uri="{FF2B5EF4-FFF2-40B4-BE49-F238E27FC236}">
                <a16:creationId xmlns:a16="http://schemas.microsoft.com/office/drawing/2014/main" id="{8952783F-ECD6-4CC5-BECB-B24776A466C9}"/>
              </a:ext>
            </a:extLst>
          </p:cNvPr>
          <p:cNvPicPr>
            <a:picLocks noChangeAspect="1"/>
          </p:cNvPicPr>
          <p:nvPr/>
        </p:nvPicPr>
        <p:blipFill rotWithShape="1">
          <a:blip r:embed="rId2">
            <a:extLst>
              <a:ext uri="{28A0092B-C50C-407E-A947-70E740481C1C}">
                <a14:useLocalDpi xmlns:a14="http://schemas.microsoft.com/office/drawing/2010/main" val="0"/>
              </a:ext>
            </a:extLst>
          </a:blip>
          <a:srcRect t="925" r="-2" b="10142"/>
          <a:stretch/>
        </p:blipFill>
        <p:spPr>
          <a:xfrm>
            <a:off x="4984956" y="2775951"/>
            <a:ext cx="6158802"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336086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Types of barriers</a:t>
            </a:r>
            <a:endParaRPr lang="en-IN" dirty="0"/>
          </a:p>
        </p:txBody>
      </p:sp>
      <p:sp>
        <p:nvSpPr>
          <p:cNvPr id="3" name="Content Placeholder 2"/>
          <p:cNvSpPr>
            <a:spLocks noGrp="1"/>
          </p:cNvSpPr>
          <p:nvPr>
            <p:ph idx="1"/>
          </p:nvPr>
        </p:nvSpPr>
        <p:spPr>
          <a:xfrm>
            <a:off x="583019" y="2349795"/>
            <a:ext cx="11025962" cy="2530549"/>
          </a:xfrm>
        </p:spPr>
        <p:txBody>
          <a:bodyPr>
            <a:noAutofit/>
          </a:bodyPr>
          <a:lstStyle/>
          <a:p>
            <a:pPr algn="just"/>
            <a:r>
              <a:rPr lang="en-IN" b="1" dirty="0">
                <a:latin typeface="Arial" panose="020B0604020202020204" pitchFamily="34" charset="0"/>
                <a:cs typeface="Arial" panose="020B0604020202020204" pitchFamily="34" charset="0"/>
              </a:rPr>
              <a:t>Transparency and trust are lacking.</a:t>
            </a:r>
          </a:p>
          <a:p>
            <a:pPr marL="0" indent="0" algn="just">
              <a:buNone/>
            </a:pPr>
            <a:r>
              <a:rPr lang="en-IN" dirty="0">
                <a:latin typeface="Arial" panose="020B0604020202020204" pitchFamily="34" charset="0"/>
                <a:cs typeface="Arial" panose="020B0604020202020204" pitchFamily="34" charset="0"/>
              </a:rPr>
              <a:t>When there is an absence of transparency and trust, it is staggeringly hard to communicate anything. Assuming your representatives feel you're keeping data, they'll be stressed, some might theorize, and it'll be more hard for them to process any endeavours you make to interface with them. </a:t>
            </a:r>
          </a:p>
          <a:p>
            <a:pPr algn="just"/>
            <a:r>
              <a:rPr lang="en-IN" b="1" dirty="0">
                <a:latin typeface="Arial" panose="020B0604020202020204" pitchFamily="34" charset="0"/>
                <a:cs typeface="Arial" panose="020B0604020202020204" pitchFamily="34" charset="0"/>
              </a:rPr>
              <a:t>Styles of Communication (when they differ)</a:t>
            </a:r>
          </a:p>
          <a:p>
            <a:pPr marL="0" indent="0" algn="just">
              <a:buNone/>
            </a:pPr>
            <a:r>
              <a:rPr lang="en-IN" dirty="0">
                <a:latin typeface="Arial" panose="020B0604020202020204" pitchFamily="34" charset="0"/>
                <a:cs typeface="Arial" panose="020B0604020202020204" pitchFamily="34" charset="0"/>
              </a:rPr>
              <a:t>Everybody has a special method of conveying. A few people like to be direct, while others like to be more inconspicuous. Some utilize explicit data, while others rely upon speculations, etc. Sometimes, one individual's correspondence style is set up to the point that they think that it is hard to talk with others.</a:t>
            </a:r>
          </a:p>
          <a:p>
            <a:pPr algn="just"/>
            <a:r>
              <a:rPr lang="en-IN" b="1" dirty="0">
                <a:latin typeface="Arial" panose="020B0604020202020204" pitchFamily="34" charset="0"/>
                <a:cs typeface="Arial" panose="020B0604020202020204" pitchFamily="34" charset="0"/>
              </a:rPr>
              <a:t>Disputes in the Workplace</a:t>
            </a:r>
          </a:p>
          <a:p>
            <a:pPr marL="0" indent="0" algn="just">
              <a:buNone/>
            </a:pPr>
            <a:r>
              <a:rPr lang="en-IN" dirty="0">
                <a:latin typeface="Arial" panose="020B0604020202020204" pitchFamily="34" charset="0"/>
                <a:cs typeface="Arial" panose="020B0604020202020204" pitchFamily="34" charset="0"/>
              </a:rPr>
              <a:t>Struggle emerges for various causes, and when it occurs, it deters great correspondence. It isn't important to know the idea of the conflict; what makes a difference is that you endeavour to address it. At the point when conflict isn't settled, it raises, and people start to favour one side, deterring productive correspondence considerably more.</a:t>
            </a:r>
          </a:p>
        </p:txBody>
      </p:sp>
    </p:spTree>
    <p:extLst>
      <p:ext uri="{BB962C8B-B14F-4D97-AF65-F5344CB8AC3E}">
        <p14:creationId xmlns:p14="http://schemas.microsoft.com/office/powerpoint/2010/main" val="1700645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4650A-C9D9-4A48-817B-65CB665A8E35}"/>
              </a:ext>
            </a:extLst>
          </p:cNvPr>
          <p:cNvSpPr>
            <a:spLocks noGrp="1"/>
          </p:cNvSpPr>
          <p:nvPr>
            <p:ph type="title"/>
          </p:nvPr>
        </p:nvSpPr>
        <p:spPr/>
        <p:txBody>
          <a:bodyPr/>
          <a:lstStyle/>
          <a:p>
            <a:r>
              <a:rPr lang="en-GB" dirty="0"/>
              <a:t>How to create a cohesive and effective team</a:t>
            </a:r>
          </a:p>
        </p:txBody>
      </p:sp>
      <p:sp>
        <p:nvSpPr>
          <p:cNvPr id="3" name="Content Placeholder 2">
            <a:extLst>
              <a:ext uri="{FF2B5EF4-FFF2-40B4-BE49-F238E27FC236}">
                <a16:creationId xmlns:a16="http://schemas.microsoft.com/office/drawing/2014/main" id="{340C7636-C982-43C1-B07A-525B9ABE73BF}"/>
              </a:ext>
            </a:extLst>
          </p:cNvPr>
          <p:cNvSpPr>
            <a:spLocks noGrp="1"/>
          </p:cNvSpPr>
          <p:nvPr>
            <p:ph idx="1"/>
          </p:nvPr>
        </p:nvSpPr>
        <p:spPr/>
        <p:txBody>
          <a:bodyPr>
            <a:noAutofit/>
          </a:bodyPr>
          <a:lstStyle/>
          <a:p>
            <a:r>
              <a:rPr lang="en-GB" sz="1600" dirty="0">
                <a:latin typeface="Arial" panose="020B0604020202020204" pitchFamily="34" charset="0"/>
                <a:cs typeface="Arial" panose="020B0604020202020204" pitchFamily="34" charset="0"/>
              </a:rPr>
              <a:t>Establish a mission. The most important factor to determine before selecting members is your team's mission. Decide the goals of the group and how you will accomplish those goals. Then select team members who will contribute best to the mission. </a:t>
            </a:r>
          </a:p>
          <a:p>
            <a:r>
              <a:rPr lang="en-GB" sz="1600" dirty="0">
                <a:latin typeface="Arial" panose="020B0604020202020204" pitchFamily="34" charset="0"/>
                <a:cs typeface="Arial" panose="020B0604020202020204" pitchFamily="34" charset="0"/>
              </a:rPr>
              <a:t>Practice teamwork. Team-building exercises are the best way to see how individual members will work together to accomplish a goal. Before your team has to work on important tasks, see how they handle something simple like an ice breaker. Who took the lead? Who worked well together? Use what you observe and apply it to the real mission. Plus, your team members will bond with each other in the process.</a:t>
            </a:r>
          </a:p>
          <a:p>
            <a:r>
              <a:rPr lang="en-GB" sz="1600" dirty="0">
                <a:latin typeface="Arial" panose="020B0604020202020204" pitchFamily="34" charset="0"/>
                <a:cs typeface="Arial" panose="020B0604020202020204" pitchFamily="34" charset="0"/>
              </a:rPr>
              <a:t>Communicate effectively. A team cannot be cohesive if communication is ineffective. Make sure to methods of communication are consistent. Clearly explain the team's instructions and goals. Make sure all messages are constructed for the benefit of the team.</a:t>
            </a:r>
          </a:p>
          <a:p>
            <a:r>
              <a:rPr lang="en-GB" sz="1600" dirty="0">
                <a:latin typeface="Arial" panose="020B0604020202020204" pitchFamily="34" charset="0"/>
                <a:cs typeface="Arial" panose="020B0604020202020204" pitchFamily="34" charset="0"/>
              </a:rPr>
              <a:t>Celebrate success. When your team successfully accomplishes the mission you established at the beginning, it's important to recognize them for it. Make sure the group knows you appreciate their work and thank them.</a:t>
            </a:r>
          </a:p>
        </p:txBody>
      </p:sp>
    </p:spTree>
    <p:extLst>
      <p:ext uri="{BB962C8B-B14F-4D97-AF65-F5344CB8AC3E}">
        <p14:creationId xmlns:p14="http://schemas.microsoft.com/office/powerpoint/2010/main" val="13750774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1931F-B195-432A-9CCB-A6F41C08F3A4}"/>
              </a:ext>
            </a:extLst>
          </p:cNvPr>
          <p:cNvSpPr>
            <a:spLocks noGrp="1"/>
          </p:cNvSpPr>
          <p:nvPr>
            <p:ph type="title"/>
          </p:nvPr>
        </p:nvSpPr>
        <p:spPr>
          <a:xfrm>
            <a:off x="1154954" y="973668"/>
            <a:ext cx="8761413" cy="706964"/>
          </a:xfrm>
        </p:spPr>
        <p:txBody>
          <a:bodyPr>
            <a:normAutofit/>
          </a:bodyPr>
          <a:lstStyle/>
          <a:p>
            <a:endParaRPr lang="en-GB">
              <a:solidFill>
                <a:srgbClr val="EBEBEB"/>
              </a:solidFill>
            </a:endParaRPr>
          </a:p>
        </p:txBody>
      </p:sp>
      <p:sp>
        <p:nvSpPr>
          <p:cNvPr id="3" name="Content Placeholder 2">
            <a:extLst>
              <a:ext uri="{FF2B5EF4-FFF2-40B4-BE49-F238E27FC236}">
                <a16:creationId xmlns:a16="http://schemas.microsoft.com/office/drawing/2014/main" id="{76B5EEA4-26A1-423D-A3A1-2FBB91373A56}"/>
              </a:ext>
            </a:extLst>
          </p:cNvPr>
          <p:cNvSpPr>
            <a:spLocks noGrp="1"/>
          </p:cNvSpPr>
          <p:nvPr>
            <p:ph idx="1"/>
          </p:nvPr>
        </p:nvSpPr>
        <p:spPr>
          <a:xfrm>
            <a:off x="421307" y="1569092"/>
            <a:ext cx="3974771" cy="5046132"/>
          </a:xfrm>
        </p:spPr>
        <p:txBody>
          <a:bodyPr anchor="ctr">
            <a:normAutofit/>
          </a:bodyPr>
          <a:lstStyle/>
          <a:p>
            <a:pPr marL="0" indent="0">
              <a:buNone/>
            </a:pPr>
            <a:r>
              <a:rPr lang="en-GB" sz="2000" dirty="0">
                <a:latin typeface="Arial" panose="020B0604020202020204" pitchFamily="34" charset="0"/>
                <a:cs typeface="Arial" panose="020B0604020202020204" pitchFamily="34" charset="0"/>
              </a:rPr>
              <a:t>Building a cohesive team is a never-ending process. With every new project comes different challenges. It is important to consistently make sure your team is working well together and reaching results effectively.</a:t>
            </a:r>
          </a:p>
        </p:txBody>
      </p:sp>
      <p:pic>
        <p:nvPicPr>
          <p:cNvPr id="5" name="Picture 4" descr="A group of people shaking hands&#10;&#10;Description automatically generated with low confidence">
            <a:extLst>
              <a:ext uri="{FF2B5EF4-FFF2-40B4-BE49-F238E27FC236}">
                <a16:creationId xmlns:a16="http://schemas.microsoft.com/office/drawing/2014/main" id="{D9E0E27E-AB32-4D2C-8FD4-69E547F186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29726" y="2775951"/>
            <a:ext cx="5869262"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5967382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evaluation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74008340"/>
              </p:ext>
            </p:extLst>
          </p:nvPr>
        </p:nvGraphicFramePr>
        <p:xfrm>
          <a:off x="1158949" y="2603500"/>
          <a:ext cx="8821665" cy="4010172"/>
        </p:xfrm>
        <a:graphic>
          <a:graphicData uri="http://schemas.openxmlformats.org/drawingml/2006/table">
            <a:tbl>
              <a:tblPr firstRow="1" bandRow="1">
                <a:tableStyleId>{5C22544A-7EE6-4342-B048-85BDC9FD1C3A}</a:tableStyleId>
              </a:tblPr>
              <a:tblGrid>
                <a:gridCol w="4409208">
                  <a:extLst>
                    <a:ext uri="{9D8B030D-6E8A-4147-A177-3AD203B41FA5}">
                      <a16:colId xmlns:a16="http://schemas.microsoft.com/office/drawing/2014/main" val="3902092219"/>
                    </a:ext>
                  </a:extLst>
                </a:gridCol>
                <a:gridCol w="4412457">
                  <a:extLst>
                    <a:ext uri="{9D8B030D-6E8A-4147-A177-3AD203B41FA5}">
                      <a16:colId xmlns:a16="http://schemas.microsoft.com/office/drawing/2014/main" val="1983805965"/>
                    </a:ext>
                  </a:extLst>
                </a:gridCol>
              </a:tblGrid>
              <a:tr h="374406">
                <a:tc>
                  <a:txBody>
                    <a:bodyPr/>
                    <a:lstStyle/>
                    <a:p>
                      <a:r>
                        <a:rPr lang="en-IN" dirty="0"/>
                        <a:t>Teamwork Evaluation</a:t>
                      </a:r>
                      <a:r>
                        <a:rPr lang="en-IN" baseline="0" dirty="0"/>
                        <a:t> </a:t>
                      </a:r>
                      <a:endParaRPr lang="en-IN" dirty="0"/>
                    </a:p>
                  </a:txBody>
                  <a:tcPr marL="104375" marR="104375"/>
                </a:tc>
                <a:tc>
                  <a:txBody>
                    <a:bodyPr/>
                    <a:lstStyle/>
                    <a:p>
                      <a:endParaRPr lang="en-IN" dirty="0"/>
                    </a:p>
                  </a:txBody>
                  <a:tcPr marL="104375" marR="104375"/>
                </a:tc>
                <a:extLst>
                  <a:ext uri="{0D108BD9-81ED-4DB2-BD59-A6C34878D82A}">
                    <a16:rowId xmlns:a16="http://schemas.microsoft.com/office/drawing/2014/main" val="1399744129"/>
                  </a:ext>
                </a:extLst>
              </a:tr>
              <a:tr h="374406">
                <a:tc>
                  <a:txBody>
                    <a:bodyPr/>
                    <a:lstStyle/>
                    <a:p>
                      <a:r>
                        <a:rPr lang="en-IN" dirty="0">
                          <a:latin typeface="Arial" panose="020B0604020202020204" pitchFamily="34" charset="0"/>
                        </a:rPr>
                        <a:t>Who was in your team?</a:t>
                      </a:r>
                    </a:p>
                  </a:txBody>
                  <a:tcPr marL="104375" marR="104375"/>
                </a:tc>
                <a:tc>
                  <a:txBody>
                    <a:bodyPr/>
                    <a:lstStyle/>
                    <a:p>
                      <a:r>
                        <a:rPr lang="en-IN" baseline="0" dirty="0">
                          <a:latin typeface="Arial" panose="020B0604020202020204" pitchFamily="34" charset="0"/>
                        </a:rPr>
                        <a:t>Nicoleta </a:t>
                      </a:r>
                      <a:r>
                        <a:rPr lang="en-IN" baseline="0" dirty="0" err="1">
                          <a:latin typeface="Arial" panose="020B0604020202020204" pitchFamily="34" charset="0"/>
                        </a:rPr>
                        <a:t>Busu</a:t>
                      </a:r>
                      <a:r>
                        <a:rPr lang="en-IN" baseline="0" dirty="0">
                          <a:latin typeface="Arial" panose="020B0604020202020204" pitchFamily="34" charset="0"/>
                        </a:rPr>
                        <a:t>, Melania Chelu</a:t>
                      </a:r>
                    </a:p>
                  </a:txBody>
                  <a:tcPr marL="104375" marR="104375"/>
                </a:tc>
                <a:extLst>
                  <a:ext uri="{0D108BD9-81ED-4DB2-BD59-A6C34878D82A}">
                    <a16:rowId xmlns:a16="http://schemas.microsoft.com/office/drawing/2014/main" val="2095027174"/>
                  </a:ext>
                </a:extLst>
              </a:tr>
              <a:tr h="692394">
                <a:tc>
                  <a:txBody>
                    <a:bodyPr/>
                    <a:lstStyle/>
                    <a:p>
                      <a:r>
                        <a:rPr lang="en-IN" dirty="0">
                          <a:latin typeface="Arial" panose="020B0604020202020204" pitchFamily="34" charset="0"/>
                        </a:rPr>
                        <a:t>What were</a:t>
                      </a:r>
                      <a:r>
                        <a:rPr lang="en-IN" baseline="0" dirty="0">
                          <a:latin typeface="Arial" panose="020B0604020202020204" pitchFamily="34" charset="0"/>
                        </a:rPr>
                        <a:t> the key strengths of your team?</a:t>
                      </a:r>
                      <a:endParaRPr lang="en-IN" dirty="0">
                        <a:latin typeface="Arial" panose="020B0604020202020204" pitchFamily="34" charset="0"/>
                      </a:endParaRPr>
                    </a:p>
                  </a:txBody>
                  <a:tcPr marL="104375" marR="104375"/>
                </a:tc>
                <a:tc>
                  <a:txBody>
                    <a:bodyPr/>
                    <a:lstStyle/>
                    <a:p>
                      <a:r>
                        <a:rPr lang="en-IN" baseline="0" dirty="0">
                          <a:latin typeface="Arial" panose="020B0604020202020204" pitchFamily="34" charset="0"/>
                        </a:rPr>
                        <a:t>Desire to make the presentation as good as possible</a:t>
                      </a:r>
                    </a:p>
                  </a:txBody>
                  <a:tcPr marL="104375" marR="104375"/>
                </a:tc>
                <a:extLst>
                  <a:ext uri="{0D108BD9-81ED-4DB2-BD59-A6C34878D82A}">
                    <a16:rowId xmlns:a16="http://schemas.microsoft.com/office/drawing/2014/main" val="1535985481"/>
                  </a:ext>
                </a:extLst>
              </a:tr>
              <a:tr h="374406">
                <a:tc>
                  <a:txBody>
                    <a:bodyPr/>
                    <a:lstStyle/>
                    <a:p>
                      <a:r>
                        <a:rPr lang="en-IN" dirty="0">
                          <a:latin typeface="Arial" panose="020B0604020202020204" pitchFamily="34" charset="0"/>
                        </a:rPr>
                        <a:t>What were</a:t>
                      </a:r>
                      <a:r>
                        <a:rPr lang="en-IN" baseline="0" dirty="0">
                          <a:latin typeface="Arial" panose="020B0604020202020204" pitchFamily="34" charset="0"/>
                        </a:rPr>
                        <a:t> the challenges that you overcame as team?</a:t>
                      </a:r>
                      <a:endParaRPr lang="en-IN" dirty="0">
                        <a:latin typeface="Arial" panose="020B0604020202020204" pitchFamily="34" charset="0"/>
                      </a:endParaRPr>
                    </a:p>
                  </a:txBody>
                  <a:tcPr marL="104375" marR="104375"/>
                </a:tc>
                <a:tc>
                  <a:txBody>
                    <a:bodyPr/>
                    <a:lstStyle/>
                    <a:p>
                      <a:r>
                        <a:rPr lang="en-IN" dirty="0">
                          <a:latin typeface="Arial" panose="020B0604020202020204" pitchFamily="34" charset="0"/>
                          <a:cs typeface="Arial" panose="020B0604020202020204" pitchFamily="34" charset="0"/>
                        </a:rPr>
                        <a:t>Different schedules</a:t>
                      </a:r>
                    </a:p>
                  </a:txBody>
                  <a:tcPr marL="104375" marR="104375"/>
                </a:tc>
                <a:extLst>
                  <a:ext uri="{0D108BD9-81ED-4DB2-BD59-A6C34878D82A}">
                    <a16:rowId xmlns:a16="http://schemas.microsoft.com/office/drawing/2014/main" val="1966294183"/>
                  </a:ext>
                </a:extLst>
              </a:tr>
              <a:tr h="374406">
                <a:tc>
                  <a:txBody>
                    <a:bodyPr/>
                    <a:lstStyle/>
                    <a:p>
                      <a:r>
                        <a:rPr lang="en-IN" dirty="0">
                          <a:latin typeface="Arial" panose="020B0604020202020204" pitchFamily="34" charset="0"/>
                        </a:rPr>
                        <a:t>What would you do differently</a:t>
                      </a:r>
                      <a:r>
                        <a:rPr lang="en-IN" baseline="0" dirty="0">
                          <a:latin typeface="Arial" panose="020B0604020202020204" pitchFamily="34" charset="0"/>
                        </a:rPr>
                        <a:t> if you worked as a team again?</a:t>
                      </a:r>
                      <a:endParaRPr lang="en-IN" dirty="0">
                        <a:latin typeface="Arial" panose="020B0604020202020204" pitchFamily="34" charset="0"/>
                      </a:endParaRPr>
                    </a:p>
                  </a:txBody>
                  <a:tcPr marL="104375" marR="104375"/>
                </a:tc>
                <a:tc>
                  <a:txBody>
                    <a:bodyPr/>
                    <a:lstStyle/>
                    <a:p>
                      <a:r>
                        <a:rPr lang="en-IN" dirty="0">
                          <a:latin typeface="Arial" panose="020B0604020202020204" pitchFamily="34" charset="0"/>
                          <a:cs typeface="Arial" panose="020B0604020202020204" pitchFamily="34" charset="0"/>
                        </a:rPr>
                        <a:t>Starting the presentation earlier so that we don’t have to rush when the deadline is </a:t>
                      </a:r>
                      <a:r>
                        <a:rPr lang="en-IN" dirty="0" err="1">
                          <a:latin typeface="Arial" panose="020B0604020202020204" pitchFamily="34" charset="0"/>
                          <a:cs typeface="Arial" panose="020B0604020202020204" pitchFamily="34" charset="0"/>
                        </a:rPr>
                        <a:t>approching</a:t>
                      </a:r>
                      <a:endParaRPr lang="en-IN" dirty="0">
                        <a:latin typeface="Arial" panose="020B0604020202020204" pitchFamily="34" charset="0"/>
                        <a:cs typeface="Arial" panose="020B0604020202020204" pitchFamily="34" charset="0"/>
                      </a:endParaRPr>
                    </a:p>
                  </a:txBody>
                  <a:tcPr marL="104375" marR="104375"/>
                </a:tc>
                <a:extLst>
                  <a:ext uri="{0D108BD9-81ED-4DB2-BD59-A6C34878D82A}">
                    <a16:rowId xmlns:a16="http://schemas.microsoft.com/office/drawing/2014/main" val="3159857130"/>
                  </a:ext>
                </a:extLst>
              </a:tr>
              <a:tr h="374406">
                <a:tc>
                  <a:txBody>
                    <a:bodyPr/>
                    <a:lstStyle/>
                    <a:p>
                      <a:r>
                        <a:rPr lang="en-IN" dirty="0">
                          <a:latin typeface="Arial" panose="020B0604020202020204" pitchFamily="34" charset="0"/>
                        </a:rPr>
                        <a:t>How would you rate</a:t>
                      </a:r>
                      <a:r>
                        <a:rPr lang="en-IN" baseline="0" dirty="0">
                          <a:latin typeface="Arial" panose="020B0604020202020204" pitchFamily="34" charset="0"/>
                        </a:rPr>
                        <a:t> your team working? Out of 10?</a:t>
                      </a:r>
                      <a:endParaRPr lang="en-IN" dirty="0">
                        <a:latin typeface="Arial" panose="020B0604020202020204" pitchFamily="34" charset="0"/>
                      </a:endParaRPr>
                    </a:p>
                  </a:txBody>
                  <a:tcPr marL="104375" marR="104375"/>
                </a:tc>
                <a:tc>
                  <a:txBody>
                    <a:bodyPr/>
                    <a:lstStyle/>
                    <a:p>
                      <a:r>
                        <a:rPr lang="en-IN" dirty="0">
                          <a:latin typeface="Arial" panose="020B0604020202020204" pitchFamily="34" charset="0"/>
                          <a:cs typeface="Arial" panose="020B0604020202020204" pitchFamily="34" charset="0"/>
                        </a:rPr>
                        <a:t>7</a:t>
                      </a:r>
                    </a:p>
                  </a:txBody>
                  <a:tcPr marL="104375" marR="104375"/>
                </a:tc>
                <a:extLst>
                  <a:ext uri="{0D108BD9-81ED-4DB2-BD59-A6C34878D82A}">
                    <a16:rowId xmlns:a16="http://schemas.microsoft.com/office/drawing/2014/main" val="293934015"/>
                  </a:ext>
                </a:extLst>
              </a:tr>
              <a:tr h="374406">
                <a:tc>
                  <a:txBody>
                    <a:bodyPr/>
                    <a:lstStyle/>
                    <a:p>
                      <a:endParaRPr lang="en-IN" dirty="0"/>
                    </a:p>
                  </a:txBody>
                  <a:tcPr marL="104375" marR="104375"/>
                </a:tc>
                <a:tc>
                  <a:txBody>
                    <a:bodyPr/>
                    <a:lstStyle/>
                    <a:p>
                      <a:endParaRPr lang="en-IN" dirty="0"/>
                    </a:p>
                  </a:txBody>
                  <a:tcPr marL="104375" marR="104375"/>
                </a:tc>
                <a:extLst>
                  <a:ext uri="{0D108BD9-81ED-4DB2-BD59-A6C34878D82A}">
                    <a16:rowId xmlns:a16="http://schemas.microsoft.com/office/drawing/2014/main" val="2542179916"/>
                  </a:ext>
                </a:extLst>
              </a:tr>
            </a:tbl>
          </a:graphicData>
        </a:graphic>
      </p:graphicFrame>
    </p:spTree>
    <p:extLst>
      <p:ext uri="{BB962C8B-B14F-4D97-AF65-F5344CB8AC3E}">
        <p14:creationId xmlns:p14="http://schemas.microsoft.com/office/powerpoint/2010/main" val="21647046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References</a:t>
            </a:r>
            <a:endParaRPr lang="en-IN" dirty="0"/>
          </a:p>
        </p:txBody>
      </p:sp>
      <p:sp>
        <p:nvSpPr>
          <p:cNvPr id="3" name="Content Placeholder 2"/>
          <p:cNvSpPr>
            <a:spLocks noGrp="1"/>
          </p:cNvSpPr>
          <p:nvPr>
            <p:ph idx="1"/>
          </p:nvPr>
        </p:nvSpPr>
        <p:spPr/>
        <p:txBody>
          <a:bodyPr>
            <a:normAutofit fontScale="62500" lnSpcReduction="20000"/>
          </a:bodyPr>
          <a:lstStyle/>
          <a:p>
            <a:pPr marL="0" indent="0">
              <a:buNone/>
            </a:pPr>
            <a:r>
              <a:rPr lang="en-IN" dirty="0">
                <a:latin typeface="Arial" panose="020B0604020202020204" pitchFamily="34" charset="0"/>
                <a:cs typeface="Arial" panose="020B0604020202020204" pitchFamily="34" charset="0"/>
              </a:rPr>
              <a:t>Hart, W.M., </a:t>
            </a:r>
            <a:r>
              <a:rPr lang="en-IN" dirty="0" err="1">
                <a:latin typeface="Arial" panose="020B0604020202020204" pitchFamily="34" charset="0"/>
                <a:cs typeface="Arial" panose="020B0604020202020204" pitchFamily="34" charset="0"/>
              </a:rPr>
              <a:t>Doerr</a:t>
            </a:r>
            <a:r>
              <a:rPr lang="en-IN" dirty="0">
                <a:latin typeface="Arial" panose="020B0604020202020204" pitchFamily="34" charset="0"/>
                <a:cs typeface="Arial" panose="020B0604020202020204" pitchFamily="34" charset="0"/>
              </a:rPr>
              <a:t>, P., Qian, Y. and </a:t>
            </a:r>
            <a:r>
              <a:rPr lang="en-IN" dirty="0" err="1">
                <a:latin typeface="Arial" panose="020B0604020202020204" pitchFamily="34" charset="0"/>
                <a:cs typeface="Arial" panose="020B0604020202020204" pitchFamily="34" charset="0"/>
              </a:rPr>
              <a:t>McNaull</a:t>
            </a:r>
            <a:r>
              <a:rPr lang="en-IN" dirty="0">
                <a:latin typeface="Arial" panose="020B0604020202020204" pitchFamily="34" charset="0"/>
                <a:cs typeface="Arial" panose="020B0604020202020204" pitchFamily="34" charset="0"/>
              </a:rPr>
              <a:t>, P.M., 2020. What Constitutes Effective Team Communication After an Error?. </a:t>
            </a:r>
            <a:r>
              <a:rPr lang="en-IN" i="1" dirty="0">
                <a:latin typeface="Arial" panose="020B0604020202020204" pitchFamily="34" charset="0"/>
                <a:cs typeface="Arial" panose="020B0604020202020204" pitchFamily="34" charset="0"/>
              </a:rPr>
              <a:t>AMA journal of ethics</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22</a:t>
            </a:r>
            <a:r>
              <a:rPr lang="en-IN" dirty="0">
                <a:latin typeface="Arial" panose="020B0604020202020204" pitchFamily="34" charset="0"/>
                <a:cs typeface="Arial" panose="020B0604020202020204" pitchFamily="34" charset="0"/>
              </a:rPr>
              <a:t>(4), pp.298-304. </a:t>
            </a:r>
            <a:r>
              <a:rPr lang="en-IN" dirty="0">
                <a:latin typeface="Arial" panose="020B0604020202020204" pitchFamily="34" charset="0"/>
                <a:cs typeface="Arial" panose="020B0604020202020204" pitchFamily="34" charset="0"/>
                <a:hlinkClick r:id="rId2"/>
              </a:rPr>
              <a:t>https://journalofethics.ama-assn.org/article/what-constitutes-effective-team-communication-after-error/2020-04?Effort%2BCode=FBB007</a:t>
            </a:r>
            <a:endParaRPr lang="en-IN" dirty="0">
              <a:latin typeface="Arial" panose="020B0604020202020204" pitchFamily="34" charset="0"/>
              <a:cs typeface="Arial" panose="020B0604020202020204" pitchFamily="34" charset="0"/>
            </a:endParaRPr>
          </a:p>
          <a:p>
            <a:pPr marL="0" indent="0">
              <a:buNone/>
            </a:pPr>
            <a:r>
              <a:rPr lang="en-IN" dirty="0">
                <a:latin typeface="Arial" panose="020B0604020202020204" pitchFamily="34" charset="0"/>
                <a:cs typeface="Arial" panose="020B0604020202020204" pitchFamily="34" charset="0"/>
              </a:rPr>
              <a:t>Bui, H., Chau, V. S., </a:t>
            </a:r>
            <a:r>
              <a:rPr lang="en-IN" dirty="0" err="1">
                <a:latin typeface="Arial" panose="020B0604020202020204" pitchFamily="34" charset="0"/>
                <a:cs typeface="Arial" panose="020B0604020202020204" pitchFamily="34" charset="0"/>
              </a:rPr>
              <a:t>Degl'Innocenti</a:t>
            </a:r>
            <a:r>
              <a:rPr lang="en-IN" dirty="0">
                <a:latin typeface="Arial" panose="020B0604020202020204" pitchFamily="34" charset="0"/>
                <a:cs typeface="Arial" panose="020B0604020202020204" pitchFamily="34" charset="0"/>
              </a:rPr>
              <a:t>, M., Leone, L., &amp; </a:t>
            </a:r>
            <a:r>
              <a:rPr lang="en-IN" dirty="0" err="1">
                <a:latin typeface="Arial" panose="020B0604020202020204" pitchFamily="34" charset="0"/>
                <a:cs typeface="Arial" panose="020B0604020202020204" pitchFamily="34" charset="0"/>
              </a:rPr>
              <a:t>Vicentini</a:t>
            </a:r>
            <a:r>
              <a:rPr lang="en-IN" dirty="0">
                <a:latin typeface="Arial" panose="020B0604020202020204" pitchFamily="34" charset="0"/>
                <a:cs typeface="Arial" panose="020B0604020202020204" pitchFamily="34" charset="0"/>
              </a:rPr>
              <a:t>, F. (2019). The resilient organisation: A meta‐analysis of the effect of communication on team diversity and team performance. </a:t>
            </a:r>
            <a:r>
              <a:rPr lang="en-IN" i="1" dirty="0">
                <a:latin typeface="Arial" panose="020B0604020202020204" pitchFamily="34" charset="0"/>
                <a:cs typeface="Arial" panose="020B0604020202020204" pitchFamily="34" charset="0"/>
              </a:rPr>
              <a:t>Applied Psychology</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68</a:t>
            </a:r>
            <a:r>
              <a:rPr lang="en-IN" dirty="0">
                <a:latin typeface="Arial" panose="020B0604020202020204" pitchFamily="34" charset="0"/>
                <a:cs typeface="Arial" panose="020B0604020202020204" pitchFamily="34" charset="0"/>
              </a:rPr>
              <a:t>(4), 621-657. </a:t>
            </a:r>
            <a:r>
              <a:rPr lang="en-IN" dirty="0">
                <a:latin typeface="Arial" panose="020B0604020202020204" pitchFamily="34" charset="0"/>
                <a:cs typeface="Arial" panose="020B0604020202020204" pitchFamily="34" charset="0"/>
                <a:hlinkClick r:id="rId3"/>
              </a:rPr>
              <a:t>https://iaap-journals.onlinelibrary.wiley.com/doi/abs/10.1111/apps.12203</a:t>
            </a:r>
            <a:endParaRPr lang="en-IN" dirty="0">
              <a:latin typeface="Arial" panose="020B0604020202020204" pitchFamily="34" charset="0"/>
              <a:cs typeface="Arial" panose="020B0604020202020204" pitchFamily="34" charset="0"/>
            </a:endParaRPr>
          </a:p>
          <a:p>
            <a:pPr marL="0" indent="0">
              <a:buNone/>
            </a:pPr>
            <a:r>
              <a:rPr lang="en-IN" dirty="0" err="1">
                <a:latin typeface="Arial" panose="020B0604020202020204" pitchFamily="34" charset="0"/>
                <a:cs typeface="Arial" panose="020B0604020202020204" pitchFamily="34" charset="0"/>
              </a:rPr>
              <a:t>Lakhmani</a:t>
            </a:r>
            <a:r>
              <a:rPr lang="en-IN" dirty="0">
                <a:latin typeface="Arial" panose="020B0604020202020204" pitchFamily="34" charset="0"/>
                <a:cs typeface="Arial" panose="020B0604020202020204" pitchFamily="34" charset="0"/>
              </a:rPr>
              <a:t>, S. G., Wright, J. L., Schwartz, M. R., &amp; Barber, D. (2019, November). Exploring the Effect of Communication Patterns and Transparency on Performance in a Human-Robot Team. In </a:t>
            </a:r>
            <a:r>
              <a:rPr lang="en-IN" i="1" dirty="0">
                <a:latin typeface="Arial" panose="020B0604020202020204" pitchFamily="34" charset="0"/>
                <a:cs typeface="Arial" panose="020B0604020202020204" pitchFamily="34" charset="0"/>
              </a:rPr>
              <a:t>Proceedings of the Human Factors and Ergonomics Society Annual Meeting</a:t>
            </a:r>
            <a:r>
              <a:rPr lang="en-IN" dirty="0">
                <a:latin typeface="Arial" panose="020B0604020202020204" pitchFamily="34" charset="0"/>
                <a:cs typeface="Arial" panose="020B0604020202020204" pitchFamily="34" charset="0"/>
              </a:rPr>
              <a:t> (Vol. 63, No. 1, pp. 160-164). Sage CA: Los Angeles, CA: SAGE Publications. </a:t>
            </a:r>
            <a:r>
              <a:rPr lang="en-IN" dirty="0">
                <a:latin typeface="Arial" panose="020B0604020202020204" pitchFamily="34" charset="0"/>
                <a:cs typeface="Arial" panose="020B0604020202020204" pitchFamily="34" charset="0"/>
                <a:hlinkClick r:id="rId4"/>
              </a:rPr>
              <a:t>https://journals.sagepub.com/doi/abs/10.1177/1071181319631054</a:t>
            </a:r>
            <a:endParaRPr lang="en-IN" dirty="0">
              <a:latin typeface="Arial" panose="020B0604020202020204" pitchFamily="34" charset="0"/>
              <a:cs typeface="Arial" panose="020B0604020202020204" pitchFamily="34" charset="0"/>
            </a:endParaRPr>
          </a:p>
          <a:p>
            <a:pPr marL="0" indent="0">
              <a:buNone/>
            </a:pPr>
            <a:r>
              <a:rPr lang="en-IN" dirty="0">
                <a:latin typeface="Arial" panose="020B0604020202020204" pitchFamily="34" charset="0"/>
                <a:cs typeface="Arial" panose="020B0604020202020204" pitchFamily="34" charset="0"/>
              </a:rPr>
              <a:t>Marlow, S. L., </a:t>
            </a:r>
            <a:r>
              <a:rPr lang="en-IN" dirty="0" err="1">
                <a:latin typeface="Arial" panose="020B0604020202020204" pitchFamily="34" charset="0"/>
                <a:cs typeface="Arial" panose="020B0604020202020204" pitchFamily="34" charset="0"/>
              </a:rPr>
              <a:t>Lacerenza</a:t>
            </a:r>
            <a:r>
              <a:rPr lang="en-IN" dirty="0">
                <a:latin typeface="Arial" panose="020B0604020202020204" pitchFamily="34" charset="0"/>
                <a:cs typeface="Arial" panose="020B0604020202020204" pitchFamily="34" charset="0"/>
              </a:rPr>
              <a:t>, C. N., </a:t>
            </a:r>
            <a:r>
              <a:rPr lang="en-IN" dirty="0" err="1">
                <a:latin typeface="Arial" panose="020B0604020202020204" pitchFamily="34" charset="0"/>
                <a:cs typeface="Arial" panose="020B0604020202020204" pitchFamily="34" charset="0"/>
              </a:rPr>
              <a:t>Paoletti</a:t>
            </a:r>
            <a:r>
              <a:rPr lang="en-IN" dirty="0">
                <a:latin typeface="Arial" panose="020B0604020202020204" pitchFamily="34" charset="0"/>
                <a:cs typeface="Arial" panose="020B0604020202020204" pitchFamily="34" charset="0"/>
              </a:rPr>
              <a:t>, J., Burke, C. S., &amp; Salas, E. (2018). Does team communication represent a one-size-fits-all approach?: A meta-analysis of team communication and performance. </a:t>
            </a:r>
            <a:r>
              <a:rPr lang="en-IN" i="1" dirty="0">
                <a:latin typeface="Arial" panose="020B0604020202020204" pitchFamily="34" charset="0"/>
                <a:cs typeface="Arial" panose="020B0604020202020204" pitchFamily="34" charset="0"/>
              </a:rPr>
              <a:t>Organizational </a:t>
            </a:r>
            <a:r>
              <a:rPr lang="en-IN" i="1" dirty="0" err="1">
                <a:latin typeface="Arial" panose="020B0604020202020204" pitchFamily="34" charset="0"/>
                <a:cs typeface="Arial" panose="020B0604020202020204" pitchFamily="34" charset="0"/>
              </a:rPr>
              <a:t>Behavior</a:t>
            </a:r>
            <a:r>
              <a:rPr lang="en-IN" i="1" dirty="0">
                <a:latin typeface="Arial" panose="020B0604020202020204" pitchFamily="34" charset="0"/>
                <a:cs typeface="Arial" panose="020B0604020202020204" pitchFamily="34" charset="0"/>
              </a:rPr>
              <a:t> and Human Decision Processes</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144</a:t>
            </a:r>
            <a:r>
              <a:rPr lang="en-IN" dirty="0">
                <a:latin typeface="Arial" panose="020B0604020202020204" pitchFamily="34" charset="0"/>
                <a:cs typeface="Arial" panose="020B0604020202020204" pitchFamily="34" charset="0"/>
              </a:rPr>
              <a:t>, 145-170. </a:t>
            </a:r>
            <a:r>
              <a:rPr lang="en-IN" dirty="0">
                <a:latin typeface="Arial" panose="020B0604020202020204" pitchFamily="34" charset="0"/>
                <a:cs typeface="Arial" panose="020B0604020202020204" pitchFamily="34" charset="0"/>
                <a:hlinkClick r:id="rId5"/>
              </a:rPr>
              <a:t>https://www.sciencedirect.com/science/article/pii/S074959781630125Xhttps://journals.sagepub.com/doi/abs/10.1177/1071181319631054</a:t>
            </a:r>
            <a:endParaRPr lang="en-IN" dirty="0">
              <a:latin typeface="Arial" panose="020B0604020202020204" pitchFamily="34" charset="0"/>
              <a:cs typeface="Arial" panose="020B0604020202020204" pitchFamily="34" charset="0"/>
            </a:endParaRPr>
          </a:p>
          <a:p>
            <a:pPr marL="0" indent="0">
              <a:buNone/>
            </a:pPr>
            <a:r>
              <a:rPr lang="en-IN" dirty="0">
                <a:latin typeface="Arial" panose="020B0604020202020204" pitchFamily="34" charset="0"/>
                <a:cs typeface="Arial" panose="020B0604020202020204" pitchFamily="34" charset="0"/>
              </a:rPr>
              <a:t>SHEHZAD, N. (2018). </a:t>
            </a:r>
            <a:r>
              <a:rPr lang="en-IN" i="1" dirty="0">
                <a:latin typeface="Arial" panose="020B0604020202020204" pitchFamily="34" charset="0"/>
                <a:cs typeface="Arial" panose="020B0604020202020204" pitchFamily="34" charset="0"/>
              </a:rPr>
              <a:t>Effective Team Communication Stimulates Teacher Effectiveness: A Study of a Private College in </a:t>
            </a:r>
            <a:r>
              <a:rPr lang="en-IN" i="1" dirty="0" err="1">
                <a:latin typeface="Arial" panose="020B0604020202020204" pitchFamily="34" charset="0"/>
                <a:cs typeface="Arial" panose="020B0604020202020204" pitchFamily="34" charset="0"/>
              </a:rPr>
              <a:t>Attock</a:t>
            </a:r>
            <a:r>
              <a:rPr lang="en-IN" i="1" dirty="0">
                <a:latin typeface="Arial" panose="020B0604020202020204" pitchFamily="34" charset="0"/>
                <a:cs typeface="Arial" panose="020B0604020202020204" pitchFamily="34" charset="0"/>
              </a:rPr>
              <a:t> City, Pakistan</a:t>
            </a:r>
            <a:r>
              <a:rPr lang="en-IN" dirty="0">
                <a:latin typeface="Arial" panose="020B0604020202020204" pitchFamily="34" charset="0"/>
                <a:cs typeface="Arial" panose="020B0604020202020204" pitchFamily="34" charset="0"/>
              </a:rPr>
              <a:t> (Doctoral dissertation, The British University in Dubai (</a:t>
            </a:r>
            <a:r>
              <a:rPr lang="en-IN" dirty="0" err="1">
                <a:latin typeface="Arial" panose="020B0604020202020204" pitchFamily="34" charset="0"/>
                <a:cs typeface="Arial" panose="020B0604020202020204" pitchFamily="34" charset="0"/>
              </a:rPr>
              <a:t>BUiD</a:t>
            </a:r>
            <a:r>
              <a:rPr lang="en-IN" dirty="0">
                <a:latin typeface="Arial" panose="020B0604020202020204" pitchFamily="34" charset="0"/>
                <a:cs typeface="Arial" panose="020B0604020202020204" pitchFamily="34" charset="0"/>
              </a:rPr>
              <a:t>)). https://bspace.buid.ac.ae/handle/1234/1383</a:t>
            </a:r>
          </a:p>
          <a:p>
            <a:pPr marL="0" indent="0">
              <a:buNone/>
            </a:pPr>
            <a:endParaRPr lang="en-IN" dirty="0"/>
          </a:p>
        </p:txBody>
      </p:sp>
    </p:spTree>
    <p:extLst>
      <p:ext uri="{BB962C8B-B14F-4D97-AF65-F5344CB8AC3E}">
        <p14:creationId xmlns:p14="http://schemas.microsoft.com/office/powerpoint/2010/main" val="27861218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244</TotalTime>
  <Words>1479</Words>
  <Application>Microsoft Office PowerPoint</Application>
  <PresentationFormat>Widescreen</PresentationFormat>
  <Paragraphs>75</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Wingdings 3</vt:lpstr>
      <vt:lpstr>Ion Boardroom</vt:lpstr>
      <vt:lpstr>BMSW4002 Effective Team Working and Communication: Group Presentation</vt:lpstr>
      <vt:lpstr>Introduction</vt:lpstr>
      <vt:lpstr>Tips for effective Teamwork</vt:lpstr>
      <vt:lpstr>PowerPoint Presentation</vt:lpstr>
      <vt:lpstr>Setting effective teamworking can add value to a business</vt:lpstr>
      <vt:lpstr>The channels of communication</vt:lpstr>
      <vt:lpstr>Technology progressions</vt:lpstr>
      <vt:lpstr>Marketing</vt:lpstr>
      <vt:lpstr>Social media</vt:lpstr>
      <vt:lpstr>Types of barriers</vt:lpstr>
      <vt:lpstr>How to create a cohesive and effective team</vt:lpstr>
      <vt:lpstr>PowerPoint Presentation</vt:lpstr>
      <vt:lpstr>evaluation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BMSW4002 Effective Team Working and Communication</dc:title>
  <dc:creator>Jaya</dc:creator>
  <cp:lastModifiedBy>melania chelu</cp:lastModifiedBy>
  <cp:revision>11</cp:revision>
  <dcterms:created xsi:type="dcterms:W3CDTF">2021-11-23T06:49:25Z</dcterms:created>
  <dcterms:modified xsi:type="dcterms:W3CDTF">2021-11-23T14:56:35Z</dcterms:modified>
</cp:coreProperties>
</file>