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theme/theme4.xml" ContentType="application/vnd.openxmlformats-officedocument.theme+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6.xml" ContentType="application/vnd.openxmlformats-officedocument.theme+xml"/>
  <Override PartName="/ppt/slideLayouts/slideLayout13.xml" ContentType="application/vnd.openxmlformats-officedocument.presentationml.slideLayout+xml"/>
  <Override PartName="/ppt/theme/theme7.xml" ContentType="application/vnd.openxmlformats-officedocument.theme+xml"/>
  <Override PartName="/ppt/slideLayouts/slideLayout14.xml" ContentType="application/vnd.openxmlformats-officedocument.presentationml.slideLayout+xml"/>
  <Override PartName="/ppt/theme/theme8.xml" ContentType="application/vnd.openxmlformats-officedocument.theme+xml"/>
  <Override PartName="/ppt/slideLayouts/slideLayout15.xml" ContentType="application/vnd.openxmlformats-officedocument.presentationml.slideLayout+xml"/>
  <Override PartName="/ppt/theme/theme9.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10.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1.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2.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4.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15.xml" ContentType="application/vnd.openxmlformats-officedocument.theme+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ppt/theme/theme1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heme/themeOverride1.xml" ContentType="application/vnd.openxmlformats-officedocument.themeOverr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7" r:id="rId5"/>
    <p:sldMasterId id="2147483669" r:id="rId6"/>
    <p:sldMasterId id="2147483671" r:id="rId7"/>
    <p:sldMasterId id="2147483673" r:id="rId8"/>
    <p:sldMasterId id="2147483675" r:id="rId9"/>
    <p:sldMasterId id="2147483678" r:id="rId10"/>
    <p:sldMasterId id="2147483680" r:id="rId11"/>
    <p:sldMasterId id="2147483682" r:id="rId12"/>
    <p:sldMasterId id="2147483684" r:id="rId13"/>
    <p:sldMasterId id="2147483696" r:id="rId14"/>
    <p:sldMasterId id="2147483701" r:id="rId15"/>
    <p:sldMasterId id="2147483705" r:id="rId16"/>
    <p:sldMasterId id="2147483709" r:id="rId17"/>
    <p:sldMasterId id="2147483721" r:id="rId18"/>
    <p:sldMasterId id="2147483733" r:id="rId19"/>
    <p:sldMasterId id="2147483742" r:id="rId20"/>
  </p:sldMasterIdLst>
  <p:notesMasterIdLst>
    <p:notesMasterId r:id="rId76"/>
  </p:notesMasterIdLst>
  <p:handoutMasterIdLst>
    <p:handoutMasterId r:id="rId77"/>
  </p:handoutMasterIdLst>
  <p:sldIdLst>
    <p:sldId id="348" r:id="rId21"/>
    <p:sldId id="289" r:id="rId22"/>
    <p:sldId id="258" r:id="rId23"/>
    <p:sldId id="450" r:id="rId24"/>
    <p:sldId id="451" r:id="rId25"/>
    <p:sldId id="365" r:id="rId26"/>
    <p:sldId id="374" r:id="rId27"/>
    <p:sldId id="315" r:id="rId28"/>
    <p:sldId id="394" r:id="rId29"/>
    <p:sldId id="404" r:id="rId30"/>
    <p:sldId id="402" r:id="rId31"/>
    <p:sldId id="403" r:id="rId32"/>
    <p:sldId id="406" r:id="rId33"/>
    <p:sldId id="376" r:id="rId34"/>
    <p:sldId id="375" r:id="rId35"/>
    <p:sldId id="367" r:id="rId36"/>
    <p:sldId id="368" r:id="rId37"/>
    <p:sldId id="369" r:id="rId38"/>
    <p:sldId id="370" r:id="rId39"/>
    <p:sldId id="371" r:id="rId40"/>
    <p:sldId id="372" r:id="rId41"/>
    <p:sldId id="373" r:id="rId42"/>
    <p:sldId id="377" r:id="rId43"/>
    <p:sldId id="452" r:id="rId44"/>
    <p:sldId id="391" r:id="rId45"/>
    <p:sldId id="270" r:id="rId46"/>
    <p:sldId id="408" r:id="rId47"/>
    <p:sldId id="378" r:id="rId48"/>
    <p:sldId id="454" r:id="rId49"/>
    <p:sldId id="264" r:id="rId50"/>
    <p:sldId id="265" r:id="rId51"/>
    <p:sldId id="300" r:id="rId52"/>
    <p:sldId id="301" r:id="rId53"/>
    <p:sldId id="302" r:id="rId54"/>
    <p:sldId id="303" r:id="rId55"/>
    <p:sldId id="472" r:id="rId56"/>
    <p:sldId id="453" r:id="rId57"/>
    <p:sldId id="381" r:id="rId58"/>
    <p:sldId id="455" r:id="rId59"/>
    <p:sldId id="379" r:id="rId60"/>
    <p:sldId id="380" r:id="rId61"/>
    <p:sldId id="382" r:id="rId62"/>
    <p:sldId id="320" r:id="rId63"/>
    <p:sldId id="338" r:id="rId64"/>
    <p:sldId id="439" r:id="rId65"/>
    <p:sldId id="352" r:id="rId66"/>
    <p:sldId id="449" r:id="rId67"/>
    <p:sldId id="354" r:id="rId68"/>
    <p:sldId id="355" r:id="rId69"/>
    <p:sldId id="356" r:id="rId70"/>
    <p:sldId id="321" r:id="rId71"/>
    <p:sldId id="319" r:id="rId72"/>
    <p:sldId id="318" r:id="rId73"/>
    <p:sldId id="344" r:id="rId74"/>
    <p:sldId id="349" r:id="rId7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DF6CB2-E333-449C-81AC-CA9B8AE1764E}" v="102" dt="2022-11-06T18:34:22.3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8834" autoAdjust="0"/>
  </p:normalViewPr>
  <p:slideViewPr>
    <p:cSldViewPr>
      <p:cViewPr varScale="1">
        <p:scale>
          <a:sx n="97" d="100"/>
          <a:sy n="97" d="100"/>
        </p:scale>
        <p:origin x="1176"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6.xml"/><Relationship Id="rId21" Type="http://schemas.openxmlformats.org/officeDocument/2006/relationships/slide" Target="slides/slide1.xml"/><Relationship Id="rId42" Type="http://schemas.openxmlformats.org/officeDocument/2006/relationships/slide" Target="slides/slide22.xml"/><Relationship Id="rId47" Type="http://schemas.openxmlformats.org/officeDocument/2006/relationships/slide" Target="slides/slide27.xml"/><Relationship Id="rId63" Type="http://schemas.openxmlformats.org/officeDocument/2006/relationships/slide" Target="slides/slide43.xml"/><Relationship Id="rId68" Type="http://schemas.openxmlformats.org/officeDocument/2006/relationships/slide" Target="slides/slide48.xml"/><Relationship Id="rId16" Type="http://schemas.openxmlformats.org/officeDocument/2006/relationships/slideMaster" Target="slideMasters/slideMaster13.xml"/><Relationship Id="rId11" Type="http://schemas.openxmlformats.org/officeDocument/2006/relationships/slideMaster" Target="slideMasters/slideMaster8.xml"/><Relationship Id="rId32" Type="http://schemas.openxmlformats.org/officeDocument/2006/relationships/slide" Target="slides/slide12.xml"/><Relationship Id="rId37" Type="http://schemas.openxmlformats.org/officeDocument/2006/relationships/slide" Target="slides/slide17.xml"/><Relationship Id="rId53" Type="http://schemas.openxmlformats.org/officeDocument/2006/relationships/slide" Target="slides/slide33.xml"/><Relationship Id="rId58" Type="http://schemas.openxmlformats.org/officeDocument/2006/relationships/slide" Target="slides/slide38.xml"/><Relationship Id="rId74" Type="http://schemas.openxmlformats.org/officeDocument/2006/relationships/slide" Target="slides/slide54.xml"/><Relationship Id="rId79"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41.xml"/><Relationship Id="rId82" Type="http://schemas.microsoft.com/office/2015/10/relationships/revisionInfo" Target="revisionInfo.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slide" Target="slides/slide15.xml"/><Relationship Id="rId43" Type="http://schemas.openxmlformats.org/officeDocument/2006/relationships/slide" Target="slides/slide23.xml"/><Relationship Id="rId48" Type="http://schemas.openxmlformats.org/officeDocument/2006/relationships/slide" Target="slides/slide28.xml"/><Relationship Id="rId56" Type="http://schemas.openxmlformats.org/officeDocument/2006/relationships/slide" Target="slides/slide36.xml"/><Relationship Id="rId64" Type="http://schemas.openxmlformats.org/officeDocument/2006/relationships/slide" Target="slides/slide44.xml"/><Relationship Id="rId69" Type="http://schemas.openxmlformats.org/officeDocument/2006/relationships/slide" Target="slides/slide49.xml"/><Relationship Id="rId77" Type="http://schemas.openxmlformats.org/officeDocument/2006/relationships/handoutMaster" Target="handoutMasters/handoutMaster1.xml"/><Relationship Id="rId8" Type="http://schemas.openxmlformats.org/officeDocument/2006/relationships/slideMaster" Target="slideMasters/slideMaster5.xml"/><Relationship Id="rId51" Type="http://schemas.openxmlformats.org/officeDocument/2006/relationships/slide" Target="slides/slide31.xml"/><Relationship Id="rId72" Type="http://schemas.openxmlformats.org/officeDocument/2006/relationships/slide" Target="slides/slide52.xml"/><Relationship Id="rId80"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5.xml"/><Relationship Id="rId33" Type="http://schemas.openxmlformats.org/officeDocument/2006/relationships/slide" Target="slides/slide13.xml"/><Relationship Id="rId38" Type="http://schemas.openxmlformats.org/officeDocument/2006/relationships/slide" Target="slides/slide18.xml"/><Relationship Id="rId46" Type="http://schemas.openxmlformats.org/officeDocument/2006/relationships/slide" Target="slides/slide26.xml"/><Relationship Id="rId59" Type="http://schemas.openxmlformats.org/officeDocument/2006/relationships/slide" Target="slides/slide39.xml"/><Relationship Id="rId67" Type="http://schemas.openxmlformats.org/officeDocument/2006/relationships/slide" Target="slides/slide47.xml"/><Relationship Id="rId20" Type="http://schemas.openxmlformats.org/officeDocument/2006/relationships/slideMaster" Target="slideMasters/slideMaster17.xml"/><Relationship Id="rId41" Type="http://schemas.openxmlformats.org/officeDocument/2006/relationships/slide" Target="slides/slide21.xml"/><Relationship Id="rId54" Type="http://schemas.openxmlformats.org/officeDocument/2006/relationships/slide" Target="slides/slide34.xml"/><Relationship Id="rId62" Type="http://schemas.openxmlformats.org/officeDocument/2006/relationships/slide" Target="slides/slide42.xml"/><Relationship Id="rId70" Type="http://schemas.openxmlformats.org/officeDocument/2006/relationships/slide" Target="slides/slide50.xml"/><Relationship Id="rId75" Type="http://schemas.openxmlformats.org/officeDocument/2006/relationships/slide" Target="slides/slide55.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slide" Target="slides/slide16.xml"/><Relationship Id="rId49" Type="http://schemas.openxmlformats.org/officeDocument/2006/relationships/slide" Target="slides/slide29.xml"/><Relationship Id="rId57" Type="http://schemas.openxmlformats.org/officeDocument/2006/relationships/slide" Target="slides/slide37.xml"/><Relationship Id="rId10" Type="http://schemas.openxmlformats.org/officeDocument/2006/relationships/slideMaster" Target="slideMasters/slideMaster7.xml"/><Relationship Id="rId31" Type="http://schemas.openxmlformats.org/officeDocument/2006/relationships/slide" Target="slides/slide11.xml"/><Relationship Id="rId44" Type="http://schemas.openxmlformats.org/officeDocument/2006/relationships/slide" Target="slides/slide24.xml"/><Relationship Id="rId52" Type="http://schemas.openxmlformats.org/officeDocument/2006/relationships/slide" Target="slides/slide32.xml"/><Relationship Id="rId60" Type="http://schemas.openxmlformats.org/officeDocument/2006/relationships/slide" Target="slides/slide40.xml"/><Relationship Id="rId65" Type="http://schemas.openxmlformats.org/officeDocument/2006/relationships/slide" Target="slides/slide45.xml"/><Relationship Id="rId73" Type="http://schemas.openxmlformats.org/officeDocument/2006/relationships/slide" Target="slides/slide53.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9.xml"/><Relationship Id="rId34" Type="http://schemas.openxmlformats.org/officeDocument/2006/relationships/slide" Target="slides/slide14.xml"/><Relationship Id="rId50" Type="http://schemas.openxmlformats.org/officeDocument/2006/relationships/slide" Target="slides/slide30.xml"/><Relationship Id="rId55" Type="http://schemas.openxmlformats.org/officeDocument/2006/relationships/slide" Target="slides/slide35.xml"/><Relationship Id="rId76" Type="http://schemas.openxmlformats.org/officeDocument/2006/relationships/notesMaster" Target="notesMasters/notesMaster1.xml"/><Relationship Id="rId7" Type="http://schemas.openxmlformats.org/officeDocument/2006/relationships/slideMaster" Target="slideMasters/slideMaster4.xml"/><Relationship Id="rId71" Type="http://schemas.openxmlformats.org/officeDocument/2006/relationships/slide" Target="slides/slide51.xml"/><Relationship Id="rId2" Type="http://schemas.openxmlformats.org/officeDocument/2006/relationships/customXml" Target="../customXml/item2.xml"/><Relationship Id="rId29" Type="http://schemas.openxmlformats.org/officeDocument/2006/relationships/slide" Target="slides/slide9.xml"/><Relationship Id="rId24" Type="http://schemas.openxmlformats.org/officeDocument/2006/relationships/slide" Target="slides/slide4.xml"/><Relationship Id="rId40" Type="http://schemas.openxmlformats.org/officeDocument/2006/relationships/slide" Target="slides/slide20.xml"/><Relationship Id="rId45" Type="http://schemas.openxmlformats.org/officeDocument/2006/relationships/slide" Target="slides/slide25.xml"/><Relationship Id="rId66" Type="http://schemas.openxmlformats.org/officeDocument/2006/relationships/slide" Target="slides/slide46.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011A03-20EB-475C-81EB-1D77ECCED646}"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9F3DBC0D-3EAE-491D-89AD-FD460816E22A}">
      <dgm:prSet/>
      <dgm:spPr/>
      <dgm:t>
        <a:bodyPr/>
        <a:lstStyle/>
        <a:p>
          <a:r>
            <a:rPr lang="en-GB">
              <a:effectLst>
                <a:outerShdw blurRad="38100" dist="38100" dir="2700000" algn="tl">
                  <a:srgbClr val="000000">
                    <a:alpha val="43137"/>
                  </a:srgbClr>
                </a:outerShdw>
              </a:effectLst>
            </a:rPr>
            <a:t>Once you’ve figured out your strengths, it’s time to be critical and review your weaknesses</a:t>
          </a:r>
          <a:endParaRPr lang="en-US">
            <a:effectLst>
              <a:outerShdw blurRad="38100" dist="38100" dir="2700000" algn="tl">
                <a:srgbClr val="000000">
                  <a:alpha val="43137"/>
                </a:srgbClr>
              </a:outerShdw>
            </a:effectLst>
          </a:endParaRPr>
        </a:p>
      </dgm:t>
    </dgm:pt>
    <dgm:pt modelId="{4526C97B-AB97-48A9-BEF2-1270FB04A2AD}" type="parTrans" cxnId="{8D32CFEE-A58C-4884-8F43-D2C69CE7F9D3}">
      <dgm:prSet/>
      <dgm:spPr/>
      <dgm:t>
        <a:bodyPr/>
        <a:lstStyle/>
        <a:p>
          <a:endParaRPr lang="en-US"/>
        </a:p>
      </dgm:t>
    </dgm:pt>
    <dgm:pt modelId="{7385632E-B5FA-4162-B9C1-5B048D1B4FFB}" type="sibTrans" cxnId="{8D32CFEE-A58C-4884-8F43-D2C69CE7F9D3}">
      <dgm:prSet/>
      <dgm:spPr/>
      <dgm:t>
        <a:bodyPr/>
        <a:lstStyle/>
        <a:p>
          <a:endParaRPr lang="en-US"/>
        </a:p>
      </dgm:t>
    </dgm:pt>
    <dgm:pt modelId="{81FF29EA-32E3-42AE-A30D-8636E98DF65A}">
      <dgm:prSet/>
      <dgm:spPr/>
      <dgm:t>
        <a:bodyPr/>
        <a:lstStyle/>
        <a:p>
          <a:r>
            <a:rPr lang="en-GB">
              <a:effectLst>
                <a:outerShdw blurRad="38100" dist="38100" dir="2700000" algn="tl">
                  <a:srgbClr val="000000">
                    <a:alpha val="43137"/>
                  </a:srgbClr>
                </a:outerShdw>
              </a:effectLst>
            </a:rPr>
            <a:t>What’s holding your business or project back? shortage of skilled people and financial or budgetary limitations.</a:t>
          </a:r>
          <a:endParaRPr lang="en-US">
            <a:effectLst>
              <a:outerShdw blurRad="38100" dist="38100" dir="2700000" algn="tl">
                <a:srgbClr val="000000">
                  <a:alpha val="43137"/>
                </a:srgbClr>
              </a:outerShdw>
            </a:effectLst>
          </a:endParaRPr>
        </a:p>
      </dgm:t>
    </dgm:pt>
    <dgm:pt modelId="{368F675D-97C9-417A-AFD5-552FB4EF32A8}" type="parTrans" cxnId="{8E27E3FC-C54A-4054-914E-3296C53E9118}">
      <dgm:prSet/>
      <dgm:spPr/>
      <dgm:t>
        <a:bodyPr/>
        <a:lstStyle/>
        <a:p>
          <a:endParaRPr lang="en-US"/>
        </a:p>
      </dgm:t>
    </dgm:pt>
    <dgm:pt modelId="{3188C3B0-5006-4F2E-A61D-52EBCE7C4B08}" type="sibTrans" cxnId="{8E27E3FC-C54A-4054-914E-3296C53E9118}">
      <dgm:prSet/>
      <dgm:spPr/>
      <dgm:t>
        <a:bodyPr/>
        <a:lstStyle/>
        <a:p>
          <a:endParaRPr lang="en-US"/>
        </a:p>
      </dgm:t>
    </dgm:pt>
    <dgm:pt modelId="{3B832A83-1351-4E5A-BB90-23B3ED2C8F99}">
      <dgm:prSet/>
      <dgm:spPr/>
      <dgm:t>
        <a:bodyPr/>
        <a:lstStyle/>
        <a:p>
          <a:r>
            <a:rPr lang="en-GB">
              <a:effectLst>
                <a:outerShdw blurRad="38100" dist="38100" dir="2700000" algn="tl">
                  <a:srgbClr val="000000">
                    <a:alpha val="43137"/>
                  </a:srgbClr>
                </a:outerShdw>
              </a:effectLst>
            </a:rPr>
            <a:t>What does the company LACK?</a:t>
          </a:r>
          <a:endParaRPr lang="en-US">
            <a:effectLst>
              <a:outerShdw blurRad="38100" dist="38100" dir="2700000" algn="tl">
                <a:srgbClr val="000000">
                  <a:alpha val="43137"/>
                </a:srgbClr>
              </a:outerShdw>
            </a:effectLst>
          </a:endParaRPr>
        </a:p>
      </dgm:t>
    </dgm:pt>
    <dgm:pt modelId="{16AEAED7-B84A-45D7-BA2B-329739F265F0}" type="parTrans" cxnId="{948A372E-F5A5-4B91-8DCF-0F2F247DEA07}">
      <dgm:prSet/>
      <dgm:spPr/>
      <dgm:t>
        <a:bodyPr/>
        <a:lstStyle/>
        <a:p>
          <a:endParaRPr lang="en-US"/>
        </a:p>
      </dgm:t>
    </dgm:pt>
    <dgm:pt modelId="{7F431C52-DE39-4E46-9C20-222CADB262F9}" type="sibTrans" cxnId="{948A372E-F5A5-4B91-8DCF-0F2F247DEA07}">
      <dgm:prSet/>
      <dgm:spPr/>
      <dgm:t>
        <a:bodyPr/>
        <a:lstStyle/>
        <a:p>
          <a:endParaRPr lang="en-US"/>
        </a:p>
      </dgm:t>
    </dgm:pt>
    <dgm:pt modelId="{3250446C-CE19-46AA-B564-CC717BB6717B}">
      <dgm:prSet/>
      <dgm:spPr/>
      <dgm:t>
        <a:bodyPr/>
        <a:lstStyle/>
        <a:p>
          <a:r>
            <a:rPr lang="en-GB">
              <a:effectLst>
                <a:outerShdw blurRad="38100" dist="38100" dir="2700000" algn="tl">
                  <a:srgbClr val="000000">
                    <a:alpha val="43137"/>
                  </a:srgbClr>
                </a:outerShdw>
              </a:effectLst>
            </a:rPr>
            <a:t>Things your Competitors do better than you?</a:t>
          </a:r>
          <a:endParaRPr lang="en-US">
            <a:effectLst>
              <a:outerShdw blurRad="38100" dist="38100" dir="2700000" algn="tl">
                <a:srgbClr val="000000">
                  <a:alpha val="43137"/>
                </a:srgbClr>
              </a:outerShdw>
            </a:effectLst>
          </a:endParaRPr>
        </a:p>
      </dgm:t>
    </dgm:pt>
    <dgm:pt modelId="{7A4580F8-8F8B-45AC-A926-444668562662}" type="parTrans" cxnId="{CC216110-CB0F-4BD7-81CD-BB05191A5607}">
      <dgm:prSet/>
      <dgm:spPr/>
      <dgm:t>
        <a:bodyPr/>
        <a:lstStyle/>
        <a:p>
          <a:endParaRPr lang="en-US"/>
        </a:p>
      </dgm:t>
    </dgm:pt>
    <dgm:pt modelId="{2C8CE265-B9D2-4FB5-8828-66CE3EF3B220}" type="sibTrans" cxnId="{CC216110-CB0F-4BD7-81CD-BB05191A5607}">
      <dgm:prSet/>
      <dgm:spPr/>
      <dgm:t>
        <a:bodyPr/>
        <a:lstStyle/>
        <a:p>
          <a:endParaRPr lang="en-US"/>
        </a:p>
      </dgm:t>
    </dgm:pt>
    <dgm:pt modelId="{78F8196B-3257-4C8F-84B0-70160847FD1B}">
      <dgm:prSet/>
      <dgm:spPr/>
      <dgm:t>
        <a:bodyPr/>
        <a:lstStyle/>
        <a:p>
          <a:r>
            <a:rPr lang="en-GB">
              <a:effectLst>
                <a:outerShdw blurRad="38100" dist="38100" dir="2700000" algn="tl">
                  <a:srgbClr val="000000">
                    <a:alpha val="43137"/>
                  </a:srgbClr>
                </a:outerShdw>
              </a:effectLst>
            </a:rPr>
            <a:t>Resource Limitations</a:t>
          </a:r>
          <a:endParaRPr lang="en-US">
            <a:effectLst>
              <a:outerShdw blurRad="38100" dist="38100" dir="2700000" algn="tl">
                <a:srgbClr val="000000">
                  <a:alpha val="43137"/>
                </a:srgbClr>
              </a:outerShdw>
            </a:effectLst>
          </a:endParaRPr>
        </a:p>
      </dgm:t>
    </dgm:pt>
    <dgm:pt modelId="{AF8CD2A8-9D8E-43AD-80F6-8364DB5C352F}" type="parTrans" cxnId="{898B870C-4F40-4F04-86E6-C6BD295D2372}">
      <dgm:prSet/>
      <dgm:spPr/>
      <dgm:t>
        <a:bodyPr/>
        <a:lstStyle/>
        <a:p>
          <a:endParaRPr lang="en-US"/>
        </a:p>
      </dgm:t>
    </dgm:pt>
    <dgm:pt modelId="{C49529FB-DED8-4091-A319-533F72376A32}" type="sibTrans" cxnId="{898B870C-4F40-4F04-86E6-C6BD295D2372}">
      <dgm:prSet/>
      <dgm:spPr/>
      <dgm:t>
        <a:bodyPr/>
        <a:lstStyle/>
        <a:p>
          <a:endParaRPr lang="en-US"/>
        </a:p>
      </dgm:t>
    </dgm:pt>
    <dgm:pt modelId="{892C2DBB-3AF1-44C1-A65F-76F23581DDC7}">
      <dgm:prSet/>
      <dgm:spPr/>
      <dgm:t>
        <a:bodyPr/>
        <a:lstStyle/>
        <a:p>
          <a:r>
            <a:rPr lang="en-GB">
              <a:effectLst>
                <a:outerShdw blurRad="38100" dist="38100" dir="2700000" algn="tl">
                  <a:srgbClr val="000000">
                    <a:alpha val="43137"/>
                  </a:srgbClr>
                </a:outerShdw>
              </a:effectLst>
            </a:rPr>
            <a:t>Unclear unique selling position.</a:t>
          </a:r>
          <a:endParaRPr lang="en-US">
            <a:effectLst>
              <a:outerShdw blurRad="38100" dist="38100" dir="2700000" algn="tl">
                <a:srgbClr val="000000">
                  <a:alpha val="43137"/>
                </a:srgbClr>
              </a:outerShdw>
            </a:effectLst>
          </a:endParaRPr>
        </a:p>
      </dgm:t>
    </dgm:pt>
    <dgm:pt modelId="{A23E6E88-26AF-4DED-B713-E0F795C18186}" type="parTrans" cxnId="{C69DB58D-C5BB-4E86-A567-414D18A959D3}">
      <dgm:prSet/>
      <dgm:spPr/>
      <dgm:t>
        <a:bodyPr/>
        <a:lstStyle/>
        <a:p>
          <a:endParaRPr lang="en-US"/>
        </a:p>
      </dgm:t>
    </dgm:pt>
    <dgm:pt modelId="{805B3357-00A2-4A83-8FA8-4EC7B4080899}" type="sibTrans" cxnId="{C69DB58D-C5BB-4E86-A567-414D18A959D3}">
      <dgm:prSet/>
      <dgm:spPr/>
      <dgm:t>
        <a:bodyPr/>
        <a:lstStyle/>
        <a:p>
          <a:endParaRPr lang="en-US"/>
        </a:p>
      </dgm:t>
    </dgm:pt>
    <dgm:pt modelId="{F4D89CE3-BF6C-43F6-B9E5-CE278138150D}" type="pres">
      <dgm:prSet presAssocID="{19011A03-20EB-475C-81EB-1D77ECCED646}" presName="vert0" presStyleCnt="0">
        <dgm:presLayoutVars>
          <dgm:dir/>
          <dgm:animOne val="branch"/>
          <dgm:animLvl val="lvl"/>
        </dgm:presLayoutVars>
      </dgm:prSet>
      <dgm:spPr/>
    </dgm:pt>
    <dgm:pt modelId="{B02D02AE-5851-462E-BE70-F6FB87104F33}" type="pres">
      <dgm:prSet presAssocID="{9F3DBC0D-3EAE-491D-89AD-FD460816E22A}" presName="thickLine" presStyleLbl="alignNode1" presStyleIdx="0" presStyleCnt="6"/>
      <dgm:spPr/>
    </dgm:pt>
    <dgm:pt modelId="{55D25497-EB69-4D7B-9350-25E4FA20ADC0}" type="pres">
      <dgm:prSet presAssocID="{9F3DBC0D-3EAE-491D-89AD-FD460816E22A}" presName="horz1" presStyleCnt="0"/>
      <dgm:spPr/>
    </dgm:pt>
    <dgm:pt modelId="{351557E7-D426-4665-AE89-014FC1025415}" type="pres">
      <dgm:prSet presAssocID="{9F3DBC0D-3EAE-491D-89AD-FD460816E22A}" presName="tx1" presStyleLbl="revTx" presStyleIdx="0" presStyleCnt="6"/>
      <dgm:spPr/>
    </dgm:pt>
    <dgm:pt modelId="{69A9F40B-1373-465E-979E-490D49A23870}" type="pres">
      <dgm:prSet presAssocID="{9F3DBC0D-3EAE-491D-89AD-FD460816E22A}" presName="vert1" presStyleCnt="0"/>
      <dgm:spPr/>
    </dgm:pt>
    <dgm:pt modelId="{BE7BBEA4-8342-4FA6-B8DB-E490219D4BD4}" type="pres">
      <dgm:prSet presAssocID="{81FF29EA-32E3-42AE-A30D-8636E98DF65A}" presName="thickLine" presStyleLbl="alignNode1" presStyleIdx="1" presStyleCnt="6"/>
      <dgm:spPr/>
    </dgm:pt>
    <dgm:pt modelId="{060D4671-869B-4C5A-B7C8-97F881EEE153}" type="pres">
      <dgm:prSet presAssocID="{81FF29EA-32E3-42AE-A30D-8636E98DF65A}" presName="horz1" presStyleCnt="0"/>
      <dgm:spPr/>
    </dgm:pt>
    <dgm:pt modelId="{B1944CC4-4543-47AD-8735-9E65364D1F45}" type="pres">
      <dgm:prSet presAssocID="{81FF29EA-32E3-42AE-A30D-8636E98DF65A}" presName="tx1" presStyleLbl="revTx" presStyleIdx="1" presStyleCnt="6"/>
      <dgm:spPr/>
    </dgm:pt>
    <dgm:pt modelId="{21945934-0DC2-4D00-8852-01650D305560}" type="pres">
      <dgm:prSet presAssocID="{81FF29EA-32E3-42AE-A30D-8636E98DF65A}" presName="vert1" presStyleCnt="0"/>
      <dgm:spPr/>
    </dgm:pt>
    <dgm:pt modelId="{F63607F2-C1FD-4B0D-A021-237F372F4355}" type="pres">
      <dgm:prSet presAssocID="{3B832A83-1351-4E5A-BB90-23B3ED2C8F99}" presName="thickLine" presStyleLbl="alignNode1" presStyleIdx="2" presStyleCnt="6"/>
      <dgm:spPr/>
    </dgm:pt>
    <dgm:pt modelId="{676643D1-7592-4611-A820-BFDD4D21BC3B}" type="pres">
      <dgm:prSet presAssocID="{3B832A83-1351-4E5A-BB90-23B3ED2C8F99}" presName="horz1" presStyleCnt="0"/>
      <dgm:spPr/>
    </dgm:pt>
    <dgm:pt modelId="{45955138-467F-4102-8FFE-2E28DE6B035A}" type="pres">
      <dgm:prSet presAssocID="{3B832A83-1351-4E5A-BB90-23B3ED2C8F99}" presName="tx1" presStyleLbl="revTx" presStyleIdx="2" presStyleCnt="6"/>
      <dgm:spPr/>
    </dgm:pt>
    <dgm:pt modelId="{E3DC1453-9A46-4144-B881-90B59C0CEF91}" type="pres">
      <dgm:prSet presAssocID="{3B832A83-1351-4E5A-BB90-23B3ED2C8F99}" presName="vert1" presStyleCnt="0"/>
      <dgm:spPr/>
    </dgm:pt>
    <dgm:pt modelId="{D9876468-DE16-40DB-84AB-E90EC2698DC2}" type="pres">
      <dgm:prSet presAssocID="{3250446C-CE19-46AA-B564-CC717BB6717B}" presName="thickLine" presStyleLbl="alignNode1" presStyleIdx="3" presStyleCnt="6"/>
      <dgm:spPr/>
    </dgm:pt>
    <dgm:pt modelId="{E9750A81-0D97-4A55-A227-07ABEEF8D3A7}" type="pres">
      <dgm:prSet presAssocID="{3250446C-CE19-46AA-B564-CC717BB6717B}" presName="horz1" presStyleCnt="0"/>
      <dgm:spPr/>
    </dgm:pt>
    <dgm:pt modelId="{C0F27D71-5F4E-4153-9442-0277DA63E5C8}" type="pres">
      <dgm:prSet presAssocID="{3250446C-CE19-46AA-B564-CC717BB6717B}" presName="tx1" presStyleLbl="revTx" presStyleIdx="3" presStyleCnt="6"/>
      <dgm:spPr/>
    </dgm:pt>
    <dgm:pt modelId="{9942AAC7-88D5-4F14-952E-CBC439244900}" type="pres">
      <dgm:prSet presAssocID="{3250446C-CE19-46AA-B564-CC717BB6717B}" presName="vert1" presStyleCnt="0"/>
      <dgm:spPr/>
    </dgm:pt>
    <dgm:pt modelId="{84CDFCAF-0136-40B6-90E6-00482056B768}" type="pres">
      <dgm:prSet presAssocID="{78F8196B-3257-4C8F-84B0-70160847FD1B}" presName="thickLine" presStyleLbl="alignNode1" presStyleIdx="4" presStyleCnt="6"/>
      <dgm:spPr/>
    </dgm:pt>
    <dgm:pt modelId="{3143C6A9-DD65-4442-B667-664E842C969E}" type="pres">
      <dgm:prSet presAssocID="{78F8196B-3257-4C8F-84B0-70160847FD1B}" presName="horz1" presStyleCnt="0"/>
      <dgm:spPr/>
    </dgm:pt>
    <dgm:pt modelId="{A4B7DEEB-C676-4BD0-B7CC-97DB257358F7}" type="pres">
      <dgm:prSet presAssocID="{78F8196B-3257-4C8F-84B0-70160847FD1B}" presName="tx1" presStyleLbl="revTx" presStyleIdx="4" presStyleCnt="6"/>
      <dgm:spPr/>
    </dgm:pt>
    <dgm:pt modelId="{006E3334-719F-49CA-B37B-1731605EC076}" type="pres">
      <dgm:prSet presAssocID="{78F8196B-3257-4C8F-84B0-70160847FD1B}" presName="vert1" presStyleCnt="0"/>
      <dgm:spPr/>
    </dgm:pt>
    <dgm:pt modelId="{105906EB-B183-4F53-8E85-0BD3C6ADFE88}" type="pres">
      <dgm:prSet presAssocID="{892C2DBB-3AF1-44C1-A65F-76F23581DDC7}" presName="thickLine" presStyleLbl="alignNode1" presStyleIdx="5" presStyleCnt="6"/>
      <dgm:spPr/>
    </dgm:pt>
    <dgm:pt modelId="{B93C19C3-33CF-4E0D-8809-4B3262AAFE1A}" type="pres">
      <dgm:prSet presAssocID="{892C2DBB-3AF1-44C1-A65F-76F23581DDC7}" presName="horz1" presStyleCnt="0"/>
      <dgm:spPr/>
    </dgm:pt>
    <dgm:pt modelId="{E0E61A87-0253-4BD2-A9FB-D0C195273F35}" type="pres">
      <dgm:prSet presAssocID="{892C2DBB-3AF1-44C1-A65F-76F23581DDC7}" presName="tx1" presStyleLbl="revTx" presStyleIdx="5" presStyleCnt="6"/>
      <dgm:spPr/>
    </dgm:pt>
    <dgm:pt modelId="{A70C3F40-5516-4C04-AA0F-A91417BD15D5}" type="pres">
      <dgm:prSet presAssocID="{892C2DBB-3AF1-44C1-A65F-76F23581DDC7}" presName="vert1" presStyleCnt="0"/>
      <dgm:spPr/>
    </dgm:pt>
  </dgm:ptLst>
  <dgm:cxnLst>
    <dgm:cxn modelId="{7128A20A-FA33-4AF8-87E7-177039E16DB7}" type="presOf" srcId="{3B832A83-1351-4E5A-BB90-23B3ED2C8F99}" destId="{45955138-467F-4102-8FFE-2E28DE6B035A}" srcOrd="0" destOrd="0" presId="urn:microsoft.com/office/officeart/2008/layout/LinedList"/>
    <dgm:cxn modelId="{898B870C-4F40-4F04-86E6-C6BD295D2372}" srcId="{19011A03-20EB-475C-81EB-1D77ECCED646}" destId="{78F8196B-3257-4C8F-84B0-70160847FD1B}" srcOrd="4" destOrd="0" parTransId="{AF8CD2A8-9D8E-43AD-80F6-8364DB5C352F}" sibTransId="{C49529FB-DED8-4091-A319-533F72376A32}"/>
    <dgm:cxn modelId="{CC216110-CB0F-4BD7-81CD-BB05191A5607}" srcId="{19011A03-20EB-475C-81EB-1D77ECCED646}" destId="{3250446C-CE19-46AA-B564-CC717BB6717B}" srcOrd="3" destOrd="0" parTransId="{7A4580F8-8F8B-45AC-A926-444668562662}" sibTransId="{2C8CE265-B9D2-4FB5-8828-66CE3EF3B220}"/>
    <dgm:cxn modelId="{948A372E-F5A5-4B91-8DCF-0F2F247DEA07}" srcId="{19011A03-20EB-475C-81EB-1D77ECCED646}" destId="{3B832A83-1351-4E5A-BB90-23B3ED2C8F99}" srcOrd="2" destOrd="0" parTransId="{16AEAED7-B84A-45D7-BA2B-329739F265F0}" sibTransId="{7F431C52-DE39-4E46-9C20-222CADB262F9}"/>
    <dgm:cxn modelId="{DEE50B49-BEA9-42F3-9D00-B20D7CF71EB2}" type="presOf" srcId="{9F3DBC0D-3EAE-491D-89AD-FD460816E22A}" destId="{351557E7-D426-4665-AE89-014FC1025415}" srcOrd="0" destOrd="0" presId="urn:microsoft.com/office/officeart/2008/layout/LinedList"/>
    <dgm:cxn modelId="{1FE80972-D3A1-42BE-ABEB-225EDAE51323}" type="presOf" srcId="{892C2DBB-3AF1-44C1-A65F-76F23581DDC7}" destId="{E0E61A87-0253-4BD2-A9FB-D0C195273F35}" srcOrd="0" destOrd="0" presId="urn:microsoft.com/office/officeart/2008/layout/LinedList"/>
    <dgm:cxn modelId="{9D428552-C9FA-459B-8785-034FCFE97E82}" type="presOf" srcId="{81FF29EA-32E3-42AE-A30D-8636E98DF65A}" destId="{B1944CC4-4543-47AD-8735-9E65364D1F45}" srcOrd="0" destOrd="0" presId="urn:microsoft.com/office/officeart/2008/layout/LinedList"/>
    <dgm:cxn modelId="{1E9F4B59-719D-4AB6-8451-B8EF332B1B8E}" type="presOf" srcId="{78F8196B-3257-4C8F-84B0-70160847FD1B}" destId="{A4B7DEEB-C676-4BD0-B7CC-97DB257358F7}" srcOrd="0" destOrd="0" presId="urn:microsoft.com/office/officeart/2008/layout/LinedList"/>
    <dgm:cxn modelId="{7B853B7E-D312-45D6-9FFD-56B3813B4771}" type="presOf" srcId="{3250446C-CE19-46AA-B564-CC717BB6717B}" destId="{C0F27D71-5F4E-4153-9442-0277DA63E5C8}" srcOrd="0" destOrd="0" presId="urn:microsoft.com/office/officeart/2008/layout/LinedList"/>
    <dgm:cxn modelId="{C69DB58D-C5BB-4E86-A567-414D18A959D3}" srcId="{19011A03-20EB-475C-81EB-1D77ECCED646}" destId="{892C2DBB-3AF1-44C1-A65F-76F23581DDC7}" srcOrd="5" destOrd="0" parTransId="{A23E6E88-26AF-4DED-B713-E0F795C18186}" sibTransId="{805B3357-00A2-4A83-8FA8-4EC7B4080899}"/>
    <dgm:cxn modelId="{92467ADE-5920-4DAC-8EFF-2D74EC516AA6}" type="presOf" srcId="{19011A03-20EB-475C-81EB-1D77ECCED646}" destId="{F4D89CE3-BF6C-43F6-B9E5-CE278138150D}" srcOrd="0" destOrd="0" presId="urn:microsoft.com/office/officeart/2008/layout/LinedList"/>
    <dgm:cxn modelId="{8D32CFEE-A58C-4884-8F43-D2C69CE7F9D3}" srcId="{19011A03-20EB-475C-81EB-1D77ECCED646}" destId="{9F3DBC0D-3EAE-491D-89AD-FD460816E22A}" srcOrd="0" destOrd="0" parTransId="{4526C97B-AB97-48A9-BEF2-1270FB04A2AD}" sibTransId="{7385632E-B5FA-4162-B9C1-5B048D1B4FFB}"/>
    <dgm:cxn modelId="{8E27E3FC-C54A-4054-914E-3296C53E9118}" srcId="{19011A03-20EB-475C-81EB-1D77ECCED646}" destId="{81FF29EA-32E3-42AE-A30D-8636E98DF65A}" srcOrd="1" destOrd="0" parTransId="{368F675D-97C9-417A-AFD5-552FB4EF32A8}" sibTransId="{3188C3B0-5006-4F2E-A61D-52EBCE7C4B08}"/>
    <dgm:cxn modelId="{FBDD7940-E2FC-4970-8017-94A353563EF6}" type="presParOf" srcId="{F4D89CE3-BF6C-43F6-B9E5-CE278138150D}" destId="{B02D02AE-5851-462E-BE70-F6FB87104F33}" srcOrd="0" destOrd="0" presId="urn:microsoft.com/office/officeart/2008/layout/LinedList"/>
    <dgm:cxn modelId="{1732CE2E-D8FE-4AA4-90DC-76E3E21F318C}" type="presParOf" srcId="{F4D89CE3-BF6C-43F6-B9E5-CE278138150D}" destId="{55D25497-EB69-4D7B-9350-25E4FA20ADC0}" srcOrd="1" destOrd="0" presId="urn:microsoft.com/office/officeart/2008/layout/LinedList"/>
    <dgm:cxn modelId="{91B8A93F-AEEB-4296-AC46-C3CD2D8458FA}" type="presParOf" srcId="{55D25497-EB69-4D7B-9350-25E4FA20ADC0}" destId="{351557E7-D426-4665-AE89-014FC1025415}" srcOrd="0" destOrd="0" presId="urn:microsoft.com/office/officeart/2008/layout/LinedList"/>
    <dgm:cxn modelId="{2CE2AB01-3479-4566-8408-F8510909C9C2}" type="presParOf" srcId="{55D25497-EB69-4D7B-9350-25E4FA20ADC0}" destId="{69A9F40B-1373-465E-979E-490D49A23870}" srcOrd="1" destOrd="0" presId="urn:microsoft.com/office/officeart/2008/layout/LinedList"/>
    <dgm:cxn modelId="{501F3544-2A71-47C8-A5B6-44CF4F901400}" type="presParOf" srcId="{F4D89CE3-BF6C-43F6-B9E5-CE278138150D}" destId="{BE7BBEA4-8342-4FA6-B8DB-E490219D4BD4}" srcOrd="2" destOrd="0" presId="urn:microsoft.com/office/officeart/2008/layout/LinedList"/>
    <dgm:cxn modelId="{92EE9CDB-589D-4902-9B18-4145ABC35226}" type="presParOf" srcId="{F4D89CE3-BF6C-43F6-B9E5-CE278138150D}" destId="{060D4671-869B-4C5A-B7C8-97F881EEE153}" srcOrd="3" destOrd="0" presId="urn:microsoft.com/office/officeart/2008/layout/LinedList"/>
    <dgm:cxn modelId="{24BDF10D-8878-4B77-A9AC-F7FCCE741CE1}" type="presParOf" srcId="{060D4671-869B-4C5A-B7C8-97F881EEE153}" destId="{B1944CC4-4543-47AD-8735-9E65364D1F45}" srcOrd="0" destOrd="0" presId="urn:microsoft.com/office/officeart/2008/layout/LinedList"/>
    <dgm:cxn modelId="{24C20ECC-FEA1-4A94-94C9-3C9BF75B73F9}" type="presParOf" srcId="{060D4671-869B-4C5A-B7C8-97F881EEE153}" destId="{21945934-0DC2-4D00-8852-01650D305560}" srcOrd="1" destOrd="0" presId="urn:microsoft.com/office/officeart/2008/layout/LinedList"/>
    <dgm:cxn modelId="{1AAE7529-62EE-44B1-AF2C-12590F911A7A}" type="presParOf" srcId="{F4D89CE3-BF6C-43F6-B9E5-CE278138150D}" destId="{F63607F2-C1FD-4B0D-A021-237F372F4355}" srcOrd="4" destOrd="0" presId="urn:microsoft.com/office/officeart/2008/layout/LinedList"/>
    <dgm:cxn modelId="{42F034ED-ED2A-4475-B950-FE4C49ABFD34}" type="presParOf" srcId="{F4D89CE3-BF6C-43F6-B9E5-CE278138150D}" destId="{676643D1-7592-4611-A820-BFDD4D21BC3B}" srcOrd="5" destOrd="0" presId="urn:microsoft.com/office/officeart/2008/layout/LinedList"/>
    <dgm:cxn modelId="{D5DF9666-D204-4575-B69F-A1A55B7149B6}" type="presParOf" srcId="{676643D1-7592-4611-A820-BFDD4D21BC3B}" destId="{45955138-467F-4102-8FFE-2E28DE6B035A}" srcOrd="0" destOrd="0" presId="urn:microsoft.com/office/officeart/2008/layout/LinedList"/>
    <dgm:cxn modelId="{91917487-6300-47D7-B16F-8AEC1ED5B5DB}" type="presParOf" srcId="{676643D1-7592-4611-A820-BFDD4D21BC3B}" destId="{E3DC1453-9A46-4144-B881-90B59C0CEF91}" srcOrd="1" destOrd="0" presId="urn:microsoft.com/office/officeart/2008/layout/LinedList"/>
    <dgm:cxn modelId="{5B030A42-5DEB-492C-ABCD-777C18EC8097}" type="presParOf" srcId="{F4D89CE3-BF6C-43F6-B9E5-CE278138150D}" destId="{D9876468-DE16-40DB-84AB-E90EC2698DC2}" srcOrd="6" destOrd="0" presId="urn:microsoft.com/office/officeart/2008/layout/LinedList"/>
    <dgm:cxn modelId="{CE50608F-5D56-4819-B8D6-5ED9CC0AED6D}" type="presParOf" srcId="{F4D89CE3-BF6C-43F6-B9E5-CE278138150D}" destId="{E9750A81-0D97-4A55-A227-07ABEEF8D3A7}" srcOrd="7" destOrd="0" presId="urn:microsoft.com/office/officeart/2008/layout/LinedList"/>
    <dgm:cxn modelId="{5F180EEE-E1C3-42AA-B07D-E2C3242619FB}" type="presParOf" srcId="{E9750A81-0D97-4A55-A227-07ABEEF8D3A7}" destId="{C0F27D71-5F4E-4153-9442-0277DA63E5C8}" srcOrd="0" destOrd="0" presId="urn:microsoft.com/office/officeart/2008/layout/LinedList"/>
    <dgm:cxn modelId="{58F81F8B-D089-45D7-89A3-6623006E7757}" type="presParOf" srcId="{E9750A81-0D97-4A55-A227-07ABEEF8D3A7}" destId="{9942AAC7-88D5-4F14-952E-CBC439244900}" srcOrd="1" destOrd="0" presId="urn:microsoft.com/office/officeart/2008/layout/LinedList"/>
    <dgm:cxn modelId="{199CC6D4-46E9-454E-9C0F-16907451D08B}" type="presParOf" srcId="{F4D89CE3-BF6C-43F6-B9E5-CE278138150D}" destId="{84CDFCAF-0136-40B6-90E6-00482056B768}" srcOrd="8" destOrd="0" presId="urn:microsoft.com/office/officeart/2008/layout/LinedList"/>
    <dgm:cxn modelId="{81C39F3D-22F3-428F-AB5F-C296CF0A8440}" type="presParOf" srcId="{F4D89CE3-BF6C-43F6-B9E5-CE278138150D}" destId="{3143C6A9-DD65-4442-B667-664E842C969E}" srcOrd="9" destOrd="0" presId="urn:microsoft.com/office/officeart/2008/layout/LinedList"/>
    <dgm:cxn modelId="{7AA40669-94C7-40B8-ABF4-BA554A9625F6}" type="presParOf" srcId="{3143C6A9-DD65-4442-B667-664E842C969E}" destId="{A4B7DEEB-C676-4BD0-B7CC-97DB257358F7}" srcOrd="0" destOrd="0" presId="urn:microsoft.com/office/officeart/2008/layout/LinedList"/>
    <dgm:cxn modelId="{9C8B4FD8-40BF-46E0-906E-6541696A9650}" type="presParOf" srcId="{3143C6A9-DD65-4442-B667-664E842C969E}" destId="{006E3334-719F-49CA-B37B-1731605EC076}" srcOrd="1" destOrd="0" presId="urn:microsoft.com/office/officeart/2008/layout/LinedList"/>
    <dgm:cxn modelId="{30993259-C5B9-49A0-83D2-7B1E40192D73}" type="presParOf" srcId="{F4D89CE3-BF6C-43F6-B9E5-CE278138150D}" destId="{105906EB-B183-4F53-8E85-0BD3C6ADFE88}" srcOrd="10" destOrd="0" presId="urn:microsoft.com/office/officeart/2008/layout/LinedList"/>
    <dgm:cxn modelId="{2F7AFC1B-C985-4746-81D0-893115C81F49}" type="presParOf" srcId="{F4D89CE3-BF6C-43F6-B9E5-CE278138150D}" destId="{B93C19C3-33CF-4E0D-8809-4B3262AAFE1A}" srcOrd="11" destOrd="0" presId="urn:microsoft.com/office/officeart/2008/layout/LinedList"/>
    <dgm:cxn modelId="{8E85A9CE-34AD-477A-9F69-D4B961C01061}" type="presParOf" srcId="{B93C19C3-33CF-4E0D-8809-4B3262AAFE1A}" destId="{E0E61A87-0253-4BD2-A9FB-D0C195273F35}" srcOrd="0" destOrd="0" presId="urn:microsoft.com/office/officeart/2008/layout/LinedList"/>
    <dgm:cxn modelId="{053C0D51-C1A3-47C3-966F-D9C37ADCC835}" type="presParOf" srcId="{B93C19C3-33CF-4E0D-8809-4B3262AAFE1A}" destId="{A70C3F40-5516-4C04-AA0F-A91417BD15D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D4B2CE-6019-4E40-AA70-EE7B277C3FEE}" type="doc">
      <dgm:prSet loTypeId="urn:microsoft.com/office/officeart/2008/layout/LinedList" loCatId="list" qsTypeId="urn:microsoft.com/office/officeart/2005/8/quickstyle/simple5" qsCatId="simple" csTypeId="urn:microsoft.com/office/officeart/2005/8/colors/accent0_3" csCatId="mainScheme" phldr="1"/>
      <dgm:spPr/>
      <dgm:t>
        <a:bodyPr/>
        <a:lstStyle/>
        <a:p>
          <a:endParaRPr lang="en-US"/>
        </a:p>
      </dgm:t>
    </dgm:pt>
    <dgm:pt modelId="{C04D39D4-9D16-44FF-B2A8-30784F8C31CC}">
      <dgm:prSet/>
      <dgm:spPr/>
      <dgm:t>
        <a:bodyPr/>
        <a:lstStyle/>
        <a:p>
          <a:r>
            <a:rPr lang="en-GB"/>
            <a:t>The final element of a SWOT analysis are Threats – everything that poses a RISK to either your company itself or its likelihood of success or growth.</a:t>
          </a:r>
          <a:endParaRPr lang="en-US"/>
        </a:p>
      </dgm:t>
    </dgm:pt>
    <dgm:pt modelId="{0CF439D5-8921-4053-96B8-0D9741D54B94}" type="parTrans" cxnId="{414236EA-FCDA-4AB4-882E-F79F2EAA4B1D}">
      <dgm:prSet/>
      <dgm:spPr/>
      <dgm:t>
        <a:bodyPr/>
        <a:lstStyle/>
        <a:p>
          <a:endParaRPr lang="en-US"/>
        </a:p>
      </dgm:t>
    </dgm:pt>
    <dgm:pt modelId="{A2E6EDFC-EC19-487A-9013-2720FFC5D754}" type="sibTrans" cxnId="{414236EA-FCDA-4AB4-882E-F79F2EAA4B1D}">
      <dgm:prSet/>
      <dgm:spPr/>
      <dgm:t>
        <a:bodyPr/>
        <a:lstStyle/>
        <a:p>
          <a:endParaRPr lang="en-US"/>
        </a:p>
      </dgm:t>
    </dgm:pt>
    <dgm:pt modelId="{8A013ED4-634C-43C3-A59B-622F5158C122}">
      <dgm:prSet/>
      <dgm:spPr/>
      <dgm:t>
        <a:bodyPr/>
        <a:lstStyle/>
        <a:p>
          <a:r>
            <a:rPr lang="en-GB" dirty="0"/>
            <a:t>This could include things like emerging competitors, changes in regulatory law, financial risks, and virtually everything else that could potentially jeopardize the future of your company or project.</a:t>
          </a:r>
          <a:endParaRPr lang="en-US" dirty="0"/>
        </a:p>
      </dgm:t>
    </dgm:pt>
    <dgm:pt modelId="{91B799EE-CFD5-470D-9529-594FFE0DDF51}" type="parTrans" cxnId="{F5C602C3-6C62-480F-879E-DAFFBC5B9382}">
      <dgm:prSet/>
      <dgm:spPr/>
      <dgm:t>
        <a:bodyPr/>
        <a:lstStyle/>
        <a:p>
          <a:endParaRPr lang="en-US"/>
        </a:p>
      </dgm:t>
    </dgm:pt>
    <dgm:pt modelId="{77AE0F2F-1143-4E94-B90F-B83D38D92DDC}" type="sibTrans" cxnId="{F5C602C3-6C62-480F-879E-DAFFBC5B9382}">
      <dgm:prSet/>
      <dgm:spPr/>
      <dgm:t>
        <a:bodyPr/>
        <a:lstStyle/>
        <a:p>
          <a:endParaRPr lang="en-US"/>
        </a:p>
      </dgm:t>
    </dgm:pt>
    <dgm:pt modelId="{6FFB4329-F71F-49DF-8ED0-B639EF0FE066}">
      <dgm:prSet/>
      <dgm:spPr/>
      <dgm:t>
        <a:bodyPr/>
        <a:lstStyle/>
        <a:p>
          <a:r>
            <a:rPr lang="en-GB"/>
            <a:t>NEGATIVE Press.</a:t>
          </a:r>
          <a:endParaRPr lang="en-US"/>
        </a:p>
      </dgm:t>
    </dgm:pt>
    <dgm:pt modelId="{D68FEDEF-D9F2-4A8E-B0A4-465C74CA4535}" type="parTrans" cxnId="{BD79E721-5B41-4B98-BBA7-B13F87DCD026}">
      <dgm:prSet/>
      <dgm:spPr/>
      <dgm:t>
        <a:bodyPr/>
        <a:lstStyle/>
        <a:p>
          <a:endParaRPr lang="en-US"/>
        </a:p>
      </dgm:t>
    </dgm:pt>
    <dgm:pt modelId="{64872A65-FA5B-433C-A449-502168137FAC}" type="sibTrans" cxnId="{BD79E721-5B41-4B98-BBA7-B13F87DCD026}">
      <dgm:prSet/>
      <dgm:spPr/>
      <dgm:t>
        <a:bodyPr/>
        <a:lstStyle/>
        <a:p>
          <a:endParaRPr lang="en-US"/>
        </a:p>
      </dgm:t>
    </dgm:pt>
    <dgm:pt modelId="{09244681-9C83-4CF2-BDBC-70DDF51D8744}">
      <dgm:prSet/>
      <dgm:spPr/>
      <dgm:t>
        <a:bodyPr/>
        <a:lstStyle/>
        <a:p>
          <a:r>
            <a:rPr lang="en-GB"/>
            <a:t>Changing CUSTOMER Attitudes towards your company.</a:t>
          </a:r>
          <a:endParaRPr lang="en-US"/>
        </a:p>
      </dgm:t>
    </dgm:pt>
    <dgm:pt modelId="{F0E5C5BA-6995-46B6-997A-721791AEE237}" type="parTrans" cxnId="{44A9F972-EA4B-45D7-AC3A-9C3636F3310F}">
      <dgm:prSet/>
      <dgm:spPr/>
      <dgm:t>
        <a:bodyPr/>
        <a:lstStyle/>
        <a:p>
          <a:endParaRPr lang="en-US"/>
        </a:p>
      </dgm:t>
    </dgm:pt>
    <dgm:pt modelId="{FE7CB61E-2699-472B-BBCC-FA910D138729}" type="sibTrans" cxnId="{44A9F972-EA4B-45D7-AC3A-9C3636F3310F}">
      <dgm:prSet/>
      <dgm:spPr/>
      <dgm:t>
        <a:bodyPr/>
        <a:lstStyle/>
        <a:p>
          <a:endParaRPr lang="en-US"/>
        </a:p>
      </dgm:t>
    </dgm:pt>
    <dgm:pt modelId="{F79C5C01-EE9A-4610-AF2B-C2E5F6348005}">
      <dgm:prSet/>
      <dgm:spPr/>
      <dgm:t>
        <a:bodyPr/>
        <a:lstStyle/>
        <a:p>
          <a:r>
            <a:rPr lang="en-GB" dirty="0"/>
            <a:t>Terrorism.</a:t>
          </a:r>
          <a:endParaRPr lang="en-US" dirty="0"/>
        </a:p>
      </dgm:t>
    </dgm:pt>
    <dgm:pt modelId="{D1D571D2-CA1F-4E5D-8B9F-7815F5A4F6D1}" type="parTrans" cxnId="{AB5E5B4E-BEE6-42AA-B21C-8C044D53CBDB}">
      <dgm:prSet/>
      <dgm:spPr/>
      <dgm:t>
        <a:bodyPr/>
        <a:lstStyle/>
        <a:p>
          <a:endParaRPr lang="en-US"/>
        </a:p>
      </dgm:t>
    </dgm:pt>
    <dgm:pt modelId="{DBC7C526-9B71-4B05-BA27-2094B7E9519E}" type="sibTrans" cxnId="{AB5E5B4E-BEE6-42AA-B21C-8C044D53CBDB}">
      <dgm:prSet/>
      <dgm:spPr/>
      <dgm:t>
        <a:bodyPr/>
        <a:lstStyle/>
        <a:p>
          <a:endParaRPr lang="en-US"/>
        </a:p>
      </dgm:t>
    </dgm:pt>
    <dgm:pt modelId="{0394DF42-501F-4741-B66F-ED26AC447B17}" type="pres">
      <dgm:prSet presAssocID="{84D4B2CE-6019-4E40-AA70-EE7B277C3FEE}" presName="vert0" presStyleCnt="0">
        <dgm:presLayoutVars>
          <dgm:dir/>
          <dgm:animOne val="branch"/>
          <dgm:animLvl val="lvl"/>
        </dgm:presLayoutVars>
      </dgm:prSet>
      <dgm:spPr/>
    </dgm:pt>
    <dgm:pt modelId="{18F931B1-1401-40E6-B823-1473C0B3B046}" type="pres">
      <dgm:prSet presAssocID="{C04D39D4-9D16-44FF-B2A8-30784F8C31CC}" presName="thickLine" presStyleLbl="alignNode1" presStyleIdx="0" presStyleCnt="5"/>
      <dgm:spPr/>
    </dgm:pt>
    <dgm:pt modelId="{8F4C32A4-63A4-44A0-AE2F-506885493596}" type="pres">
      <dgm:prSet presAssocID="{C04D39D4-9D16-44FF-B2A8-30784F8C31CC}" presName="horz1" presStyleCnt="0"/>
      <dgm:spPr/>
    </dgm:pt>
    <dgm:pt modelId="{02DC78E4-832F-4F9B-9D6C-B4FDF44216B3}" type="pres">
      <dgm:prSet presAssocID="{C04D39D4-9D16-44FF-B2A8-30784F8C31CC}" presName="tx1" presStyleLbl="revTx" presStyleIdx="0" presStyleCnt="5"/>
      <dgm:spPr/>
    </dgm:pt>
    <dgm:pt modelId="{38227F4B-D1CD-4211-8F62-0057D424A17C}" type="pres">
      <dgm:prSet presAssocID="{C04D39D4-9D16-44FF-B2A8-30784F8C31CC}" presName="vert1" presStyleCnt="0"/>
      <dgm:spPr/>
    </dgm:pt>
    <dgm:pt modelId="{AEF33ADF-D3A6-44B8-9E54-3B4296F5DD24}" type="pres">
      <dgm:prSet presAssocID="{8A013ED4-634C-43C3-A59B-622F5158C122}" presName="thickLine" presStyleLbl="alignNode1" presStyleIdx="1" presStyleCnt="5"/>
      <dgm:spPr/>
    </dgm:pt>
    <dgm:pt modelId="{AB6CDF1C-8542-4BAA-86EA-DC91C7E5E683}" type="pres">
      <dgm:prSet presAssocID="{8A013ED4-634C-43C3-A59B-622F5158C122}" presName="horz1" presStyleCnt="0"/>
      <dgm:spPr/>
    </dgm:pt>
    <dgm:pt modelId="{81195E4A-23C6-472A-B838-2F0A3B9B5C3D}" type="pres">
      <dgm:prSet presAssocID="{8A013ED4-634C-43C3-A59B-622F5158C122}" presName="tx1" presStyleLbl="revTx" presStyleIdx="1" presStyleCnt="5"/>
      <dgm:spPr/>
    </dgm:pt>
    <dgm:pt modelId="{672CF819-DA30-4989-B284-663DDDC244FF}" type="pres">
      <dgm:prSet presAssocID="{8A013ED4-634C-43C3-A59B-622F5158C122}" presName="vert1" presStyleCnt="0"/>
      <dgm:spPr/>
    </dgm:pt>
    <dgm:pt modelId="{092EDD6B-9621-4BEF-99CE-18BF43B0190E}" type="pres">
      <dgm:prSet presAssocID="{6FFB4329-F71F-49DF-8ED0-B639EF0FE066}" presName="thickLine" presStyleLbl="alignNode1" presStyleIdx="2" presStyleCnt="5"/>
      <dgm:spPr/>
    </dgm:pt>
    <dgm:pt modelId="{5C4980C1-72D3-4E67-8EFA-02FD8DB3BBC1}" type="pres">
      <dgm:prSet presAssocID="{6FFB4329-F71F-49DF-8ED0-B639EF0FE066}" presName="horz1" presStyleCnt="0"/>
      <dgm:spPr/>
    </dgm:pt>
    <dgm:pt modelId="{A27E6C79-9F2A-4AF6-B999-40E03CE772FB}" type="pres">
      <dgm:prSet presAssocID="{6FFB4329-F71F-49DF-8ED0-B639EF0FE066}" presName="tx1" presStyleLbl="revTx" presStyleIdx="2" presStyleCnt="5"/>
      <dgm:spPr/>
    </dgm:pt>
    <dgm:pt modelId="{79E1DA9C-F485-4DB5-9E78-96828383D5D1}" type="pres">
      <dgm:prSet presAssocID="{6FFB4329-F71F-49DF-8ED0-B639EF0FE066}" presName="vert1" presStyleCnt="0"/>
      <dgm:spPr/>
    </dgm:pt>
    <dgm:pt modelId="{9BEDCD4B-5E34-4430-90BC-EFF5A38902EB}" type="pres">
      <dgm:prSet presAssocID="{09244681-9C83-4CF2-BDBC-70DDF51D8744}" presName="thickLine" presStyleLbl="alignNode1" presStyleIdx="3" presStyleCnt="5"/>
      <dgm:spPr/>
    </dgm:pt>
    <dgm:pt modelId="{0C645602-6B2F-4B75-B6B8-E618728DC951}" type="pres">
      <dgm:prSet presAssocID="{09244681-9C83-4CF2-BDBC-70DDF51D8744}" presName="horz1" presStyleCnt="0"/>
      <dgm:spPr/>
    </dgm:pt>
    <dgm:pt modelId="{C6BAF1EA-4A99-497D-A96D-E16BD1D5088C}" type="pres">
      <dgm:prSet presAssocID="{09244681-9C83-4CF2-BDBC-70DDF51D8744}" presName="tx1" presStyleLbl="revTx" presStyleIdx="3" presStyleCnt="5"/>
      <dgm:spPr/>
    </dgm:pt>
    <dgm:pt modelId="{FC491579-AE40-4DF0-8896-F6A38091C530}" type="pres">
      <dgm:prSet presAssocID="{09244681-9C83-4CF2-BDBC-70DDF51D8744}" presName="vert1" presStyleCnt="0"/>
      <dgm:spPr/>
    </dgm:pt>
    <dgm:pt modelId="{619AA726-5DB9-44AB-A9DA-2F55936671A0}" type="pres">
      <dgm:prSet presAssocID="{F79C5C01-EE9A-4610-AF2B-C2E5F6348005}" presName="thickLine" presStyleLbl="alignNode1" presStyleIdx="4" presStyleCnt="5"/>
      <dgm:spPr/>
    </dgm:pt>
    <dgm:pt modelId="{32891396-3479-408D-8DCC-B394EBAF282D}" type="pres">
      <dgm:prSet presAssocID="{F79C5C01-EE9A-4610-AF2B-C2E5F6348005}" presName="horz1" presStyleCnt="0"/>
      <dgm:spPr/>
    </dgm:pt>
    <dgm:pt modelId="{EBAC7FB8-ADEC-48DF-971C-D42E4AB93DE4}" type="pres">
      <dgm:prSet presAssocID="{F79C5C01-EE9A-4610-AF2B-C2E5F6348005}" presName="tx1" presStyleLbl="revTx" presStyleIdx="4" presStyleCnt="5"/>
      <dgm:spPr/>
    </dgm:pt>
    <dgm:pt modelId="{1C573B31-B4F1-49A0-82F2-887821437213}" type="pres">
      <dgm:prSet presAssocID="{F79C5C01-EE9A-4610-AF2B-C2E5F6348005}" presName="vert1" presStyleCnt="0"/>
      <dgm:spPr/>
    </dgm:pt>
  </dgm:ptLst>
  <dgm:cxnLst>
    <dgm:cxn modelId="{BD79E721-5B41-4B98-BBA7-B13F87DCD026}" srcId="{84D4B2CE-6019-4E40-AA70-EE7B277C3FEE}" destId="{6FFB4329-F71F-49DF-8ED0-B639EF0FE066}" srcOrd="2" destOrd="0" parTransId="{D68FEDEF-D9F2-4A8E-B0A4-465C74CA4535}" sibTransId="{64872A65-FA5B-433C-A449-502168137FAC}"/>
    <dgm:cxn modelId="{A93F4A4B-5AEE-4DFC-8143-A76D1342BE42}" type="presOf" srcId="{09244681-9C83-4CF2-BDBC-70DDF51D8744}" destId="{C6BAF1EA-4A99-497D-A96D-E16BD1D5088C}" srcOrd="0" destOrd="0" presId="urn:microsoft.com/office/officeart/2008/layout/LinedList"/>
    <dgm:cxn modelId="{AB5E5B4E-BEE6-42AA-B21C-8C044D53CBDB}" srcId="{84D4B2CE-6019-4E40-AA70-EE7B277C3FEE}" destId="{F79C5C01-EE9A-4610-AF2B-C2E5F6348005}" srcOrd="4" destOrd="0" parTransId="{D1D571D2-CA1F-4E5D-8B9F-7815F5A4F6D1}" sibTransId="{DBC7C526-9B71-4B05-BA27-2094B7E9519E}"/>
    <dgm:cxn modelId="{44A9F972-EA4B-45D7-AC3A-9C3636F3310F}" srcId="{84D4B2CE-6019-4E40-AA70-EE7B277C3FEE}" destId="{09244681-9C83-4CF2-BDBC-70DDF51D8744}" srcOrd="3" destOrd="0" parTransId="{F0E5C5BA-6995-46B6-997A-721791AEE237}" sibTransId="{FE7CB61E-2699-472B-BBCC-FA910D138729}"/>
    <dgm:cxn modelId="{CCE12F5A-DC17-4FE2-99C2-B9727C15554E}" type="presOf" srcId="{6FFB4329-F71F-49DF-8ED0-B639EF0FE066}" destId="{A27E6C79-9F2A-4AF6-B999-40E03CE772FB}" srcOrd="0" destOrd="0" presId="urn:microsoft.com/office/officeart/2008/layout/LinedList"/>
    <dgm:cxn modelId="{D40D688C-6A96-4A66-BDA4-E892D1E16147}" type="presOf" srcId="{8A013ED4-634C-43C3-A59B-622F5158C122}" destId="{81195E4A-23C6-472A-B838-2F0A3B9B5C3D}" srcOrd="0" destOrd="0" presId="urn:microsoft.com/office/officeart/2008/layout/LinedList"/>
    <dgm:cxn modelId="{112EC3AF-98EE-4F69-AC8E-F7443AD5BD7D}" type="presOf" srcId="{F79C5C01-EE9A-4610-AF2B-C2E5F6348005}" destId="{EBAC7FB8-ADEC-48DF-971C-D42E4AB93DE4}" srcOrd="0" destOrd="0" presId="urn:microsoft.com/office/officeart/2008/layout/LinedList"/>
    <dgm:cxn modelId="{F5C602C3-6C62-480F-879E-DAFFBC5B9382}" srcId="{84D4B2CE-6019-4E40-AA70-EE7B277C3FEE}" destId="{8A013ED4-634C-43C3-A59B-622F5158C122}" srcOrd="1" destOrd="0" parTransId="{91B799EE-CFD5-470D-9529-594FFE0DDF51}" sibTransId="{77AE0F2F-1143-4E94-B90F-B83D38D92DDC}"/>
    <dgm:cxn modelId="{7899CEC3-16E5-430A-8B76-8AAC3E2DA532}" type="presOf" srcId="{84D4B2CE-6019-4E40-AA70-EE7B277C3FEE}" destId="{0394DF42-501F-4741-B66F-ED26AC447B17}" srcOrd="0" destOrd="0" presId="urn:microsoft.com/office/officeart/2008/layout/LinedList"/>
    <dgm:cxn modelId="{414236EA-FCDA-4AB4-882E-F79F2EAA4B1D}" srcId="{84D4B2CE-6019-4E40-AA70-EE7B277C3FEE}" destId="{C04D39D4-9D16-44FF-B2A8-30784F8C31CC}" srcOrd="0" destOrd="0" parTransId="{0CF439D5-8921-4053-96B8-0D9741D54B94}" sibTransId="{A2E6EDFC-EC19-487A-9013-2720FFC5D754}"/>
    <dgm:cxn modelId="{CE148FFF-AAE7-4BF2-ABFE-83C976C85A0B}" type="presOf" srcId="{C04D39D4-9D16-44FF-B2A8-30784F8C31CC}" destId="{02DC78E4-832F-4F9B-9D6C-B4FDF44216B3}" srcOrd="0" destOrd="0" presId="urn:microsoft.com/office/officeart/2008/layout/LinedList"/>
    <dgm:cxn modelId="{36C1D771-1393-425A-B365-0BF1AD45D2A0}" type="presParOf" srcId="{0394DF42-501F-4741-B66F-ED26AC447B17}" destId="{18F931B1-1401-40E6-B823-1473C0B3B046}" srcOrd="0" destOrd="0" presId="urn:microsoft.com/office/officeart/2008/layout/LinedList"/>
    <dgm:cxn modelId="{A94E5450-F347-4283-B4CB-63F9BC3BDDD6}" type="presParOf" srcId="{0394DF42-501F-4741-B66F-ED26AC447B17}" destId="{8F4C32A4-63A4-44A0-AE2F-506885493596}" srcOrd="1" destOrd="0" presId="urn:microsoft.com/office/officeart/2008/layout/LinedList"/>
    <dgm:cxn modelId="{41391207-0A3F-435E-B54B-CEDE17EEB873}" type="presParOf" srcId="{8F4C32A4-63A4-44A0-AE2F-506885493596}" destId="{02DC78E4-832F-4F9B-9D6C-B4FDF44216B3}" srcOrd="0" destOrd="0" presId="urn:microsoft.com/office/officeart/2008/layout/LinedList"/>
    <dgm:cxn modelId="{28C58F27-9DF5-4B1E-A388-78A5A9D4D5E6}" type="presParOf" srcId="{8F4C32A4-63A4-44A0-AE2F-506885493596}" destId="{38227F4B-D1CD-4211-8F62-0057D424A17C}" srcOrd="1" destOrd="0" presId="urn:microsoft.com/office/officeart/2008/layout/LinedList"/>
    <dgm:cxn modelId="{86C55866-AC37-4BA5-96A3-2645A0531DFB}" type="presParOf" srcId="{0394DF42-501F-4741-B66F-ED26AC447B17}" destId="{AEF33ADF-D3A6-44B8-9E54-3B4296F5DD24}" srcOrd="2" destOrd="0" presId="urn:microsoft.com/office/officeart/2008/layout/LinedList"/>
    <dgm:cxn modelId="{F4340298-4D76-4FCF-B4A5-1A93D3260557}" type="presParOf" srcId="{0394DF42-501F-4741-B66F-ED26AC447B17}" destId="{AB6CDF1C-8542-4BAA-86EA-DC91C7E5E683}" srcOrd="3" destOrd="0" presId="urn:microsoft.com/office/officeart/2008/layout/LinedList"/>
    <dgm:cxn modelId="{545A836F-0390-4A45-AA5E-72C47E66FB99}" type="presParOf" srcId="{AB6CDF1C-8542-4BAA-86EA-DC91C7E5E683}" destId="{81195E4A-23C6-472A-B838-2F0A3B9B5C3D}" srcOrd="0" destOrd="0" presId="urn:microsoft.com/office/officeart/2008/layout/LinedList"/>
    <dgm:cxn modelId="{C0A2C242-8040-4092-909D-99E3B987266A}" type="presParOf" srcId="{AB6CDF1C-8542-4BAA-86EA-DC91C7E5E683}" destId="{672CF819-DA30-4989-B284-663DDDC244FF}" srcOrd="1" destOrd="0" presId="urn:microsoft.com/office/officeart/2008/layout/LinedList"/>
    <dgm:cxn modelId="{267806E9-2028-4AB7-918E-0F56B4347A3B}" type="presParOf" srcId="{0394DF42-501F-4741-B66F-ED26AC447B17}" destId="{092EDD6B-9621-4BEF-99CE-18BF43B0190E}" srcOrd="4" destOrd="0" presId="urn:microsoft.com/office/officeart/2008/layout/LinedList"/>
    <dgm:cxn modelId="{E34E937F-924C-4852-BF09-AD5257EEBEB2}" type="presParOf" srcId="{0394DF42-501F-4741-B66F-ED26AC447B17}" destId="{5C4980C1-72D3-4E67-8EFA-02FD8DB3BBC1}" srcOrd="5" destOrd="0" presId="urn:microsoft.com/office/officeart/2008/layout/LinedList"/>
    <dgm:cxn modelId="{1490BAB4-59C6-4495-AA10-CB64BF668FF7}" type="presParOf" srcId="{5C4980C1-72D3-4E67-8EFA-02FD8DB3BBC1}" destId="{A27E6C79-9F2A-4AF6-B999-40E03CE772FB}" srcOrd="0" destOrd="0" presId="urn:microsoft.com/office/officeart/2008/layout/LinedList"/>
    <dgm:cxn modelId="{6068002F-05FB-43DA-AC00-39CBC0567C11}" type="presParOf" srcId="{5C4980C1-72D3-4E67-8EFA-02FD8DB3BBC1}" destId="{79E1DA9C-F485-4DB5-9E78-96828383D5D1}" srcOrd="1" destOrd="0" presId="urn:microsoft.com/office/officeart/2008/layout/LinedList"/>
    <dgm:cxn modelId="{ABF34856-7C81-4863-AEC1-1E01B037D689}" type="presParOf" srcId="{0394DF42-501F-4741-B66F-ED26AC447B17}" destId="{9BEDCD4B-5E34-4430-90BC-EFF5A38902EB}" srcOrd="6" destOrd="0" presId="urn:microsoft.com/office/officeart/2008/layout/LinedList"/>
    <dgm:cxn modelId="{37B0BB00-1F3D-4D97-8FD7-93A797092986}" type="presParOf" srcId="{0394DF42-501F-4741-B66F-ED26AC447B17}" destId="{0C645602-6B2F-4B75-B6B8-E618728DC951}" srcOrd="7" destOrd="0" presId="urn:microsoft.com/office/officeart/2008/layout/LinedList"/>
    <dgm:cxn modelId="{70E5FB08-C0BD-4912-92DF-80F551C49848}" type="presParOf" srcId="{0C645602-6B2F-4B75-B6B8-E618728DC951}" destId="{C6BAF1EA-4A99-497D-A96D-E16BD1D5088C}" srcOrd="0" destOrd="0" presId="urn:microsoft.com/office/officeart/2008/layout/LinedList"/>
    <dgm:cxn modelId="{D0C27B68-5C6B-49E1-99B4-74FE21E3424C}" type="presParOf" srcId="{0C645602-6B2F-4B75-B6B8-E618728DC951}" destId="{FC491579-AE40-4DF0-8896-F6A38091C530}" srcOrd="1" destOrd="0" presId="urn:microsoft.com/office/officeart/2008/layout/LinedList"/>
    <dgm:cxn modelId="{D222765C-E54E-4E36-9578-004064546D18}" type="presParOf" srcId="{0394DF42-501F-4741-B66F-ED26AC447B17}" destId="{619AA726-5DB9-44AB-A9DA-2F55936671A0}" srcOrd="8" destOrd="0" presId="urn:microsoft.com/office/officeart/2008/layout/LinedList"/>
    <dgm:cxn modelId="{C7DAF17F-8ABC-4925-8E28-1511A522B71D}" type="presParOf" srcId="{0394DF42-501F-4741-B66F-ED26AC447B17}" destId="{32891396-3479-408D-8DCC-B394EBAF282D}" srcOrd="9" destOrd="0" presId="urn:microsoft.com/office/officeart/2008/layout/LinedList"/>
    <dgm:cxn modelId="{F0EF90E4-93B0-4A76-879E-838F5455D64F}" type="presParOf" srcId="{32891396-3479-408D-8DCC-B394EBAF282D}" destId="{EBAC7FB8-ADEC-48DF-971C-D42E4AB93DE4}" srcOrd="0" destOrd="0" presId="urn:microsoft.com/office/officeart/2008/layout/LinedList"/>
    <dgm:cxn modelId="{05C8A483-0465-48F9-84D7-39386F21BEB1}" type="presParOf" srcId="{32891396-3479-408D-8DCC-B394EBAF282D}" destId="{1C573B31-B4F1-49A0-82F2-88782143721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2D02AE-5851-462E-BE70-F6FB87104F33}">
      <dsp:nvSpPr>
        <dsp:cNvPr id="0" name=""/>
        <dsp:cNvSpPr/>
      </dsp:nvSpPr>
      <dsp:spPr>
        <a:xfrm>
          <a:off x="0" y="2047"/>
          <a:ext cx="409412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51557E7-D426-4665-AE89-014FC1025415}">
      <dsp:nvSpPr>
        <dsp:cNvPr id="0" name=""/>
        <dsp:cNvSpPr/>
      </dsp:nvSpPr>
      <dsp:spPr>
        <a:xfrm>
          <a:off x="0" y="2047"/>
          <a:ext cx="4094129" cy="69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effectLst>
                <a:outerShdw blurRad="38100" dist="38100" dir="2700000" algn="tl">
                  <a:srgbClr val="000000">
                    <a:alpha val="43137"/>
                  </a:srgbClr>
                </a:outerShdw>
              </a:effectLst>
            </a:rPr>
            <a:t>Once you’ve figured out your strengths, it’s time to be critical and review your weaknesses</a:t>
          </a:r>
          <a:endParaRPr lang="en-US" sz="1400" kern="1200">
            <a:effectLst>
              <a:outerShdw blurRad="38100" dist="38100" dir="2700000" algn="tl">
                <a:srgbClr val="000000">
                  <a:alpha val="43137"/>
                </a:srgbClr>
              </a:outerShdw>
            </a:effectLst>
          </a:endParaRPr>
        </a:p>
      </dsp:txBody>
      <dsp:txXfrm>
        <a:off x="0" y="2047"/>
        <a:ext cx="4094129" cy="698070"/>
      </dsp:txXfrm>
    </dsp:sp>
    <dsp:sp modelId="{BE7BBEA4-8342-4FA6-B8DB-E490219D4BD4}">
      <dsp:nvSpPr>
        <dsp:cNvPr id="0" name=""/>
        <dsp:cNvSpPr/>
      </dsp:nvSpPr>
      <dsp:spPr>
        <a:xfrm>
          <a:off x="0" y="700118"/>
          <a:ext cx="4094129"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1944CC4-4543-47AD-8735-9E65364D1F45}">
      <dsp:nvSpPr>
        <dsp:cNvPr id="0" name=""/>
        <dsp:cNvSpPr/>
      </dsp:nvSpPr>
      <dsp:spPr>
        <a:xfrm>
          <a:off x="0" y="700118"/>
          <a:ext cx="4094129" cy="69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effectLst>
                <a:outerShdw blurRad="38100" dist="38100" dir="2700000" algn="tl">
                  <a:srgbClr val="000000">
                    <a:alpha val="43137"/>
                  </a:srgbClr>
                </a:outerShdw>
              </a:effectLst>
            </a:rPr>
            <a:t>What’s holding your business or project back? shortage of skilled people and financial or budgetary limitations.</a:t>
          </a:r>
          <a:endParaRPr lang="en-US" sz="1400" kern="1200">
            <a:effectLst>
              <a:outerShdw blurRad="38100" dist="38100" dir="2700000" algn="tl">
                <a:srgbClr val="000000">
                  <a:alpha val="43137"/>
                </a:srgbClr>
              </a:outerShdw>
            </a:effectLst>
          </a:endParaRPr>
        </a:p>
      </dsp:txBody>
      <dsp:txXfrm>
        <a:off x="0" y="700118"/>
        <a:ext cx="4094129" cy="698070"/>
      </dsp:txXfrm>
    </dsp:sp>
    <dsp:sp modelId="{F63607F2-C1FD-4B0D-A021-237F372F4355}">
      <dsp:nvSpPr>
        <dsp:cNvPr id="0" name=""/>
        <dsp:cNvSpPr/>
      </dsp:nvSpPr>
      <dsp:spPr>
        <a:xfrm>
          <a:off x="0" y="1398189"/>
          <a:ext cx="409412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5955138-467F-4102-8FFE-2E28DE6B035A}">
      <dsp:nvSpPr>
        <dsp:cNvPr id="0" name=""/>
        <dsp:cNvSpPr/>
      </dsp:nvSpPr>
      <dsp:spPr>
        <a:xfrm>
          <a:off x="0" y="1398189"/>
          <a:ext cx="4094129" cy="69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effectLst>
                <a:outerShdw blurRad="38100" dist="38100" dir="2700000" algn="tl">
                  <a:srgbClr val="000000">
                    <a:alpha val="43137"/>
                  </a:srgbClr>
                </a:outerShdw>
              </a:effectLst>
            </a:rPr>
            <a:t>What does the company LACK?</a:t>
          </a:r>
          <a:endParaRPr lang="en-US" sz="1400" kern="1200">
            <a:effectLst>
              <a:outerShdw blurRad="38100" dist="38100" dir="2700000" algn="tl">
                <a:srgbClr val="000000">
                  <a:alpha val="43137"/>
                </a:srgbClr>
              </a:outerShdw>
            </a:effectLst>
          </a:endParaRPr>
        </a:p>
      </dsp:txBody>
      <dsp:txXfrm>
        <a:off x="0" y="1398189"/>
        <a:ext cx="4094129" cy="698070"/>
      </dsp:txXfrm>
    </dsp:sp>
    <dsp:sp modelId="{D9876468-DE16-40DB-84AB-E90EC2698DC2}">
      <dsp:nvSpPr>
        <dsp:cNvPr id="0" name=""/>
        <dsp:cNvSpPr/>
      </dsp:nvSpPr>
      <dsp:spPr>
        <a:xfrm>
          <a:off x="0" y="2096260"/>
          <a:ext cx="4094129"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0F27D71-5F4E-4153-9442-0277DA63E5C8}">
      <dsp:nvSpPr>
        <dsp:cNvPr id="0" name=""/>
        <dsp:cNvSpPr/>
      </dsp:nvSpPr>
      <dsp:spPr>
        <a:xfrm>
          <a:off x="0" y="2096260"/>
          <a:ext cx="4094129" cy="69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effectLst>
                <a:outerShdw blurRad="38100" dist="38100" dir="2700000" algn="tl">
                  <a:srgbClr val="000000">
                    <a:alpha val="43137"/>
                  </a:srgbClr>
                </a:outerShdw>
              </a:effectLst>
            </a:rPr>
            <a:t>Things your Competitors do better than you?</a:t>
          </a:r>
          <a:endParaRPr lang="en-US" sz="1400" kern="1200">
            <a:effectLst>
              <a:outerShdw blurRad="38100" dist="38100" dir="2700000" algn="tl">
                <a:srgbClr val="000000">
                  <a:alpha val="43137"/>
                </a:srgbClr>
              </a:outerShdw>
            </a:effectLst>
          </a:endParaRPr>
        </a:p>
      </dsp:txBody>
      <dsp:txXfrm>
        <a:off x="0" y="2096260"/>
        <a:ext cx="4094129" cy="698070"/>
      </dsp:txXfrm>
    </dsp:sp>
    <dsp:sp modelId="{84CDFCAF-0136-40B6-90E6-00482056B768}">
      <dsp:nvSpPr>
        <dsp:cNvPr id="0" name=""/>
        <dsp:cNvSpPr/>
      </dsp:nvSpPr>
      <dsp:spPr>
        <a:xfrm>
          <a:off x="0" y="2794330"/>
          <a:ext cx="4094129"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4B7DEEB-C676-4BD0-B7CC-97DB257358F7}">
      <dsp:nvSpPr>
        <dsp:cNvPr id="0" name=""/>
        <dsp:cNvSpPr/>
      </dsp:nvSpPr>
      <dsp:spPr>
        <a:xfrm>
          <a:off x="0" y="2794330"/>
          <a:ext cx="4094129" cy="69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effectLst>
                <a:outerShdw blurRad="38100" dist="38100" dir="2700000" algn="tl">
                  <a:srgbClr val="000000">
                    <a:alpha val="43137"/>
                  </a:srgbClr>
                </a:outerShdw>
              </a:effectLst>
            </a:rPr>
            <a:t>Resource Limitations</a:t>
          </a:r>
          <a:endParaRPr lang="en-US" sz="1400" kern="1200">
            <a:effectLst>
              <a:outerShdw blurRad="38100" dist="38100" dir="2700000" algn="tl">
                <a:srgbClr val="000000">
                  <a:alpha val="43137"/>
                </a:srgbClr>
              </a:outerShdw>
            </a:effectLst>
          </a:endParaRPr>
        </a:p>
      </dsp:txBody>
      <dsp:txXfrm>
        <a:off x="0" y="2794330"/>
        <a:ext cx="4094129" cy="698070"/>
      </dsp:txXfrm>
    </dsp:sp>
    <dsp:sp modelId="{105906EB-B183-4F53-8E85-0BD3C6ADFE88}">
      <dsp:nvSpPr>
        <dsp:cNvPr id="0" name=""/>
        <dsp:cNvSpPr/>
      </dsp:nvSpPr>
      <dsp:spPr>
        <a:xfrm>
          <a:off x="0" y="3492401"/>
          <a:ext cx="409412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0E61A87-0253-4BD2-A9FB-D0C195273F35}">
      <dsp:nvSpPr>
        <dsp:cNvPr id="0" name=""/>
        <dsp:cNvSpPr/>
      </dsp:nvSpPr>
      <dsp:spPr>
        <a:xfrm>
          <a:off x="0" y="3492401"/>
          <a:ext cx="4094129" cy="69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effectLst>
                <a:outerShdw blurRad="38100" dist="38100" dir="2700000" algn="tl">
                  <a:srgbClr val="000000">
                    <a:alpha val="43137"/>
                  </a:srgbClr>
                </a:outerShdw>
              </a:effectLst>
            </a:rPr>
            <a:t>Unclear unique selling position.</a:t>
          </a:r>
          <a:endParaRPr lang="en-US" sz="1400" kern="1200">
            <a:effectLst>
              <a:outerShdw blurRad="38100" dist="38100" dir="2700000" algn="tl">
                <a:srgbClr val="000000">
                  <a:alpha val="43137"/>
                </a:srgbClr>
              </a:outerShdw>
            </a:effectLst>
          </a:endParaRPr>
        </a:p>
      </dsp:txBody>
      <dsp:txXfrm>
        <a:off x="0" y="3492401"/>
        <a:ext cx="4094129" cy="6980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F931B1-1401-40E6-B823-1473C0B3B046}">
      <dsp:nvSpPr>
        <dsp:cNvPr id="0" name=""/>
        <dsp:cNvSpPr/>
      </dsp:nvSpPr>
      <dsp:spPr>
        <a:xfrm>
          <a:off x="0" y="390"/>
          <a:ext cx="286631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2DC78E4-832F-4F9B-9D6C-B4FDF44216B3}">
      <dsp:nvSpPr>
        <dsp:cNvPr id="0" name=""/>
        <dsp:cNvSpPr/>
      </dsp:nvSpPr>
      <dsp:spPr>
        <a:xfrm>
          <a:off x="0" y="390"/>
          <a:ext cx="2866318" cy="639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The final element of a SWOT analysis are Threats – everything that poses a RISK to either your company itself or its likelihood of success or growth.</a:t>
          </a:r>
          <a:endParaRPr lang="en-US" sz="1000" kern="1200"/>
        </a:p>
      </dsp:txBody>
      <dsp:txXfrm>
        <a:off x="0" y="390"/>
        <a:ext cx="2866318" cy="639379"/>
      </dsp:txXfrm>
    </dsp:sp>
    <dsp:sp modelId="{AEF33ADF-D3A6-44B8-9E54-3B4296F5DD24}">
      <dsp:nvSpPr>
        <dsp:cNvPr id="0" name=""/>
        <dsp:cNvSpPr/>
      </dsp:nvSpPr>
      <dsp:spPr>
        <a:xfrm>
          <a:off x="0" y="639770"/>
          <a:ext cx="286631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1195E4A-23C6-472A-B838-2F0A3B9B5C3D}">
      <dsp:nvSpPr>
        <dsp:cNvPr id="0" name=""/>
        <dsp:cNvSpPr/>
      </dsp:nvSpPr>
      <dsp:spPr>
        <a:xfrm>
          <a:off x="0" y="639770"/>
          <a:ext cx="2866318" cy="639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dirty="0"/>
            <a:t>This could include things like emerging competitors, changes in regulatory law, financial risks, and virtually everything else that could potentially jeopardize the future of your company or project.</a:t>
          </a:r>
          <a:endParaRPr lang="en-US" sz="1000" kern="1200" dirty="0"/>
        </a:p>
      </dsp:txBody>
      <dsp:txXfrm>
        <a:off x="0" y="639770"/>
        <a:ext cx="2866318" cy="639379"/>
      </dsp:txXfrm>
    </dsp:sp>
    <dsp:sp modelId="{092EDD6B-9621-4BEF-99CE-18BF43B0190E}">
      <dsp:nvSpPr>
        <dsp:cNvPr id="0" name=""/>
        <dsp:cNvSpPr/>
      </dsp:nvSpPr>
      <dsp:spPr>
        <a:xfrm>
          <a:off x="0" y="1279149"/>
          <a:ext cx="286631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27E6C79-9F2A-4AF6-B999-40E03CE772FB}">
      <dsp:nvSpPr>
        <dsp:cNvPr id="0" name=""/>
        <dsp:cNvSpPr/>
      </dsp:nvSpPr>
      <dsp:spPr>
        <a:xfrm>
          <a:off x="0" y="1279149"/>
          <a:ext cx="2866318" cy="639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NEGATIVE Press.</a:t>
          </a:r>
          <a:endParaRPr lang="en-US" sz="1000" kern="1200"/>
        </a:p>
      </dsp:txBody>
      <dsp:txXfrm>
        <a:off x="0" y="1279149"/>
        <a:ext cx="2866318" cy="639379"/>
      </dsp:txXfrm>
    </dsp:sp>
    <dsp:sp modelId="{9BEDCD4B-5E34-4430-90BC-EFF5A38902EB}">
      <dsp:nvSpPr>
        <dsp:cNvPr id="0" name=""/>
        <dsp:cNvSpPr/>
      </dsp:nvSpPr>
      <dsp:spPr>
        <a:xfrm>
          <a:off x="0" y="1918529"/>
          <a:ext cx="286631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6BAF1EA-4A99-497D-A96D-E16BD1D5088C}">
      <dsp:nvSpPr>
        <dsp:cNvPr id="0" name=""/>
        <dsp:cNvSpPr/>
      </dsp:nvSpPr>
      <dsp:spPr>
        <a:xfrm>
          <a:off x="0" y="1918529"/>
          <a:ext cx="2866318" cy="639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Changing CUSTOMER Attitudes towards your company.</a:t>
          </a:r>
          <a:endParaRPr lang="en-US" sz="1000" kern="1200"/>
        </a:p>
      </dsp:txBody>
      <dsp:txXfrm>
        <a:off x="0" y="1918529"/>
        <a:ext cx="2866318" cy="639379"/>
      </dsp:txXfrm>
    </dsp:sp>
    <dsp:sp modelId="{619AA726-5DB9-44AB-A9DA-2F55936671A0}">
      <dsp:nvSpPr>
        <dsp:cNvPr id="0" name=""/>
        <dsp:cNvSpPr/>
      </dsp:nvSpPr>
      <dsp:spPr>
        <a:xfrm>
          <a:off x="0" y="2557908"/>
          <a:ext cx="2866318"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BAC7FB8-ADEC-48DF-971C-D42E4AB93DE4}">
      <dsp:nvSpPr>
        <dsp:cNvPr id="0" name=""/>
        <dsp:cNvSpPr/>
      </dsp:nvSpPr>
      <dsp:spPr>
        <a:xfrm>
          <a:off x="0" y="2557908"/>
          <a:ext cx="2866318" cy="639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dirty="0"/>
            <a:t>Terrorism.</a:t>
          </a:r>
          <a:endParaRPr lang="en-US" sz="1000" kern="1200" dirty="0"/>
        </a:p>
      </dsp:txBody>
      <dsp:txXfrm>
        <a:off x="0" y="2557908"/>
        <a:ext cx="2866318" cy="63937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1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06/11/2022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FEF253-80B3-443B-B695-1DAD409C3D97}" type="datetimeFigureOut">
              <a:rPr lang="en-GB" smtClean="0"/>
              <a:t>06/11/2022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AB408A-0EA1-4385-B8B7-11948C2488A2}" type="slidenum">
              <a:rPr lang="en-GB" smtClean="0"/>
              <a:t>‹#›</a:t>
            </a:fld>
            <a:endParaRPr lang="en-GB"/>
          </a:p>
        </p:txBody>
      </p:sp>
    </p:spTree>
    <p:extLst>
      <p:ext uri="{BB962C8B-B14F-4D97-AF65-F5344CB8AC3E}">
        <p14:creationId xmlns:p14="http://schemas.microsoft.com/office/powerpoint/2010/main" val="37185259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Pass mark is 40% min for the module overall (both assessments)</a:t>
            </a:r>
          </a:p>
          <a:p>
            <a:r>
              <a:rPr lang="en-GB" dirty="0"/>
              <a:t>23.55 hand in time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551080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looked at </a:t>
            </a:r>
            <a:r>
              <a:rPr lang="en-GB" b="1" dirty="0"/>
              <a:t>porters five forces for competition </a:t>
            </a:r>
            <a:r>
              <a:rPr lang="en-GB" dirty="0"/>
              <a:t>and we looked at </a:t>
            </a:r>
            <a:r>
              <a:rPr lang="en-GB" b="1" dirty="0"/>
              <a:t>position mapping </a:t>
            </a:r>
            <a:r>
              <a:rPr lang="en-GB" dirty="0"/>
              <a:t>now we will consider  </a:t>
            </a:r>
            <a:r>
              <a:rPr lang="en-GB" b="1" dirty="0"/>
              <a:t>SWOT and PESTLE analysis.</a:t>
            </a:r>
          </a:p>
          <a:p>
            <a:endParaRPr lang="en-GB" dirty="0"/>
          </a:p>
          <a:p>
            <a:endParaRPr lang="en-GB" dirty="0"/>
          </a:p>
          <a:p>
            <a:r>
              <a:rPr lang="en-GB" b="1" dirty="0"/>
              <a:t>PESTEL – Macro analysis</a:t>
            </a:r>
          </a:p>
          <a:p>
            <a:r>
              <a:rPr lang="en-GB" b="1" dirty="0"/>
              <a:t>Political :</a:t>
            </a:r>
          </a:p>
          <a:p>
            <a:r>
              <a:rPr lang="en-GB" dirty="0"/>
              <a:t>These are all about how and to what degree a government intervenes in the economy. </a:t>
            </a:r>
          </a:p>
          <a:p>
            <a:r>
              <a:rPr lang="en-GB" dirty="0"/>
              <a:t>This can include – government policy, political stability or instability in overseas markets, foreign trade policy, tax policy, labour law, environmental law, trade restrictions and so on. (COVID-19 for example)</a:t>
            </a:r>
          </a:p>
          <a:p>
            <a:r>
              <a:rPr lang="en-GB" dirty="0"/>
              <a:t>Organisations need to be able to respond to the current and anticipated future legislation and adjust their marketing policy accordingly.</a:t>
            </a:r>
          </a:p>
          <a:p>
            <a:r>
              <a:rPr lang="en-GB" b="1" dirty="0"/>
              <a:t>Economic </a:t>
            </a:r>
            <a:endParaRPr lang="en-GB" dirty="0"/>
          </a:p>
          <a:p>
            <a:r>
              <a:rPr lang="en-GB" dirty="0"/>
              <a:t>Factors include – economic growth, interest rates, exchange rates, inflation, disposable income of consumers and businesses.</a:t>
            </a:r>
          </a:p>
          <a:p>
            <a:r>
              <a:rPr lang="en-GB" dirty="0"/>
              <a:t>(Consider how the economy is being affected now by COVID-19)</a:t>
            </a:r>
          </a:p>
          <a:p>
            <a:r>
              <a:rPr lang="en-GB" dirty="0"/>
              <a:t>These factors can be further broken down into macro-economical and micro-economical factors.</a:t>
            </a:r>
          </a:p>
          <a:p>
            <a:endParaRPr lang="en-GB" dirty="0"/>
          </a:p>
          <a:p>
            <a:r>
              <a:rPr lang="en-GB" b="1" dirty="0"/>
              <a:t>Macro-economical  factors </a:t>
            </a:r>
            <a:r>
              <a:rPr lang="en-GB" dirty="0"/>
              <a:t>deal with the management of demand in an economy. For example Governments use interest rate control, taxation policy and government expenditure as their </a:t>
            </a:r>
            <a:r>
              <a:rPr lang="en-GB" b="1" dirty="0"/>
              <a:t>main mechanisms </a:t>
            </a:r>
            <a:r>
              <a:rPr lang="en-GB" dirty="0"/>
              <a:t>they use for this.</a:t>
            </a:r>
          </a:p>
          <a:p>
            <a:endParaRPr lang="en-GB" dirty="0"/>
          </a:p>
          <a:p>
            <a:r>
              <a:rPr lang="en-GB" b="1" dirty="0"/>
              <a:t>Micro-economic factors </a:t>
            </a:r>
            <a:r>
              <a:rPr lang="en-GB" dirty="0"/>
              <a:t>are all about the </a:t>
            </a:r>
            <a:r>
              <a:rPr lang="en-GB" b="1" dirty="0"/>
              <a:t>way people spend their incomes. </a:t>
            </a:r>
          </a:p>
          <a:p>
            <a:endParaRPr lang="en-GB" dirty="0"/>
          </a:p>
          <a:p>
            <a:r>
              <a:rPr lang="en-GB" b="1" dirty="0"/>
              <a:t>Social </a:t>
            </a:r>
          </a:p>
          <a:p>
            <a:r>
              <a:rPr lang="en-GB" dirty="0"/>
              <a:t>Also known as </a:t>
            </a:r>
            <a:r>
              <a:rPr lang="en-GB" b="1" dirty="0"/>
              <a:t>socio-cultural factors</a:t>
            </a:r>
            <a:r>
              <a:rPr lang="en-GB" dirty="0"/>
              <a:t>, are the areas that involve the </a:t>
            </a:r>
            <a:r>
              <a:rPr lang="en-GB" b="1" dirty="0"/>
              <a:t>shared belief and attitudes </a:t>
            </a:r>
            <a:r>
              <a:rPr lang="en-GB" dirty="0"/>
              <a:t>of the population. These factors include – </a:t>
            </a:r>
            <a:r>
              <a:rPr lang="en-GB" b="1" dirty="0"/>
              <a:t>population growth, age distribution, health consciousness, career attitudes </a:t>
            </a:r>
            <a:r>
              <a:rPr lang="en-GB" dirty="0"/>
              <a:t>and so on. </a:t>
            </a:r>
          </a:p>
          <a:p>
            <a:r>
              <a:rPr lang="en-GB" dirty="0"/>
              <a:t>These factors are of particular interest as they have a direct effect on </a:t>
            </a:r>
            <a:r>
              <a:rPr lang="en-GB" b="1" i="0" dirty="0"/>
              <a:t>how marketers understand customers and what drives them</a:t>
            </a:r>
            <a:r>
              <a:rPr lang="en-GB" dirty="0"/>
              <a:t>. It is important that marketers keep up with </a:t>
            </a:r>
            <a:r>
              <a:rPr lang="en-GB" b="1" dirty="0"/>
              <a:t>changing behaviours such as the increase in social media usage for effective channels to target. </a:t>
            </a:r>
          </a:p>
          <a:p>
            <a:endParaRPr lang="en-GB" dirty="0"/>
          </a:p>
          <a:p>
            <a:pPr marL="0" indent="0" fontAlgn="b">
              <a:lnSpc>
                <a:spcPct val="90000"/>
              </a:lnSpc>
              <a:buNone/>
            </a:pPr>
            <a:r>
              <a:rPr lang="en-GB" sz="1200" b="1" dirty="0">
                <a:solidFill>
                  <a:schemeClr val="bg1"/>
                </a:solidFill>
              </a:rPr>
              <a:t>Technological </a:t>
            </a:r>
            <a:r>
              <a:rPr lang="en-GB" sz="1200" dirty="0">
                <a:solidFill>
                  <a:schemeClr val="bg1"/>
                </a:solidFill>
              </a:rPr>
              <a:t>factors affect marketing and the management in three distinct ways:</a:t>
            </a:r>
          </a:p>
          <a:p>
            <a:pPr marL="0" indent="0" fontAlgn="b">
              <a:lnSpc>
                <a:spcPct val="90000"/>
              </a:lnSpc>
              <a:buNone/>
            </a:pPr>
            <a:endParaRPr lang="en-GB" sz="1200" dirty="0">
              <a:solidFill>
                <a:schemeClr val="bg1"/>
              </a:solidFill>
            </a:endParaRPr>
          </a:p>
          <a:p>
            <a:pPr marL="0" indent="0" fontAlgn="b">
              <a:lnSpc>
                <a:spcPct val="90000"/>
              </a:lnSpc>
              <a:buNone/>
            </a:pPr>
            <a:r>
              <a:rPr lang="en-GB" sz="1200" dirty="0">
                <a:solidFill>
                  <a:schemeClr val="bg1"/>
                </a:solidFill>
              </a:rPr>
              <a:t>New ways of </a:t>
            </a:r>
            <a:r>
              <a:rPr lang="en-GB" sz="1200" b="1" dirty="0">
                <a:solidFill>
                  <a:schemeClr val="bg1"/>
                </a:solidFill>
              </a:rPr>
              <a:t>producing</a:t>
            </a:r>
            <a:r>
              <a:rPr lang="en-GB" sz="1200" dirty="0">
                <a:solidFill>
                  <a:schemeClr val="bg1"/>
                </a:solidFill>
              </a:rPr>
              <a:t> goods and services</a:t>
            </a:r>
          </a:p>
          <a:p>
            <a:pPr marL="0" indent="0" fontAlgn="b">
              <a:lnSpc>
                <a:spcPct val="90000"/>
              </a:lnSpc>
              <a:buNone/>
            </a:pPr>
            <a:r>
              <a:rPr lang="en-GB" sz="1200" dirty="0">
                <a:solidFill>
                  <a:schemeClr val="bg1"/>
                </a:solidFill>
              </a:rPr>
              <a:t>New ways of </a:t>
            </a:r>
            <a:r>
              <a:rPr lang="en-GB" sz="1200" b="1" dirty="0">
                <a:solidFill>
                  <a:schemeClr val="bg1"/>
                </a:solidFill>
              </a:rPr>
              <a:t>distributing</a:t>
            </a:r>
            <a:r>
              <a:rPr lang="en-GB" sz="1200" dirty="0">
                <a:solidFill>
                  <a:schemeClr val="bg1"/>
                </a:solidFill>
              </a:rPr>
              <a:t> goods and services</a:t>
            </a:r>
          </a:p>
          <a:p>
            <a:pPr marL="0" indent="0" fontAlgn="b">
              <a:lnSpc>
                <a:spcPct val="90000"/>
              </a:lnSpc>
              <a:buNone/>
            </a:pPr>
            <a:r>
              <a:rPr lang="en-GB" sz="1200" dirty="0">
                <a:solidFill>
                  <a:schemeClr val="bg1"/>
                </a:solidFill>
              </a:rPr>
              <a:t>New ways of </a:t>
            </a:r>
            <a:r>
              <a:rPr lang="en-GB" sz="1200" b="1" dirty="0">
                <a:solidFill>
                  <a:schemeClr val="bg1"/>
                </a:solidFill>
              </a:rPr>
              <a:t>communicating </a:t>
            </a:r>
            <a:r>
              <a:rPr lang="en-GB" sz="1200" dirty="0">
                <a:solidFill>
                  <a:schemeClr val="bg1"/>
                </a:solidFill>
              </a:rPr>
              <a:t>with target markets</a:t>
            </a:r>
          </a:p>
          <a:p>
            <a:pPr marL="0" indent="0" fontAlgn="b">
              <a:lnSpc>
                <a:spcPct val="90000"/>
              </a:lnSpc>
              <a:buNone/>
            </a:pPr>
            <a:r>
              <a:rPr lang="en-GB" sz="1200" dirty="0">
                <a:solidFill>
                  <a:schemeClr val="bg1"/>
                </a:solidFill>
              </a:rPr>
              <a:t>(for example, the advent of skype &amp; Social Media and increased communication)Over the last 10 years, changes in technology have </a:t>
            </a:r>
            <a:r>
              <a:rPr lang="en-GB" sz="1200" b="1" dirty="0">
                <a:solidFill>
                  <a:schemeClr val="bg1"/>
                </a:solidFill>
              </a:rPr>
              <a:t>massively impacted every industry </a:t>
            </a:r>
            <a:r>
              <a:rPr lang="en-GB" sz="1200" dirty="0">
                <a:solidFill>
                  <a:schemeClr val="bg1"/>
                </a:solidFill>
              </a:rPr>
              <a:t>and the degree and speed that this will occur in the future is only going to increase.</a:t>
            </a:r>
          </a:p>
          <a:p>
            <a:pPr marL="0" indent="0" algn="just">
              <a:lnSpc>
                <a:spcPct val="90000"/>
              </a:lnSpc>
              <a:buNone/>
            </a:pPr>
            <a:endParaRPr lang="en-GB" sz="1200" dirty="0">
              <a:solidFill>
                <a:schemeClr val="bg1"/>
              </a:solidFill>
              <a:latin typeface="Arial" panose="020B0604020202020204" pitchFamily="34" charset="0"/>
              <a:cs typeface="Arial" panose="020B0604020202020204" pitchFamily="34" charset="0"/>
            </a:endParaRPr>
          </a:p>
          <a:p>
            <a:pPr marL="0" indent="0" algn="just">
              <a:lnSpc>
                <a:spcPct val="90000"/>
              </a:lnSpc>
              <a:buNone/>
            </a:pPr>
            <a:r>
              <a:rPr lang="en-GB" sz="1200" b="1" dirty="0">
                <a:solidFill>
                  <a:schemeClr val="bg1"/>
                </a:solidFill>
                <a:latin typeface="Arial" panose="020B0604020202020204" pitchFamily="34" charset="0"/>
                <a:cs typeface="Arial" panose="020B0604020202020204" pitchFamily="34" charset="0"/>
              </a:rPr>
              <a:t>environment</a:t>
            </a:r>
            <a:r>
              <a:rPr lang="en-GB" sz="1200" dirty="0">
                <a:solidFill>
                  <a:schemeClr val="bg1"/>
                </a:solidFill>
                <a:latin typeface="Arial" panose="020B0604020202020204" pitchFamily="34" charset="0"/>
                <a:cs typeface="Arial" panose="020B0604020202020204" pitchFamily="34" charset="0"/>
              </a:rPr>
              <a:t> has become important due to the </a:t>
            </a:r>
            <a:r>
              <a:rPr lang="en-GB" sz="1200" b="1" dirty="0">
                <a:solidFill>
                  <a:schemeClr val="bg1"/>
                </a:solidFill>
                <a:latin typeface="Arial" panose="020B0604020202020204" pitchFamily="34" charset="0"/>
                <a:cs typeface="Arial" panose="020B0604020202020204" pitchFamily="34" charset="0"/>
              </a:rPr>
              <a:t>increasing scarcity of raw materials, pollution targets, doing business as an ethical and sustainable company, carbon footprint targets</a:t>
            </a:r>
            <a:r>
              <a:rPr lang="en-GB" sz="1200" dirty="0">
                <a:solidFill>
                  <a:schemeClr val="bg1"/>
                </a:solidFill>
                <a:latin typeface="Arial" panose="020B0604020202020204" pitchFamily="34" charset="0"/>
                <a:cs typeface="Arial" panose="020B0604020202020204" pitchFamily="34" charset="0"/>
              </a:rPr>
              <a:t> set by </a:t>
            </a:r>
            <a:r>
              <a:rPr lang="en-GB" sz="1200" b="1" dirty="0">
                <a:solidFill>
                  <a:schemeClr val="bg1"/>
                </a:solidFill>
                <a:latin typeface="Arial" panose="020B0604020202020204" pitchFamily="34" charset="0"/>
                <a:cs typeface="Arial" panose="020B0604020202020204" pitchFamily="34" charset="0"/>
              </a:rPr>
              <a:t>governments </a:t>
            </a:r>
            <a:r>
              <a:rPr lang="en-GB" sz="1200" i="1" dirty="0">
                <a:solidFill>
                  <a:schemeClr val="bg1"/>
                </a:solidFill>
                <a:latin typeface="Arial" panose="020B0604020202020204" pitchFamily="34" charset="0"/>
                <a:cs typeface="Arial" panose="020B0604020202020204" pitchFamily="34" charset="0"/>
              </a:rPr>
              <a:t>(this is a good example where one factor could be classed as political and environmental at the same time). </a:t>
            </a:r>
            <a:r>
              <a:rPr lang="en-GB" sz="1200" dirty="0">
                <a:solidFill>
                  <a:schemeClr val="bg1"/>
                </a:solidFill>
                <a:latin typeface="Arial" panose="020B0604020202020204" pitchFamily="34" charset="0"/>
                <a:cs typeface="Arial" panose="020B0604020202020204" pitchFamily="34" charset="0"/>
              </a:rPr>
              <a:t>More and more consumers are </a:t>
            </a:r>
            <a:r>
              <a:rPr lang="en-GB" sz="1200" b="1" dirty="0">
                <a:solidFill>
                  <a:schemeClr val="bg1"/>
                </a:solidFill>
                <a:latin typeface="Arial" panose="020B0604020202020204" pitchFamily="34" charset="0"/>
                <a:cs typeface="Arial" panose="020B0604020202020204" pitchFamily="34" charset="0"/>
              </a:rPr>
              <a:t>demanding that the products they buy are sourced ethically, </a:t>
            </a:r>
            <a:r>
              <a:rPr lang="en-GB" sz="1200" dirty="0">
                <a:solidFill>
                  <a:schemeClr val="bg1"/>
                </a:solidFill>
                <a:latin typeface="Arial" panose="020B0604020202020204" pitchFamily="34" charset="0"/>
                <a:cs typeface="Arial" panose="020B0604020202020204" pitchFamily="34" charset="0"/>
              </a:rPr>
              <a:t>and if possible, from </a:t>
            </a:r>
            <a:r>
              <a:rPr lang="en-GB" sz="1200" b="1" dirty="0">
                <a:solidFill>
                  <a:schemeClr val="bg1"/>
                </a:solidFill>
                <a:latin typeface="Arial" panose="020B0604020202020204" pitchFamily="34" charset="0"/>
                <a:cs typeface="Arial" panose="020B0604020202020204" pitchFamily="34" charset="0"/>
              </a:rPr>
              <a:t>a sustainable source.</a:t>
            </a:r>
          </a:p>
          <a:p>
            <a:pPr marL="0" indent="0" algn="just">
              <a:lnSpc>
                <a:spcPct val="90000"/>
              </a:lnSpc>
              <a:buNone/>
            </a:pPr>
            <a:endParaRPr lang="en-GB" sz="1200" dirty="0">
              <a:solidFill>
                <a:schemeClr val="bg1"/>
              </a:solidFill>
              <a:latin typeface="Arial" panose="020B0604020202020204" pitchFamily="34" charset="0"/>
              <a:cs typeface="Arial" panose="020B0604020202020204" pitchFamily="34" charset="0"/>
            </a:endParaRPr>
          </a:p>
          <a:p>
            <a:pPr marL="0" indent="0" algn="just">
              <a:lnSpc>
                <a:spcPct val="90000"/>
              </a:lnSpc>
              <a:buNone/>
            </a:pPr>
            <a:r>
              <a:rPr lang="en-GB" sz="1200" b="1" dirty="0">
                <a:solidFill>
                  <a:schemeClr val="bg1"/>
                </a:solidFill>
                <a:latin typeface="Arial" panose="020B0604020202020204" pitchFamily="34" charset="0"/>
                <a:cs typeface="Arial" panose="020B0604020202020204" pitchFamily="34" charset="0"/>
              </a:rPr>
              <a:t>(</a:t>
            </a:r>
            <a:r>
              <a:rPr lang="en-GB" sz="1200" b="1" i="1" dirty="0">
                <a:solidFill>
                  <a:schemeClr val="bg1"/>
                </a:solidFill>
                <a:latin typeface="Arial" panose="020B0604020202020204" pitchFamily="34" charset="0"/>
                <a:cs typeface="Arial" panose="020B0604020202020204" pitchFamily="34" charset="0"/>
              </a:rPr>
              <a:t>Marriott and their sustainable agenda with the Serve 360 programme)</a:t>
            </a:r>
          </a:p>
          <a:p>
            <a:pPr marL="0" indent="0" algn="just">
              <a:lnSpc>
                <a:spcPct val="90000"/>
              </a:lnSpc>
              <a:buNone/>
            </a:pPr>
            <a:endParaRPr lang="en-GB" sz="1200" b="1" i="1" dirty="0">
              <a:solidFill>
                <a:schemeClr val="bg1"/>
              </a:solidFill>
              <a:latin typeface="Arial" panose="020B0604020202020204" pitchFamily="34" charset="0"/>
              <a:cs typeface="Arial" panose="020B0604020202020204" pitchFamily="34" charset="0"/>
            </a:endParaRPr>
          </a:p>
          <a:p>
            <a:pPr marL="0" indent="0">
              <a:lnSpc>
                <a:spcPct val="90000"/>
              </a:lnSpc>
              <a:buNone/>
            </a:pPr>
            <a:r>
              <a:rPr lang="en-GB" sz="1200" b="1" dirty="0">
                <a:solidFill>
                  <a:schemeClr val="bg1"/>
                </a:solidFill>
                <a:latin typeface="Arial" panose="020B0604020202020204" pitchFamily="34" charset="0"/>
                <a:cs typeface="Arial" panose="020B0604020202020204" pitchFamily="34" charset="0"/>
              </a:rPr>
              <a:t>Legal </a:t>
            </a:r>
          </a:p>
          <a:p>
            <a:pPr marL="0" indent="0">
              <a:lnSpc>
                <a:spcPct val="90000"/>
              </a:lnSpc>
              <a:buNone/>
            </a:pPr>
            <a:r>
              <a:rPr lang="en-GB" sz="1200" dirty="0">
                <a:solidFill>
                  <a:schemeClr val="bg1"/>
                </a:solidFill>
                <a:latin typeface="Arial" panose="020B0604020202020204" pitchFamily="34" charset="0"/>
                <a:cs typeface="Arial" panose="020B0604020202020204" pitchFamily="34" charset="0"/>
              </a:rPr>
              <a:t>Health and Safety, equal opportunities, advertising standards, consumer rights and laws, product labelling and product safety. Important for companies to know what is not legal in order trade successfully. </a:t>
            </a:r>
          </a:p>
          <a:p>
            <a:pPr marL="0" indent="0">
              <a:lnSpc>
                <a:spcPct val="90000"/>
              </a:lnSpc>
              <a:buNone/>
            </a:pPr>
            <a:r>
              <a:rPr lang="en-GB" sz="1200" dirty="0">
                <a:solidFill>
                  <a:schemeClr val="bg1"/>
                </a:solidFill>
                <a:latin typeface="Arial" panose="020B0604020202020204" pitchFamily="34" charset="0"/>
                <a:cs typeface="Arial" panose="020B0604020202020204" pitchFamily="34" charset="0"/>
              </a:rPr>
              <a:t>If an organisation trades globally this becomes more difficult </a:t>
            </a:r>
            <a:r>
              <a:rPr lang="en-GB" sz="1200" b="1" i="0" dirty="0">
                <a:solidFill>
                  <a:schemeClr val="bg1"/>
                </a:solidFill>
                <a:latin typeface="Arial" panose="020B0604020202020204" pitchFamily="34" charset="0"/>
                <a:cs typeface="Arial" panose="020B0604020202020204" pitchFamily="34" charset="0"/>
              </a:rPr>
              <a:t>as each country has its own set of rules and regulations</a:t>
            </a:r>
            <a:endParaRPr lang="en-GB" b="1" i="0" dirty="0"/>
          </a:p>
        </p:txBody>
      </p:sp>
      <p:sp>
        <p:nvSpPr>
          <p:cNvPr id="4" name="Slide Number Placeholder 3"/>
          <p:cNvSpPr>
            <a:spLocks noGrp="1"/>
          </p:cNvSpPr>
          <p:nvPr>
            <p:ph type="sldNum" sz="quarter" idx="5"/>
          </p:nvPr>
        </p:nvSpPr>
        <p:spPr/>
        <p:txBody>
          <a:bodyPr/>
          <a:lstStyle/>
          <a:p>
            <a:fld id="{90F77E39-2B87-4B9B-B909-AC629129DAA0}" type="slidenum">
              <a:rPr lang="en-GB" smtClean="0"/>
              <a:t>9</a:t>
            </a:fld>
            <a:endParaRPr lang="en-GB"/>
          </a:p>
        </p:txBody>
      </p:sp>
    </p:spTree>
    <p:extLst>
      <p:ext uri="{BB962C8B-B14F-4D97-AF65-F5344CB8AC3E}">
        <p14:creationId xmlns:p14="http://schemas.microsoft.com/office/powerpoint/2010/main" val="22104119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anyone name segmentation variables? </a:t>
            </a:r>
          </a:p>
          <a:p>
            <a:r>
              <a:rPr lang="en-GB" dirty="0"/>
              <a:t>Geographic, demographic, psychographic, behaviour…</a:t>
            </a:r>
          </a:p>
          <a:p>
            <a:endParaRPr lang="en-GB" dirty="0"/>
          </a:p>
          <a:p>
            <a:pPr marL="0" indent="0" defTabSz="685800">
              <a:spcBef>
                <a:spcPts val="750"/>
              </a:spcBef>
              <a:buNone/>
            </a:pPr>
            <a:r>
              <a:rPr lang="en-US" sz="1200" b="1" dirty="0">
                <a:solidFill>
                  <a:prstClr val="black"/>
                </a:solidFill>
                <a:latin typeface="Calibri" panose="020F0502020204030204"/>
              </a:rPr>
              <a:t>Types of targeting:</a:t>
            </a:r>
          </a:p>
          <a:p>
            <a:pPr marL="171450" indent="-171450" defTabSz="685800">
              <a:spcBef>
                <a:spcPts val="750"/>
              </a:spcBef>
            </a:pPr>
            <a:r>
              <a:rPr lang="en-US" sz="1200" dirty="0">
                <a:solidFill>
                  <a:prstClr val="black"/>
                </a:solidFill>
                <a:latin typeface="Calibri" panose="020F0502020204030204"/>
              </a:rPr>
              <a:t>Undifferentiated</a:t>
            </a:r>
          </a:p>
          <a:p>
            <a:pPr marL="171450" indent="-171450" defTabSz="685800">
              <a:spcBef>
                <a:spcPts val="750"/>
              </a:spcBef>
            </a:pPr>
            <a:r>
              <a:rPr lang="en-US" sz="1200" dirty="0">
                <a:solidFill>
                  <a:prstClr val="black"/>
                </a:solidFill>
                <a:latin typeface="Calibri" panose="020F0502020204030204"/>
              </a:rPr>
              <a:t>Differentiated</a:t>
            </a:r>
          </a:p>
          <a:p>
            <a:pPr marL="171450" indent="-171450" defTabSz="685800">
              <a:spcBef>
                <a:spcPts val="750"/>
              </a:spcBef>
            </a:pPr>
            <a:r>
              <a:rPr lang="en-US" sz="1200" dirty="0">
                <a:solidFill>
                  <a:prstClr val="black"/>
                </a:solidFill>
                <a:latin typeface="Calibri" panose="020F0502020204030204"/>
              </a:rPr>
              <a:t>Concentrated</a:t>
            </a:r>
          </a:p>
          <a:p>
            <a:pPr marL="171450" indent="-171450" defTabSz="685800">
              <a:spcBef>
                <a:spcPts val="750"/>
              </a:spcBef>
            </a:pPr>
            <a:r>
              <a:rPr lang="en-US" sz="1200" dirty="0" err="1">
                <a:solidFill>
                  <a:prstClr val="black"/>
                </a:solidFill>
                <a:latin typeface="Calibri" panose="020F0502020204030204"/>
              </a:rPr>
              <a:t>Customised</a:t>
            </a:r>
            <a:endParaRPr lang="en-US" sz="1200" dirty="0">
              <a:solidFill>
                <a:prstClr val="black"/>
              </a:solidFill>
              <a:latin typeface="Calibri" panose="020F0502020204030204"/>
            </a:endParaRPr>
          </a:p>
          <a:p>
            <a:pPr marL="171450" indent="-171450" defTabSz="685800">
              <a:spcBef>
                <a:spcPts val="750"/>
              </a:spcBef>
            </a:pPr>
            <a:endParaRPr lang="en-US" sz="1200" dirty="0">
              <a:solidFill>
                <a:prstClr val="black"/>
              </a:solidFill>
              <a:latin typeface="Calibri" panose="020F0502020204030204"/>
            </a:endParaRPr>
          </a:p>
          <a:p>
            <a:pPr marL="0" indent="0">
              <a:buNone/>
            </a:pPr>
            <a:r>
              <a:rPr lang="en-US" sz="1200" b="1" dirty="0"/>
              <a:t>Target segments should be:</a:t>
            </a:r>
          </a:p>
          <a:p>
            <a:pPr marL="0" indent="0">
              <a:buNone/>
            </a:pPr>
            <a:endParaRPr lang="en-US" sz="1200" b="1" dirty="0"/>
          </a:p>
          <a:p>
            <a:pPr marL="0" indent="0">
              <a:buNone/>
            </a:pPr>
            <a:r>
              <a:rPr lang="en-US" sz="1200" u="sng" dirty="0"/>
              <a:t>Sustainable</a:t>
            </a:r>
            <a:r>
              <a:rPr lang="en-US" sz="1200" dirty="0"/>
              <a:t> - profitable and big enough to find repeat customers.</a:t>
            </a:r>
          </a:p>
          <a:p>
            <a:pPr marL="0" indent="0">
              <a:buNone/>
            </a:pPr>
            <a:endParaRPr lang="en-US" sz="1200" u="sng" dirty="0"/>
          </a:p>
          <a:p>
            <a:pPr marL="0" indent="0">
              <a:buNone/>
            </a:pPr>
            <a:r>
              <a:rPr lang="en-US" sz="1200" u="sng" dirty="0"/>
              <a:t>Accessible</a:t>
            </a:r>
            <a:r>
              <a:rPr lang="en-US" sz="1200" dirty="0"/>
              <a:t> - easy to target and reachable with marketing communications.</a:t>
            </a:r>
          </a:p>
          <a:p>
            <a:pPr marL="0" indent="0">
              <a:buNone/>
            </a:pPr>
            <a:endParaRPr lang="en-US" sz="1200" u="sng" dirty="0"/>
          </a:p>
          <a:p>
            <a:pPr marL="0" indent="0">
              <a:buNone/>
            </a:pPr>
            <a:r>
              <a:rPr lang="en-US" sz="1200" u="sng" dirty="0"/>
              <a:t>Actionable</a:t>
            </a:r>
            <a:r>
              <a:rPr lang="en-US" sz="1200" dirty="0"/>
              <a:t> - ability to develop suitable marketing communications programs for the segment.</a:t>
            </a:r>
          </a:p>
          <a:p>
            <a:pPr marL="0" indent="0">
              <a:buNone/>
            </a:pPr>
            <a:endParaRPr lang="en-US" sz="1200" u="sng" dirty="0"/>
          </a:p>
          <a:p>
            <a:pPr marL="0" indent="0">
              <a:buNone/>
            </a:pPr>
            <a:r>
              <a:rPr lang="en-US" sz="1200" u="sng" dirty="0"/>
              <a:t>Measurable</a:t>
            </a:r>
            <a:r>
              <a:rPr lang="en-US" sz="1200" dirty="0"/>
              <a:t> - size, profit and potential should be known.</a:t>
            </a:r>
          </a:p>
          <a:p>
            <a:pPr marL="0" indent="0">
              <a:buNone/>
            </a:pPr>
            <a:endParaRPr lang="en-US" sz="1200" dirty="0"/>
          </a:p>
          <a:p>
            <a:pPr marL="0" indent="0">
              <a:buNone/>
            </a:pPr>
            <a:r>
              <a:rPr lang="en-US" sz="1200" u="sng" dirty="0"/>
              <a:t>Easy to identify</a:t>
            </a:r>
            <a:r>
              <a:rPr lang="en-US" sz="1200" dirty="0"/>
              <a:t> - and show differences between that segment and others</a:t>
            </a:r>
          </a:p>
          <a:p>
            <a:pPr marL="171450" indent="-171450" defTabSz="685800">
              <a:spcBef>
                <a:spcPts val="750"/>
              </a:spcBef>
            </a:pPr>
            <a:endParaRPr lang="en-US" sz="1200" dirty="0">
              <a:solidFill>
                <a:prstClr val="black"/>
              </a:solidFill>
              <a:latin typeface="Calibri" panose="020F0502020204030204"/>
            </a:endParaRPr>
          </a:p>
          <a:p>
            <a:pPr marL="171450" indent="-171450" defTabSz="685800">
              <a:spcBef>
                <a:spcPts val="750"/>
              </a:spcBef>
            </a:pPr>
            <a:endParaRPr lang="en-US" sz="1200" dirty="0">
              <a:solidFill>
                <a:prstClr val="black"/>
              </a:solidFill>
              <a:latin typeface="Calibri" panose="020F0502020204030204"/>
            </a:endParaRPr>
          </a:p>
          <a:p>
            <a:pPr marL="0" indent="0">
              <a:buNone/>
            </a:pPr>
            <a:r>
              <a:rPr lang="en-GB" sz="1200" dirty="0">
                <a:solidFill>
                  <a:srgbClr val="000000"/>
                </a:solidFill>
              </a:rPr>
              <a:t>Product positioning is “the way a product is defined by consumers on important attributes – the place it occupies in consumers’ minds relative to competing products” </a:t>
            </a:r>
            <a:r>
              <a:rPr lang="en-GB" sz="1200" i="1" dirty="0">
                <a:solidFill>
                  <a:srgbClr val="000000"/>
                </a:solidFill>
              </a:rPr>
              <a:t>- Kotler et al. (2018, p.228).</a:t>
            </a:r>
          </a:p>
          <a:p>
            <a:pPr marL="0" indent="0">
              <a:buNone/>
            </a:pPr>
            <a:endParaRPr lang="en-GB" sz="1200" i="1" dirty="0">
              <a:solidFill>
                <a:srgbClr val="000000"/>
              </a:solidFill>
            </a:endParaRPr>
          </a:p>
          <a:p>
            <a:pPr marL="0" indent="0">
              <a:buNone/>
            </a:pPr>
            <a:r>
              <a:rPr lang="en-GB" sz="1200" dirty="0">
                <a:solidFill>
                  <a:srgbClr val="000000"/>
                </a:solidFill>
              </a:rPr>
              <a:t>It’s made up of:</a:t>
            </a:r>
          </a:p>
          <a:p>
            <a:r>
              <a:rPr lang="en-GB" sz="1200" dirty="0">
                <a:solidFill>
                  <a:srgbClr val="000000"/>
                </a:solidFill>
              </a:rPr>
              <a:t>Feelings</a:t>
            </a:r>
          </a:p>
          <a:p>
            <a:r>
              <a:rPr lang="en-GB" sz="1200" dirty="0">
                <a:solidFill>
                  <a:srgbClr val="000000"/>
                </a:solidFill>
              </a:rPr>
              <a:t>Impressions</a:t>
            </a:r>
          </a:p>
          <a:p>
            <a:r>
              <a:rPr lang="en-GB" sz="1200" dirty="0">
                <a:solidFill>
                  <a:srgbClr val="000000"/>
                </a:solidFill>
              </a:rPr>
              <a:t>Perceptions</a:t>
            </a:r>
          </a:p>
          <a:p>
            <a:pPr marL="0" indent="0">
              <a:buNone/>
            </a:pPr>
            <a:r>
              <a:rPr lang="en-GB" sz="1200" dirty="0">
                <a:solidFill>
                  <a:srgbClr val="000000"/>
                </a:solidFill>
              </a:rPr>
              <a:t>All in relation to other competing products/brands. </a:t>
            </a:r>
          </a:p>
          <a:p>
            <a:pPr marL="0" indent="0">
              <a:buNone/>
            </a:pPr>
            <a:endParaRPr lang="en-GB" sz="1200" dirty="0">
              <a:solidFill>
                <a:srgbClr val="000000"/>
              </a:solidFill>
            </a:endParaRPr>
          </a:p>
          <a:p>
            <a:pPr marL="0" indent="0">
              <a:buNone/>
            </a:pPr>
            <a:r>
              <a:rPr lang="en-GB" sz="1200" dirty="0">
                <a:solidFill>
                  <a:srgbClr val="000000"/>
                </a:solidFill>
              </a:rPr>
              <a:t>Micro/Macro analysis</a:t>
            </a:r>
          </a:p>
          <a:p>
            <a:pPr marL="0" indent="0">
              <a:buNone/>
            </a:pPr>
            <a:r>
              <a:rPr lang="en-GB" sz="1200" dirty="0">
                <a:solidFill>
                  <a:srgbClr val="000000"/>
                </a:solidFill>
              </a:rPr>
              <a:t>Competitor position and competitive advantage </a:t>
            </a:r>
          </a:p>
          <a:p>
            <a:pPr marL="171450" indent="-171450" defTabSz="685800">
              <a:spcBef>
                <a:spcPts val="750"/>
              </a:spcBef>
            </a:pPr>
            <a:endParaRPr lang="en-US" sz="1200" dirty="0">
              <a:solidFill>
                <a:prstClr val="black"/>
              </a:solidFill>
              <a:latin typeface="Calibri" panose="020F0502020204030204"/>
            </a:endParaRPr>
          </a:p>
          <a:p>
            <a:endParaRPr lang="en-GB" dirty="0"/>
          </a:p>
        </p:txBody>
      </p:sp>
      <p:sp>
        <p:nvSpPr>
          <p:cNvPr id="4" name="Slide Number Placeholder 3"/>
          <p:cNvSpPr>
            <a:spLocks noGrp="1"/>
          </p:cNvSpPr>
          <p:nvPr>
            <p:ph type="sldNum" sz="quarter" idx="5"/>
          </p:nvPr>
        </p:nvSpPr>
        <p:spPr/>
        <p:txBody>
          <a:bodyPr/>
          <a:lstStyle/>
          <a:p>
            <a:fld id="{EAAB408A-0EA1-4385-B8B7-11948C2488A2}" type="slidenum">
              <a:rPr lang="en-GB" smtClean="0"/>
              <a:t>26</a:t>
            </a:fld>
            <a:endParaRPr lang="en-GB"/>
          </a:p>
        </p:txBody>
      </p:sp>
    </p:spTree>
    <p:extLst>
      <p:ext uri="{BB962C8B-B14F-4D97-AF65-F5344CB8AC3E}">
        <p14:creationId xmlns:p14="http://schemas.microsoft.com/office/powerpoint/2010/main" val="24026081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to </a:t>
            </a:r>
            <a:r>
              <a:rPr lang="en-GB" dirty="0" err="1"/>
              <a:t>relais&amp;chateux</a:t>
            </a:r>
            <a:r>
              <a:rPr lang="en-GB" dirty="0"/>
              <a:t> website https://www.relaischateaux.com/</a:t>
            </a:r>
          </a:p>
        </p:txBody>
      </p:sp>
      <p:sp>
        <p:nvSpPr>
          <p:cNvPr id="4" name="Slide Number Placeholder 3"/>
          <p:cNvSpPr>
            <a:spLocks noGrp="1"/>
          </p:cNvSpPr>
          <p:nvPr>
            <p:ph type="sldNum" sz="quarter" idx="5"/>
          </p:nvPr>
        </p:nvSpPr>
        <p:spPr/>
        <p:txBody>
          <a:bodyPr/>
          <a:lstStyle/>
          <a:p>
            <a:fld id="{EAAB408A-0EA1-4385-B8B7-11948C2488A2}" type="slidenum">
              <a:rPr lang="en-GB" smtClean="0"/>
              <a:t>31</a:t>
            </a:fld>
            <a:endParaRPr lang="en-GB"/>
          </a:p>
        </p:txBody>
      </p:sp>
    </p:spTree>
    <p:extLst>
      <p:ext uri="{BB962C8B-B14F-4D97-AF65-F5344CB8AC3E}">
        <p14:creationId xmlns:p14="http://schemas.microsoft.com/office/powerpoint/2010/main" val="4436385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think about </a:t>
            </a:r>
            <a:r>
              <a:rPr lang="en-GB" b="1" dirty="0"/>
              <a:t>your choice of hotel and describe the product </a:t>
            </a:r>
          </a:p>
        </p:txBody>
      </p:sp>
      <p:sp>
        <p:nvSpPr>
          <p:cNvPr id="4" name="Slide Number Placeholder 3"/>
          <p:cNvSpPr>
            <a:spLocks noGrp="1"/>
          </p:cNvSpPr>
          <p:nvPr>
            <p:ph type="sldNum" sz="quarter" idx="5"/>
          </p:nvPr>
        </p:nvSpPr>
        <p:spPr/>
        <p:txBody>
          <a:bodyPr/>
          <a:lstStyle/>
          <a:p>
            <a:fld id="{EAAB408A-0EA1-4385-B8B7-11948C2488A2}" type="slidenum">
              <a:rPr lang="en-GB" smtClean="0"/>
              <a:t>32</a:t>
            </a:fld>
            <a:endParaRPr lang="en-GB"/>
          </a:p>
        </p:txBody>
      </p:sp>
    </p:spTree>
    <p:extLst>
      <p:ext uri="{BB962C8B-B14F-4D97-AF65-F5344CB8AC3E}">
        <p14:creationId xmlns:p14="http://schemas.microsoft.com/office/powerpoint/2010/main" val="41274450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about the price for that product – what deals are available? Would this get customers returning do you think? Could you come up with a great deal?</a:t>
            </a:r>
          </a:p>
        </p:txBody>
      </p:sp>
      <p:sp>
        <p:nvSpPr>
          <p:cNvPr id="4" name="Slide Number Placeholder 3"/>
          <p:cNvSpPr>
            <a:spLocks noGrp="1"/>
          </p:cNvSpPr>
          <p:nvPr>
            <p:ph type="sldNum" sz="quarter" idx="5"/>
          </p:nvPr>
        </p:nvSpPr>
        <p:spPr/>
        <p:txBody>
          <a:bodyPr/>
          <a:lstStyle/>
          <a:p>
            <a:fld id="{EAAB408A-0EA1-4385-B8B7-11948C2488A2}" type="slidenum">
              <a:rPr lang="en-GB" smtClean="0"/>
              <a:t>33</a:t>
            </a:fld>
            <a:endParaRPr lang="en-GB"/>
          </a:p>
        </p:txBody>
      </p:sp>
    </p:spTree>
    <p:extLst>
      <p:ext uri="{BB962C8B-B14F-4D97-AF65-F5344CB8AC3E}">
        <p14:creationId xmlns:p14="http://schemas.microsoft.com/office/powerpoint/2010/main" val="30447250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Getting the information to the customer through the website and the app – identifying your customers for your hotel in the location you have chosen – is this a good way? What about social media platforms? Or other digital ideas? </a:t>
            </a:r>
          </a:p>
        </p:txBody>
      </p:sp>
      <p:sp>
        <p:nvSpPr>
          <p:cNvPr id="4" name="Slide Number Placeholder 3"/>
          <p:cNvSpPr>
            <a:spLocks noGrp="1"/>
          </p:cNvSpPr>
          <p:nvPr>
            <p:ph type="sldNum" sz="quarter" idx="5"/>
          </p:nvPr>
        </p:nvSpPr>
        <p:spPr/>
        <p:txBody>
          <a:bodyPr/>
          <a:lstStyle/>
          <a:p>
            <a:fld id="{EAAB408A-0EA1-4385-B8B7-11948C2488A2}" type="slidenum">
              <a:rPr lang="en-GB" smtClean="0"/>
              <a:t>34</a:t>
            </a:fld>
            <a:endParaRPr lang="en-GB"/>
          </a:p>
        </p:txBody>
      </p:sp>
    </p:spTree>
    <p:extLst>
      <p:ext uri="{BB962C8B-B14F-4D97-AF65-F5344CB8AC3E}">
        <p14:creationId xmlns:p14="http://schemas.microsoft.com/office/powerpoint/2010/main" val="27137506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promotions did you notice for your hotel? What promotions would work for the location of your hotel? Would they be seasonal? </a:t>
            </a:r>
          </a:p>
        </p:txBody>
      </p:sp>
      <p:sp>
        <p:nvSpPr>
          <p:cNvPr id="4" name="Slide Number Placeholder 3"/>
          <p:cNvSpPr>
            <a:spLocks noGrp="1"/>
          </p:cNvSpPr>
          <p:nvPr>
            <p:ph type="sldNum" sz="quarter" idx="5"/>
          </p:nvPr>
        </p:nvSpPr>
        <p:spPr/>
        <p:txBody>
          <a:bodyPr/>
          <a:lstStyle/>
          <a:p>
            <a:fld id="{EAAB408A-0EA1-4385-B8B7-11948C2488A2}" type="slidenum">
              <a:rPr lang="en-GB" smtClean="0"/>
              <a:t>35</a:t>
            </a:fld>
            <a:endParaRPr lang="en-GB"/>
          </a:p>
        </p:txBody>
      </p:sp>
    </p:spTree>
    <p:extLst>
      <p:ext uri="{BB962C8B-B14F-4D97-AF65-F5344CB8AC3E}">
        <p14:creationId xmlns:p14="http://schemas.microsoft.com/office/powerpoint/2010/main" val="20248799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Communications Mix defines the ways you communicate with your customers,</a:t>
            </a:r>
          </a:p>
          <a:p>
            <a:r>
              <a:rPr lang="en-GB" dirty="0"/>
              <a:t> i.e. the tools you use.</a:t>
            </a:r>
          </a:p>
          <a:p>
            <a:endParaRPr lang="en-GB" dirty="0"/>
          </a:p>
          <a:p>
            <a:pPr algn="l" fontAlgn="base">
              <a:buFont typeface="+mj-lt"/>
              <a:buNone/>
            </a:pPr>
            <a:r>
              <a:rPr lang="en-GB" b="0" i="0" u="sng" dirty="0">
                <a:solidFill>
                  <a:srgbClr val="3A3A3A"/>
                </a:solidFill>
                <a:effectLst/>
                <a:latin typeface="Helvetica" panose="020B0604020202020204" pitchFamily="34" charset="0"/>
              </a:rPr>
              <a:t>Advertising:</a:t>
            </a:r>
            <a:r>
              <a:rPr lang="en-GB" b="0" i="0" dirty="0">
                <a:solidFill>
                  <a:srgbClr val="3A3A3A"/>
                </a:solidFill>
                <a:effectLst/>
                <a:latin typeface="Helvetica" panose="020B0604020202020204" pitchFamily="34" charset="0"/>
              </a:rPr>
              <a:t> This tool of IMC refers to any paid form of non personal promotions of products and services by a public figure and identified sponsor. The various forms of media used are print, broadcast, network, electronic and display. Advertising form of communication reached geographically dispersed consumers.</a:t>
            </a:r>
          </a:p>
          <a:p>
            <a:pPr algn="l" fontAlgn="base">
              <a:buFont typeface="+mj-lt"/>
              <a:buNone/>
            </a:pPr>
            <a:endParaRPr lang="en-GB" b="0" i="0" u="none" dirty="0">
              <a:solidFill>
                <a:srgbClr val="3A3A3A"/>
              </a:solidFill>
              <a:effectLst/>
              <a:latin typeface="Helvetica" panose="020B0604020202020204" pitchFamily="34" charset="0"/>
            </a:endParaRPr>
          </a:p>
          <a:p>
            <a:pPr algn="l" fontAlgn="base">
              <a:buFont typeface="+mj-lt"/>
              <a:buNone/>
            </a:pPr>
            <a:r>
              <a:rPr lang="en-GB" b="0" i="0" u="sng" dirty="0">
                <a:solidFill>
                  <a:srgbClr val="3A3A3A"/>
                </a:solidFill>
                <a:effectLst/>
                <a:latin typeface="Helvetica" panose="020B0604020202020204" pitchFamily="34" charset="0"/>
              </a:rPr>
              <a:t>Sales Promotions: </a:t>
            </a:r>
            <a:r>
              <a:rPr lang="en-GB" b="0" i="0" dirty="0">
                <a:solidFill>
                  <a:srgbClr val="3A3A3A"/>
                </a:solidFill>
                <a:effectLst/>
                <a:latin typeface="Helvetica" panose="020B0604020202020204" pitchFamily="34" charset="0"/>
              </a:rPr>
              <a:t>Sales promotions are a variety of short-term incentive to encourage trial or purchase of product or service. This usually includes consumer promotions- such as distribution of free samples, coupons on purchase of higher quantity, discounts and premiums or trade promotions, focusing on retailers, such as display and merchandising allowances, volume discounts, pay for performance incentives and incentives on salespersons.</a:t>
            </a:r>
          </a:p>
          <a:p>
            <a:pPr algn="l" fontAlgn="base">
              <a:buFont typeface="+mj-lt"/>
              <a:buAutoNum type="arabicPeriod"/>
            </a:pPr>
            <a:endParaRPr lang="en-GB" b="0" i="0" dirty="0">
              <a:solidFill>
                <a:srgbClr val="3A3A3A"/>
              </a:solidFill>
              <a:effectLst/>
              <a:latin typeface="Helvetica" panose="020B0604020202020204" pitchFamily="34" charset="0"/>
            </a:endParaRPr>
          </a:p>
          <a:p>
            <a:pPr algn="l" fontAlgn="base">
              <a:buFont typeface="+mj-lt"/>
              <a:buNone/>
            </a:pPr>
            <a:r>
              <a:rPr lang="en-GB" b="0" i="0" u="sng" dirty="0">
                <a:solidFill>
                  <a:srgbClr val="3A3A3A"/>
                </a:solidFill>
                <a:effectLst/>
                <a:latin typeface="Helvetica" panose="020B0604020202020204" pitchFamily="34" charset="0"/>
              </a:rPr>
              <a:t>Personal Selling: </a:t>
            </a:r>
            <a:r>
              <a:rPr lang="en-GB" b="0" i="0" dirty="0">
                <a:solidFill>
                  <a:srgbClr val="3A3A3A"/>
                </a:solidFill>
                <a:effectLst/>
                <a:latin typeface="Helvetica" panose="020B0604020202020204" pitchFamily="34" charset="0"/>
              </a:rPr>
              <a:t>This tool of marketing is done through face-to-face interaction with consumers. The whole purpose of personal selling is making presentations, answering questions and taking orders. Personal selling helps in maintaining long term relations with the customer. The main advantage is that the message can be customized as per the needs of the customer.</a:t>
            </a:r>
          </a:p>
          <a:p>
            <a:pPr algn="l" fontAlgn="base">
              <a:buFont typeface="+mj-lt"/>
              <a:buAutoNum type="arabicPeriod"/>
            </a:pPr>
            <a:endParaRPr lang="en-GB" b="0" i="0" dirty="0">
              <a:solidFill>
                <a:srgbClr val="3A3A3A"/>
              </a:solidFill>
              <a:effectLst/>
              <a:latin typeface="Helvetica" panose="020B0604020202020204" pitchFamily="34" charset="0"/>
            </a:endParaRPr>
          </a:p>
          <a:p>
            <a:pPr algn="l" fontAlgn="base">
              <a:buFont typeface="+mj-lt"/>
              <a:buNone/>
            </a:pPr>
            <a:r>
              <a:rPr lang="en-GB" b="0" i="0" u="sng" dirty="0">
                <a:solidFill>
                  <a:srgbClr val="3A3A3A"/>
                </a:solidFill>
                <a:effectLst/>
                <a:latin typeface="Helvetica" panose="020B0604020202020204" pitchFamily="34" charset="0"/>
              </a:rPr>
              <a:t>Public Relations: </a:t>
            </a:r>
            <a:r>
              <a:rPr lang="en-GB" b="0" i="0" dirty="0">
                <a:solidFill>
                  <a:srgbClr val="3A3A3A"/>
                </a:solidFill>
                <a:effectLst/>
                <a:latin typeface="Helvetica" panose="020B0604020202020204" pitchFamily="34" charset="0"/>
              </a:rPr>
              <a:t>PR is a two way communication process which is directed towards improving the relationship between the organization and the public. This method of communication monitors the feedback of the customers and adjusts its message for providing maximum benefits to them.</a:t>
            </a:r>
          </a:p>
          <a:p>
            <a:pPr marL="0" indent="0">
              <a:buNone/>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sng" dirty="0">
                <a:solidFill>
                  <a:srgbClr val="3A3A3A"/>
                </a:solidFill>
                <a:effectLst/>
                <a:latin typeface="Helvetica" panose="020B0604020202020204" pitchFamily="34" charset="0"/>
              </a:rPr>
              <a:t>Direct Marketing: </a:t>
            </a:r>
            <a:r>
              <a:rPr lang="en-GB" b="0" i="0" dirty="0">
                <a:solidFill>
                  <a:srgbClr val="3A3A3A"/>
                </a:solidFill>
                <a:effectLst/>
                <a:latin typeface="Helvetica" panose="020B0604020202020204" pitchFamily="34" charset="0"/>
              </a:rPr>
              <a:t>This method of communication includes the usage of mail, telephones, fax or internet to communicate with or respond back to the customers or prospects. Companies usually have a database of contact details of consumer through which they directly contact the customers to send catalogues and other marketing material making it easier for the consumer to purchase online.</a:t>
            </a:r>
          </a:p>
          <a:p>
            <a:pPr marL="228600" indent="-228600">
              <a:buAutoNum type="arabicPeriod"/>
            </a:pPr>
            <a:endParaRPr lang="en-GB" dirty="0"/>
          </a:p>
          <a:p>
            <a:endParaRPr lang="en-GB" dirty="0"/>
          </a:p>
        </p:txBody>
      </p:sp>
      <p:sp>
        <p:nvSpPr>
          <p:cNvPr id="4" name="Slide Number Placeholder 3"/>
          <p:cNvSpPr>
            <a:spLocks noGrp="1"/>
          </p:cNvSpPr>
          <p:nvPr>
            <p:ph type="sldNum" sz="quarter" idx="5"/>
          </p:nvPr>
        </p:nvSpPr>
        <p:spPr/>
        <p:txBody>
          <a:bodyPr/>
          <a:lstStyle/>
          <a:p>
            <a:fld id="{AC058A7A-2F28-4122-82DE-A9C27F33DB3C}" type="slidenum">
              <a:rPr lang="en-GB" smtClean="0"/>
              <a:t>36</a:t>
            </a:fld>
            <a:endParaRPr lang="en-GB"/>
          </a:p>
        </p:txBody>
      </p:sp>
    </p:spTree>
    <p:extLst>
      <p:ext uri="{BB962C8B-B14F-4D97-AF65-F5344CB8AC3E}">
        <p14:creationId xmlns:p14="http://schemas.microsoft.com/office/powerpoint/2010/main" val="30065778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buNone/>
            </a:pPr>
            <a:endParaRPr lang="en-GB"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C058A7A-2F28-4122-82DE-A9C27F33DB3C}" type="slidenum">
              <a:rPr lang="en-GB" smtClean="0"/>
              <a:t>37</a:t>
            </a:fld>
            <a:endParaRPr lang="en-GB"/>
          </a:p>
        </p:txBody>
      </p:sp>
    </p:spTree>
    <p:extLst>
      <p:ext uri="{BB962C8B-B14F-4D97-AF65-F5344CB8AC3E}">
        <p14:creationId xmlns:p14="http://schemas.microsoft.com/office/powerpoint/2010/main" val="26187042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Attached is link for free Gantt chart download, I advise providing an example of how to use equations use a start date+ formula or the bottom “Purple” column is a blank which you can use to input a simple Gannt.  </a:t>
            </a:r>
          </a:p>
        </p:txBody>
      </p:sp>
      <p:sp>
        <p:nvSpPr>
          <p:cNvPr id="4" name="Slide Number Placeholder 3"/>
          <p:cNvSpPr>
            <a:spLocks noGrp="1"/>
          </p:cNvSpPr>
          <p:nvPr>
            <p:ph type="sldNum" sz="quarter" idx="5"/>
          </p:nvPr>
        </p:nvSpPr>
        <p:spPr/>
        <p:txBody>
          <a:bodyPr/>
          <a:lstStyle/>
          <a:p>
            <a:fld id="{EAAB408A-0EA1-4385-B8B7-11948C2488A2}" type="slidenum">
              <a:rPr lang="en-GB" smtClean="0"/>
              <a:t>40</a:t>
            </a:fld>
            <a:endParaRPr lang="en-GB"/>
          </a:p>
        </p:txBody>
      </p:sp>
    </p:spTree>
    <p:extLst>
      <p:ext uri="{BB962C8B-B14F-4D97-AF65-F5344CB8AC3E}">
        <p14:creationId xmlns:p14="http://schemas.microsoft.com/office/powerpoint/2010/main" val="40135378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to your hotel. Answer the questions draw up some research.</a:t>
            </a:r>
          </a:p>
        </p:txBody>
      </p:sp>
      <p:sp>
        <p:nvSpPr>
          <p:cNvPr id="4" name="Slide Number Placeholder 3"/>
          <p:cNvSpPr>
            <a:spLocks noGrp="1"/>
          </p:cNvSpPr>
          <p:nvPr>
            <p:ph type="sldNum" sz="quarter" idx="5"/>
          </p:nvPr>
        </p:nvSpPr>
        <p:spPr/>
        <p:txBody>
          <a:bodyPr/>
          <a:lstStyle/>
          <a:p>
            <a:fld id="{EAAB408A-0EA1-4385-B8B7-11948C2488A2}" type="slidenum">
              <a:rPr lang="en-GB" smtClean="0"/>
              <a:t>44</a:t>
            </a:fld>
            <a:endParaRPr lang="en-GB"/>
          </a:p>
        </p:txBody>
      </p:sp>
    </p:spTree>
    <p:extLst>
      <p:ext uri="{BB962C8B-B14F-4D97-AF65-F5344CB8AC3E}">
        <p14:creationId xmlns:p14="http://schemas.microsoft.com/office/powerpoint/2010/main" val="32857295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AB408A-0EA1-4385-B8B7-11948C2488A2}" type="slidenum">
              <a:rPr lang="en-GB" smtClean="0"/>
              <a:t>45</a:t>
            </a:fld>
            <a:endParaRPr lang="en-GB"/>
          </a:p>
        </p:txBody>
      </p:sp>
    </p:spTree>
    <p:extLst>
      <p:ext uri="{BB962C8B-B14F-4D97-AF65-F5344CB8AC3E}">
        <p14:creationId xmlns:p14="http://schemas.microsoft.com/office/powerpoint/2010/main" val="3575154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790392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06/11/2022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517331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266165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231890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896724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06/11/2022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092853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121397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506909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2617511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138042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0971593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6408999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7629127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8539507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780113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11/6/2022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115865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11/6/2022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335144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11/6/2022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637673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11/6/2022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9755714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11/6/2022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045206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11/6/2022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803341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11/6/2022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3118113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11/6/2022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9879135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11/6/2022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9218225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11/6/2022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972206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11/6/2022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5181685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4127052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6365350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190288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54005996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2398359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16011432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36241583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27265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88284460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4187128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11/6/2022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03412011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11/6/2022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7818662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11/6/2022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466477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11/6/2022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180573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11/6/2022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7972544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11/6/2022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70959542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11/6/2022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17939166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11/6/2022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08109910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11/6/2022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80402922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11/6/2022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23554311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11/6/2022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2411644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11/6/2022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7559636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11/6/2022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6508837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11/6/2022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93169398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11/6/2022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6717055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11/6/2022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3451905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11/6/2022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5757858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11/6/2022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8301852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11/6/2022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29212400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11/6/2022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8950134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11/6/2022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9044414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11/6/2022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159972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86347029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8484403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09951175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27581389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0632373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86816783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1487419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61232610"/>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691478594"/>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7"/>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681163"/>
            <a:ext cx="386873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11/6/2022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471437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9.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10.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3.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4.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5.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image" Target="../media/image11.png"/><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theme" Target="../theme/theme10.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0.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4.xml"/><Relationship Id="rId13" Type="http://schemas.openxmlformats.org/officeDocument/2006/relationships/image" Target="../media/image15.png"/><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theme" Target="../theme/theme14.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5.xml"/><Relationship Id="rId13" Type="http://schemas.openxmlformats.org/officeDocument/2006/relationships/image" Target="../media/image16.png"/><Relationship Id="rId3" Type="http://schemas.openxmlformats.org/officeDocument/2006/relationships/slideLayout" Target="../slideLayouts/slideLayout50.xml"/><Relationship Id="rId7" Type="http://schemas.openxmlformats.org/officeDocument/2006/relationships/slideLayout" Target="../slideLayouts/slideLayout54.xml"/><Relationship Id="rId12" Type="http://schemas.openxmlformats.org/officeDocument/2006/relationships/theme" Target="../theme/theme15.xml"/><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slideLayout" Target="../slideLayouts/slideLayout53.xml"/><Relationship Id="rId11" Type="http://schemas.openxmlformats.org/officeDocument/2006/relationships/slideLayout" Target="../slideLayouts/slideLayout58.xml"/><Relationship Id="rId5" Type="http://schemas.openxmlformats.org/officeDocument/2006/relationships/slideLayout" Target="../slideLayouts/slideLayout52.xml"/><Relationship Id="rId10" Type="http://schemas.openxmlformats.org/officeDocument/2006/relationships/slideLayout" Target="../slideLayouts/slideLayout57.xml"/><Relationship Id="rId4" Type="http://schemas.openxmlformats.org/officeDocument/2006/relationships/slideLayout" Target="../slideLayouts/slideLayout51.xml"/><Relationship Id="rId9" Type="http://schemas.openxmlformats.org/officeDocument/2006/relationships/slideLayout" Target="../slideLayouts/slideLayout56.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6.xml"/><Relationship Id="rId3" Type="http://schemas.openxmlformats.org/officeDocument/2006/relationships/slideLayout" Target="../slideLayouts/slideLayout61.xml"/><Relationship Id="rId7" Type="http://schemas.openxmlformats.org/officeDocument/2006/relationships/slideLayout" Target="../slideLayouts/slideLayout65.xml"/><Relationship Id="rId2" Type="http://schemas.openxmlformats.org/officeDocument/2006/relationships/slideLayout" Target="../slideLayouts/slideLayout60.xml"/><Relationship Id="rId1" Type="http://schemas.openxmlformats.org/officeDocument/2006/relationships/slideLayout" Target="../slideLayouts/slideLayout59.xml"/><Relationship Id="rId6" Type="http://schemas.openxmlformats.org/officeDocument/2006/relationships/slideLayout" Target="../slideLayouts/slideLayout64.xml"/><Relationship Id="rId5" Type="http://schemas.openxmlformats.org/officeDocument/2006/relationships/slideLayout" Target="../slideLayouts/slideLayout63.xml"/><Relationship Id="rId4" Type="http://schemas.openxmlformats.org/officeDocument/2006/relationships/slideLayout" Target="../slideLayouts/slideLayout62.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theme" Target="../theme/theme1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4" Type="http://schemas.openxmlformats.org/officeDocument/2006/relationships/image" Target="../media/image8.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10383837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215811009"/>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20076509"/>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31792448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60846330"/>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07444402"/>
      </p:ext>
    </p:extLst>
  </p:cSld>
  <p:clrMap bg1="lt1" tx1="dk1" bg2="lt2" tx2="dk2" accent1="accent1" accent2="accent2" accent3="accent3" accent4="accent4" accent5="accent5" accent6="accent6" hlink="hlink" folHlink="folHlink"/>
  <p:sldLayoutIdLst>
    <p:sldLayoutId id="2147483676" r:id="rId1"/>
    <p:sldLayoutId id="21474836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55550930"/>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314875917"/>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536969795"/>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46093905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840735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501230077"/>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11861350"/>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25358469"/>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9665136"/>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6831883"/>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87755704"/>
      </p:ext>
    </p:extLst>
  </p:cSld>
  <p:clrMap bg1="lt1" tx1="dk1" bg2="lt2" tx2="dk2" accent1="accent1" accent2="accent2" accent3="accent3" accent4="accent4" accent5="accent5" accent6="accent6" hlink="hlink" folHlink="folHlink"/>
  <p:sldLayoutIdLst>
    <p:sldLayoutId id="2147483743" r:id="rId1"/>
    <p:sldLayoutId id="2147483744"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7.xml"/></Relationships>
</file>

<file path=ppt/slides/_rels/slide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1.png"/><Relationship Id="rId1" Type="http://schemas.openxmlformats.org/officeDocument/2006/relationships/slideLayout" Target="../slideLayouts/slideLayout1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1.png"/><Relationship Id="rId1" Type="http://schemas.openxmlformats.org/officeDocument/2006/relationships/slideLayout" Target="../slideLayouts/slideLayout1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png"/><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xml"/><Relationship Id="rId1" Type="http://schemas.openxmlformats.org/officeDocument/2006/relationships/slideLayout" Target="../slideLayouts/slideLayout17.xml"/><Relationship Id="rId5" Type="http://schemas.openxmlformats.org/officeDocument/2006/relationships/image" Target="../media/image45.png"/><Relationship Id="rId4" Type="http://schemas.openxmlformats.org/officeDocument/2006/relationships/image" Target="../media/image44.svg"/></Relationships>
</file>

<file path=ppt/slides/_rels/slide27.xml.rels><?xml version="1.0" encoding="UTF-8" standalone="yes"?>
<Relationships xmlns="http://schemas.openxmlformats.org/package/2006/relationships"><Relationship Id="rId3" Type="http://schemas.openxmlformats.org/officeDocument/2006/relationships/hyperlink" Target="https://elshahawkscribblins.blogspot.com/2015/07/when-writing-give-yourself-break.html" TargetMode="External"/><Relationship Id="rId2" Type="http://schemas.openxmlformats.org/officeDocument/2006/relationships/image" Target="../media/image46.jpg"/><Relationship Id="rId1" Type="http://schemas.openxmlformats.org/officeDocument/2006/relationships/slideLayout" Target="../slideLayouts/slideLayout22.xml"/></Relationships>
</file>

<file path=ppt/slides/_rels/slide2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4.xml"/><Relationship Id="rId1" Type="http://schemas.openxmlformats.org/officeDocument/2006/relationships/slideLayout" Target="../slideLayouts/slideLayout19.xml"/><Relationship Id="rId4" Type="http://schemas.openxmlformats.org/officeDocument/2006/relationships/image" Target="../media/image49.png"/></Relationships>
</file>

<file path=ppt/slides/_rels/slide3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5.xml"/><Relationship Id="rId1" Type="http://schemas.openxmlformats.org/officeDocument/2006/relationships/slideLayout" Target="../slideLayouts/slideLayout19.xml"/><Relationship Id="rId4" Type="http://schemas.openxmlformats.org/officeDocument/2006/relationships/image" Target="../media/image51.png"/></Relationships>
</file>

<file path=ppt/slides/_rels/slide3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6.xml"/><Relationship Id="rId1" Type="http://schemas.openxmlformats.org/officeDocument/2006/relationships/slideLayout" Target="../slideLayouts/slideLayout19.xml"/><Relationship Id="rId4" Type="http://schemas.openxmlformats.org/officeDocument/2006/relationships/image" Target="../media/image53.png"/></Relationships>
</file>

<file path=ppt/slides/_rels/slide3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7.xml"/><Relationship Id="rId1" Type="http://schemas.openxmlformats.org/officeDocument/2006/relationships/slideLayout" Target="../slideLayouts/slideLayout19.xml"/><Relationship Id="rId4" Type="http://schemas.openxmlformats.org/officeDocument/2006/relationships/image" Target="../media/image55.png"/></Relationships>
</file>

<file path=ppt/slides/_rels/slide3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8.xml"/><Relationship Id="rId1" Type="http://schemas.openxmlformats.org/officeDocument/2006/relationships/slideLayout" Target="../slideLayouts/slideLayout19.xml"/><Relationship Id="rId4" Type="http://schemas.openxmlformats.org/officeDocument/2006/relationships/image" Target="../media/image57.png"/></Relationships>
</file>

<file path=ppt/slides/_rels/slide3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3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0.xml"/><Relationship Id="rId1" Type="http://schemas.openxmlformats.org/officeDocument/2006/relationships/slideLayout" Target="../slideLayouts/slideLayout19.xml"/><Relationship Id="rId4" Type="http://schemas.openxmlformats.org/officeDocument/2006/relationships/image" Target="../media/image60.png"/></Relationships>
</file>

<file path=ppt/slides/_rels/slide3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0.xml.rels><?xml version="1.0" encoding="UTF-8" standalone="yes"?>
<Relationships xmlns="http://schemas.openxmlformats.org/package/2006/relationships"><Relationship Id="rId3" Type="http://schemas.openxmlformats.org/officeDocument/2006/relationships/hyperlink" Target="https://templates.office.com/en-gb/Simple-Gantt-Chart-TM16400962" TargetMode="External"/><Relationship Id="rId2" Type="http://schemas.openxmlformats.org/officeDocument/2006/relationships/notesSlide" Target="../notesSlides/notesSlide11.xml"/><Relationship Id="rId1" Type="http://schemas.openxmlformats.org/officeDocument/2006/relationships/slideLayout" Target="../slideLayouts/slideLayout17.xml"/><Relationship Id="rId4" Type="http://schemas.openxmlformats.org/officeDocument/2006/relationships/image" Target="../media/image61.jpeg"/></Relationships>
</file>

<file path=ppt/slides/_rels/slide41.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17.xml"/></Relationships>
</file>

<file path=ppt/slides/_rels/slide4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7.xml"/></Relationships>
</file>

<file path=ppt/slides/_rels/slide43.xml.rels><?xml version="1.0" encoding="UTF-8" standalone="yes"?>
<Relationships xmlns="http://schemas.openxmlformats.org/package/2006/relationships"><Relationship Id="rId3" Type="http://schemas.openxmlformats.org/officeDocument/2006/relationships/image" Target="../media/image64.svg"/><Relationship Id="rId2" Type="http://schemas.openxmlformats.org/officeDocument/2006/relationships/image" Target="../media/image63.png"/><Relationship Id="rId1" Type="http://schemas.openxmlformats.org/officeDocument/2006/relationships/slideLayout" Target="../slideLayouts/slideLayout17.xml"/></Relationships>
</file>

<file path=ppt/slides/_rels/slide44.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45.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48.xml.rels><?xml version="1.0" encoding="UTF-8" standalone="yes"?>
<Relationships xmlns="http://schemas.openxmlformats.org/package/2006/relationships"><Relationship Id="rId2" Type="http://schemas.openxmlformats.org/officeDocument/2006/relationships/slideLayout" Target="../slideLayouts/slideLayout19.xml"/><Relationship Id="rId1" Type="http://schemas.openxmlformats.org/officeDocument/2006/relationships/themeOverride" Target="../theme/themeOverride1.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51.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19.xml"/></Relationships>
</file>

<file path=ppt/slides/_rels/slide52.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19.xml"/></Relationships>
</file>

<file path=ppt/slides/_rels/slide53.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19.xml"/></Relationships>
</file>

<file path=ppt/slides/_rels/slide54.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1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321DE-2503-4FF2-ABFC-DC25E3F34123}"/>
              </a:ext>
            </a:extLst>
          </p:cNvPr>
          <p:cNvSpPr>
            <a:spLocks noGrp="1"/>
          </p:cNvSpPr>
          <p:nvPr>
            <p:ph type="title"/>
          </p:nvPr>
        </p:nvSpPr>
        <p:spPr>
          <a:xfrm>
            <a:off x="251520" y="2204864"/>
            <a:ext cx="3880287" cy="1624960"/>
          </a:xfrm>
        </p:spPr>
        <p:txBody>
          <a:bodyPr/>
          <a:lstStyle/>
          <a:p>
            <a:pPr algn="ctr"/>
            <a:r>
              <a:rPr lang="en-GB" dirty="0"/>
              <a:t>Marketing Essentials</a:t>
            </a:r>
            <a:br>
              <a:rPr lang="en-GB" dirty="0"/>
            </a:br>
            <a:r>
              <a:rPr lang="en-GB" dirty="0"/>
              <a:t>BMIH4005</a:t>
            </a:r>
          </a:p>
        </p:txBody>
      </p:sp>
    </p:spTree>
    <p:extLst>
      <p:ext uri="{BB962C8B-B14F-4D97-AF65-F5344CB8AC3E}">
        <p14:creationId xmlns:p14="http://schemas.microsoft.com/office/powerpoint/2010/main" val="167014742"/>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B5E9C-E914-4487-8ACE-8DBA30DD6B72}"/>
              </a:ext>
            </a:extLst>
          </p:cNvPr>
          <p:cNvSpPr>
            <a:spLocks noGrp="1"/>
          </p:cNvSpPr>
          <p:nvPr>
            <p:ph type="title"/>
          </p:nvPr>
        </p:nvSpPr>
        <p:spPr>
          <a:xfrm>
            <a:off x="1143002" y="1601420"/>
            <a:ext cx="6857999" cy="2604932"/>
          </a:xfrm>
        </p:spPr>
        <p:txBody>
          <a:bodyPr/>
          <a:lstStyle/>
          <a:p>
            <a:pPr>
              <a:lnSpc>
                <a:spcPct val="115000"/>
              </a:lnSpc>
              <a:spcAft>
                <a:spcPts val="750"/>
              </a:spcAft>
            </a:pPr>
            <a:r>
              <a:rPr lang="en-GB" sz="1800" b="1" dirty="0">
                <a:ea typeface="Calibri" panose="020F0502020204030204" pitchFamily="34" charset="0"/>
              </a:rPr>
              <a:t>Assessment 2</a:t>
            </a:r>
            <a:br>
              <a:rPr lang="en-GB" sz="1800" b="1" dirty="0">
                <a:ea typeface="Calibri" panose="020F0502020204030204" pitchFamily="34" charset="0"/>
              </a:rPr>
            </a:br>
            <a:r>
              <a:rPr lang="en-GB" sz="1800" b="1" dirty="0">
                <a:ea typeface="Calibri" panose="020F0502020204030204" pitchFamily="34" charset="0"/>
              </a:rPr>
              <a:t>Due Date 09 December 2022</a:t>
            </a:r>
            <a:br>
              <a:rPr lang="en-GB" sz="1050" dirty="0">
                <a:latin typeface="Calibri" panose="020F0502020204030204" pitchFamily="34" charset="0"/>
                <a:ea typeface="Calibri" panose="020F0502020204030204" pitchFamily="34" charset="0"/>
              </a:rPr>
            </a:br>
            <a:r>
              <a:rPr lang="en-GB" sz="1050" b="1" dirty="0">
                <a:ea typeface="Calibri" panose="020F0502020204030204" pitchFamily="34" charset="0"/>
              </a:rPr>
              <a:t>Component A (50%) Marketing Plan (1250 words) submission  09 December 2022</a:t>
            </a:r>
            <a:br>
              <a:rPr lang="en-GB" sz="1050" dirty="0">
                <a:latin typeface="Calibri" panose="020F0502020204030204" pitchFamily="34" charset="0"/>
                <a:ea typeface="Calibri" panose="020F0502020204030204" pitchFamily="34" charset="0"/>
              </a:rPr>
            </a:br>
            <a:r>
              <a:rPr lang="en-GB" sz="1050" dirty="0">
                <a:ea typeface="Calibri" panose="020F0502020204030204" pitchFamily="34" charset="0"/>
              </a:rPr>
              <a:t>The hotel should be chosen (this can be from the Group A or Group B as per assessment 1) but could be situated anywhere globally. Remember the purpose of this plan is to attract </a:t>
            </a:r>
            <a:r>
              <a:rPr lang="en-GB" sz="1050" b="1" u="sng" dirty="0">
                <a:ea typeface="Calibri" panose="020F0502020204030204" pitchFamily="34" charset="0"/>
              </a:rPr>
              <a:t>new</a:t>
            </a:r>
            <a:r>
              <a:rPr lang="en-GB" sz="1500" b="1" u="sng" dirty="0">
                <a:ea typeface="Calibri" panose="020F0502020204030204" pitchFamily="34" charset="0"/>
              </a:rPr>
              <a:t> </a:t>
            </a:r>
            <a:r>
              <a:rPr lang="en-GB" sz="1050" b="1" u="sng" dirty="0">
                <a:ea typeface="Calibri" panose="020F0502020204030204" pitchFamily="34" charset="0"/>
              </a:rPr>
              <a:t>customers</a:t>
            </a:r>
            <a:r>
              <a:rPr lang="en-GB" sz="1500" b="1" u="sng" dirty="0">
                <a:ea typeface="Calibri" panose="020F0502020204030204" pitchFamily="34" charset="0"/>
              </a:rPr>
              <a:t> </a:t>
            </a:r>
            <a:r>
              <a:rPr lang="en-GB" sz="1050" dirty="0">
                <a:ea typeface="Calibri" panose="020F0502020204030204" pitchFamily="34" charset="0"/>
              </a:rPr>
              <a:t>to your chosen hotel post Covid, Brexit and other relevant contemporary issues, be imaginative in your messaging but also think about the safety aspects how will you reassure your guests through your marketing?</a:t>
            </a:r>
            <a:r>
              <a:rPr lang="en-GB" sz="1050" b="1" dirty="0">
                <a:ea typeface="Calibri" panose="020F0502020204030204" pitchFamily="34" charset="0"/>
              </a:rPr>
              <a:t> </a:t>
            </a:r>
            <a:br>
              <a:rPr lang="en-GB" sz="1050" b="1" dirty="0">
                <a:ea typeface="Calibri" panose="020F0502020204030204" pitchFamily="34" charset="0"/>
              </a:rPr>
            </a:br>
            <a:br>
              <a:rPr lang="en-GB" sz="1050" b="1" dirty="0">
                <a:ea typeface="Calibri" panose="020F0502020204030204" pitchFamily="34" charset="0"/>
              </a:rPr>
            </a:br>
            <a:r>
              <a:rPr lang="en-GB" sz="1050" b="1" dirty="0">
                <a:ea typeface="Calibri" panose="020F0502020204030204" pitchFamily="34" charset="0"/>
              </a:rPr>
              <a:t>Component B (50%) Presentation (250-word equivalent)  - w/c 05 December 2022 (in class*)</a:t>
            </a:r>
            <a:br>
              <a:rPr lang="en-GB" sz="1050" dirty="0">
                <a:latin typeface="Calibri" panose="020F0502020204030204" pitchFamily="34" charset="0"/>
                <a:ea typeface="Calibri" panose="020F0502020204030204" pitchFamily="34" charset="0"/>
              </a:rPr>
            </a:br>
            <a:r>
              <a:rPr lang="en-GB" sz="1050" dirty="0">
                <a:ea typeface="Calibri" panose="020F0502020204030204" pitchFamily="34" charset="0"/>
              </a:rPr>
              <a:t>The exercise will require the student to undertake the role of a marketing professional and they will compile a marketing plan </a:t>
            </a:r>
            <a:r>
              <a:rPr lang="en-GB" sz="1050" b="1" u="sng" dirty="0">
                <a:ea typeface="Calibri" panose="020F0502020204030204" pitchFamily="34" charset="0"/>
              </a:rPr>
              <a:t>and</a:t>
            </a:r>
            <a:r>
              <a:rPr lang="en-GB" sz="1050" dirty="0">
                <a:ea typeface="Calibri" panose="020F0502020204030204" pitchFamily="34" charset="0"/>
              </a:rPr>
              <a:t> a presentation to generate </a:t>
            </a:r>
            <a:r>
              <a:rPr lang="en-GB" sz="1050" b="1" dirty="0">
                <a:ea typeface="Calibri" panose="020F0502020204030204" pitchFamily="34" charset="0"/>
              </a:rPr>
              <a:t>new customers</a:t>
            </a:r>
            <a:r>
              <a:rPr lang="en-GB" sz="1050" dirty="0">
                <a:ea typeface="Calibri" panose="020F0502020204030204" pitchFamily="34" charset="0"/>
              </a:rPr>
              <a:t> as the hotel adapts to the post-covid/Brexit tourism market and any other relevant external influences. </a:t>
            </a:r>
            <a:br>
              <a:rPr lang="en-GB" sz="1350" dirty="0">
                <a:latin typeface="Calibri" panose="020F0502020204030204" pitchFamily="34" charset="0"/>
                <a:ea typeface="Calibri" panose="020F0502020204030204" pitchFamily="34" charset="0"/>
              </a:rPr>
            </a:br>
            <a:r>
              <a:rPr lang="en-GB" sz="1050" b="1" dirty="0">
                <a:ea typeface="Calibri" panose="020F0502020204030204" pitchFamily="34" charset="0"/>
              </a:rPr>
              <a:t>The presentation must be based on your written marketing plan</a:t>
            </a:r>
            <a:r>
              <a:rPr lang="en-GB" sz="1050" dirty="0">
                <a:ea typeface="Calibri" panose="020F0502020204030204" pitchFamily="34" charset="0"/>
              </a:rPr>
              <a:t>, and act as an illustration of it, which allows you the student to share your ideas and what you have written about with your audience- in this case to lecturers via an online platform. The presentation will be prepared using PowerPoint and must last for 5 minutes (this is a timed exercise, and you will not be permitted to go over the time, with marks potentially being deducted for a presentation that is very short also)</a:t>
            </a:r>
            <a:br>
              <a:rPr lang="en-GB" sz="1050" dirty="0">
                <a:latin typeface="Calibri" panose="020F0502020204030204" pitchFamily="34" charset="0"/>
                <a:ea typeface="Calibri" panose="020F0502020204030204" pitchFamily="34" charset="0"/>
              </a:rPr>
            </a:br>
            <a:endParaRPr lang="en-GB" sz="1050" dirty="0"/>
          </a:p>
        </p:txBody>
      </p:sp>
    </p:spTree>
    <p:extLst>
      <p:ext uri="{BB962C8B-B14F-4D97-AF65-F5344CB8AC3E}">
        <p14:creationId xmlns:p14="http://schemas.microsoft.com/office/powerpoint/2010/main" val="26255093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529BA78-4CD0-40E0-8CAC-2FB93802FF43}"/>
              </a:ext>
            </a:extLst>
          </p:cNvPr>
          <p:cNvSpPr txBox="1"/>
          <p:nvPr/>
        </p:nvSpPr>
        <p:spPr>
          <a:xfrm>
            <a:off x="457200" y="274638"/>
            <a:ext cx="8229600" cy="63408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spcBef>
                <a:spcPct val="0"/>
              </a:spcBef>
              <a:spcAft>
                <a:spcPts val="600"/>
              </a:spcAft>
            </a:pPr>
            <a:r>
              <a:rPr lang="en-GB" sz="3200" b="1" dirty="0">
                <a:solidFill>
                  <a:srgbClr val="0070C0"/>
                </a:solidFill>
                <a:latin typeface="+mj-lt"/>
                <a:ea typeface="+mj-ea"/>
                <a:cs typeface="+mj-cs"/>
              </a:rPr>
              <a:t>Aims For Today</a:t>
            </a:r>
          </a:p>
        </p:txBody>
      </p:sp>
      <p:pic>
        <p:nvPicPr>
          <p:cNvPr id="4" name="Picture 4" descr="Icon&#10;&#10;Description automatically generated">
            <a:extLst>
              <a:ext uri="{FF2B5EF4-FFF2-40B4-BE49-F238E27FC236}">
                <a16:creationId xmlns:a16="http://schemas.microsoft.com/office/drawing/2014/main" id="{E69EC77F-3969-4306-BA48-6F4F913F5847}"/>
              </a:ext>
            </a:extLst>
          </p:cNvPr>
          <p:cNvPicPr>
            <a:picLocks noGrp="1" noChangeAspect="1"/>
          </p:cNvPicPr>
          <p:nvPr>
            <p:ph sz="half" idx="1"/>
          </p:nvPr>
        </p:nvPicPr>
        <p:blipFill>
          <a:blip r:embed="rId2"/>
          <a:stretch>
            <a:fillRect/>
          </a:stretch>
        </p:blipFill>
        <p:spPr>
          <a:xfrm>
            <a:off x="251520" y="1600201"/>
            <a:ext cx="4038600" cy="3161301"/>
          </a:xfrm>
          <a:noFill/>
        </p:spPr>
      </p:pic>
      <p:sp>
        <p:nvSpPr>
          <p:cNvPr id="6" name="TextBox 5">
            <a:extLst>
              <a:ext uri="{FF2B5EF4-FFF2-40B4-BE49-F238E27FC236}">
                <a16:creationId xmlns:a16="http://schemas.microsoft.com/office/drawing/2014/main" id="{F8011B5C-C347-4CF2-ADC2-A05E9C9079BE}"/>
              </a:ext>
            </a:extLst>
          </p:cNvPr>
          <p:cNvSpPr txBox="1"/>
          <p:nvPr/>
        </p:nvSpPr>
        <p:spPr>
          <a:xfrm>
            <a:off x="4648200" y="1186331"/>
            <a:ext cx="4038600" cy="398904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Bef>
                <a:spcPct val="20000"/>
              </a:spcBef>
              <a:buFont typeface="Arial" pitchFamily="34" charset="0"/>
            </a:pPr>
            <a:r>
              <a:rPr lang="en-GB" sz="2800" dirty="0"/>
              <a:t>To understand how to structure and write a marketing plan </a:t>
            </a:r>
          </a:p>
          <a:p>
            <a:pPr>
              <a:lnSpc>
                <a:spcPct val="90000"/>
              </a:lnSpc>
              <a:spcBef>
                <a:spcPct val="20000"/>
              </a:spcBef>
              <a:buFont typeface="Arial" pitchFamily="34" charset="0"/>
            </a:pPr>
            <a:r>
              <a:rPr lang="en-GB" sz="2800" dirty="0"/>
              <a:t>(SOSTAC) </a:t>
            </a:r>
          </a:p>
          <a:p>
            <a:pPr>
              <a:lnSpc>
                <a:spcPct val="90000"/>
              </a:lnSpc>
              <a:spcBef>
                <a:spcPct val="20000"/>
              </a:spcBef>
              <a:buFont typeface="Arial" pitchFamily="34" charset="0"/>
            </a:pPr>
            <a:endParaRPr lang="en-GB" sz="2800" dirty="0"/>
          </a:p>
          <a:p>
            <a:pPr>
              <a:lnSpc>
                <a:spcPct val="90000"/>
              </a:lnSpc>
              <a:spcBef>
                <a:spcPct val="20000"/>
              </a:spcBef>
              <a:buFont typeface="Arial" pitchFamily="34" charset="0"/>
            </a:pPr>
            <a:r>
              <a:rPr lang="en-GB" sz="2800" dirty="0"/>
              <a:t>What to include in your presentation </a:t>
            </a:r>
          </a:p>
        </p:txBody>
      </p:sp>
    </p:spTree>
    <p:extLst>
      <p:ext uri="{BB962C8B-B14F-4D97-AF65-F5344CB8AC3E}">
        <p14:creationId xmlns:p14="http://schemas.microsoft.com/office/powerpoint/2010/main" val="4228389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5136" name="Rectangle 5135">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5122" name="Title 1">
            <a:extLst>
              <a:ext uri="{FF2B5EF4-FFF2-40B4-BE49-F238E27FC236}">
                <a16:creationId xmlns:a16="http://schemas.microsoft.com/office/drawing/2014/main" id="{A52F21A1-0B8A-882C-E2C5-50846E38AA88}"/>
              </a:ext>
            </a:extLst>
          </p:cNvPr>
          <p:cNvSpPr>
            <a:spLocks noGrp="1"/>
          </p:cNvSpPr>
          <p:nvPr>
            <p:ph type="title"/>
          </p:nvPr>
        </p:nvSpPr>
        <p:spPr>
          <a:xfrm>
            <a:off x="5013198" y="932688"/>
            <a:ext cx="3669030" cy="1773936"/>
          </a:xfrm>
        </p:spPr>
        <p:txBody>
          <a:bodyPr anchor="b">
            <a:normAutofit/>
          </a:bodyPr>
          <a:lstStyle/>
          <a:p>
            <a:r>
              <a:rPr lang="en-GB" altLang="en-US" sz="3500">
                <a:latin typeface="Trebuchet MS" panose="020B0603020202020204" pitchFamily="34" charset="0"/>
              </a:rPr>
              <a:t>The SOSTAC Planning System</a:t>
            </a:r>
          </a:p>
        </p:txBody>
      </p:sp>
      <p:pic>
        <p:nvPicPr>
          <p:cNvPr id="2" name="Picture 1">
            <a:extLst>
              <a:ext uri="{FF2B5EF4-FFF2-40B4-BE49-F238E27FC236}">
                <a16:creationId xmlns:a16="http://schemas.microsoft.com/office/drawing/2014/main" id="{48F6067F-69CC-FC00-B186-CFF2CAAB29ED}"/>
              </a:ext>
            </a:extLst>
          </p:cNvPr>
          <p:cNvPicPr>
            <a:picLocks noChangeAspect="1"/>
          </p:cNvPicPr>
          <p:nvPr/>
        </p:nvPicPr>
        <p:blipFill>
          <a:blip r:embed="rId2"/>
          <a:stretch>
            <a:fillRect/>
          </a:stretch>
        </p:blipFill>
        <p:spPr>
          <a:xfrm>
            <a:off x="352513" y="2194466"/>
            <a:ext cx="3769144" cy="2478212"/>
          </a:xfrm>
          <a:prstGeom prst="rect">
            <a:avLst/>
          </a:prstGeom>
        </p:spPr>
      </p:pic>
      <p:cxnSp>
        <p:nvCxnSpPr>
          <p:cNvPr id="5138" name="Straight Connector 5137">
            <a:extLst>
              <a:ext uri="{FF2B5EF4-FFF2-40B4-BE49-F238E27FC236}">
                <a16:creationId xmlns:a16="http://schemas.microsoft.com/office/drawing/2014/main" id="{7AD0F4D2-80E7-4A78-82EE-BEAEE4945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2000"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5123" name="Content Placeholder 2">
            <a:extLst>
              <a:ext uri="{FF2B5EF4-FFF2-40B4-BE49-F238E27FC236}">
                <a16:creationId xmlns:a16="http://schemas.microsoft.com/office/drawing/2014/main" id="{463476FB-F3F5-BBA3-4C4A-1D117B07897B}"/>
              </a:ext>
            </a:extLst>
          </p:cNvPr>
          <p:cNvSpPr>
            <a:spLocks noGrp="1"/>
          </p:cNvSpPr>
          <p:nvPr>
            <p:ph idx="1"/>
          </p:nvPr>
        </p:nvSpPr>
        <p:spPr>
          <a:xfrm>
            <a:off x="5013198" y="2898648"/>
            <a:ext cx="3669030" cy="3209544"/>
          </a:xfrm>
        </p:spPr>
        <p:txBody>
          <a:bodyPr anchor="t">
            <a:normAutofit/>
          </a:bodyPr>
          <a:lstStyle/>
          <a:p>
            <a:r>
              <a:rPr lang="en-GB" altLang="en-US" sz="1600">
                <a:latin typeface="Trebuchet MS" panose="020B0603020202020204" pitchFamily="34" charset="0"/>
              </a:rPr>
              <a:t>Many approaches to developing a marketing communications plan</a:t>
            </a:r>
          </a:p>
          <a:p>
            <a:r>
              <a:rPr lang="en-GB" altLang="en-US" sz="1600">
                <a:latin typeface="Trebuchet MS" panose="020B0603020202020204" pitchFamily="34" charset="0"/>
              </a:rPr>
              <a:t>No common approach but essential elements every plan must have</a:t>
            </a:r>
          </a:p>
          <a:p>
            <a:r>
              <a:rPr lang="en-GB" altLang="en-US" sz="1600">
                <a:latin typeface="Trebuchet MS" panose="020B0603020202020204" pitchFamily="34" charset="0"/>
              </a:rPr>
              <a:t>SOSTAC is an aide-memoire to help ensure focus on the key elements</a:t>
            </a:r>
          </a:p>
          <a:p>
            <a:r>
              <a:rPr lang="en-GB" altLang="en-US" sz="1600">
                <a:latin typeface="Trebuchet MS" panose="020B0603020202020204" pitchFamily="34" charset="0"/>
              </a:rPr>
              <a:t>SOSTAC can also be used to develop corporate plans, marketing plans, direct mail plans...even personal plans</a:t>
            </a:r>
          </a:p>
        </p:txBody>
      </p:sp>
    </p:spTree>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176" name="Freeform: Shape 7175">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656" y="0"/>
            <a:ext cx="7824687"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8" name="Freeform: Shape 7177">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1206" y="0"/>
            <a:ext cx="7441587"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70" name="Title 1">
            <a:extLst>
              <a:ext uri="{FF2B5EF4-FFF2-40B4-BE49-F238E27FC236}">
                <a16:creationId xmlns:a16="http://schemas.microsoft.com/office/drawing/2014/main" id="{9BF3CCF0-A053-5F7E-1AE9-1EED101A5F3F}"/>
              </a:ext>
            </a:extLst>
          </p:cNvPr>
          <p:cNvSpPr>
            <a:spLocks noGrp="1"/>
          </p:cNvSpPr>
          <p:nvPr>
            <p:ph type="title"/>
          </p:nvPr>
        </p:nvSpPr>
        <p:spPr>
          <a:xfrm>
            <a:off x="1733360" y="365760"/>
            <a:ext cx="5677279" cy="1288238"/>
          </a:xfrm>
        </p:spPr>
        <p:txBody>
          <a:bodyPr anchor="ctr">
            <a:normAutofit/>
          </a:bodyPr>
          <a:lstStyle/>
          <a:p>
            <a:pPr algn="ctr"/>
            <a:r>
              <a:rPr lang="en-GB" altLang="en-US">
                <a:latin typeface="Trebuchet MS" panose="020B0603020202020204" pitchFamily="34" charset="0"/>
              </a:rPr>
              <a:t>SOSTAC Structure</a:t>
            </a:r>
          </a:p>
        </p:txBody>
      </p:sp>
      <p:sp>
        <p:nvSpPr>
          <p:cNvPr id="7171" name="Content Placeholder 2">
            <a:extLst>
              <a:ext uri="{FF2B5EF4-FFF2-40B4-BE49-F238E27FC236}">
                <a16:creationId xmlns:a16="http://schemas.microsoft.com/office/drawing/2014/main" id="{07A364B7-D64D-CD2F-C96D-83F70645C68D}"/>
              </a:ext>
            </a:extLst>
          </p:cNvPr>
          <p:cNvSpPr>
            <a:spLocks noGrp="1"/>
          </p:cNvSpPr>
          <p:nvPr>
            <p:ph idx="1"/>
          </p:nvPr>
        </p:nvSpPr>
        <p:spPr>
          <a:xfrm>
            <a:off x="1624176" y="1956816"/>
            <a:ext cx="5895648" cy="4024884"/>
          </a:xfrm>
        </p:spPr>
        <p:txBody>
          <a:bodyPr anchor="t">
            <a:normAutofit/>
          </a:bodyPr>
          <a:lstStyle/>
          <a:p>
            <a:r>
              <a:rPr lang="en-GB" altLang="en-US" sz="2100">
                <a:latin typeface="Trebuchet MS" panose="020B0603020202020204" pitchFamily="34" charset="0"/>
              </a:rPr>
              <a:t>Situation analysis (where are we now?)</a:t>
            </a:r>
          </a:p>
          <a:p>
            <a:r>
              <a:rPr lang="en-GB" altLang="en-US" sz="2100">
                <a:latin typeface="Trebuchet MS" panose="020B0603020202020204" pitchFamily="34" charset="0"/>
              </a:rPr>
              <a:t>Objectives (where do we want to go?)</a:t>
            </a:r>
          </a:p>
          <a:p>
            <a:r>
              <a:rPr lang="en-GB" altLang="en-US" sz="2100">
                <a:latin typeface="Trebuchet MS" panose="020B0603020202020204" pitchFamily="34" charset="0"/>
              </a:rPr>
              <a:t>Strategy (how do we get there?)</a:t>
            </a:r>
          </a:p>
          <a:p>
            <a:r>
              <a:rPr lang="en-GB" altLang="en-US" sz="2100">
                <a:latin typeface="Trebuchet MS" panose="020B0603020202020204" pitchFamily="34" charset="0"/>
              </a:rPr>
              <a:t>Tactics (the details of the strategy)</a:t>
            </a:r>
          </a:p>
          <a:p>
            <a:r>
              <a:rPr lang="en-GB" altLang="en-US" sz="2100">
                <a:latin typeface="Trebuchet MS" panose="020B0603020202020204" pitchFamily="34" charset="0"/>
              </a:rPr>
              <a:t>Action (or implementation – putting the plans to work)</a:t>
            </a:r>
          </a:p>
          <a:p>
            <a:r>
              <a:rPr lang="en-GB" altLang="en-US" sz="2100">
                <a:latin typeface="Trebuchet MS" panose="020B0603020202020204" pitchFamily="34" charset="0"/>
              </a:rPr>
              <a:t>Control (measurement, monitoring, reviewing and modifying)</a:t>
            </a:r>
          </a:p>
        </p:txBody>
      </p:sp>
    </p:spTree>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16EFE5E-A452-85D1-426B-AD1A918FA54F}"/>
              </a:ext>
            </a:extLst>
          </p:cNvPr>
          <p:cNvSpPr>
            <a:spLocks noGrp="1"/>
          </p:cNvSpPr>
          <p:nvPr>
            <p:ph type="subTitle" idx="1"/>
          </p:nvPr>
        </p:nvSpPr>
        <p:spPr/>
        <p:txBody>
          <a:bodyPr/>
          <a:lstStyle/>
          <a:p>
            <a:pPr>
              <a:buFont typeface="Arial" charset="0"/>
              <a:buNone/>
              <a:defRPr/>
            </a:pPr>
            <a:r>
              <a:rPr lang="en-GB" dirty="0"/>
              <a:t>Marketing Communications </a:t>
            </a:r>
          </a:p>
          <a:p>
            <a:pPr>
              <a:buFont typeface="Arial" charset="0"/>
              <a:buNone/>
              <a:defRPr/>
            </a:pPr>
            <a:r>
              <a:rPr lang="en-GB" dirty="0"/>
              <a:t>MK2S02</a:t>
            </a:r>
          </a:p>
        </p:txBody>
      </p:sp>
      <p:pic>
        <p:nvPicPr>
          <p:cNvPr id="8195" name="Picture 2" descr="This is so damn good it should have it's own torch relay through the streets of Britain @PR_Smith">
            <a:extLst>
              <a:ext uri="{FF2B5EF4-FFF2-40B4-BE49-F238E27FC236}">
                <a16:creationId xmlns:a16="http://schemas.microsoft.com/office/drawing/2014/main" id="{E53149CE-9F6B-2CA4-BBC8-2EE3CFFDD11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8398"/>
          <a:stretch/>
        </p:blipFill>
        <p:spPr bwMode="auto">
          <a:xfrm>
            <a:off x="-11113" y="0"/>
            <a:ext cx="9166225" cy="60320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114AC25-2C41-6DDC-094F-D84DC5F44618}"/>
              </a:ext>
            </a:extLst>
          </p:cNvPr>
          <p:cNvSpPr>
            <a:spLocks noGrp="1"/>
          </p:cNvSpPr>
          <p:nvPr>
            <p:ph type="title"/>
          </p:nvPr>
        </p:nvSpPr>
        <p:spPr>
          <a:xfrm>
            <a:off x="5598460" y="1783959"/>
            <a:ext cx="3065480" cy="2889114"/>
          </a:xfrm>
        </p:spPr>
        <p:txBody>
          <a:bodyPr vert="horz" lIns="91440" tIns="45720" rIns="91440" bIns="45720" rtlCol="0" anchor="b">
            <a:normAutofit/>
          </a:bodyPr>
          <a:lstStyle/>
          <a:p>
            <a:r>
              <a:rPr lang="en-US" altLang="en-US" sz="4700"/>
              <a:t>Situation Analysis</a:t>
            </a:r>
          </a:p>
        </p:txBody>
      </p:sp>
      <p:sp>
        <p:nvSpPr>
          <p:cNvPr id="10249" name="Freeform: Shape 10246">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1">
            <a:extLst>
              <a:ext uri="{FF2B5EF4-FFF2-40B4-BE49-F238E27FC236}">
                <a16:creationId xmlns:a16="http://schemas.microsoft.com/office/drawing/2014/main" id="{EE2E3585-575E-CF98-C8B5-2080750897EB}"/>
              </a:ext>
            </a:extLst>
          </p:cNvPr>
          <p:cNvPicPr>
            <a:picLocks noChangeAspect="1"/>
          </p:cNvPicPr>
          <p:nvPr/>
        </p:nvPicPr>
        <p:blipFill rotWithShape="1">
          <a:blip r:embed="rId2"/>
          <a:srcRect l="14386" r="3843"/>
          <a:stretch/>
        </p:blipFill>
        <p:spPr>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0242"/>
                                        </p:tgtEl>
                                        <p:attrNameLst>
                                          <p:attrName>style.visibility</p:attrName>
                                        </p:attrNameLst>
                                      </p:cBhvr>
                                      <p:to>
                                        <p:strVal val="visible"/>
                                      </p:to>
                                    </p:set>
                                    <p:animEffect transition="in" filter="fade">
                                      <p:cBhvr>
                                        <p:cTn id="7" dur="700"/>
                                        <p:tgtEl>
                                          <p:spTgt spid="10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603504" y="1445494"/>
            <a:ext cx="2712642" cy="4376572"/>
          </a:xfrm>
        </p:spPr>
        <p:txBody>
          <a:bodyPr anchor="ctr">
            <a:normAutofit/>
          </a:bodyPr>
          <a:lstStyle/>
          <a:p>
            <a:r>
              <a:rPr lang="en-GB" altLang="en-US" sz="4200">
                <a:latin typeface="Trebuchet MS" panose="020B0603020202020204" pitchFamily="34" charset="0"/>
              </a:rPr>
              <a:t>Situation Analysis</a:t>
            </a:r>
          </a:p>
        </p:txBody>
      </p:sp>
      <p:sp>
        <p:nvSpPr>
          <p:cNvPr id="11272" name="Freeform: Shape 11271">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0727" y="0"/>
            <a:ext cx="5460987"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4" name="Freeform: Shape 11273">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2168" y="0"/>
            <a:ext cx="5249546"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4572000" y="1399032"/>
            <a:ext cx="4126375" cy="4471416"/>
          </a:xfrm>
        </p:spPr>
        <p:txBody>
          <a:bodyPr anchor="ctr">
            <a:normAutofit/>
          </a:bodyPr>
          <a:lstStyle/>
          <a:p>
            <a:r>
              <a:rPr lang="en-GB" altLang="en-US" sz="1900">
                <a:solidFill>
                  <a:schemeClr val="bg1"/>
                </a:solidFill>
                <a:latin typeface="Trebuchet MS" panose="020B0603020202020204" pitchFamily="34" charset="0"/>
              </a:rPr>
              <a:t>Review of performance (sales, market share, profitability)</a:t>
            </a:r>
          </a:p>
          <a:p>
            <a:r>
              <a:rPr lang="en-GB" altLang="en-US" sz="1900">
                <a:solidFill>
                  <a:schemeClr val="bg1"/>
                </a:solidFill>
                <a:latin typeface="Trebuchet MS" panose="020B0603020202020204" pitchFamily="34" charset="0"/>
              </a:rPr>
              <a:t>Comparison with previous years to reveal trends</a:t>
            </a:r>
          </a:p>
          <a:p>
            <a:r>
              <a:rPr lang="en-GB" altLang="en-US" sz="1900">
                <a:solidFill>
                  <a:schemeClr val="bg1"/>
                </a:solidFill>
                <a:latin typeface="Trebuchet MS" panose="020B0603020202020204" pitchFamily="34" charset="0"/>
              </a:rPr>
              <a:t>Comparison against competitors</a:t>
            </a:r>
          </a:p>
          <a:p>
            <a:r>
              <a:rPr lang="en-GB" altLang="en-US" sz="1900">
                <a:solidFill>
                  <a:schemeClr val="bg1"/>
                </a:solidFill>
                <a:latin typeface="Trebuchet MS" panose="020B0603020202020204" pitchFamily="34" charset="0"/>
              </a:rPr>
              <a:t>Review of the communications mix</a:t>
            </a:r>
          </a:p>
          <a:p>
            <a:r>
              <a:rPr lang="en-GB" altLang="en-US" sz="1900">
                <a:solidFill>
                  <a:schemeClr val="bg1"/>
                </a:solidFill>
                <a:latin typeface="Trebuchet MS" panose="020B0603020202020204" pitchFamily="34" charset="0"/>
              </a:rPr>
              <a:t>Porters 5 forces</a:t>
            </a:r>
          </a:p>
          <a:p>
            <a:r>
              <a:rPr lang="en-GB" altLang="en-US" sz="1900">
                <a:solidFill>
                  <a:schemeClr val="bg1"/>
                </a:solidFill>
                <a:latin typeface="Trebuchet MS" panose="020B0603020202020204" pitchFamily="34" charset="0"/>
              </a:rPr>
              <a:t>Segmentation, Targeting, Positioning</a:t>
            </a:r>
          </a:p>
          <a:p>
            <a:r>
              <a:rPr lang="en-GB" altLang="en-US" sz="1900">
                <a:solidFill>
                  <a:schemeClr val="bg1"/>
                </a:solidFill>
                <a:latin typeface="Trebuchet MS" panose="020B0603020202020204" pitchFamily="34" charset="0"/>
              </a:rPr>
              <a:t>SWOT/ PEST</a:t>
            </a:r>
          </a:p>
        </p:txBody>
      </p:sp>
    </p:spTree>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A2E9E-7EC8-48F7-9A86-759DA4D47880}"/>
              </a:ext>
            </a:extLst>
          </p:cNvPr>
          <p:cNvSpPr>
            <a:spLocks noGrp="1"/>
          </p:cNvSpPr>
          <p:nvPr>
            <p:ph type="title"/>
          </p:nvPr>
        </p:nvSpPr>
        <p:spPr>
          <a:xfrm>
            <a:off x="323528" y="253293"/>
            <a:ext cx="7886700" cy="1015467"/>
          </a:xfrm>
        </p:spPr>
        <p:txBody>
          <a:bodyPr>
            <a:noAutofit/>
          </a:bodyPr>
          <a:lstStyle/>
          <a:p>
            <a:r>
              <a:rPr lang="en-GB" sz="2800" dirty="0"/>
              <a:t>Analysis and the use of tools such as SWOT and PEST.</a:t>
            </a:r>
            <a:br>
              <a:rPr lang="en-GB" sz="2800" dirty="0"/>
            </a:br>
            <a:endParaRPr lang="en-GB" sz="2800" dirty="0"/>
          </a:p>
        </p:txBody>
      </p:sp>
      <p:sp>
        <p:nvSpPr>
          <p:cNvPr id="9" name="TextBox 8">
            <a:extLst>
              <a:ext uri="{FF2B5EF4-FFF2-40B4-BE49-F238E27FC236}">
                <a16:creationId xmlns:a16="http://schemas.microsoft.com/office/drawing/2014/main" id="{9D7822B0-99E5-4880-80DF-911E371B13DA}"/>
              </a:ext>
            </a:extLst>
          </p:cNvPr>
          <p:cNvSpPr txBox="1"/>
          <p:nvPr/>
        </p:nvSpPr>
        <p:spPr>
          <a:xfrm>
            <a:off x="1424914" y="1042042"/>
            <a:ext cx="4572000" cy="523220"/>
          </a:xfrm>
          <a:prstGeom prst="rect">
            <a:avLst/>
          </a:prstGeom>
          <a:noFill/>
        </p:spPr>
        <p:txBody>
          <a:bodyPr wrap="square">
            <a:spAutoFit/>
          </a:bodyPr>
          <a:lstStyle/>
          <a:p>
            <a:r>
              <a:rPr lang="en-GB" sz="2800" dirty="0"/>
              <a:t>PEST – Macro analysis</a:t>
            </a:r>
          </a:p>
        </p:txBody>
      </p:sp>
      <p:pic>
        <p:nvPicPr>
          <p:cNvPr id="1028" name="Picture 4" descr="See the source image">
            <a:extLst>
              <a:ext uri="{FF2B5EF4-FFF2-40B4-BE49-F238E27FC236}">
                <a16:creationId xmlns:a16="http://schemas.microsoft.com/office/drawing/2014/main" id="{3D1BAD13-6CFA-5817-1081-BD53FB38EA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650" y="1565262"/>
            <a:ext cx="7886700" cy="44540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6067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8ACB4-3A15-41C5-B1BD-82D4C20858F4}"/>
              </a:ext>
            </a:extLst>
          </p:cNvPr>
          <p:cNvSpPr>
            <a:spLocks noGrp="1"/>
          </p:cNvSpPr>
          <p:nvPr>
            <p:ph type="title"/>
          </p:nvPr>
        </p:nvSpPr>
        <p:spPr>
          <a:xfrm>
            <a:off x="5436096" y="142388"/>
            <a:ext cx="2962672" cy="490066"/>
          </a:xfrm>
        </p:spPr>
        <p:txBody>
          <a:bodyPr>
            <a:normAutofit fontScale="90000"/>
          </a:bodyPr>
          <a:lstStyle/>
          <a:p>
            <a:r>
              <a:rPr lang="en-GB" sz="4400" dirty="0"/>
              <a:t> </a:t>
            </a:r>
            <a:r>
              <a:rPr lang="en-GB" sz="3200" b="1" dirty="0"/>
              <a:t>Strengths</a:t>
            </a:r>
            <a:endParaRPr lang="en-GB" sz="3200" dirty="0"/>
          </a:p>
        </p:txBody>
      </p:sp>
      <p:sp>
        <p:nvSpPr>
          <p:cNvPr id="3" name="Content Placeholder 2">
            <a:extLst>
              <a:ext uri="{FF2B5EF4-FFF2-40B4-BE49-F238E27FC236}">
                <a16:creationId xmlns:a16="http://schemas.microsoft.com/office/drawing/2014/main" id="{20E345C9-1C70-43FB-84CD-27FBFA4DEF3D}"/>
              </a:ext>
            </a:extLst>
          </p:cNvPr>
          <p:cNvSpPr>
            <a:spLocks noGrp="1"/>
          </p:cNvSpPr>
          <p:nvPr>
            <p:ph sz="half" idx="1"/>
          </p:nvPr>
        </p:nvSpPr>
        <p:spPr>
          <a:xfrm>
            <a:off x="208692" y="1025914"/>
            <a:ext cx="4723348" cy="4923366"/>
          </a:xfrm>
        </p:spPr>
        <p:txBody>
          <a:bodyPr>
            <a:normAutofit fontScale="70000" lnSpcReduction="20000"/>
          </a:bodyPr>
          <a:lstStyle/>
          <a:p>
            <a:pPr marL="0" indent="0">
              <a:lnSpc>
                <a:spcPct val="120000"/>
              </a:lnSpc>
              <a:buNone/>
            </a:pPr>
            <a:r>
              <a:rPr lang="en-GB" sz="3300" dirty="0">
                <a:cs typeface="Arial" panose="020B0604020202020204" pitchFamily="34" charset="0"/>
              </a:rPr>
              <a:t>Company or project does especially well. </a:t>
            </a:r>
          </a:p>
          <a:p>
            <a:pPr marL="0" indent="0">
              <a:lnSpc>
                <a:spcPct val="120000"/>
              </a:lnSpc>
              <a:buNone/>
            </a:pPr>
            <a:r>
              <a:rPr lang="en-GB" sz="3300" dirty="0">
                <a:cs typeface="Arial" panose="020B0604020202020204" pitchFamily="34" charset="0"/>
              </a:rPr>
              <a:t>This could be something intangible, such as </a:t>
            </a:r>
            <a:r>
              <a:rPr lang="en-GB" sz="3300" b="1" dirty="0">
                <a:cs typeface="Arial" panose="020B0604020202020204" pitchFamily="34" charset="0"/>
              </a:rPr>
              <a:t>YOUR BRAND.</a:t>
            </a:r>
          </a:p>
          <a:p>
            <a:pPr marL="0" indent="0">
              <a:lnSpc>
                <a:spcPct val="120000"/>
              </a:lnSpc>
              <a:buNone/>
            </a:pPr>
            <a:r>
              <a:rPr lang="en-GB" sz="3300" dirty="0">
                <a:cs typeface="Arial" panose="020B0604020202020204" pitchFamily="34" charset="0"/>
              </a:rPr>
              <a:t>It could also be your people and your </a:t>
            </a:r>
            <a:r>
              <a:rPr lang="en-GB" sz="3300" b="1" dirty="0">
                <a:cs typeface="Arial" panose="020B0604020202020204" pitchFamily="34" charset="0"/>
              </a:rPr>
              <a:t>highly skilled and knowledgeable staff</a:t>
            </a:r>
            <a:r>
              <a:rPr lang="en-GB" sz="3300" dirty="0">
                <a:cs typeface="Arial" panose="020B0604020202020204" pitchFamily="34" charset="0"/>
              </a:rPr>
              <a:t>.</a:t>
            </a:r>
          </a:p>
          <a:p>
            <a:pPr marL="0" indent="0">
              <a:lnSpc>
                <a:spcPct val="120000"/>
              </a:lnSpc>
              <a:buNone/>
            </a:pPr>
            <a:r>
              <a:rPr lang="en-GB" sz="3300" b="1" dirty="0">
                <a:cs typeface="Arial" panose="020B0604020202020204" pitchFamily="34" charset="0"/>
              </a:rPr>
              <a:t>YOUR Customer Service</a:t>
            </a:r>
            <a:r>
              <a:rPr lang="en-GB" sz="3300" dirty="0">
                <a:cs typeface="Arial" panose="020B0604020202020204" pitchFamily="34" charset="0"/>
              </a:rPr>
              <a:t>.</a:t>
            </a:r>
          </a:p>
          <a:p>
            <a:pPr marL="0" indent="0">
              <a:lnSpc>
                <a:spcPct val="120000"/>
              </a:lnSpc>
              <a:buNone/>
            </a:pPr>
            <a:r>
              <a:rPr lang="en-GB" sz="3300" b="1" dirty="0">
                <a:cs typeface="Arial" panose="020B0604020202020204" pitchFamily="34" charset="0"/>
              </a:rPr>
              <a:t>Your LOCATION.</a:t>
            </a:r>
          </a:p>
          <a:p>
            <a:pPr marL="0" indent="0">
              <a:lnSpc>
                <a:spcPct val="120000"/>
              </a:lnSpc>
              <a:buNone/>
            </a:pPr>
            <a:r>
              <a:rPr lang="en-GB" sz="3300" b="1" dirty="0">
                <a:cs typeface="Arial" panose="020B0604020202020204" pitchFamily="34" charset="0"/>
              </a:rPr>
              <a:t>Strong leadership</a:t>
            </a:r>
            <a:r>
              <a:rPr lang="en-GB" sz="3300" dirty="0">
                <a:cs typeface="Arial" panose="020B0604020202020204" pitchFamily="34" charset="0"/>
              </a:rPr>
              <a:t>, or a great engineering team.</a:t>
            </a:r>
          </a:p>
          <a:p>
            <a:endParaRPr lang="en-GB" dirty="0"/>
          </a:p>
        </p:txBody>
      </p:sp>
      <p:pic>
        <p:nvPicPr>
          <p:cNvPr id="5" name="Content Placeholder 4">
            <a:extLst>
              <a:ext uri="{FF2B5EF4-FFF2-40B4-BE49-F238E27FC236}">
                <a16:creationId xmlns:a16="http://schemas.microsoft.com/office/drawing/2014/main" id="{ED9AC491-C1BE-4A6F-AB74-1BA4A05221E6}"/>
              </a:ext>
            </a:extLst>
          </p:cNvPr>
          <p:cNvPicPr>
            <a:picLocks noGrp="1" noChangeAspect="1"/>
          </p:cNvPicPr>
          <p:nvPr>
            <p:ph sz="half" idx="2"/>
          </p:nvPr>
        </p:nvPicPr>
        <p:blipFill>
          <a:blip r:embed="rId2"/>
          <a:stretch>
            <a:fillRect/>
          </a:stretch>
        </p:blipFill>
        <p:spPr>
          <a:xfrm>
            <a:off x="4572000" y="1612452"/>
            <a:ext cx="3724518" cy="3941330"/>
          </a:xfrm>
          <a:prstGeom prst="rect">
            <a:avLst/>
          </a:prstGeom>
        </p:spPr>
      </p:pic>
      <p:sp>
        <p:nvSpPr>
          <p:cNvPr id="6" name="TextBox 5">
            <a:extLst>
              <a:ext uri="{FF2B5EF4-FFF2-40B4-BE49-F238E27FC236}">
                <a16:creationId xmlns:a16="http://schemas.microsoft.com/office/drawing/2014/main" id="{A3CF8692-F82E-42DE-BAA3-06B7104EB52F}"/>
              </a:ext>
            </a:extLst>
          </p:cNvPr>
          <p:cNvSpPr txBox="1"/>
          <p:nvPr/>
        </p:nvSpPr>
        <p:spPr>
          <a:xfrm>
            <a:off x="200844" y="71046"/>
            <a:ext cx="4572000" cy="523220"/>
          </a:xfrm>
          <a:prstGeom prst="rect">
            <a:avLst/>
          </a:prstGeom>
          <a:noFill/>
        </p:spPr>
        <p:txBody>
          <a:bodyPr wrap="square">
            <a:spAutoFit/>
          </a:bodyPr>
          <a:lstStyle/>
          <a:p>
            <a:r>
              <a:rPr lang="en-GB" sz="2800" dirty="0"/>
              <a:t>SWOT</a:t>
            </a:r>
            <a:r>
              <a:rPr lang="en-GB" dirty="0"/>
              <a:t> ( Micro analysis )</a:t>
            </a:r>
          </a:p>
        </p:txBody>
      </p:sp>
    </p:spTree>
    <p:extLst>
      <p:ext uri="{BB962C8B-B14F-4D97-AF65-F5344CB8AC3E}">
        <p14:creationId xmlns:p14="http://schemas.microsoft.com/office/powerpoint/2010/main" val="9585996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100024" y="863980"/>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A96FA8-DCEF-4BD5-9C69-C926A0732182}"/>
              </a:ext>
            </a:extLst>
          </p:cNvPr>
          <p:cNvSpPr>
            <a:spLocks noGrp="1"/>
          </p:cNvSpPr>
          <p:nvPr>
            <p:ph type="title"/>
          </p:nvPr>
        </p:nvSpPr>
        <p:spPr>
          <a:xfrm>
            <a:off x="4421221" y="479493"/>
            <a:ext cx="4094129" cy="1325563"/>
          </a:xfrm>
        </p:spPr>
        <p:txBody>
          <a:bodyPr>
            <a:normAutofit/>
          </a:bodyPr>
          <a:lstStyle/>
          <a:p>
            <a:r>
              <a:rPr lang="en-GB" b="1"/>
              <a:t>Weaknesses</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00464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5D440F86-A8B9-4E14-AD8D-3B6301CC76A3}"/>
              </a:ext>
            </a:extLst>
          </p:cNvPr>
          <p:cNvPicPr>
            <a:picLocks noChangeAspect="1"/>
          </p:cNvPicPr>
          <p:nvPr/>
        </p:nvPicPr>
        <p:blipFill>
          <a:blip r:embed="rId2"/>
          <a:stretch>
            <a:fillRect/>
          </a:stretch>
        </p:blipFill>
        <p:spPr>
          <a:xfrm>
            <a:off x="527386" y="1566046"/>
            <a:ext cx="3583036" cy="355616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graphicFrame>
        <p:nvGraphicFramePr>
          <p:cNvPr id="4" name="Content Placeholder 2">
            <a:extLst>
              <a:ext uri="{FF2B5EF4-FFF2-40B4-BE49-F238E27FC236}">
                <a16:creationId xmlns:a16="http://schemas.microsoft.com/office/drawing/2014/main" id="{4375C86C-312F-4EBC-BD54-25569EE8FF8C}"/>
              </a:ext>
            </a:extLst>
          </p:cNvPr>
          <p:cNvGraphicFramePr>
            <a:graphicFrameLocks noGrp="1"/>
          </p:cNvGraphicFramePr>
          <p:nvPr>
            <p:ph idx="1"/>
            <p:extLst>
              <p:ext uri="{D42A27DB-BD31-4B8C-83A1-F6EECF244321}">
                <p14:modId xmlns:p14="http://schemas.microsoft.com/office/powerpoint/2010/main" val="1237116505"/>
              </p:ext>
            </p:extLst>
          </p:nvPr>
        </p:nvGraphicFramePr>
        <p:xfrm>
          <a:off x="4421221" y="1984443"/>
          <a:ext cx="4094129" cy="4192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45895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069FD-98CA-4C39-AEEB-6B6EFE912BF7}"/>
              </a:ext>
            </a:extLst>
          </p:cNvPr>
          <p:cNvSpPr>
            <a:spLocks noGrp="1"/>
          </p:cNvSpPr>
          <p:nvPr>
            <p:ph type="title"/>
          </p:nvPr>
        </p:nvSpPr>
        <p:spPr>
          <a:xfrm>
            <a:off x="5332766" y="332656"/>
            <a:ext cx="3682752" cy="562074"/>
          </a:xfrm>
        </p:spPr>
        <p:txBody>
          <a:bodyPr anchor="ctr">
            <a:normAutofit/>
          </a:bodyPr>
          <a:lstStyle/>
          <a:p>
            <a:r>
              <a:rPr lang="en-GB" sz="3200" b="1" dirty="0"/>
              <a:t>Opportunities</a:t>
            </a:r>
            <a:endParaRPr lang="en-GB" sz="3200" dirty="0"/>
          </a:p>
        </p:txBody>
      </p:sp>
      <p:sp>
        <p:nvSpPr>
          <p:cNvPr id="3" name="Content Placeholder 2">
            <a:extLst>
              <a:ext uri="{FF2B5EF4-FFF2-40B4-BE49-F238E27FC236}">
                <a16:creationId xmlns:a16="http://schemas.microsoft.com/office/drawing/2014/main" id="{8E5A68BF-068D-4347-A215-629F19B3A14A}"/>
              </a:ext>
            </a:extLst>
          </p:cNvPr>
          <p:cNvSpPr>
            <a:spLocks noGrp="1"/>
          </p:cNvSpPr>
          <p:nvPr>
            <p:ph sz="half" idx="1"/>
          </p:nvPr>
        </p:nvSpPr>
        <p:spPr>
          <a:xfrm>
            <a:off x="228972" y="341752"/>
            <a:ext cx="5010079" cy="5257799"/>
          </a:xfrm>
        </p:spPr>
        <p:txBody>
          <a:bodyPr>
            <a:normAutofit fontScale="70000" lnSpcReduction="20000"/>
          </a:bodyPr>
          <a:lstStyle/>
          <a:p>
            <a:pPr marL="0" indent="0">
              <a:lnSpc>
                <a:spcPct val="120000"/>
              </a:lnSpc>
              <a:buNone/>
            </a:pPr>
            <a:r>
              <a:rPr lang="en-GB" sz="3400" dirty="0"/>
              <a:t>Marketing team - </a:t>
            </a:r>
            <a:r>
              <a:rPr lang="en-GB" sz="3400" b="1" dirty="0"/>
              <a:t>That’s an opportunity. </a:t>
            </a:r>
          </a:p>
          <a:p>
            <a:pPr marL="0" indent="0">
              <a:lnSpc>
                <a:spcPct val="120000"/>
              </a:lnSpc>
              <a:buNone/>
            </a:pPr>
            <a:r>
              <a:rPr lang="en-GB" sz="3400" dirty="0"/>
              <a:t>Is your company developing an innovative new idea that will open up NEW markets or demographics? </a:t>
            </a:r>
            <a:r>
              <a:rPr lang="en-GB" sz="3400" b="1" dirty="0"/>
              <a:t>That’s another opportunity.</a:t>
            </a:r>
          </a:p>
          <a:p>
            <a:pPr marL="0" indent="0">
              <a:lnSpc>
                <a:spcPct val="120000"/>
              </a:lnSpc>
              <a:buNone/>
            </a:pPr>
            <a:r>
              <a:rPr lang="en-GB" sz="3400" dirty="0"/>
              <a:t>Press/</a:t>
            </a:r>
            <a:r>
              <a:rPr lang="en-GB" sz="3400" b="1" dirty="0"/>
              <a:t>MEDIA coverage </a:t>
            </a:r>
            <a:r>
              <a:rPr lang="en-GB" sz="3400" dirty="0"/>
              <a:t>of your company.</a:t>
            </a:r>
          </a:p>
          <a:p>
            <a:pPr marL="0" indent="0">
              <a:lnSpc>
                <a:spcPct val="120000"/>
              </a:lnSpc>
              <a:buNone/>
            </a:pPr>
            <a:r>
              <a:rPr lang="en-GB" sz="3400" b="1" dirty="0"/>
              <a:t>FEW </a:t>
            </a:r>
            <a:r>
              <a:rPr lang="en-GB" sz="3400" dirty="0"/>
              <a:t>competitors in your area.</a:t>
            </a:r>
          </a:p>
          <a:p>
            <a:pPr marL="0" indent="0">
              <a:lnSpc>
                <a:spcPct val="120000"/>
              </a:lnSpc>
              <a:buNone/>
            </a:pPr>
            <a:r>
              <a:rPr lang="en-GB" sz="3400" dirty="0"/>
              <a:t>A SWOT analysis covers everything you could do to  grow as a company or advance your organization’s mission.</a:t>
            </a:r>
          </a:p>
          <a:p>
            <a:pPr>
              <a:lnSpc>
                <a:spcPct val="90000"/>
              </a:lnSpc>
            </a:pPr>
            <a:endParaRPr lang="en-GB" sz="1500" dirty="0"/>
          </a:p>
        </p:txBody>
      </p:sp>
      <p:pic>
        <p:nvPicPr>
          <p:cNvPr id="4" name="Picture 3" descr="Logo, company name&#10;&#10;Description automatically generated">
            <a:extLst>
              <a:ext uri="{FF2B5EF4-FFF2-40B4-BE49-F238E27FC236}">
                <a16:creationId xmlns:a16="http://schemas.microsoft.com/office/drawing/2014/main" id="{C4DF3306-3D30-4B5D-8340-51B49B7C2C06}"/>
              </a:ext>
            </a:extLst>
          </p:cNvPr>
          <p:cNvPicPr>
            <a:picLocks noChangeAspect="1"/>
          </p:cNvPicPr>
          <p:nvPr/>
        </p:nvPicPr>
        <p:blipFill>
          <a:blip r:embed="rId2"/>
          <a:stretch>
            <a:fillRect/>
          </a:stretch>
        </p:blipFill>
        <p:spPr>
          <a:xfrm>
            <a:off x="5528535" y="1600201"/>
            <a:ext cx="3148556" cy="3124943"/>
          </a:xfrm>
          <a:prstGeom prst="rect">
            <a:avLst/>
          </a:prstGeom>
          <a:noFill/>
        </p:spPr>
      </p:pic>
    </p:spTree>
    <p:extLst>
      <p:ext uri="{BB962C8B-B14F-4D97-AF65-F5344CB8AC3E}">
        <p14:creationId xmlns:p14="http://schemas.microsoft.com/office/powerpoint/2010/main" val="26251664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FC2D2803-67A9-4406-BE75-362E94394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 y="-1004"/>
            <a:ext cx="9141714" cy="686000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E25621CF-FD9B-4BC3-9ECC-36CAF62103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29586"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Freeform: Shape 24">
            <a:extLst>
              <a:ext uri="{FF2B5EF4-FFF2-40B4-BE49-F238E27FC236}">
                <a16:creationId xmlns:a16="http://schemas.microsoft.com/office/drawing/2014/main" id="{C80C3A2E-251A-4505-B1B8-C85CBF21F3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18115"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335747-4A2E-4FF2-85A6-6A140B135185}"/>
              </a:ext>
            </a:extLst>
          </p:cNvPr>
          <p:cNvSpPr>
            <a:spLocks noGrp="1"/>
          </p:cNvSpPr>
          <p:nvPr>
            <p:ph type="title"/>
          </p:nvPr>
        </p:nvSpPr>
        <p:spPr>
          <a:xfrm>
            <a:off x="562681" y="632990"/>
            <a:ext cx="3046982" cy="1043409"/>
          </a:xfrm>
        </p:spPr>
        <p:txBody>
          <a:bodyPr>
            <a:normAutofit/>
          </a:bodyPr>
          <a:lstStyle/>
          <a:p>
            <a:r>
              <a:rPr lang="en-GB" sz="3100" b="1"/>
              <a:t>Threats</a:t>
            </a:r>
            <a:endParaRPr lang="en-GB" sz="3100"/>
          </a:p>
        </p:txBody>
      </p:sp>
      <p:pic>
        <p:nvPicPr>
          <p:cNvPr id="5" name="Picture 4">
            <a:extLst>
              <a:ext uri="{FF2B5EF4-FFF2-40B4-BE49-F238E27FC236}">
                <a16:creationId xmlns:a16="http://schemas.microsoft.com/office/drawing/2014/main" id="{77019408-506C-495D-8634-3D98DD9B5B01}"/>
              </a:ext>
            </a:extLst>
          </p:cNvPr>
          <p:cNvPicPr>
            <a:picLocks noChangeAspect="1"/>
          </p:cNvPicPr>
          <p:nvPr/>
        </p:nvPicPr>
        <p:blipFill>
          <a:blip r:embed="rId2"/>
          <a:stretch>
            <a:fillRect/>
          </a:stretch>
        </p:blipFill>
        <p:spPr>
          <a:xfrm>
            <a:off x="5121620" y="1897047"/>
            <a:ext cx="3336580" cy="3311556"/>
          </a:xfrm>
          <a:prstGeom prst="rect">
            <a:avLst/>
          </a:prstGeom>
        </p:spPr>
      </p:pic>
      <p:graphicFrame>
        <p:nvGraphicFramePr>
          <p:cNvPr id="4" name="Content Placeholder 2">
            <a:extLst>
              <a:ext uri="{FF2B5EF4-FFF2-40B4-BE49-F238E27FC236}">
                <a16:creationId xmlns:a16="http://schemas.microsoft.com/office/drawing/2014/main" id="{9BC46A71-1BD8-41F9-9F9E-5531BA84CE7B}"/>
              </a:ext>
            </a:extLst>
          </p:cNvPr>
          <p:cNvGraphicFramePr>
            <a:graphicFrameLocks noGrp="1"/>
          </p:cNvGraphicFramePr>
          <p:nvPr>
            <p:ph idx="1"/>
            <p:extLst>
              <p:ext uri="{D42A27DB-BD31-4B8C-83A1-F6EECF244321}">
                <p14:modId xmlns:p14="http://schemas.microsoft.com/office/powerpoint/2010/main" val="1020813460"/>
              </p:ext>
            </p:extLst>
          </p:nvPr>
        </p:nvGraphicFramePr>
        <p:xfrm>
          <a:off x="562682" y="1774371"/>
          <a:ext cx="2866318" cy="31976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98586165"/>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484FDF7B-F14F-90CC-03BB-5A835FE7350D}"/>
              </a:ext>
            </a:extLst>
          </p:cNvPr>
          <p:cNvSpPr>
            <a:spLocks noGrp="1"/>
          </p:cNvSpPr>
          <p:nvPr>
            <p:ph type="title"/>
          </p:nvPr>
        </p:nvSpPr>
        <p:spPr>
          <a:xfrm>
            <a:off x="4788024" y="2420888"/>
            <a:ext cx="3985902" cy="1325563"/>
          </a:xfrm>
        </p:spPr>
        <p:txBody>
          <a:bodyPr>
            <a:normAutofit/>
          </a:bodyPr>
          <a:lstStyle/>
          <a:p>
            <a:r>
              <a:rPr lang="en-GB" altLang="en-US" dirty="0">
                <a:latin typeface="Trebuchet MS" panose="020B0603020202020204" pitchFamily="34" charset="0"/>
              </a:rPr>
              <a:t>Objectives</a:t>
            </a:r>
          </a:p>
        </p:txBody>
      </p:sp>
      <p:sp>
        <p:nvSpPr>
          <p:cNvPr id="14345" name="Freeform: Shape 14342">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4206915"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314" name="Picture 2" descr="See the source image">
            <a:extLst>
              <a:ext uri="{FF2B5EF4-FFF2-40B4-BE49-F238E27FC236}">
                <a16:creationId xmlns:a16="http://schemas.microsoft.com/office/drawing/2014/main" id="{4EAD73C9-5890-78F3-2E2A-2FF7D06707F6}"/>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6882" r="6336" b="-2"/>
          <a:stretch/>
        </p:blipFill>
        <p:spPr bwMode="auto">
          <a:xfrm>
            <a:off x="1" y="-2"/>
            <a:ext cx="4081394"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noFill/>
          <a:extLst>
            <a:ext uri="{909E8E84-426E-40DD-AFC4-6F175D3DCCD1}">
              <a14:hiddenFill xmlns:a14="http://schemas.microsoft.com/office/drawing/2010/main">
                <a:solidFill>
                  <a:srgbClr val="FFFFFF"/>
                </a:solidFill>
              </a14:hiddenFill>
            </a:ext>
          </a:extLst>
        </p:spPr>
      </p:pic>
    </p:spTree>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78CAA456-5F1C-6924-B649-32DAC64A58D5}"/>
              </a:ext>
            </a:extLst>
          </p:cNvPr>
          <p:cNvSpPr>
            <a:spLocks noGrp="1"/>
          </p:cNvSpPr>
          <p:nvPr>
            <p:ph type="title"/>
          </p:nvPr>
        </p:nvSpPr>
        <p:spPr>
          <a:xfrm>
            <a:off x="603504" y="1445494"/>
            <a:ext cx="2712642" cy="4376572"/>
          </a:xfrm>
        </p:spPr>
        <p:txBody>
          <a:bodyPr anchor="ctr">
            <a:normAutofit/>
          </a:bodyPr>
          <a:lstStyle/>
          <a:p>
            <a:r>
              <a:rPr lang="en-GB" altLang="en-US" sz="3900">
                <a:latin typeface="Trebuchet MS" panose="020B0603020202020204" pitchFamily="34" charset="0"/>
              </a:rPr>
              <a:t>Objectives</a:t>
            </a:r>
          </a:p>
        </p:txBody>
      </p:sp>
      <p:sp>
        <p:nvSpPr>
          <p:cNvPr id="15367" name="Freeform: Shape 15366">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0727" y="0"/>
            <a:ext cx="5460987"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9" name="Freeform: Shape 15368">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2168" y="0"/>
            <a:ext cx="5249546"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0" name="Content Placeholder 2">
            <a:extLst>
              <a:ext uri="{FF2B5EF4-FFF2-40B4-BE49-F238E27FC236}">
                <a16:creationId xmlns:a16="http://schemas.microsoft.com/office/drawing/2014/main" id="{7C009D8A-E016-9322-AC6C-5DAD3195F2AE}"/>
              </a:ext>
            </a:extLst>
          </p:cNvPr>
          <p:cNvSpPr>
            <a:spLocks noGrp="1"/>
          </p:cNvSpPr>
          <p:nvPr>
            <p:ph idx="1"/>
          </p:nvPr>
        </p:nvSpPr>
        <p:spPr>
          <a:xfrm>
            <a:off x="4572000" y="1399032"/>
            <a:ext cx="4126375" cy="4471416"/>
          </a:xfrm>
        </p:spPr>
        <p:txBody>
          <a:bodyPr anchor="ctr">
            <a:normAutofit/>
          </a:bodyPr>
          <a:lstStyle/>
          <a:p>
            <a:pPr>
              <a:buFont typeface="Arial" charset="0"/>
              <a:buChar char="•"/>
              <a:defRPr/>
            </a:pPr>
            <a:r>
              <a:rPr lang="en-GB" sz="1900">
                <a:solidFill>
                  <a:schemeClr val="bg1"/>
                </a:solidFill>
                <a:latin typeface="Trebuchet MS" panose="020B0603020202020204" pitchFamily="34" charset="0"/>
              </a:rPr>
              <a:t>Objectives should be quantified in terms of success or failure criteria</a:t>
            </a:r>
          </a:p>
          <a:p>
            <a:pPr>
              <a:buFont typeface="Arial" charset="0"/>
              <a:buChar char="•"/>
              <a:defRPr/>
            </a:pPr>
            <a:r>
              <a:rPr lang="en-GB" sz="1900">
                <a:solidFill>
                  <a:schemeClr val="bg1"/>
                </a:solidFill>
                <a:latin typeface="Trebuchet MS" panose="020B0603020202020204" pitchFamily="34" charset="0"/>
              </a:rPr>
              <a:t>Timescales should be set</a:t>
            </a:r>
          </a:p>
          <a:p>
            <a:pPr>
              <a:buFont typeface="Arial" charset="0"/>
              <a:buChar char="•"/>
              <a:defRPr/>
            </a:pPr>
            <a:r>
              <a:rPr lang="en-GB" sz="1900">
                <a:solidFill>
                  <a:schemeClr val="bg1"/>
                </a:solidFill>
                <a:latin typeface="Trebuchet MS" panose="020B0603020202020204" pitchFamily="34" charset="0"/>
              </a:rPr>
              <a:t>Communications objectives relate what effect there should be on the mind of the consumer</a:t>
            </a:r>
          </a:p>
          <a:p>
            <a:pPr>
              <a:buFont typeface="Arial" charset="0"/>
              <a:buChar char="•"/>
              <a:defRPr/>
            </a:pPr>
            <a:r>
              <a:rPr lang="en-GB" sz="1900">
                <a:solidFill>
                  <a:schemeClr val="bg1"/>
                </a:solidFill>
                <a:latin typeface="Trebuchet MS" panose="020B0603020202020204" pitchFamily="34" charset="0"/>
              </a:rPr>
              <a:t>SMART</a:t>
            </a:r>
          </a:p>
          <a:p>
            <a:pPr>
              <a:buFont typeface="Arial" charset="0"/>
              <a:buChar char="•"/>
              <a:defRPr/>
            </a:pPr>
            <a:r>
              <a:rPr lang="en-GB" sz="1900">
                <a:solidFill>
                  <a:schemeClr val="bg1"/>
                </a:solidFill>
                <a:latin typeface="Trebuchet MS" panose="020B0603020202020204" pitchFamily="34" charset="0"/>
              </a:rPr>
              <a:t>Eg to support the launch of a new shop by generating 50% awareness in the immediate community one week before launch</a:t>
            </a:r>
          </a:p>
          <a:p>
            <a:pPr>
              <a:buFont typeface="Arial" charset="0"/>
              <a:buChar char="•"/>
              <a:defRPr/>
            </a:pPr>
            <a:endParaRPr lang="en-GB" sz="1900">
              <a:solidFill>
                <a:schemeClr val="bg1"/>
              </a:solidFill>
              <a:latin typeface="Trebuchet MS" panose="020B0603020202020204" pitchFamily="34" charset="0"/>
            </a:endParaRPr>
          </a:p>
        </p:txBody>
      </p:sp>
    </p:spTree>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8435" name="Title 2">
            <a:extLst>
              <a:ext uri="{FF2B5EF4-FFF2-40B4-BE49-F238E27FC236}">
                <a16:creationId xmlns:a16="http://schemas.microsoft.com/office/drawing/2014/main" id="{66DE8181-92EC-0161-633A-618ABCEC2F92}"/>
              </a:ext>
            </a:extLst>
          </p:cNvPr>
          <p:cNvSpPr>
            <a:spLocks noGrp="1"/>
          </p:cNvSpPr>
          <p:nvPr>
            <p:ph type="title"/>
          </p:nvPr>
        </p:nvSpPr>
        <p:spPr>
          <a:xfrm>
            <a:off x="600823" y="1396289"/>
            <a:ext cx="3958000" cy="1325563"/>
          </a:xfrm>
        </p:spPr>
        <p:txBody>
          <a:bodyPr>
            <a:normAutofit/>
          </a:bodyPr>
          <a:lstStyle/>
          <a:p>
            <a:pPr eaLnBrk="1" hangingPunct="1"/>
            <a:r>
              <a:rPr lang="en-US" altLang="en-US" dirty="0">
                <a:latin typeface="Trebuchet MS" panose="020B0603020202020204" pitchFamily="34" charset="0"/>
              </a:rPr>
              <a:t>S.M.A.R.T. Goals are…</a:t>
            </a:r>
          </a:p>
        </p:txBody>
      </p:sp>
      <p:sp>
        <p:nvSpPr>
          <p:cNvPr id="18434" name="Content Placeholder 1">
            <a:extLst>
              <a:ext uri="{FF2B5EF4-FFF2-40B4-BE49-F238E27FC236}">
                <a16:creationId xmlns:a16="http://schemas.microsoft.com/office/drawing/2014/main" id="{6BD7D7F6-943A-5368-A874-D5AB26ACB2CA}"/>
              </a:ext>
            </a:extLst>
          </p:cNvPr>
          <p:cNvSpPr>
            <a:spLocks noGrp="1"/>
          </p:cNvSpPr>
          <p:nvPr>
            <p:ph idx="1"/>
          </p:nvPr>
        </p:nvSpPr>
        <p:spPr>
          <a:xfrm>
            <a:off x="604157" y="2871982"/>
            <a:ext cx="3954666" cy="3181684"/>
          </a:xfrm>
        </p:spPr>
        <p:txBody>
          <a:bodyPr anchor="t">
            <a:normAutofit/>
          </a:bodyPr>
          <a:lstStyle/>
          <a:p>
            <a:pPr eaLnBrk="1" hangingPunct="1"/>
            <a:r>
              <a:rPr lang="en-US" altLang="en-US" sz="1600">
                <a:latin typeface="Trebuchet MS" panose="020B0603020202020204" pitchFamily="34" charset="0"/>
              </a:rPr>
              <a:t>Specific</a:t>
            </a:r>
          </a:p>
          <a:p>
            <a:pPr eaLnBrk="1" hangingPunct="1"/>
            <a:r>
              <a:rPr lang="en-US" altLang="en-US" sz="1600">
                <a:latin typeface="Trebuchet MS" panose="020B0603020202020204" pitchFamily="34" charset="0"/>
              </a:rPr>
              <a:t>Measurable</a:t>
            </a:r>
          </a:p>
          <a:p>
            <a:pPr eaLnBrk="1" hangingPunct="1"/>
            <a:r>
              <a:rPr lang="en-US" altLang="en-US" sz="1600">
                <a:latin typeface="Trebuchet MS" panose="020B0603020202020204" pitchFamily="34" charset="0"/>
              </a:rPr>
              <a:t>Attainable</a:t>
            </a:r>
          </a:p>
          <a:p>
            <a:pPr eaLnBrk="1" hangingPunct="1"/>
            <a:r>
              <a:rPr lang="en-US" altLang="en-US" sz="1600">
                <a:latin typeface="Trebuchet MS" panose="020B0603020202020204" pitchFamily="34" charset="0"/>
              </a:rPr>
              <a:t>Realistic</a:t>
            </a:r>
          </a:p>
          <a:p>
            <a:pPr eaLnBrk="1" hangingPunct="1"/>
            <a:r>
              <a:rPr lang="en-US" altLang="en-US" sz="1600">
                <a:latin typeface="Trebuchet MS" panose="020B0603020202020204" pitchFamily="34" charset="0"/>
              </a:rPr>
              <a:t>Timely</a:t>
            </a:r>
          </a:p>
        </p:txBody>
      </p:sp>
      <p:sp>
        <p:nvSpPr>
          <p:cNvPr id="18441" name="Freeform 49">
            <a:extLst>
              <a:ext uri="{FF2B5EF4-FFF2-40B4-BE49-F238E27FC236}">
                <a16:creationId xmlns:a16="http://schemas.microsoft.com/office/drawing/2014/main" id="{EF9B8DF2-C3F5-49A2-94D2-F7B65A0F1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35435" y="581159"/>
            <a:ext cx="4108564"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alpha val="80000"/>
            </a:srgbClr>
          </a:solidFill>
          <a:ln w="317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8436" name="Picture 3" descr="C:\Users\Debbie\Pictures\Microsoft Clip Organizer\j0439243.jpg">
            <a:extLst>
              <a:ext uri="{FF2B5EF4-FFF2-40B4-BE49-F238E27FC236}">
                <a16:creationId xmlns:a16="http://schemas.microsoft.com/office/drawing/2014/main" id="{C613FEBB-8FA9-3C8B-A88E-0B459D2BB0A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670" r="24663" b="2"/>
          <a:stretch/>
        </p:blipFill>
        <p:spPr bwMode="auto">
          <a:xfrm>
            <a:off x="5169987" y="760562"/>
            <a:ext cx="397401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EF0A08B-C843-AFBD-13B1-5A683FA4F75F}"/>
              </a:ext>
            </a:extLst>
          </p:cNvPr>
          <p:cNvSpPr>
            <a:spLocks noGrp="1"/>
          </p:cNvSpPr>
          <p:nvPr>
            <p:ph type="title"/>
          </p:nvPr>
        </p:nvSpPr>
        <p:spPr>
          <a:xfrm>
            <a:off x="600823" y="1396289"/>
            <a:ext cx="3958000" cy="1325563"/>
          </a:xfrm>
        </p:spPr>
        <p:txBody>
          <a:bodyPr>
            <a:normAutofit/>
          </a:bodyPr>
          <a:lstStyle/>
          <a:p>
            <a:pPr eaLnBrk="1" fontAlgn="auto" hangingPunct="1">
              <a:spcAft>
                <a:spcPts val="0"/>
              </a:spcAft>
              <a:defRPr/>
            </a:pPr>
            <a:r>
              <a:rPr lang="en-US">
                <a:latin typeface="Trebuchet MS" panose="020B0603020202020204" pitchFamily="34" charset="0"/>
              </a:rPr>
              <a:t>S</a:t>
            </a:r>
            <a:r>
              <a:rPr lang="en-US" dirty="0">
                <a:latin typeface="Trebuchet MS" panose="020B0603020202020204" pitchFamily="34" charset="0"/>
              </a:rPr>
              <a:t>pecific</a:t>
            </a:r>
          </a:p>
        </p:txBody>
      </p:sp>
      <p:sp>
        <p:nvSpPr>
          <p:cNvPr id="19458" name="Content Placeholder 1">
            <a:extLst>
              <a:ext uri="{FF2B5EF4-FFF2-40B4-BE49-F238E27FC236}">
                <a16:creationId xmlns:a16="http://schemas.microsoft.com/office/drawing/2014/main" id="{FE1B182D-6B46-CEE9-F045-A5BEA9AFB78F}"/>
              </a:ext>
            </a:extLst>
          </p:cNvPr>
          <p:cNvSpPr>
            <a:spLocks noGrp="1"/>
          </p:cNvSpPr>
          <p:nvPr>
            <p:ph idx="1"/>
          </p:nvPr>
        </p:nvSpPr>
        <p:spPr>
          <a:xfrm>
            <a:off x="604157" y="2871982"/>
            <a:ext cx="3954666" cy="3181684"/>
          </a:xfrm>
        </p:spPr>
        <p:txBody>
          <a:bodyPr anchor="t">
            <a:normAutofit/>
          </a:bodyPr>
          <a:lstStyle/>
          <a:p>
            <a:pPr eaLnBrk="1" hangingPunct="1"/>
            <a:r>
              <a:rPr lang="en-US" altLang="en-US" sz="1200">
                <a:latin typeface="Trebuchet MS" panose="020B0603020202020204" pitchFamily="34" charset="0"/>
              </a:rPr>
              <a:t>Specific goals answer the following questions:</a:t>
            </a:r>
          </a:p>
          <a:p>
            <a:pPr eaLnBrk="1" hangingPunct="1">
              <a:buFont typeface="Wingdings 3" panose="05040102010807070707" pitchFamily="18" charset="2"/>
              <a:buNone/>
            </a:pPr>
            <a:endParaRPr lang="en-US" altLang="en-US" sz="1200">
              <a:latin typeface="Trebuchet MS" panose="020B0603020202020204" pitchFamily="34" charset="0"/>
            </a:endParaRPr>
          </a:p>
          <a:p>
            <a:pPr eaLnBrk="1" hangingPunct="1">
              <a:buFont typeface="Wingdings 3" panose="05040102010807070707" pitchFamily="18" charset="2"/>
              <a:buNone/>
            </a:pPr>
            <a:r>
              <a:rPr lang="en-US" altLang="en-US" sz="1200">
                <a:latin typeface="Trebuchet MS" panose="020B0603020202020204" pitchFamily="34" charset="0"/>
              </a:rPr>
              <a:t>		Who:       Who is involved? </a:t>
            </a:r>
          </a:p>
          <a:p>
            <a:pPr eaLnBrk="1" hangingPunct="1">
              <a:buFont typeface="Wingdings 3" panose="05040102010807070707" pitchFamily="18" charset="2"/>
              <a:buNone/>
            </a:pPr>
            <a:r>
              <a:rPr lang="en-US" altLang="en-US" sz="1200">
                <a:latin typeface="Trebuchet MS" panose="020B0603020202020204" pitchFamily="34" charset="0"/>
              </a:rPr>
              <a:t>		What:      What do I want to accomplish?</a:t>
            </a:r>
          </a:p>
          <a:p>
            <a:pPr eaLnBrk="1" hangingPunct="1">
              <a:buFont typeface="Wingdings 3" panose="05040102010807070707" pitchFamily="18" charset="2"/>
              <a:buNone/>
            </a:pPr>
            <a:r>
              <a:rPr lang="en-US" altLang="en-US" sz="1200">
                <a:latin typeface="Trebuchet MS" panose="020B0603020202020204" pitchFamily="34" charset="0"/>
              </a:rPr>
              <a:t>		Where:    Identify a location.</a:t>
            </a:r>
          </a:p>
          <a:p>
            <a:pPr eaLnBrk="1" hangingPunct="1">
              <a:buFont typeface="Wingdings 3" panose="05040102010807070707" pitchFamily="18" charset="2"/>
              <a:buNone/>
            </a:pPr>
            <a:r>
              <a:rPr lang="en-US" altLang="en-US" sz="1200">
                <a:latin typeface="Trebuchet MS" panose="020B0603020202020204" pitchFamily="34" charset="0"/>
              </a:rPr>
              <a:t>		When:     Establish a time frame.</a:t>
            </a:r>
          </a:p>
          <a:p>
            <a:pPr eaLnBrk="1" hangingPunct="1">
              <a:buFont typeface="Wingdings 3" panose="05040102010807070707" pitchFamily="18" charset="2"/>
              <a:buNone/>
            </a:pPr>
            <a:r>
              <a:rPr lang="en-US" altLang="en-US" sz="1200">
                <a:latin typeface="Trebuchet MS" panose="020B0603020202020204" pitchFamily="34" charset="0"/>
              </a:rPr>
              <a:t>		Which:    Identify requirements/constraints. </a:t>
            </a:r>
          </a:p>
          <a:p>
            <a:pPr eaLnBrk="1" hangingPunct="1">
              <a:buFont typeface="Wingdings 3" panose="05040102010807070707" pitchFamily="18" charset="2"/>
              <a:buNone/>
            </a:pPr>
            <a:r>
              <a:rPr lang="en-US" altLang="en-US" sz="1200">
                <a:latin typeface="Trebuchet MS" panose="020B0603020202020204" pitchFamily="34" charset="0"/>
              </a:rPr>
              <a:t>		Why:       Specific reasons, purpose or 					benefits of accomplishing the goal. </a:t>
            </a:r>
          </a:p>
          <a:p>
            <a:pPr eaLnBrk="1" hangingPunct="1"/>
            <a:endParaRPr lang="en-US" altLang="en-US" sz="1200">
              <a:latin typeface="Trebuchet MS" panose="020B0603020202020204" pitchFamily="34" charset="0"/>
            </a:endParaRPr>
          </a:p>
        </p:txBody>
      </p:sp>
      <p:sp>
        <p:nvSpPr>
          <p:cNvPr id="19464" name="Freeform 49">
            <a:extLst>
              <a:ext uri="{FF2B5EF4-FFF2-40B4-BE49-F238E27FC236}">
                <a16:creationId xmlns:a16="http://schemas.microsoft.com/office/drawing/2014/main" id="{EF9B8DF2-C3F5-49A2-94D2-F7B65A0F1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35435" y="581159"/>
            <a:ext cx="4108564"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alpha val="80000"/>
            </a:srgbClr>
          </a:solidFill>
          <a:ln w="317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461" name="Picture 19459" descr="Magnifying glass and question mark">
            <a:extLst>
              <a:ext uri="{FF2B5EF4-FFF2-40B4-BE49-F238E27FC236}">
                <a16:creationId xmlns:a16="http://schemas.microsoft.com/office/drawing/2014/main" id="{B670A64A-E98A-BA2C-7EA9-D5BE84179666}"/>
              </a:ext>
            </a:extLst>
          </p:cNvPr>
          <p:cNvPicPr>
            <a:picLocks noChangeAspect="1"/>
          </p:cNvPicPr>
          <p:nvPr/>
        </p:nvPicPr>
        <p:blipFill rotWithShape="1">
          <a:blip r:embed="rId2"/>
          <a:srcRect l="33493" r="29846" b="1"/>
          <a:stretch/>
        </p:blipFill>
        <p:spPr>
          <a:xfrm>
            <a:off x="5169987" y="760562"/>
            <a:ext cx="397401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Tree>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5A77388-0CF2-2BD9-BBD1-7102B0FDE880}"/>
              </a:ext>
            </a:extLst>
          </p:cNvPr>
          <p:cNvSpPr>
            <a:spLocks noGrp="1"/>
          </p:cNvSpPr>
          <p:nvPr>
            <p:ph type="title"/>
          </p:nvPr>
        </p:nvSpPr>
        <p:spPr>
          <a:xfrm>
            <a:off x="4675747" y="803325"/>
            <a:ext cx="3985902" cy="1325563"/>
          </a:xfrm>
        </p:spPr>
        <p:txBody>
          <a:bodyPr>
            <a:normAutofit/>
          </a:bodyPr>
          <a:lstStyle/>
          <a:p>
            <a:pPr eaLnBrk="1" fontAlgn="auto" hangingPunct="1">
              <a:spcAft>
                <a:spcPts val="0"/>
              </a:spcAft>
              <a:defRPr/>
            </a:pPr>
            <a:r>
              <a:rPr lang="en-US" dirty="0">
                <a:latin typeface="Trebuchet MS" panose="020B0603020202020204" pitchFamily="34" charset="0"/>
              </a:rPr>
              <a:t>Measurable</a:t>
            </a:r>
          </a:p>
        </p:txBody>
      </p:sp>
      <p:sp>
        <p:nvSpPr>
          <p:cNvPr id="20488" name="Freeform: Shape 20487">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4206915"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485" name="Picture 20483" descr="Different coloured question marks">
            <a:extLst>
              <a:ext uri="{FF2B5EF4-FFF2-40B4-BE49-F238E27FC236}">
                <a16:creationId xmlns:a16="http://schemas.microsoft.com/office/drawing/2014/main" id="{687C0EDC-F779-F638-2366-ECB6670F1231}"/>
              </a:ext>
            </a:extLst>
          </p:cNvPr>
          <p:cNvPicPr>
            <a:picLocks noChangeAspect="1"/>
          </p:cNvPicPr>
          <p:nvPr/>
        </p:nvPicPr>
        <p:blipFill rotWithShape="1">
          <a:blip r:embed="rId2"/>
          <a:srcRect l="28008" r="31394"/>
          <a:stretch/>
        </p:blipFill>
        <p:spPr>
          <a:xfrm>
            <a:off x="1" y="-2"/>
            <a:ext cx="4081394"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20482" name="Content Placeholder 1">
            <a:extLst>
              <a:ext uri="{FF2B5EF4-FFF2-40B4-BE49-F238E27FC236}">
                <a16:creationId xmlns:a16="http://schemas.microsoft.com/office/drawing/2014/main" id="{4216D541-5382-8561-EAC1-D3CC96714E25}"/>
              </a:ext>
            </a:extLst>
          </p:cNvPr>
          <p:cNvSpPr>
            <a:spLocks noGrp="1"/>
          </p:cNvSpPr>
          <p:nvPr>
            <p:ph idx="1"/>
          </p:nvPr>
        </p:nvSpPr>
        <p:spPr>
          <a:xfrm>
            <a:off x="4675746" y="2279018"/>
            <a:ext cx="3985908" cy="3375920"/>
          </a:xfrm>
        </p:spPr>
        <p:txBody>
          <a:bodyPr anchor="t">
            <a:normAutofit/>
          </a:bodyPr>
          <a:lstStyle/>
          <a:p>
            <a:pPr eaLnBrk="1" hangingPunct="1"/>
            <a:r>
              <a:rPr lang="en-US" altLang="en-US" sz="1600">
                <a:latin typeface="Trebuchet MS" panose="020B0603020202020204" pitchFamily="34" charset="0"/>
              </a:rPr>
              <a:t>To determine if your goal is measurable, ask questions such as</a:t>
            </a:r>
          </a:p>
          <a:p>
            <a:pPr eaLnBrk="1" hangingPunct="1">
              <a:buFont typeface="Wingdings 3" panose="05040102010807070707" pitchFamily="18" charset="2"/>
              <a:buNone/>
            </a:pPr>
            <a:endParaRPr lang="en-US" altLang="en-US" sz="1600">
              <a:latin typeface="Trebuchet MS" panose="020B0603020202020204" pitchFamily="34" charset="0"/>
            </a:endParaRPr>
          </a:p>
          <a:p>
            <a:pPr lvl="1" eaLnBrk="1" hangingPunct="1"/>
            <a:r>
              <a:rPr lang="en-US" altLang="en-US" sz="1600">
                <a:latin typeface="Trebuchet MS" panose="020B0603020202020204" pitchFamily="34" charset="0"/>
              </a:rPr>
              <a:t>How much? </a:t>
            </a:r>
          </a:p>
          <a:p>
            <a:pPr lvl="1" eaLnBrk="1" hangingPunct="1"/>
            <a:r>
              <a:rPr lang="en-US" altLang="en-US" sz="1600">
                <a:latin typeface="Trebuchet MS" panose="020B0603020202020204" pitchFamily="34" charset="0"/>
              </a:rPr>
              <a:t>How many? </a:t>
            </a:r>
          </a:p>
          <a:p>
            <a:pPr lvl="1" eaLnBrk="1" hangingPunct="1"/>
            <a:r>
              <a:rPr lang="en-US" altLang="en-US" sz="1600">
                <a:latin typeface="Trebuchet MS" panose="020B0603020202020204" pitchFamily="34" charset="0"/>
              </a:rPr>
              <a:t>How will I know when it is accomplished? </a:t>
            </a:r>
          </a:p>
          <a:p>
            <a:pPr eaLnBrk="1" hangingPunct="1"/>
            <a:endParaRPr lang="en-US" altLang="en-US" sz="1600">
              <a:latin typeface="Trebuchet MS" panose="020B0603020202020204" pitchFamily="34" charset="0"/>
            </a:endParaRPr>
          </a:p>
        </p:txBody>
      </p:sp>
    </p:spTree>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DB5DEE1-4E76-723F-14AC-05D226923D87}"/>
              </a:ext>
            </a:extLst>
          </p:cNvPr>
          <p:cNvSpPr>
            <a:spLocks noGrp="1"/>
          </p:cNvSpPr>
          <p:nvPr>
            <p:ph type="title"/>
          </p:nvPr>
        </p:nvSpPr>
        <p:spPr>
          <a:xfrm>
            <a:off x="600823" y="1396289"/>
            <a:ext cx="3958000" cy="1325563"/>
          </a:xfrm>
        </p:spPr>
        <p:txBody>
          <a:bodyPr>
            <a:normAutofit/>
          </a:bodyPr>
          <a:lstStyle/>
          <a:p>
            <a:pPr eaLnBrk="1" fontAlgn="auto" hangingPunct="1">
              <a:spcAft>
                <a:spcPts val="0"/>
              </a:spcAft>
              <a:defRPr/>
            </a:pPr>
            <a:r>
              <a:rPr lang="en-US">
                <a:latin typeface="Trebuchet MS" panose="020B0603020202020204" pitchFamily="34" charset="0"/>
              </a:rPr>
              <a:t>A</a:t>
            </a:r>
            <a:r>
              <a:rPr lang="en-US" dirty="0">
                <a:latin typeface="Trebuchet MS" panose="020B0603020202020204" pitchFamily="34" charset="0"/>
              </a:rPr>
              <a:t>ttainable</a:t>
            </a:r>
          </a:p>
        </p:txBody>
      </p:sp>
      <p:sp>
        <p:nvSpPr>
          <p:cNvPr id="21506" name="Content Placeholder 1">
            <a:extLst>
              <a:ext uri="{FF2B5EF4-FFF2-40B4-BE49-F238E27FC236}">
                <a16:creationId xmlns:a16="http://schemas.microsoft.com/office/drawing/2014/main" id="{7B4CF427-E4AA-E5E7-B23C-7F36BAD32113}"/>
              </a:ext>
            </a:extLst>
          </p:cNvPr>
          <p:cNvSpPr>
            <a:spLocks noGrp="1"/>
          </p:cNvSpPr>
          <p:nvPr>
            <p:ph idx="1"/>
          </p:nvPr>
        </p:nvSpPr>
        <p:spPr>
          <a:xfrm>
            <a:off x="604157" y="2871982"/>
            <a:ext cx="3954666" cy="3181684"/>
          </a:xfrm>
        </p:spPr>
        <p:txBody>
          <a:bodyPr anchor="t">
            <a:normAutofit/>
          </a:bodyPr>
          <a:lstStyle/>
          <a:p>
            <a:pPr eaLnBrk="1" hangingPunct="1"/>
            <a:r>
              <a:rPr lang="en-US" altLang="en-US" sz="1600">
                <a:latin typeface="Trebuchet MS" panose="020B0603020202020204" pitchFamily="34" charset="0"/>
              </a:rPr>
              <a:t>The goal is “do-able”</a:t>
            </a:r>
          </a:p>
          <a:p>
            <a:pPr eaLnBrk="1" hangingPunct="1"/>
            <a:r>
              <a:rPr lang="en-US" altLang="en-US" sz="1600">
                <a:latin typeface="Trebuchet MS" panose="020B0603020202020204" pitchFamily="34" charset="0"/>
              </a:rPr>
              <a:t>It is action-oriented</a:t>
            </a:r>
          </a:p>
          <a:p>
            <a:pPr eaLnBrk="1" hangingPunct="1"/>
            <a:r>
              <a:rPr lang="en-US" altLang="en-US" sz="1600">
                <a:latin typeface="Trebuchet MS" panose="020B0603020202020204" pitchFamily="34" charset="0"/>
              </a:rPr>
              <a:t>It is “within reach”</a:t>
            </a:r>
          </a:p>
        </p:txBody>
      </p:sp>
      <p:sp>
        <p:nvSpPr>
          <p:cNvPr id="21512" name="Freeform 49">
            <a:extLst>
              <a:ext uri="{FF2B5EF4-FFF2-40B4-BE49-F238E27FC236}">
                <a16:creationId xmlns:a16="http://schemas.microsoft.com/office/drawing/2014/main" id="{EF9B8DF2-C3F5-49A2-94D2-F7B65A0F1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35435" y="581159"/>
            <a:ext cx="4108564"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alpha val="80000"/>
            </a:srgbClr>
          </a:solidFill>
          <a:ln w="317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1509" name="Picture 21507" descr="Football goal in the net">
            <a:extLst>
              <a:ext uri="{FF2B5EF4-FFF2-40B4-BE49-F238E27FC236}">
                <a16:creationId xmlns:a16="http://schemas.microsoft.com/office/drawing/2014/main" id="{95051B61-9DD6-0380-70AD-91A3F6FD21B2}"/>
              </a:ext>
            </a:extLst>
          </p:cNvPr>
          <p:cNvPicPr>
            <a:picLocks noChangeAspect="1"/>
          </p:cNvPicPr>
          <p:nvPr/>
        </p:nvPicPr>
        <p:blipFill rotWithShape="1">
          <a:blip r:embed="rId2"/>
          <a:srcRect l="15537" r="40959" b="1"/>
          <a:stretch/>
        </p:blipFill>
        <p:spPr>
          <a:xfrm>
            <a:off x="5169987" y="760562"/>
            <a:ext cx="397401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Tree>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CCABD17-FCEB-77D9-4A6A-E90DD8FEB4F3}"/>
              </a:ext>
            </a:extLst>
          </p:cNvPr>
          <p:cNvSpPr>
            <a:spLocks noGrp="1"/>
          </p:cNvSpPr>
          <p:nvPr>
            <p:ph type="title"/>
          </p:nvPr>
        </p:nvSpPr>
        <p:spPr>
          <a:xfrm>
            <a:off x="4975600" y="1396289"/>
            <a:ext cx="3754752" cy="1325563"/>
          </a:xfrm>
        </p:spPr>
        <p:txBody>
          <a:bodyPr>
            <a:normAutofit/>
          </a:bodyPr>
          <a:lstStyle/>
          <a:p>
            <a:pPr eaLnBrk="1" fontAlgn="auto" hangingPunct="1">
              <a:spcAft>
                <a:spcPts val="0"/>
              </a:spcAft>
              <a:defRPr/>
            </a:pPr>
            <a:r>
              <a:rPr lang="en-US">
                <a:latin typeface="Trebuchet MS" panose="020B0603020202020204" pitchFamily="34" charset="0"/>
              </a:rPr>
              <a:t>R</a:t>
            </a:r>
            <a:r>
              <a:rPr lang="en-US" dirty="0">
                <a:latin typeface="Trebuchet MS" panose="020B0603020202020204" pitchFamily="34" charset="0"/>
              </a:rPr>
              <a:t>ealistic</a:t>
            </a:r>
          </a:p>
        </p:txBody>
      </p:sp>
      <p:sp>
        <p:nvSpPr>
          <p:cNvPr id="22536" name="Freeform: Shape 22535">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29586"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2533" name="Picture 22531" descr="An arrow hitting a bull's eye target">
            <a:extLst>
              <a:ext uri="{FF2B5EF4-FFF2-40B4-BE49-F238E27FC236}">
                <a16:creationId xmlns:a16="http://schemas.microsoft.com/office/drawing/2014/main" id="{C84FE475-89D6-47B5-3D42-F965A32937FC}"/>
              </a:ext>
            </a:extLst>
          </p:cNvPr>
          <p:cNvPicPr>
            <a:picLocks noChangeAspect="1"/>
          </p:cNvPicPr>
          <p:nvPr/>
        </p:nvPicPr>
        <p:blipFill rotWithShape="1">
          <a:blip r:embed="rId2"/>
          <a:srcRect l="17526" r="16594"/>
          <a:stretch/>
        </p:blipFill>
        <p:spPr>
          <a:xfrm>
            <a:off x="20" y="10"/>
            <a:ext cx="4518095"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22530" name="Content Placeholder 1">
            <a:extLst>
              <a:ext uri="{FF2B5EF4-FFF2-40B4-BE49-F238E27FC236}">
                <a16:creationId xmlns:a16="http://schemas.microsoft.com/office/drawing/2014/main" id="{CBE6253E-EB8A-9FC8-642E-12F6EC9EAAD4}"/>
              </a:ext>
            </a:extLst>
          </p:cNvPr>
          <p:cNvSpPr>
            <a:spLocks noGrp="1"/>
          </p:cNvSpPr>
          <p:nvPr>
            <p:ph idx="1"/>
          </p:nvPr>
        </p:nvSpPr>
        <p:spPr>
          <a:xfrm>
            <a:off x="4978933" y="2871982"/>
            <a:ext cx="3753055" cy="3181684"/>
          </a:xfrm>
        </p:spPr>
        <p:txBody>
          <a:bodyPr anchor="t">
            <a:normAutofit/>
          </a:bodyPr>
          <a:lstStyle/>
          <a:p>
            <a:pPr eaLnBrk="1" hangingPunct="1"/>
            <a:r>
              <a:rPr lang="en-US" altLang="en-US" sz="1600">
                <a:latin typeface="Trebuchet MS" panose="020B0603020202020204" pitchFamily="34" charset="0"/>
              </a:rPr>
              <a:t>The goal must be an objective toward which you are both willing and able to work.</a:t>
            </a:r>
          </a:p>
          <a:p>
            <a:pPr eaLnBrk="1" hangingPunct="1"/>
            <a:r>
              <a:rPr lang="en-US" altLang="en-US" sz="1600">
                <a:latin typeface="Trebuchet MS" panose="020B0603020202020204" pitchFamily="34" charset="0"/>
              </a:rPr>
              <a:t>Again, it must be “do-able”</a:t>
            </a:r>
          </a:p>
          <a:p>
            <a:pPr eaLnBrk="1" hangingPunct="1"/>
            <a:r>
              <a:rPr lang="en-US" altLang="en-US" sz="1600">
                <a:latin typeface="Trebuchet MS" panose="020B0603020202020204" pitchFamily="34" charset="0"/>
              </a:rPr>
              <a:t>People must believe it can be accomplished</a:t>
            </a:r>
          </a:p>
        </p:txBody>
      </p:sp>
    </p:spTree>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385F3DA-9A91-571B-1991-92EF2E2B236F}"/>
              </a:ext>
            </a:extLst>
          </p:cNvPr>
          <p:cNvSpPr>
            <a:spLocks noGrp="1"/>
          </p:cNvSpPr>
          <p:nvPr>
            <p:ph type="title"/>
          </p:nvPr>
        </p:nvSpPr>
        <p:spPr>
          <a:xfrm>
            <a:off x="4975600" y="1396289"/>
            <a:ext cx="3754752" cy="1325563"/>
          </a:xfrm>
        </p:spPr>
        <p:txBody>
          <a:bodyPr>
            <a:normAutofit/>
          </a:bodyPr>
          <a:lstStyle/>
          <a:p>
            <a:pPr eaLnBrk="1" fontAlgn="auto" hangingPunct="1">
              <a:spcAft>
                <a:spcPts val="0"/>
              </a:spcAft>
              <a:defRPr/>
            </a:pPr>
            <a:r>
              <a:rPr lang="en-US">
                <a:latin typeface="Trebuchet MS" panose="020B0603020202020204" pitchFamily="34" charset="0"/>
              </a:rPr>
              <a:t>T</a:t>
            </a:r>
            <a:r>
              <a:rPr lang="en-US" dirty="0">
                <a:latin typeface="Trebuchet MS" panose="020B0603020202020204" pitchFamily="34" charset="0"/>
              </a:rPr>
              <a:t>imely</a:t>
            </a:r>
          </a:p>
        </p:txBody>
      </p:sp>
      <p:sp>
        <p:nvSpPr>
          <p:cNvPr id="23560" name="Freeform: Shape 23559">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29586"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3557" name="Picture 23555" descr="Half face clock on a wall">
            <a:extLst>
              <a:ext uri="{FF2B5EF4-FFF2-40B4-BE49-F238E27FC236}">
                <a16:creationId xmlns:a16="http://schemas.microsoft.com/office/drawing/2014/main" id="{E1A798FE-0A3C-8C61-2476-201A81777BEE}"/>
              </a:ext>
            </a:extLst>
          </p:cNvPr>
          <p:cNvPicPr>
            <a:picLocks noChangeAspect="1"/>
          </p:cNvPicPr>
          <p:nvPr/>
        </p:nvPicPr>
        <p:blipFill rotWithShape="1">
          <a:blip r:embed="rId2"/>
          <a:srcRect l="36709" r="15856" b="-2"/>
          <a:stretch/>
        </p:blipFill>
        <p:spPr>
          <a:xfrm>
            <a:off x="20" y="10"/>
            <a:ext cx="4518095"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23554" name="Content Placeholder 1">
            <a:extLst>
              <a:ext uri="{FF2B5EF4-FFF2-40B4-BE49-F238E27FC236}">
                <a16:creationId xmlns:a16="http://schemas.microsoft.com/office/drawing/2014/main" id="{786D7D04-F065-DE19-53E5-D6B030C90B4B}"/>
              </a:ext>
            </a:extLst>
          </p:cNvPr>
          <p:cNvSpPr>
            <a:spLocks noGrp="1"/>
          </p:cNvSpPr>
          <p:nvPr>
            <p:ph idx="1"/>
          </p:nvPr>
        </p:nvSpPr>
        <p:spPr>
          <a:xfrm>
            <a:off x="4978933" y="2871982"/>
            <a:ext cx="3753055" cy="3181684"/>
          </a:xfrm>
        </p:spPr>
        <p:txBody>
          <a:bodyPr anchor="t">
            <a:normAutofit/>
          </a:bodyPr>
          <a:lstStyle/>
          <a:p>
            <a:pPr eaLnBrk="1" hangingPunct="1"/>
            <a:r>
              <a:rPr lang="en-US" altLang="en-US" sz="1600">
                <a:latin typeface="Trebuchet MS" panose="020B0603020202020204" pitchFamily="34" charset="0"/>
              </a:rPr>
              <a:t>You should establish a timeframe</a:t>
            </a:r>
          </a:p>
          <a:p>
            <a:pPr eaLnBrk="1" hangingPunct="1"/>
            <a:r>
              <a:rPr lang="en-US" altLang="en-US" sz="1600">
                <a:latin typeface="Trebuchet MS" panose="020B0603020202020204" pitchFamily="34" charset="0"/>
              </a:rPr>
              <a:t>The timeframe </a:t>
            </a:r>
            <a:r>
              <a:rPr lang="en-US" altLang="en-US" sz="1600" b="1" i="1">
                <a:latin typeface="Trebuchet MS" panose="020B0603020202020204" pitchFamily="34" charset="0"/>
              </a:rPr>
              <a:t>must  </a:t>
            </a:r>
            <a:r>
              <a:rPr lang="en-US" altLang="en-US" sz="1600">
                <a:latin typeface="Trebuchet MS" panose="020B0603020202020204" pitchFamily="34" charset="0"/>
              </a:rPr>
              <a:t>be realistic</a:t>
            </a:r>
          </a:p>
          <a:p>
            <a:pPr eaLnBrk="1" hangingPunct="1"/>
            <a:r>
              <a:rPr lang="en-US" altLang="en-US" sz="1600">
                <a:latin typeface="Trebuchet MS" panose="020B0603020202020204" pitchFamily="34" charset="0"/>
              </a:rPr>
              <a:t>Everyone needs to know the timeframe…make it public</a:t>
            </a:r>
          </a:p>
        </p:txBody>
      </p:sp>
    </p:spTree>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2">
            <a:extLst>
              <a:ext uri="{FF2B5EF4-FFF2-40B4-BE49-F238E27FC236}">
                <a16:creationId xmlns:a16="http://schemas.microsoft.com/office/drawing/2014/main" id="{E62EDAE3-B489-BB01-6639-8E7C77050215}"/>
              </a:ext>
            </a:extLst>
          </p:cNvPr>
          <p:cNvSpPr>
            <a:spLocks noGrp="1"/>
          </p:cNvSpPr>
          <p:nvPr>
            <p:ph type="title"/>
          </p:nvPr>
        </p:nvSpPr>
        <p:spPr>
          <a:noFill/>
        </p:spPr>
        <p:txBody>
          <a:bodyPr/>
          <a:lstStyle/>
          <a:p>
            <a:pPr eaLnBrk="1" hangingPunct="1"/>
            <a:r>
              <a:rPr lang="en-US" altLang="en-US" dirty="0">
                <a:latin typeface="Trebuchet MS" panose="020B0603020202020204" pitchFamily="34" charset="0"/>
              </a:rPr>
              <a:t>Task 10 mins</a:t>
            </a:r>
          </a:p>
        </p:txBody>
      </p:sp>
      <p:sp>
        <p:nvSpPr>
          <p:cNvPr id="24580" name="TextBox 5">
            <a:extLst>
              <a:ext uri="{FF2B5EF4-FFF2-40B4-BE49-F238E27FC236}">
                <a16:creationId xmlns:a16="http://schemas.microsoft.com/office/drawing/2014/main" id="{D8CC5D9F-2FB2-896E-144C-362692786EC4}"/>
              </a:ext>
            </a:extLst>
          </p:cNvPr>
          <p:cNvSpPr txBox="1">
            <a:spLocks noChangeArrowheads="1"/>
          </p:cNvSpPr>
          <p:nvPr/>
        </p:nvSpPr>
        <p:spPr bwMode="auto">
          <a:xfrm>
            <a:off x="407467" y="413415"/>
            <a:ext cx="7848600" cy="255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dirty="0">
              <a:latin typeface="Trebuchet MS" panose="020B0603020202020204" pitchFamily="34" charset="0"/>
              <a:cs typeface="Arial" panose="020B0604020202020204" pitchFamily="34" charset="0"/>
            </a:endParaRPr>
          </a:p>
          <a:p>
            <a:pPr eaLnBrk="1" hangingPunct="1">
              <a:spcBef>
                <a:spcPct val="0"/>
              </a:spcBef>
              <a:buFontTx/>
              <a:buNone/>
            </a:pPr>
            <a:endParaRPr lang="en-US" altLang="en-US" dirty="0">
              <a:latin typeface="Trebuchet MS" panose="020B0603020202020204" pitchFamily="34" charset="0"/>
              <a:cs typeface="Arial" panose="020B0604020202020204" pitchFamily="34" charset="0"/>
            </a:endParaRPr>
          </a:p>
          <a:p>
            <a:pPr eaLnBrk="1" hangingPunct="1">
              <a:spcBef>
                <a:spcPct val="0"/>
              </a:spcBef>
              <a:buFontTx/>
              <a:buNone/>
            </a:pPr>
            <a:r>
              <a:rPr lang="en-US" altLang="en-US" dirty="0">
                <a:latin typeface="Trebuchet MS" panose="020B0603020202020204" pitchFamily="34" charset="0"/>
                <a:cs typeface="Arial" panose="020B0604020202020204" pitchFamily="34" charset="0"/>
              </a:rPr>
              <a:t>Craft a personal professional goal and type in the chat box</a:t>
            </a:r>
          </a:p>
          <a:p>
            <a:pPr eaLnBrk="1" hangingPunct="1">
              <a:spcBef>
                <a:spcPct val="0"/>
              </a:spcBef>
              <a:buFontTx/>
              <a:buNone/>
            </a:pPr>
            <a:endParaRPr lang="en-US" altLang="en-US" dirty="0">
              <a:latin typeface="Trebuchet MS" panose="020B0603020202020204" pitchFamily="34" charset="0"/>
              <a:cs typeface="Arial" panose="020B0604020202020204" pitchFamily="34" charset="0"/>
            </a:endParaRPr>
          </a:p>
        </p:txBody>
      </p:sp>
      <p:sp>
        <p:nvSpPr>
          <p:cNvPr id="24581" name="TextBox 6">
            <a:extLst>
              <a:ext uri="{FF2B5EF4-FFF2-40B4-BE49-F238E27FC236}">
                <a16:creationId xmlns:a16="http://schemas.microsoft.com/office/drawing/2014/main" id="{023F75F2-172D-B0BE-3EEC-EE51ADAAB709}"/>
              </a:ext>
            </a:extLst>
          </p:cNvPr>
          <p:cNvSpPr txBox="1">
            <a:spLocks noChangeArrowheads="1"/>
          </p:cNvSpPr>
          <p:nvPr/>
        </p:nvSpPr>
        <p:spPr bwMode="auto">
          <a:xfrm>
            <a:off x="407467" y="2753828"/>
            <a:ext cx="34321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r" eaLnBrk="1" hangingPunct="1">
              <a:spcBef>
                <a:spcPct val="0"/>
              </a:spcBef>
              <a:buFontTx/>
              <a:buNone/>
            </a:pPr>
            <a:r>
              <a:rPr lang="en-US" altLang="en-US" sz="1800" b="1" i="1" dirty="0">
                <a:latin typeface="Trebuchet MS" panose="020B0603020202020204" pitchFamily="34" charset="0"/>
                <a:cs typeface="Arial" panose="020B0604020202020204" pitchFamily="34" charset="0"/>
              </a:rPr>
              <a:t>Use the S.M.A.R.T. techniques</a:t>
            </a:r>
          </a:p>
        </p:txBody>
      </p:sp>
      <p:pic>
        <p:nvPicPr>
          <p:cNvPr id="5122" name="Picture 2" descr="See the source image">
            <a:extLst>
              <a:ext uri="{FF2B5EF4-FFF2-40B4-BE49-F238E27FC236}">
                <a16:creationId xmlns:a16="http://schemas.microsoft.com/office/drawing/2014/main" id="{5E742DF4-4340-216B-1637-7C723FC1B32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63688" y="3212976"/>
            <a:ext cx="5832648" cy="258418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41FFC430-1FAA-49D9-8AEA-5B924E158840}"/>
              </a:ext>
            </a:extLst>
          </p:cNvPr>
          <p:cNvSpPr>
            <a:spLocks noGrp="1"/>
          </p:cNvSpPr>
          <p:nvPr>
            <p:ph type="title"/>
          </p:nvPr>
        </p:nvSpPr>
        <p:spPr>
          <a:xfrm>
            <a:off x="5059971" y="1783959"/>
            <a:ext cx="3483937" cy="2889114"/>
          </a:xfrm>
        </p:spPr>
        <p:txBody>
          <a:bodyPr vert="horz" lIns="91440" tIns="45720" rIns="91440" bIns="45720" rtlCol="0" anchor="b">
            <a:normAutofit/>
          </a:bodyPr>
          <a:lstStyle/>
          <a:p>
            <a:r>
              <a:rPr lang="en-US" altLang="en-US" sz="6000"/>
              <a:t>Strategy</a:t>
            </a:r>
          </a:p>
        </p:txBody>
      </p:sp>
      <p:sp>
        <p:nvSpPr>
          <p:cNvPr id="25607" name="Freeform: Shape 25606">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29586"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098" name="Picture 2" descr="See the source image">
            <a:extLst>
              <a:ext uri="{FF2B5EF4-FFF2-40B4-BE49-F238E27FC236}">
                <a16:creationId xmlns:a16="http://schemas.microsoft.com/office/drawing/2014/main" id="{0B9F2E6D-5DAD-2EE4-BDBD-33E04DF34B1A}"/>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20229" r="9686"/>
          <a:stretch/>
        </p:blipFill>
        <p:spPr bwMode="auto">
          <a:xfrm>
            <a:off x="20" y="10"/>
            <a:ext cx="4518095"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5602"/>
                                        </p:tgtEl>
                                        <p:attrNameLst>
                                          <p:attrName>style.visibility</p:attrName>
                                        </p:attrNameLst>
                                      </p:cBhvr>
                                      <p:to>
                                        <p:strVal val="visible"/>
                                      </p:to>
                                    </p:set>
                                    <p:animEffect transition="in" filter="fade">
                                      <p:cBhvr>
                                        <p:cTn id="7" dur="400"/>
                                        <p:tgtEl>
                                          <p:spTgt spid="256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97E116A4-B08A-49C8-234F-B31B0C2E176C}"/>
              </a:ext>
            </a:extLst>
          </p:cNvPr>
          <p:cNvSpPr>
            <a:spLocks noGrp="1"/>
          </p:cNvSpPr>
          <p:nvPr>
            <p:ph type="title"/>
          </p:nvPr>
        </p:nvSpPr>
        <p:spPr>
          <a:xfrm>
            <a:off x="4975600" y="1396289"/>
            <a:ext cx="3754752" cy="1325563"/>
          </a:xfrm>
        </p:spPr>
        <p:txBody>
          <a:bodyPr>
            <a:normAutofit/>
          </a:bodyPr>
          <a:lstStyle/>
          <a:p>
            <a:r>
              <a:rPr lang="en-GB" altLang="en-US" dirty="0">
                <a:latin typeface="Trebuchet MS" panose="020B0603020202020204" pitchFamily="34" charset="0"/>
              </a:rPr>
              <a:t>Strategy</a:t>
            </a:r>
          </a:p>
        </p:txBody>
      </p:sp>
      <p:sp>
        <p:nvSpPr>
          <p:cNvPr id="26633" name="Freeform: Shape 26632">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29586"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6629" name="Picture 26628" descr="A yellow chessboard and chess pieces">
            <a:extLst>
              <a:ext uri="{FF2B5EF4-FFF2-40B4-BE49-F238E27FC236}">
                <a16:creationId xmlns:a16="http://schemas.microsoft.com/office/drawing/2014/main" id="{20491FE1-CDFE-6516-251E-B3B0F5AC1D38}"/>
              </a:ext>
            </a:extLst>
          </p:cNvPr>
          <p:cNvPicPr>
            <a:picLocks noChangeAspect="1"/>
          </p:cNvPicPr>
          <p:nvPr/>
        </p:nvPicPr>
        <p:blipFill rotWithShape="1">
          <a:blip r:embed="rId2"/>
          <a:srcRect l="32325" r="30617"/>
          <a:stretch/>
        </p:blipFill>
        <p:spPr>
          <a:xfrm>
            <a:off x="20" y="10"/>
            <a:ext cx="4518095"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26627" name="Content Placeholder 2">
            <a:extLst>
              <a:ext uri="{FF2B5EF4-FFF2-40B4-BE49-F238E27FC236}">
                <a16:creationId xmlns:a16="http://schemas.microsoft.com/office/drawing/2014/main" id="{055C774E-76BD-6A8E-4C47-0C49D0E8F132}"/>
              </a:ext>
            </a:extLst>
          </p:cNvPr>
          <p:cNvSpPr>
            <a:spLocks noGrp="1"/>
          </p:cNvSpPr>
          <p:nvPr>
            <p:ph idx="1"/>
          </p:nvPr>
        </p:nvSpPr>
        <p:spPr>
          <a:xfrm>
            <a:off x="4978933" y="2871982"/>
            <a:ext cx="3753055" cy="3181684"/>
          </a:xfrm>
        </p:spPr>
        <p:txBody>
          <a:bodyPr anchor="t">
            <a:normAutofit/>
          </a:bodyPr>
          <a:lstStyle/>
          <a:p>
            <a:r>
              <a:rPr lang="en-GB" altLang="en-US" sz="1600">
                <a:latin typeface="Trebuchet MS" panose="020B0603020202020204" pitchFamily="34" charset="0"/>
              </a:rPr>
              <a:t>Strategy summarises how your objectives will be achieved</a:t>
            </a:r>
          </a:p>
          <a:p>
            <a:r>
              <a:rPr lang="en-GB" altLang="en-US" sz="1600">
                <a:latin typeface="Trebuchet MS" panose="020B0603020202020204" pitchFamily="34" charset="0"/>
              </a:rPr>
              <a:t>Strategy helps to harmonise and integrate the tactical communications tools</a:t>
            </a:r>
          </a:p>
          <a:p>
            <a:r>
              <a:rPr lang="en-GB" altLang="en-US" sz="1600">
                <a:latin typeface="Trebuchet MS" panose="020B0603020202020204" pitchFamily="34" charset="0"/>
              </a:rPr>
              <a:t>Comms strategy can include the selection of target markets, positioning, selection of comms tools, sequence of tools</a:t>
            </a:r>
          </a:p>
        </p:txBody>
      </p:sp>
    </p:spTree>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DAE94385-5ABE-EE52-0103-383A0C7F0082}"/>
              </a:ext>
            </a:extLst>
          </p:cNvPr>
          <p:cNvSpPr>
            <a:spLocks noGrp="1" noChangeArrowheads="1"/>
          </p:cNvSpPr>
          <p:nvPr>
            <p:ph type="title"/>
          </p:nvPr>
        </p:nvSpPr>
        <p:spPr>
          <a:xfrm>
            <a:off x="600824" y="1396289"/>
            <a:ext cx="3679711" cy="1325563"/>
          </a:xfrm>
        </p:spPr>
        <p:txBody>
          <a:bodyPr>
            <a:normAutofit/>
          </a:bodyPr>
          <a:lstStyle/>
          <a:p>
            <a:r>
              <a:rPr lang="en-GB" altLang="en-US" dirty="0">
                <a:latin typeface="Trebuchet MS" panose="020B0603020202020204" pitchFamily="34" charset="0"/>
              </a:rPr>
              <a:t>Value proposition</a:t>
            </a:r>
            <a:endParaRPr lang="en-US" altLang="en-US" dirty="0">
              <a:latin typeface="Trebuchet MS" panose="020B0603020202020204" pitchFamily="34" charset="0"/>
            </a:endParaRPr>
          </a:p>
        </p:txBody>
      </p:sp>
      <p:sp>
        <p:nvSpPr>
          <p:cNvPr id="27651" name="Rectangle 3">
            <a:extLst>
              <a:ext uri="{FF2B5EF4-FFF2-40B4-BE49-F238E27FC236}">
                <a16:creationId xmlns:a16="http://schemas.microsoft.com/office/drawing/2014/main" id="{0F7597DC-B32C-7E8C-B27D-6A2965C30D2D}"/>
              </a:ext>
            </a:extLst>
          </p:cNvPr>
          <p:cNvSpPr>
            <a:spLocks noGrp="1" noChangeArrowheads="1"/>
          </p:cNvSpPr>
          <p:nvPr>
            <p:ph type="body" idx="1"/>
          </p:nvPr>
        </p:nvSpPr>
        <p:spPr>
          <a:xfrm>
            <a:off x="604157" y="2871982"/>
            <a:ext cx="3754752" cy="3181684"/>
          </a:xfrm>
        </p:spPr>
        <p:txBody>
          <a:bodyPr anchor="t">
            <a:normAutofit/>
          </a:bodyPr>
          <a:lstStyle/>
          <a:p>
            <a:r>
              <a:rPr lang="en-GB" altLang="en-US" sz="1200">
                <a:latin typeface="Trebuchet MS" panose="020B0603020202020204" pitchFamily="34" charset="0"/>
              </a:rPr>
              <a:t>A clear differentiation of the proposition from competitors’ based on product features or service quality.</a:t>
            </a:r>
          </a:p>
          <a:p>
            <a:r>
              <a:rPr lang="en-GB" altLang="en-US" sz="1200">
                <a:latin typeface="Trebuchet MS" panose="020B0603020202020204" pitchFamily="34" charset="0"/>
              </a:rPr>
              <a:t>Target market segment(s) that the proposition will appeal to.</a:t>
            </a:r>
          </a:p>
          <a:p>
            <a:r>
              <a:rPr lang="en-GB" altLang="en-US" sz="1200">
                <a:latin typeface="Trebuchet MS" panose="020B0603020202020204" pitchFamily="34" charset="0"/>
              </a:rPr>
              <a:t>How the proposition will be communicated to site visitors and in all marketing communications. Developing a tag line can help this.</a:t>
            </a:r>
          </a:p>
          <a:p>
            <a:r>
              <a:rPr lang="en-GB" altLang="en-US" sz="1200">
                <a:latin typeface="Trebuchet MS" panose="020B0603020202020204" pitchFamily="34" charset="0"/>
              </a:rPr>
              <a:t>How the proposition is delivered across different parts of the buying process</a:t>
            </a:r>
            <a:endParaRPr lang="en-US" altLang="en-US" sz="1200">
              <a:latin typeface="Trebuchet MS" panose="020B0603020202020204" pitchFamily="34" charset="0"/>
            </a:endParaRPr>
          </a:p>
          <a:p>
            <a:r>
              <a:rPr lang="en-US" altLang="en-US" sz="1200">
                <a:latin typeface="Trebuchet MS" panose="020B0603020202020204" pitchFamily="34" charset="0"/>
              </a:rPr>
              <a:t>How the proposition will be delivered and supported by resources – is the proposition genuine? Will resources be internal or external? </a:t>
            </a:r>
          </a:p>
        </p:txBody>
      </p:sp>
      <p:sp>
        <p:nvSpPr>
          <p:cNvPr id="27658" name="Freeform: Shape 27657">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413" y="0"/>
            <a:ext cx="4629587"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660" name="Freeform: Shape 27659">
            <a:extLst>
              <a:ext uri="{FF2B5EF4-FFF2-40B4-BE49-F238E27FC236}">
                <a16:creationId xmlns:a16="http://schemas.microsoft.com/office/drawing/2014/main" id="{58D44E42-C462-4105-BC86-FE75B4E3C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884" y="0"/>
            <a:ext cx="4518116"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7655" name="Graphic 27654" descr="CRM Customer Insights App">
            <a:extLst>
              <a:ext uri="{FF2B5EF4-FFF2-40B4-BE49-F238E27FC236}">
                <a16:creationId xmlns:a16="http://schemas.microsoft.com/office/drawing/2014/main" id="{CCBD5B75-FC7E-2928-E42B-513807FAF47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850731" y="1156626"/>
            <a:ext cx="3078956" cy="3078956"/>
          </a:xfrm>
          <a:prstGeom prst="rect">
            <a:avLst/>
          </a:prstGeom>
        </p:spPr>
      </p:pic>
    </p:spTree>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D3F08-CD78-4BBA-9A96-AF8F65567670}"/>
              </a:ext>
            </a:extLst>
          </p:cNvPr>
          <p:cNvSpPr>
            <a:spLocks noGrp="1"/>
          </p:cNvSpPr>
          <p:nvPr>
            <p:ph type="title"/>
          </p:nvPr>
        </p:nvSpPr>
        <p:spPr>
          <a:xfrm>
            <a:off x="413238" y="404664"/>
            <a:ext cx="8335226" cy="5544616"/>
          </a:xfrm>
        </p:spPr>
        <p:txBody>
          <a:bodyPr vert="horz" lIns="91440" tIns="45720" rIns="91440" bIns="45720" rtlCol="0" anchor="ctr">
            <a:noAutofit/>
          </a:bodyPr>
          <a:lstStyle/>
          <a:p>
            <a:pPr algn="l"/>
            <a:r>
              <a:rPr lang="en-GB" sz="2400" dirty="0">
                <a:solidFill>
                  <a:srgbClr val="0070C0"/>
                </a:solidFill>
              </a:rPr>
              <a:t>(STP) Segmenting, Targeting &amp; Positioning </a:t>
            </a:r>
            <a:br>
              <a:rPr lang="en-GB" sz="2400" dirty="0">
                <a:solidFill>
                  <a:srgbClr val="0070C0"/>
                </a:solidFill>
              </a:rPr>
            </a:br>
            <a:br>
              <a:rPr lang="en-GB" sz="2400" dirty="0">
                <a:solidFill>
                  <a:srgbClr val="0070C0"/>
                </a:solidFill>
              </a:rPr>
            </a:br>
            <a:br>
              <a:rPr lang="en-GB" sz="1800" dirty="0"/>
            </a:br>
            <a:r>
              <a:rPr lang="en-GB" sz="1800" b="1" dirty="0"/>
              <a:t>STP is a marketing strategy</a:t>
            </a:r>
            <a:r>
              <a:rPr lang="en-GB" sz="1800" dirty="0"/>
              <a:t>.</a:t>
            </a:r>
            <a:r>
              <a:rPr lang="en-GB" sz="1800" dirty="0">
                <a:ea typeface="+mj-lt"/>
                <a:cs typeface="+mj-lt"/>
              </a:rPr>
              <a:t> It consists of </a:t>
            </a:r>
            <a:r>
              <a:rPr lang="en-GB" sz="1800" b="1" dirty="0">
                <a:ea typeface="+mj-lt"/>
                <a:cs typeface="+mj-lt"/>
              </a:rPr>
              <a:t>three steps </a:t>
            </a:r>
            <a:r>
              <a:rPr lang="en-GB" sz="1800" dirty="0">
                <a:ea typeface="+mj-lt"/>
                <a:cs typeface="+mj-lt"/>
              </a:rPr>
              <a:t>that help you analyse your offering and the way you communicate its benefits and value to specific groups.</a:t>
            </a:r>
            <a:br>
              <a:rPr lang="en-GB" sz="1800" dirty="0"/>
            </a:br>
            <a:r>
              <a:rPr lang="en-GB" sz="1800" dirty="0">
                <a:ea typeface="+mj-lt"/>
                <a:cs typeface="+mj-lt"/>
              </a:rPr>
              <a:t>STP stands for:</a:t>
            </a:r>
            <a:br>
              <a:rPr lang="en-GB" sz="1800" dirty="0">
                <a:ea typeface="+mj-lt"/>
                <a:cs typeface="+mj-lt"/>
              </a:rPr>
            </a:br>
            <a:endParaRPr lang="en-US" sz="3600" dirty="0"/>
          </a:p>
          <a:p>
            <a:pPr marL="285750" indent="-285750" algn="l">
              <a:buFont typeface="Arial"/>
              <a:buChar char="•"/>
            </a:pPr>
            <a:r>
              <a:rPr lang="en-GB" sz="1800" dirty="0">
                <a:ea typeface="+mj-lt"/>
                <a:cs typeface="+mj-lt"/>
              </a:rPr>
              <a:t>Step 1: </a:t>
            </a:r>
            <a:r>
              <a:rPr lang="en-GB" sz="1800" b="1" dirty="0">
                <a:ea typeface="+mj-lt"/>
                <a:cs typeface="+mj-lt"/>
              </a:rPr>
              <a:t>Segment </a:t>
            </a:r>
            <a:r>
              <a:rPr lang="en-GB" sz="1800" dirty="0">
                <a:ea typeface="+mj-lt"/>
                <a:cs typeface="+mj-lt"/>
              </a:rPr>
              <a:t>your market.</a:t>
            </a:r>
            <a:endParaRPr lang="en-GB" sz="3600" dirty="0"/>
          </a:p>
          <a:p>
            <a:pPr marL="285750" indent="-285750" algn="l">
              <a:buFont typeface="Arial"/>
              <a:buChar char="•"/>
            </a:pPr>
            <a:r>
              <a:rPr lang="en-GB" sz="1800" dirty="0">
                <a:ea typeface="+mj-lt"/>
                <a:cs typeface="+mj-lt"/>
              </a:rPr>
              <a:t>Step 2:</a:t>
            </a:r>
            <a:r>
              <a:rPr lang="en-GB" sz="1800" b="1" dirty="0">
                <a:ea typeface="+mj-lt"/>
                <a:cs typeface="+mj-lt"/>
              </a:rPr>
              <a:t> Target </a:t>
            </a:r>
            <a:r>
              <a:rPr lang="en-GB" sz="1800" dirty="0">
                <a:ea typeface="+mj-lt"/>
                <a:cs typeface="+mj-lt"/>
              </a:rPr>
              <a:t>your best customers.</a:t>
            </a:r>
            <a:endParaRPr lang="en-GB" sz="3600" dirty="0"/>
          </a:p>
          <a:p>
            <a:pPr marL="285750" indent="-285750" algn="l">
              <a:buFont typeface="Arial"/>
              <a:buChar char="•"/>
            </a:pPr>
            <a:r>
              <a:rPr lang="en-GB" sz="1800" dirty="0">
                <a:ea typeface="+mj-lt"/>
                <a:cs typeface="+mj-lt"/>
              </a:rPr>
              <a:t>Step 3: </a:t>
            </a:r>
            <a:r>
              <a:rPr lang="en-GB" sz="1800" b="1" dirty="0">
                <a:ea typeface="+mj-lt"/>
                <a:cs typeface="+mj-lt"/>
              </a:rPr>
              <a:t>Position</a:t>
            </a:r>
            <a:r>
              <a:rPr lang="en-GB" sz="1800" dirty="0">
                <a:ea typeface="+mj-lt"/>
                <a:cs typeface="+mj-lt"/>
              </a:rPr>
              <a:t> your offering.</a:t>
            </a:r>
            <a:br>
              <a:rPr lang="en-GB" sz="1800" dirty="0">
                <a:ea typeface="+mj-lt"/>
                <a:cs typeface="+mj-lt"/>
              </a:rPr>
            </a:br>
            <a:endParaRPr lang="en-GB" sz="3600" dirty="0"/>
          </a:p>
          <a:p>
            <a:pPr algn="l"/>
            <a:r>
              <a:rPr lang="en-GB" sz="1800" dirty="0">
                <a:ea typeface="+mj-lt"/>
                <a:cs typeface="+mj-lt"/>
              </a:rPr>
              <a:t>This model is useful because it helps you </a:t>
            </a:r>
            <a:r>
              <a:rPr lang="en-GB" sz="1800" b="1" dirty="0">
                <a:ea typeface="+mj-lt"/>
                <a:cs typeface="+mj-lt"/>
              </a:rPr>
              <a:t>identify your most valuable types of customer</a:t>
            </a:r>
            <a:r>
              <a:rPr lang="en-GB" sz="1800" dirty="0">
                <a:ea typeface="+mj-lt"/>
                <a:cs typeface="+mj-lt"/>
              </a:rPr>
              <a:t>, and then </a:t>
            </a:r>
            <a:r>
              <a:rPr lang="en-GB" sz="1800" b="1" dirty="0">
                <a:ea typeface="+mj-lt"/>
                <a:cs typeface="+mj-lt"/>
              </a:rPr>
              <a:t>develop products and marketing messages </a:t>
            </a:r>
            <a:r>
              <a:rPr lang="en-GB" sz="1800" dirty="0">
                <a:ea typeface="+mj-lt"/>
                <a:cs typeface="+mj-lt"/>
              </a:rPr>
              <a:t>that ideally suit them.</a:t>
            </a:r>
            <a:br>
              <a:rPr lang="en-GB" sz="1800" dirty="0">
                <a:ea typeface="+mj-lt"/>
                <a:cs typeface="+mj-lt"/>
              </a:rPr>
            </a:br>
            <a:r>
              <a:rPr lang="en-GB" sz="1800" dirty="0">
                <a:ea typeface="+mj-lt"/>
                <a:cs typeface="+mj-lt"/>
              </a:rPr>
              <a:t>This allows you to </a:t>
            </a:r>
            <a:r>
              <a:rPr lang="en-GB" sz="1800" b="1" dirty="0">
                <a:ea typeface="+mj-lt"/>
                <a:cs typeface="+mj-lt"/>
              </a:rPr>
              <a:t>engage </a:t>
            </a:r>
            <a:r>
              <a:rPr lang="en-GB" sz="1800" dirty="0">
                <a:ea typeface="+mj-lt"/>
                <a:cs typeface="+mj-lt"/>
              </a:rPr>
              <a:t>with each group better, personalize your messages, and </a:t>
            </a:r>
            <a:r>
              <a:rPr lang="en-GB" sz="1800" b="1" dirty="0">
                <a:ea typeface="+mj-lt"/>
                <a:cs typeface="+mj-lt"/>
              </a:rPr>
              <a:t>sell</a:t>
            </a:r>
            <a:r>
              <a:rPr lang="en-GB" sz="1800" dirty="0">
                <a:ea typeface="+mj-lt"/>
                <a:cs typeface="+mj-lt"/>
              </a:rPr>
              <a:t> much more of your product.</a:t>
            </a:r>
            <a:endParaRPr lang="en-GB" sz="3600" dirty="0"/>
          </a:p>
          <a:p>
            <a:pPr algn="l"/>
            <a:endParaRPr lang="en-US" sz="3600" dirty="0"/>
          </a:p>
        </p:txBody>
      </p:sp>
      <p:pic>
        <p:nvPicPr>
          <p:cNvPr id="4" name="Graphic 4" descr="A flying paper aeroplane">
            <a:extLst>
              <a:ext uri="{FF2B5EF4-FFF2-40B4-BE49-F238E27FC236}">
                <a16:creationId xmlns:a16="http://schemas.microsoft.com/office/drawing/2014/main" id="{1B69420F-9325-4C35-9CB3-1428305B0EC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156176" y="1700808"/>
            <a:ext cx="2784231" cy="2784231"/>
          </a:xfrm>
          <a:prstGeom prst="rect">
            <a:avLst/>
          </a:prstGeom>
        </p:spPr>
      </p:pic>
      <p:pic>
        <p:nvPicPr>
          <p:cNvPr id="5" name="Picture 4">
            <a:extLst>
              <a:ext uri="{FF2B5EF4-FFF2-40B4-BE49-F238E27FC236}">
                <a16:creationId xmlns:a16="http://schemas.microsoft.com/office/drawing/2014/main" id="{8759A4FC-837D-483C-A0E8-9E958361B4E9}"/>
              </a:ext>
            </a:extLst>
          </p:cNvPr>
          <p:cNvPicPr>
            <a:picLocks noChangeAspect="1"/>
          </p:cNvPicPr>
          <p:nvPr/>
        </p:nvPicPr>
        <p:blipFill>
          <a:blip r:embed="rId5"/>
          <a:stretch>
            <a:fillRect/>
          </a:stretch>
        </p:blipFill>
        <p:spPr>
          <a:xfrm>
            <a:off x="4572000" y="2334904"/>
            <a:ext cx="2347739" cy="1565159"/>
          </a:xfrm>
          <a:prstGeom prst="rect">
            <a:avLst/>
          </a:prstGeom>
        </p:spPr>
      </p:pic>
    </p:spTree>
    <p:extLst>
      <p:ext uri="{BB962C8B-B14F-4D97-AF65-F5344CB8AC3E}">
        <p14:creationId xmlns:p14="http://schemas.microsoft.com/office/powerpoint/2010/main" val="3167856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cat lying on its back on a beach&#10;&#10;Description automatically generated with medium confidence">
            <a:extLst>
              <a:ext uri="{FF2B5EF4-FFF2-40B4-BE49-F238E27FC236}">
                <a16:creationId xmlns:a16="http://schemas.microsoft.com/office/drawing/2014/main" id="{B5FDFC37-C170-488B-B7A5-914C6E623AC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0544" r="11775"/>
          <a:stretch/>
        </p:blipFill>
        <p:spPr>
          <a:xfrm>
            <a:off x="20" y="1282"/>
            <a:ext cx="9143980" cy="6856718"/>
          </a:xfrm>
          <a:prstGeom prst="rect">
            <a:avLst/>
          </a:prstGeom>
        </p:spPr>
      </p:pic>
    </p:spTree>
    <p:extLst>
      <p:ext uri="{BB962C8B-B14F-4D97-AF65-F5344CB8AC3E}">
        <p14:creationId xmlns:p14="http://schemas.microsoft.com/office/powerpoint/2010/main" val="34639529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017E3BFC-3124-5AD0-8B70-16169AA3022C}"/>
              </a:ext>
            </a:extLst>
          </p:cNvPr>
          <p:cNvSpPr>
            <a:spLocks noGrp="1"/>
          </p:cNvSpPr>
          <p:nvPr>
            <p:ph type="title"/>
          </p:nvPr>
        </p:nvSpPr>
        <p:spPr>
          <a:xfrm>
            <a:off x="4675747" y="803325"/>
            <a:ext cx="3985902" cy="1325563"/>
          </a:xfrm>
        </p:spPr>
        <p:txBody>
          <a:bodyPr>
            <a:normAutofit/>
          </a:bodyPr>
          <a:lstStyle/>
          <a:p>
            <a:r>
              <a:rPr lang="en-GB" altLang="en-US" dirty="0">
                <a:latin typeface="Trebuchet MS" panose="020B0603020202020204" pitchFamily="34" charset="0"/>
              </a:rPr>
              <a:t>Tactics</a:t>
            </a:r>
          </a:p>
        </p:txBody>
      </p:sp>
      <p:sp>
        <p:nvSpPr>
          <p:cNvPr id="30727" name="Freeform: Shape 30726">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4206915"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8674" name="Picture 2" descr="See the source image">
            <a:extLst>
              <a:ext uri="{FF2B5EF4-FFF2-40B4-BE49-F238E27FC236}">
                <a16:creationId xmlns:a16="http://schemas.microsoft.com/office/drawing/2014/main" id="{7E000B48-D220-D202-85DC-AE8A89708BDE}"/>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6882" r="6336" b="-2"/>
          <a:stretch/>
        </p:blipFill>
        <p:spPr bwMode="auto">
          <a:xfrm>
            <a:off x="1" y="-2"/>
            <a:ext cx="4081394"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6D6D0FA-F461-6ABD-5D3A-A2F95F0D1C8C}"/>
              </a:ext>
            </a:extLst>
          </p:cNvPr>
          <p:cNvSpPr>
            <a:spLocks noGrp="1"/>
          </p:cNvSpPr>
          <p:nvPr>
            <p:ph idx="1"/>
          </p:nvPr>
        </p:nvSpPr>
        <p:spPr>
          <a:xfrm>
            <a:off x="4675746" y="2279018"/>
            <a:ext cx="3985908" cy="3375920"/>
          </a:xfrm>
        </p:spPr>
        <p:txBody>
          <a:bodyPr anchor="t">
            <a:normAutofit/>
          </a:bodyPr>
          <a:lstStyle/>
          <a:p>
            <a:endParaRPr lang="en-GB" sz="1600"/>
          </a:p>
        </p:txBody>
      </p:sp>
    </p:spTree>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6963146C-5F9A-1498-1FFE-6BDEB4ABFF66}"/>
              </a:ext>
            </a:extLst>
          </p:cNvPr>
          <p:cNvSpPr>
            <a:spLocks noGrp="1"/>
          </p:cNvSpPr>
          <p:nvPr>
            <p:ph type="title"/>
          </p:nvPr>
        </p:nvSpPr>
        <p:spPr>
          <a:xfrm>
            <a:off x="603504" y="1445494"/>
            <a:ext cx="2712642" cy="4376572"/>
          </a:xfrm>
        </p:spPr>
        <p:txBody>
          <a:bodyPr anchor="ctr">
            <a:normAutofit/>
          </a:bodyPr>
          <a:lstStyle/>
          <a:p>
            <a:r>
              <a:rPr lang="en-GB" altLang="en-US" sz="4200">
                <a:latin typeface="Trebuchet MS" panose="020B0603020202020204" pitchFamily="34" charset="0"/>
              </a:rPr>
              <a:t>Tactics</a:t>
            </a:r>
          </a:p>
        </p:txBody>
      </p:sp>
      <p:sp>
        <p:nvSpPr>
          <p:cNvPr id="31752" name="Freeform: Shape 31751">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0727" y="0"/>
            <a:ext cx="5460987"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54" name="Freeform: Shape 31753">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2168" y="0"/>
            <a:ext cx="5249546"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7" name="Content Placeholder 2">
            <a:extLst>
              <a:ext uri="{FF2B5EF4-FFF2-40B4-BE49-F238E27FC236}">
                <a16:creationId xmlns:a16="http://schemas.microsoft.com/office/drawing/2014/main" id="{2729E220-A033-5339-243E-6DD1A53E2EA9}"/>
              </a:ext>
            </a:extLst>
          </p:cNvPr>
          <p:cNvSpPr>
            <a:spLocks noGrp="1"/>
          </p:cNvSpPr>
          <p:nvPr>
            <p:ph idx="1"/>
          </p:nvPr>
        </p:nvSpPr>
        <p:spPr>
          <a:xfrm>
            <a:off x="4572000" y="1399032"/>
            <a:ext cx="4126375" cy="4471416"/>
          </a:xfrm>
        </p:spPr>
        <p:txBody>
          <a:bodyPr anchor="ctr">
            <a:normAutofit/>
          </a:bodyPr>
          <a:lstStyle/>
          <a:p>
            <a:r>
              <a:rPr lang="en-GB" altLang="en-US" sz="1900">
                <a:solidFill>
                  <a:schemeClr val="bg1"/>
                </a:solidFill>
                <a:latin typeface="Trebuchet MS" panose="020B0603020202020204" pitchFamily="34" charset="0"/>
              </a:rPr>
              <a:t>Tactics are the detail of strategy</a:t>
            </a:r>
          </a:p>
          <a:p>
            <a:r>
              <a:rPr lang="en-GB" altLang="en-US" sz="1900">
                <a:solidFill>
                  <a:schemeClr val="bg1"/>
                </a:solidFill>
                <a:latin typeface="Trebuchet MS" panose="020B0603020202020204" pitchFamily="34" charset="0"/>
              </a:rPr>
              <a:t>Marketing mix</a:t>
            </a:r>
          </a:p>
          <a:p>
            <a:r>
              <a:rPr lang="en-GB" altLang="en-US" sz="1900">
                <a:solidFill>
                  <a:schemeClr val="bg1"/>
                </a:solidFill>
                <a:latin typeface="Trebuchet MS" panose="020B0603020202020204" pitchFamily="34" charset="0"/>
              </a:rPr>
              <a:t>Communication tactics are the comms tools such as direct mail, PR, advertising etc</a:t>
            </a:r>
          </a:p>
          <a:p>
            <a:r>
              <a:rPr lang="en-GB" altLang="en-US" sz="1900">
                <a:solidFill>
                  <a:schemeClr val="bg1"/>
                </a:solidFill>
                <a:latin typeface="Trebuchet MS" panose="020B0603020202020204" pitchFamily="34" charset="0"/>
              </a:rPr>
              <a:t>RACE</a:t>
            </a:r>
          </a:p>
        </p:txBody>
      </p:sp>
    </p:spTree>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Shape&#10;&#10;Description automatically generated">
            <a:extLst>
              <a:ext uri="{FF2B5EF4-FFF2-40B4-BE49-F238E27FC236}">
                <a16:creationId xmlns:a16="http://schemas.microsoft.com/office/drawing/2014/main" id="{8C629097-B0FF-4211-8C9C-7AE4646711B0}"/>
              </a:ext>
            </a:extLst>
          </p:cNvPr>
          <p:cNvPicPr>
            <a:picLocks noChangeAspect="1"/>
          </p:cNvPicPr>
          <p:nvPr/>
        </p:nvPicPr>
        <p:blipFill>
          <a:blip r:embed="rId2"/>
          <a:stretch>
            <a:fillRect/>
          </a:stretch>
        </p:blipFill>
        <p:spPr>
          <a:xfrm>
            <a:off x="395536" y="2082336"/>
            <a:ext cx="3356136" cy="3096344"/>
          </a:xfrm>
          <a:prstGeom prst="rect">
            <a:avLst/>
          </a:prstGeom>
        </p:spPr>
      </p:pic>
      <p:sp>
        <p:nvSpPr>
          <p:cNvPr id="6" name="TextBox 5">
            <a:extLst>
              <a:ext uri="{FF2B5EF4-FFF2-40B4-BE49-F238E27FC236}">
                <a16:creationId xmlns:a16="http://schemas.microsoft.com/office/drawing/2014/main" id="{F0572689-BD03-4511-9813-0F29957C0A7E}"/>
              </a:ext>
            </a:extLst>
          </p:cNvPr>
          <p:cNvSpPr txBox="1"/>
          <p:nvPr/>
        </p:nvSpPr>
        <p:spPr>
          <a:xfrm>
            <a:off x="539552" y="332656"/>
            <a:ext cx="288032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rgbClr val="0070C0"/>
                </a:solidFill>
              </a:rPr>
              <a:t>Quick recap on what the marketing mix means... </a:t>
            </a:r>
          </a:p>
        </p:txBody>
      </p:sp>
      <p:sp>
        <p:nvSpPr>
          <p:cNvPr id="7" name="TextBox 6">
            <a:extLst>
              <a:ext uri="{FF2B5EF4-FFF2-40B4-BE49-F238E27FC236}">
                <a16:creationId xmlns:a16="http://schemas.microsoft.com/office/drawing/2014/main" id="{FFBFFA69-01A2-4D79-AA30-02FA55D601FC}"/>
              </a:ext>
            </a:extLst>
          </p:cNvPr>
          <p:cNvSpPr txBox="1"/>
          <p:nvPr/>
        </p:nvSpPr>
        <p:spPr>
          <a:xfrm>
            <a:off x="3851920" y="352622"/>
            <a:ext cx="5099304"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Product</a:t>
            </a:r>
            <a:r>
              <a:rPr lang="en-GB" dirty="0"/>
              <a:t> – What's the biggest problem I can solve? How can we make our product / service better?</a:t>
            </a:r>
          </a:p>
          <a:p>
            <a:endParaRPr lang="en-GB" dirty="0"/>
          </a:p>
          <a:p>
            <a:r>
              <a:rPr lang="en-GB" b="1" dirty="0">
                <a:ea typeface="+mn-lt"/>
                <a:cs typeface="+mn-lt"/>
              </a:rPr>
              <a:t>Price</a:t>
            </a:r>
            <a:r>
              <a:rPr lang="en-GB" dirty="0">
                <a:ea typeface="+mn-lt"/>
                <a:cs typeface="+mn-lt"/>
              </a:rPr>
              <a:t> – What is the highest price your customers are willing to pay? What do your competitors charge? How price sensitive are your customers?</a:t>
            </a:r>
          </a:p>
          <a:p>
            <a:endParaRPr lang="en-GB" dirty="0">
              <a:ea typeface="+mn-lt"/>
              <a:cs typeface="+mn-lt"/>
            </a:endParaRPr>
          </a:p>
          <a:p>
            <a:r>
              <a:rPr lang="en-GB" b="1" dirty="0">
                <a:ea typeface="+mn-lt"/>
                <a:cs typeface="+mn-lt"/>
              </a:rPr>
              <a:t>Place</a:t>
            </a:r>
            <a:r>
              <a:rPr lang="en-GB" dirty="0">
                <a:ea typeface="+mn-lt"/>
                <a:cs typeface="+mn-lt"/>
              </a:rPr>
              <a:t> – Location Location, Location! Where are your customers? What channels are they using?</a:t>
            </a:r>
          </a:p>
          <a:p>
            <a:endParaRPr lang="en-GB" dirty="0">
              <a:ea typeface="+mn-lt"/>
              <a:cs typeface="+mn-lt"/>
            </a:endParaRPr>
          </a:p>
          <a:p>
            <a:r>
              <a:rPr lang="en-GB" b="1" dirty="0">
                <a:ea typeface="+mn-lt"/>
                <a:cs typeface="+mn-lt"/>
              </a:rPr>
              <a:t>Promotion</a:t>
            </a:r>
            <a:r>
              <a:rPr lang="en-GB" dirty="0">
                <a:ea typeface="+mn-lt"/>
                <a:cs typeface="+mn-lt"/>
              </a:rPr>
              <a:t> - Which channels does your audience use the most to consume information?</a:t>
            </a:r>
          </a:p>
          <a:p>
            <a:r>
              <a:rPr lang="en-GB" dirty="0">
                <a:ea typeface="+mn-lt"/>
                <a:cs typeface="+mn-lt"/>
              </a:rPr>
              <a:t>What kind of message tends to be more effective when promoting your solutions?</a:t>
            </a:r>
            <a:endParaRPr lang="en-GB" dirty="0"/>
          </a:p>
          <a:p>
            <a:r>
              <a:rPr lang="en-GB" dirty="0"/>
              <a:t>Is</a:t>
            </a:r>
            <a:r>
              <a:rPr lang="en-GB" dirty="0">
                <a:ea typeface="+mn-lt"/>
                <a:cs typeface="+mn-lt"/>
              </a:rPr>
              <a:t> there any concern about seasonality?</a:t>
            </a:r>
            <a:endParaRPr lang="en-GB" dirty="0"/>
          </a:p>
          <a:p>
            <a:r>
              <a:rPr lang="en-GB" dirty="0">
                <a:ea typeface="+mn-lt"/>
                <a:cs typeface="+mn-lt"/>
              </a:rPr>
              <a:t>How do your competitors plan and carry out their promotion?</a:t>
            </a:r>
            <a:endParaRPr lang="en-GB" dirty="0"/>
          </a:p>
          <a:p>
            <a:br>
              <a:rPr lang="en-US" dirty="0"/>
            </a:br>
            <a:endParaRPr lang="en-US" dirty="0"/>
          </a:p>
        </p:txBody>
      </p:sp>
    </p:spTree>
    <p:extLst>
      <p:ext uri="{BB962C8B-B14F-4D97-AF65-F5344CB8AC3E}">
        <p14:creationId xmlns:p14="http://schemas.microsoft.com/office/powerpoint/2010/main" val="3052137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7">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7">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079257A-BE99-4B65-BA6F-2B7C376EA609}"/>
              </a:ext>
            </a:extLst>
          </p:cNvPr>
          <p:cNvSpPr txBox="1"/>
          <p:nvPr/>
        </p:nvSpPr>
        <p:spPr>
          <a:xfrm>
            <a:off x="4211960" y="663467"/>
            <a:ext cx="4392488" cy="49552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ea typeface="+mn-lt"/>
              <a:cs typeface="+mn-lt"/>
            </a:endParaRPr>
          </a:p>
          <a:p>
            <a:endParaRPr lang="en-GB" dirty="0">
              <a:ea typeface="+mn-lt"/>
              <a:cs typeface="+mn-lt"/>
            </a:endParaRPr>
          </a:p>
          <a:p>
            <a:r>
              <a:rPr lang="en-GB" sz="2400" dirty="0">
                <a:ea typeface="+mn-lt"/>
                <a:cs typeface="+mn-lt"/>
              </a:rPr>
              <a:t>The Marketing Mix, according to McCarthy (1960) is a set of actions, or tactics, that a company uses to promote its brand or product in the </a:t>
            </a:r>
            <a:r>
              <a:rPr lang="en-GB" sz="2400" b="1" dirty="0">
                <a:ea typeface="+mn-lt"/>
                <a:cs typeface="+mn-lt"/>
              </a:rPr>
              <a:t>market</a:t>
            </a:r>
            <a:r>
              <a:rPr lang="en-GB" sz="2400" dirty="0">
                <a:ea typeface="+mn-lt"/>
                <a:cs typeface="+mn-lt"/>
              </a:rPr>
              <a:t>. </a:t>
            </a:r>
          </a:p>
          <a:p>
            <a:endParaRPr lang="en-GB" sz="2400" dirty="0">
              <a:ea typeface="+mn-lt"/>
              <a:cs typeface="+mn-lt"/>
            </a:endParaRPr>
          </a:p>
          <a:p>
            <a:r>
              <a:rPr lang="en-GB" sz="2400" dirty="0">
                <a:ea typeface="+mn-lt"/>
                <a:cs typeface="+mn-lt"/>
              </a:rPr>
              <a:t>These 4 stages must be considered when creating a marketing plan for your chosen hotel</a:t>
            </a:r>
          </a:p>
          <a:p>
            <a:r>
              <a:rPr lang="en-GB" sz="2400" dirty="0">
                <a:ea typeface="+mn-lt"/>
                <a:cs typeface="+mn-lt"/>
              </a:rPr>
              <a:t>Product, price, Place, promotion.</a:t>
            </a:r>
          </a:p>
          <a:p>
            <a:endParaRPr lang="en-GB" sz="1600" dirty="0">
              <a:ea typeface="+mn-lt"/>
              <a:cs typeface="+mn-lt"/>
            </a:endParaRPr>
          </a:p>
        </p:txBody>
      </p:sp>
      <p:sp>
        <p:nvSpPr>
          <p:cNvPr id="6" name="TextBox 5">
            <a:extLst>
              <a:ext uri="{FF2B5EF4-FFF2-40B4-BE49-F238E27FC236}">
                <a16:creationId xmlns:a16="http://schemas.microsoft.com/office/drawing/2014/main" id="{90E80235-EA6D-44D8-814F-8213C9ECCED7}"/>
              </a:ext>
            </a:extLst>
          </p:cNvPr>
          <p:cNvSpPr txBox="1"/>
          <p:nvPr/>
        </p:nvSpPr>
        <p:spPr>
          <a:xfrm>
            <a:off x="3851920" y="663467"/>
            <a:ext cx="525065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rgbClr val="0070C0"/>
                </a:solidFill>
              </a:rPr>
              <a:t>How to write your marketing mix</a:t>
            </a:r>
          </a:p>
        </p:txBody>
      </p:sp>
      <p:pic>
        <p:nvPicPr>
          <p:cNvPr id="9" name="Picture 8">
            <a:extLst>
              <a:ext uri="{FF2B5EF4-FFF2-40B4-BE49-F238E27FC236}">
                <a16:creationId xmlns:a16="http://schemas.microsoft.com/office/drawing/2014/main" id="{89BC7DFA-FC94-45BC-B4A6-096B82F0C01F}"/>
              </a:ext>
            </a:extLst>
          </p:cNvPr>
          <p:cNvPicPr>
            <a:picLocks noChangeAspect="1"/>
          </p:cNvPicPr>
          <p:nvPr/>
        </p:nvPicPr>
        <p:blipFill rotWithShape="1">
          <a:blip r:embed="rId3"/>
          <a:srcRect l="6385" t="19539" r="5346" b="22308"/>
          <a:stretch/>
        </p:blipFill>
        <p:spPr>
          <a:xfrm>
            <a:off x="237196" y="3673645"/>
            <a:ext cx="3906377" cy="1930210"/>
          </a:xfrm>
          <a:prstGeom prst="rect">
            <a:avLst/>
          </a:prstGeom>
        </p:spPr>
      </p:pic>
      <p:pic>
        <p:nvPicPr>
          <p:cNvPr id="4" name="Picture 3">
            <a:extLst>
              <a:ext uri="{FF2B5EF4-FFF2-40B4-BE49-F238E27FC236}">
                <a16:creationId xmlns:a16="http://schemas.microsoft.com/office/drawing/2014/main" id="{C0660616-C344-457F-A968-DAD7123E0DDE}"/>
              </a:ext>
            </a:extLst>
          </p:cNvPr>
          <p:cNvPicPr>
            <a:picLocks noChangeAspect="1"/>
          </p:cNvPicPr>
          <p:nvPr/>
        </p:nvPicPr>
        <p:blipFill>
          <a:blip r:embed="rId4"/>
          <a:stretch>
            <a:fillRect/>
          </a:stretch>
        </p:blipFill>
        <p:spPr>
          <a:xfrm>
            <a:off x="237196" y="188640"/>
            <a:ext cx="3128508" cy="3056312"/>
          </a:xfrm>
          <a:prstGeom prst="rect">
            <a:avLst/>
          </a:prstGeom>
        </p:spPr>
      </p:pic>
    </p:spTree>
    <p:extLst>
      <p:ext uri="{BB962C8B-B14F-4D97-AF65-F5344CB8AC3E}">
        <p14:creationId xmlns:p14="http://schemas.microsoft.com/office/powerpoint/2010/main" val="42548072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0F305905-86AA-406E-9DDF-738D6FF6C6AE}"/>
              </a:ext>
            </a:extLst>
          </p:cNvPr>
          <p:cNvPicPr>
            <a:picLocks noGrp="1" noChangeAspect="1"/>
          </p:cNvPicPr>
          <p:nvPr>
            <p:ph sz="half" idx="1"/>
          </p:nvPr>
        </p:nvPicPr>
        <p:blipFill>
          <a:blip r:embed="rId3"/>
          <a:stretch>
            <a:fillRect/>
          </a:stretch>
        </p:blipFill>
        <p:spPr>
          <a:xfrm>
            <a:off x="251746" y="476672"/>
            <a:ext cx="3665252" cy="2448273"/>
          </a:xfrm>
        </p:spPr>
      </p:pic>
      <p:sp>
        <p:nvSpPr>
          <p:cNvPr id="4" name="Content Placeholder 3">
            <a:extLst>
              <a:ext uri="{FF2B5EF4-FFF2-40B4-BE49-F238E27FC236}">
                <a16:creationId xmlns:a16="http://schemas.microsoft.com/office/drawing/2014/main" id="{2F42D45F-881A-401B-B316-6A1277AC855F}"/>
              </a:ext>
            </a:extLst>
          </p:cNvPr>
          <p:cNvSpPr>
            <a:spLocks noGrp="1"/>
          </p:cNvSpPr>
          <p:nvPr>
            <p:ph sz="half" idx="2"/>
          </p:nvPr>
        </p:nvSpPr>
        <p:spPr>
          <a:xfrm>
            <a:off x="4063021" y="498000"/>
            <a:ext cx="4818384" cy="5307264"/>
          </a:xfrm>
        </p:spPr>
        <p:txBody>
          <a:bodyPr>
            <a:normAutofit fontScale="92500"/>
          </a:bodyPr>
          <a:lstStyle/>
          <a:p>
            <a:pPr marL="0" indent="0">
              <a:lnSpc>
                <a:spcPct val="120000"/>
              </a:lnSpc>
              <a:buNone/>
            </a:pPr>
            <a:r>
              <a:rPr lang="en-GB" sz="1800" dirty="0">
                <a:ea typeface="+mn-lt"/>
                <a:cs typeface="+mn-lt"/>
              </a:rPr>
              <a:t>Firstly, the product will be to assure your returning guests of </a:t>
            </a:r>
            <a:r>
              <a:rPr lang="en-GB" sz="1800" b="1" dirty="0">
                <a:ea typeface="+mn-lt"/>
                <a:cs typeface="+mn-lt"/>
              </a:rPr>
              <a:t>safety </a:t>
            </a:r>
            <a:r>
              <a:rPr lang="en-GB" sz="1800" dirty="0">
                <a:ea typeface="+mn-lt"/>
                <a:cs typeface="+mn-lt"/>
              </a:rPr>
              <a:t>within the hotel.</a:t>
            </a:r>
          </a:p>
          <a:p>
            <a:pPr marL="0" indent="0">
              <a:lnSpc>
                <a:spcPct val="120000"/>
              </a:lnSpc>
              <a:buNone/>
            </a:pPr>
            <a:r>
              <a:rPr lang="en-GB" sz="1800" dirty="0">
                <a:ea typeface="+mn-lt"/>
                <a:cs typeface="+mn-lt"/>
              </a:rPr>
              <a:t>Customers are quite likely to be concerned about infection rates, their safety and changes within lockdown restrictions during their stay. </a:t>
            </a:r>
          </a:p>
          <a:p>
            <a:pPr marL="0" indent="0">
              <a:lnSpc>
                <a:spcPct val="120000"/>
              </a:lnSpc>
              <a:buNone/>
            </a:pPr>
            <a:r>
              <a:rPr lang="en-GB" sz="1800" dirty="0">
                <a:ea typeface="+mn-lt"/>
                <a:cs typeface="+mn-lt"/>
              </a:rPr>
              <a:t>By creating a new and improved version of this product, which would be to consider the safety aspect, some </a:t>
            </a:r>
            <a:r>
              <a:rPr lang="en-GB" sz="1800" b="1" dirty="0">
                <a:ea typeface="+mn-lt"/>
                <a:cs typeface="+mn-lt"/>
              </a:rPr>
              <a:t>imaginative ways </a:t>
            </a:r>
            <a:r>
              <a:rPr lang="en-GB" sz="1800" dirty="0">
                <a:ea typeface="+mn-lt"/>
                <a:cs typeface="+mn-lt"/>
              </a:rPr>
              <a:t>to safeguard them should they need to lengthen or shorten a stay this should </a:t>
            </a:r>
            <a:r>
              <a:rPr lang="en-GB" sz="1800" b="1" dirty="0">
                <a:ea typeface="+mn-lt"/>
                <a:cs typeface="+mn-lt"/>
              </a:rPr>
              <a:t>increase sales and customer satisfaction. </a:t>
            </a:r>
          </a:p>
          <a:p>
            <a:pPr marL="0" indent="0">
              <a:lnSpc>
                <a:spcPct val="120000"/>
              </a:lnSpc>
              <a:buNone/>
            </a:pPr>
            <a:r>
              <a:rPr lang="en-GB" sz="1800" dirty="0">
                <a:ea typeface="+mn-lt"/>
                <a:cs typeface="+mn-lt"/>
              </a:rPr>
              <a:t>The product should be </a:t>
            </a:r>
            <a:r>
              <a:rPr lang="en-GB" sz="1800" b="1" dirty="0">
                <a:ea typeface="+mn-lt"/>
                <a:cs typeface="+mn-lt"/>
              </a:rPr>
              <a:t>relevant to the current circumstances,</a:t>
            </a:r>
            <a:r>
              <a:rPr lang="en-GB" sz="1800" dirty="0">
                <a:ea typeface="+mn-lt"/>
                <a:cs typeface="+mn-lt"/>
              </a:rPr>
              <a:t> but remember to be aware of similar products being offered by competitors. </a:t>
            </a:r>
          </a:p>
          <a:p>
            <a:pPr marL="0" indent="0">
              <a:lnSpc>
                <a:spcPct val="120000"/>
              </a:lnSpc>
              <a:buNone/>
            </a:pPr>
            <a:r>
              <a:rPr lang="en-GB" sz="2000" b="1" dirty="0">
                <a:effectLst>
                  <a:outerShdw blurRad="38100" dist="38100" dir="2700000" algn="tl">
                    <a:srgbClr val="000000">
                      <a:alpha val="43137"/>
                    </a:srgbClr>
                  </a:outerShdw>
                </a:effectLst>
                <a:ea typeface="+mn-lt"/>
                <a:cs typeface="+mn-lt"/>
              </a:rPr>
              <a:t>WHAT IS THE USP – UNIQUE SELLING POINT?</a:t>
            </a:r>
          </a:p>
        </p:txBody>
      </p:sp>
      <p:pic>
        <p:nvPicPr>
          <p:cNvPr id="3" name="Picture 2">
            <a:extLst>
              <a:ext uri="{FF2B5EF4-FFF2-40B4-BE49-F238E27FC236}">
                <a16:creationId xmlns:a16="http://schemas.microsoft.com/office/drawing/2014/main" id="{32786237-C52F-4876-A559-ACA2B48A1DC0}"/>
              </a:ext>
            </a:extLst>
          </p:cNvPr>
          <p:cNvPicPr>
            <a:picLocks noChangeAspect="1"/>
          </p:cNvPicPr>
          <p:nvPr/>
        </p:nvPicPr>
        <p:blipFill>
          <a:blip r:embed="rId4"/>
          <a:stretch>
            <a:fillRect/>
          </a:stretch>
        </p:blipFill>
        <p:spPr>
          <a:xfrm>
            <a:off x="251746" y="2996952"/>
            <a:ext cx="3672410" cy="2448273"/>
          </a:xfrm>
          <a:prstGeom prst="rect">
            <a:avLst/>
          </a:prstGeom>
        </p:spPr>
      </p:pic>
    </p:spTree>
    <p:extLst>
      <p:ext uri="{BB962C8B-B14F-4D97-AF65-F5344CB8AC3E}">
        <p14:creationId xmlns:p14="http://schemas.microsoft.com/office/powerpoint/2010/main" val="347262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A420FF05-F1E7-4083-A140-9CEE3BAC160C}"/>
              </a:ext>
            </a:extLst>
          </p:cNvPr>
          <p:cNvPicPr>
            <a:picLocks noGrp="1" noChangeAspect="1"/>
          </p:cNvPicPr>
          <p:nvPr>
            <p:ph sz="half" idx="1"/>
          </p:nvPr>
        </p:nvPicPr>
        <p:blipFill>
          <a:blip r:embed="rId3"/>
          <a:stretch>
            <a:fillRect/>
          </a:stretch>
        </p:blipFill>
        <p:spPr>
          <a:xfrm>
            <a:off x="457198" y="500088"/>
            <a:ext cx="4114801" cy="2002836"/>
          </a:xfrm>
        </p:spPr>
      </p:pic>
      <p:sp>
        <p:nvSpPr>
          <p:cNvPr id="4" name="Content Placeholder 3">
            <a:extLst>
              <a:ext uri="{FF2B5EF4-FFF2-40B4-BE49-F238E27FC236}">
                <a16:creationId xmlns:a16="http://schemas.microsoft.com/office/drawing/2014/main" id="{7099C8B5-06AE-4BBB-A9CB-632955DF71FA}"/>
              </a:ext>
            </a:extLst>
          </p:cNvPr>
          <p:cNvSpPr>
            <a:spLocks noGrp="1"/>
          </p:cNvSpPr>
          <p:nvPr>
            <p:ph sz="half" idx="2"/>
          </p:nvPr>
        </p:nvSpPr>
        <p:spPr>
          <a:xfrm>
            <a:off x="4648201" y="518969"/>
            <a:ext cx="4038600" cy="5502319"/>
          </a:xfrm>
        </p:spPr>
        <p:txBody>
          <a:bodyPr>
            <a:normAutofit lnSpcReduction="10000"/>
          </a:bodyPr>
          <a:lstStyle/>
          <a:p>
            <a:pPr marL="0" indent="0" algn="just">
              <a:buNone/>
            </a:pPr>
            <a:r>
              <a:rPr lang="en-GB" sz="2600" dirty="0">
                <a:ea typeface="+mn-lt"/>
                <a:cs typeface="+mn-lt"/>
              </a:rPr>
              <a:t>What is the pricing structure, but this does not mean that guests do not require </a:t>
            </a:r>
            <a:r>
              <a:rPr lang="en-GB" sz="2600" b="1" dirty="0">
                <a:ea typeface="+mn-lt"/>
                <a:cs typeface="+mn-lt"/>
              </a:rPr>
              <a:t>value for money. (Intangibles)</a:t>
            </a:r>
          </a:p>
          <a:p>
            <a:pPr marL="0" indent="0" algn="just">
              <a:buNone/>
            </a:pPr>
            <a:endParaRPr lang="en-GB" sz="2600" dirty="0">
              <a:ea typeface="+mn-lt"/>
              <a:cs typeface="+mn-lt"/>
            </a:endParaRPr>
          </a:p>
          <a:p>
            <a:pPr marL="0" indent="0" algn="just">
              <a:buNone/>
            </a:pPr>
            <a:r>
              <a:rPr lang="en-GB" sz="2600" dirty="0">
                <a:ea typeface="+mn-lt"/>
                <a:cs typeface="+mn-lt"/>
              </a:rPr>
              <a:t>Competitors may be offering deals or charging less… but how does this fit in with your hotel.</a:t>
            </a:r>
          </a:p>
          <a:p>
            <a:pPr marL="0" indent="0" algn="just">
              <a:buNone/>
            </a:pPr>
            <a:endParaRPr lang="en-GB" sz="2600" dirty="0">
              <a:ea typeface="+mn-lt"/>
              <a:cs typeface="+mn-lt"/>
            </a:endParaRPr>
          </a:p>
          <a:p>
            <a:pPr marL="0" indent="0" algn="just">
              <a:buNone/>
            </a:pPr>
            <a:r>
              <a:rPr lang="en-GB" sz="2600" dirty="0">
                <a:ea typeface="+mn-lt"/>
                <a:cs typeface="+mn-lt"/>
              </a:rPr>
              <a:t>Should you consider creating a deal? Will this bring guests back? … what do you think?</a:t>
            </a:r>
          </a:p>
          <a:p>
            <a:endParaRPr lang="en-GB" sz="2600" dirty="0">
              <a:ea typeface="+mn-lt"/>
              <a:cs typeface="+mn-lt"/>
            </a:endParaRPr>
          </a:p>
          <a:p>
            <a:endParaRPr lang="en-GB" dirty="0"/>
          </a:p>
        </p:txBody>
      </p:sp>
      <p:pic>
        <p:nvPicPr>
          <p:cNvPr id="3" name="Picture 2">
            <a:extLst>
              <a:ext uri="{FF2B5EF4-FFF2-40B4-BE49-F238E27FC236}">
                <a16:creationId xmlns:a16="http://schemas.microsoft.com/office/drawing/2014/main" id="{7B7EA724-1A0E-4B10-B432-0916FA5EF119}"/>
              </a:ext>
            </a:extLst>
          </p:cNvPr>
          <p:cNvPicPr>
            <a:picLocks noChangeAspect="1"/>
          </p:cNvPicPr>
          <p:nvPr/>
        </p:nvPicPr>
        <p:blipFill>
          <a:blip r:embed="rId4"/>
          <a:stretch>
            <a:fillRect/>
          </a:stretch>
        </p:blipFill>
        <p:spPr>
          <a:xfrm>
            <a:off x="457199" y="2852936"/>
            <a:ext cx="4119727" cy="2215526"/>
          </a:xfrm>
          <a:prstGeom prst="rect">
            <a:avLst/>
          </a:prstGeom>
        </p:spPr>
      </p:pic>
    </p:spTree>
    <p:extLst>
      <p:ext uri="{BB962C8B-B14F-4D97-AF65-F5344CB8AC3E}">
        <p14:creationId xmlns:p14="http://schemas.microsoft.com/office/powerpoint/2010/main" val="1221834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C9AC0A73-2192-4BA2-8ABE-17E4CB641300}"/>
              </a:ext>
            </a:extLst>
          </p:cNvPr>
          <p:cNvPicPr>
            <a:picLocks noGrp="1" noChangeAspect="1"/>
          </p:cNvPicPr>
          <p:nvPr>
            <p:ph sz="half" idx="1"/>
          </p:nvPr>
        </p:nvPicPr>
        <p:blipFill rotWithShape="1">
          <a:blip r:embed="rId3"/>
          <a:srcRect t="18373" b="10308"/>
          <a:stretch/>
        </p:blipFill>
        <p:spPr>
          <a:xfrm>
            <a:off x="280990" y="548680"/>
            <a:ext cx="3806552" cy="2118970"/>
          </a:xfrm>
        </p:spPr>
      </p:pic>
      <p:sp>
        <p:nvSpPr>
          <p:cNvPr id="4" name="Content Placeholder 3">
            <a:extLst>
              <a:ext uri="{FF2B5EF4-FFF2-40B4-BE49-F238E27FC236}">
                <a16:creationId xmlns:a16="http://schemas.microsoft.com/office/drawing/2014/main" id="{2524DEF6-78E8-44B6-8463-3BC6CB176FF1}"/>
              </a:ext>
            </a:extLst>
          </p:cNvPr>
          <p:cNvSpPr>
            <a:spLocks noGrp="1"/>
          </p:cNvSpPr>
          <p:nvPr>
            <p:ph sz="half" idx="2"/>
          </p:nvPr>
        </p:nvSpPr>
        <p:spPr>
          <a:xfrm>
            <a:off x="4211960" y="854720"/>
            <a:ext cx="4752528" cy="5310584"/>
          </a:xfrm>
        </p:spPr>
        <p:txBody>
          <a:bodyPr>
            <a:normAutofit/>
          </a:bodyPr>
          <a:lstStyle/>
          <a:p>
            <a:pPr marL="0" indent="0">
              <a:buNone/>
            </a:pPr>
            <a:r>
              <a:rPr lang="en-GB" dirty="0"/>
              <a:t>How good is your hotel’s website is there an App or other important communication tools.</a:t>
            </a:r>
          </a:p>
          <a:p>
            <a:pPr marL="0" indent="0">
              <a:buNone/>
            </a:pPr>
            <a:r>
              <a:rPr lang="en-GB" dirty="0"/>
              <a:t>It's where most customers find out information about the hotels and products and services.</a:t>
            </a:r>
          </a:p>
          <a:p>
            <a:pPr marL="0" indent="0">
              <a:buNone/>
            </a:pPr>
            <a:endParaRPr lang="en-GB" dirty="0"/>
          </a:p>
          <a:p>
            <a:pPr marL="0" indent="0">
              <a:buNone/>
            </a:pPr>
            <a:r>
              <a:rPr lang="en-GB" dirty="0"/>
              <a:t>What messages do you think you would need to promote using the digital network? </a:t>
            </a:r>
          </a:p>
          <a:p>
            <a:endParaRPr lang="en-GB" dirty="0"/>
          </a:p>
        </p:txBody>
      </p:sp>
      <p:pic>
        <p:nvPicPr>
          <p:cNvPr id="3" name="Picture 2">
            <a:extLst>
              <a:ext uri="{FF2B5EF4-FFF2-40B4-BE49-F238E27FC236}">
                <a16:creationId xmlns:a16="http://schemas.microsoft.com/office/drawing/2014/main" id="{63AED22C-40FE-4324-877D-51DC585ABA49}"/>
              </a:ext>
            </a:extLst>
          </p:cNvPr>
          <p:cNvPicPr>
            <a:picLocks noChangeAspect="1"/>
          </p:cNvPicPr>
          <p:nvPr/>
        </p:nvPicPr>
        <p:blipFill>
          <a:blip r:embed="rId4"/>
          <a:stretch>
            <a:fillRect/>
          </a:stretch>
        </p:blipFill>
        <p:spPr>
          <a:xfrm>
            <a:off x="179512" y="2996952"/>
            <a:ext cx="3806552" cy="1858668"/>
          </a:xfrm>
          <a:prstGeom prst="rect">
            <a:avLst/>
          </a:prstGeom>
        </p:spPr>
      </p:pic>
    </p:spTree>
    <p:extLst>
      <p:ext uri="{BB962C8B-B14F-4D97-AF65-F5344CB8AC3E}">
        <p14:creationId xmlns:p14="http://schemas.microsoft.com/office/powerpoint/2010/main" val="3711332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9937C027-D294-410D-ACCC-198E7D194603}"/>
              </a:ext>
            </a:extLst>
          </p:cNvPr>
          <p:cNvPicPr>
            <a:picLocks noGrp="1" noChangeAspect="1"/>
          </p:cNvPicPr>
          <p:nvPr>
            <p:ph sz="half" idx="1"/>
          </p:nvPr>
        </p:nvPicPr>
        <p:blipFill>
          <a:blip r:embed="rId3"/>
          <a:stretch>
            <a:fillRect/>
          </a:stretch>
        </p:blipFill>
        <p:spPr>
          <a:xfrm>
            <a:off x="621007" y="404664"/>
            <a:ext cx="3229361" cy="2232248"/>
          </a:xfrm>
        </p:spPr>
      </p:pic>
      <p:sp>
        <p:nvSpPr>
          <p:cNvPr id="4" name="Content Placeholder 3">
            <a:extLst>
              <a:ext uri="{FF2B5EF4-FFF2-40B4-BE49-F238E27FC236}">
                <a16:creationId xmlns:a16="http://schemas.microsoft.com/office/drawing/2014/main" id="{265CA132-72E7-4745-9BC5-133A335AE83F}"/>
              </a:ext>
            </a:extLst>
          </p:cNvPr>
          <p:cNvSpPr>
            <a:spLocks noGrp="1"/>
          </p:cNvSpPr>
          <p:nvPr>
            <p:ph sz="half" idx="2"/>
          </p:nvPr>
        </p:nvSpPr>
        <p:spPr>
          <a:xfrm>
            <a:off x="3957872" y="1268760"/>
            <a:ext cx="5186128" cy="4308894"/>
          </a:xfrm>
        </p:spPr>
        <p:txBody>
          <a:bodyPr>
            <a:normAutofit/>
          </a:bodyPr>
          <a:lstStyle/>
          <a:p>
            <a:pPr marL="0" indent="0">
              <a:buNone/>
            </a:pPr>
            <a:r>
              <a:rPr lang="en-GB" sz="2400" dirty="0"/>
              <a:t>Even the most prestigious hotels can consider using social media and promoting their products as ‘deals’ and special offers.</a:t>
            </a:r>
          </a:p>
          <a:p>
            <a:pPr marL="0" indent="0">
              <a:buNone/>
            </a:pPr>
            <a:endParaRPr lang="en-GB" sz="2400" dirty="0"/>
          </a:p>
          <a:p>
            <a:pPr marL="0" indent="0">
              <a:buNone/>
            </a:pPr>
            <a:r>
              <a:rPr lang="en-GB" sz="2400" dirty="0"/>
              <a:t>The Relais and chateaux website has a dedicated page of special offers.. What targeted marketing does your hotel use to promote them? </a:t>
            </a:r>
          </a:p>
          <a:p>
            <a:pPr marL="0" indent="0">
              <a:buNone/>
            </a:pPr>
            <a:endParaRPr lang="en-GB" dirty="0"/>
          </a:p>
        </p:txBody>
      </p:sp>
      <p:pic>
        <p:nvPicPr>
          <p:cNvPr id="3" name="Picture 2">
            <a:extLst>
              <a:ext uri="{FF2B5EF4-FFF2-40B4-BE49-F238E27FC236}">
                <a16:creationId xmlns:a16="http://schemas.microsoft.com/office/drawing/2014/main" id="{A29BE9F3-E61A-44E7-8294-12BAE2A05864}"/>
              </a:ext>
            </a:extLst>
          </p:cNvPr>
          <p:cNvPicPr>
            <a:picLocks noChangeAspect="1"/>
          </p:cNvPicPr>
          <p:nvPr/>
        </p:nvPicPr>
        <p:blipFill rotWithShape="1">
          <a:blip r:embed="rId4"/>
          <a:srcRect l="24080" t="9401" r="24801" b="10800"/>
          <a:stretch/>
        </p:blipFill>
        <p:spPr>
          <a:xfrm>
            <a:off x="621007" y="2742026"/>
            <a:ext cx="3229361" cy="2835628"/>
          </a:xfrm>
          <a:prstGeom prst="rect">
            <a:avLst/>
          </a:prstGeom>
        </p:spPr>
      </p:pic>
    </p:spTree>
    <p:extLst>
      <p:ext uri="{BB962C8B-B14F-4D97-AF65-F5344CB8AC3E}">
        <p14:creationId xmlns:p14="http://schemas.microsoft.com/office/powerpoint/2010/main" val="35203801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CFCEA-F23E-45F1-B357-6DB2D8228D3A}"/>
              </a:ext>
            </a:extLst>
          </p:cNvPr>
          <p:cNvSpPr>
            <a:spLocks noGrp="1"/>
          </p:cNvSpPr>
          <p:nvPr>
            <p:ph type="title"/>
          </p:nvPr>
        </p:nvSpPr>
        <p:spPr>
          <a:xfrm>
            <a:off x="74753" y="303415"/>
            <a:ext cx="3159843" cy="1066593"/>
          </a:xfrm>
        </p:spPr>
        <p:txBody>
          <a:bodyPr>
            <a:normAutofit/>
          </a:bodyPr>
          <a:lstStyle/>
          <a:p>
            <a:r>
              <a:rPr lang="en-GB" sz="2400" b="1" dirty="0"/>
              <a:t>Communications Mix</a:t>
            </a:r>
            <a:br>
              <a:rPr lang="en-GB" sz="2400" b="1" dirty="0"/>
            </a:br>
            <a:r>
              <a:rPr lang="en-GB" sz="2400" b="1" dirty="0"/>
              <a:t> </a:t>
            </a:r>
          </a:p>
        </p:txBody>
      </p:sp>
      <p:sp>
        <p:nvSpPr>
          <p:cNvPr id="3" name="Content Placeholder 2">
            <a:extLst>
              <a:ext uri="{FF2B5EF4-FFF2-40B4-BE49-F238E27FC236}">
                <a16:creationId xmlns:a16="http://schemas.microsoft.com/office/drawing/2014/main" id="{C11B9CAA-56B5-4448-AEF0-87B04CEC4AF2}"/>
              </a:ext>
            </a:extLst>
          </p:cNvPr>
          <p:cNvSpPr>
            <a:spLocks noGrp="1"/>
          </p:cNvSpPr>
          <p:nvPr>
            <p:ph idx="1"/>
          </p:nvPr>
        </p:nvSpPr>
        <p:spPr>
          <a:xfrm>
            <a:off x="109023" y="836712"/>
            <a:ext cx="3284550" cy="4937547"/>
          </a:xfrm>
        </p:spPr>
        <p:txBody>
          <a:bodyPr>
            <a:normAutofit/>
          </a:bodyPr>
          <a:lstStyle/>
          <a:p>
            <a:pPr marL="0" indent="0">
              <a:buNone/>
            </a:pPr>
            <a:r>
              <a:rPr lang="en-GB" sz="1600" b="0" i="0" dirty="0">
                <a:solidFill>
                  <a:srgbClr val="292929"/>
                </a:solidFill>
                <a:effectLst/>
              </a:rPr>
              <a:t>A company’s overall marketing communication strategy is called the “Communications” or “Promotional” mix.</a:t>
            </a:r>
          </a:p>
          <a:p>
            <a:pPr marL="0" indent="0">
              <a:buNone/>
            </a:pPr>
            <a:br>
              <a:rPr lang="en-GB" sz="1600" dirty="0"/>
            </a:br>
            <a:r>
              <a:rPr lang="en-GB" sz="1600" b="0" i="0" dirty="0">
                <a:solidFill>
                  <a:srgbClr val="292929"/>
                </a:solidFill>
                <a:effectLst/>
              </a:rPr>
              <a:t>“The specific blend of advertising, public relations, personal selling, and direct-marketing tools that the company uses to persuasively communicate customer value and build customer relationships.”</a:t>
            </a:r>
            <a:r>
              <a:rPr lang="en-GB" sz="1600" dirty="0"/>
              <a:t> (</a:t>
            </a:r>
            <a:r>
              <a:rPr lang="en-GB" sz="1600" dirty="0">
                <a:solidFill>
                  <a:srgbClr val="292929"/>
                </a:solidFill>
              </a:rPr>
              <a:t>Kotler &amp; Armstrong, 2018) </a:t>
            </a:r>
            <a:endParaRPr lang="en-GB" sz="1600" dirty="0"/>
          </a:p>
          <a:p>
            <a:pPr marL="0" indent="0">
              <a:buNone/>
            </a:pPr>
            <a:r>
              <a:rPr lang="en-GB" sz="1600" dirty="0"/>
              <a:t>In the era of mass communications and emerging mobile technologies, an organization must build an adequate mix of marketing communications </a:t>
            </a:r>
            <a:r>
              <a:rPr lang="en-GB" sz="1600" b="0" i="0" dirty="0">
                <a:solidFill>
                  <a:srgbClr val="000000"/>
                </a:solidFill>
                <a:effectLst/>
              </a:rPr>
              <a:t>(Todorova, 2015)</a:t>
            </a:r>
          </a:p>
          <a:p>
            <a:pPr marL="0" indent="0">
              <a:buNone/>
            </a:pPr>
            <a:endParaRPr lang="en-GB" sz="1600" dirty="0"/>
          </a:p>
        </p:txBody>
      </p:sp>
      <p:pic>
        <p:nvPicPr>
          <p:cNvPr id="2050" name="Picture 2">
            <a:extLst>
              <a:ext uri="{FF2B5EF4-FFF2-40B4-BE49-F238E27FC236}">
                <a16:creationId xmlns:a16="http://schemas.microsoft.com/office/drawing/2014/main" id="{B65F7F53-EAEC-AFAD-9AE6-6C3212E4DEA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23928" y="1786827"/>
            <a:ext cx="4730638" cy="32843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326602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8EE4A6C-AD24-8BEE-13DE-3470B7EAE876}"/>
              </a:ext>
            </a:extLst>
          </p:cNvPr>
          <p:cNvPicPr>
            <a:picLocks noChangeAspect="1"/>
          </p:cNvPicPr>
          <p:nvPr/>
        </p:nvPicPr>
        <p:blipFill rotWithShape="1">
          <a:blip r:embed="rId3"/>
          <a:srcRect t="8944" r="15102" b="148"/>
          <a:stretch/>
        </p:blipFill>
        <p:spPr>
          <a:xfrm>
            <a:off x="2641851" y="10"/>
            <a:ext cx="6502149" cy="6857990"/>
          </a:xfrm>
          <a:prstGeom prst="rect">
            <a:avLst/>
          </a:prstGeom>
        </p:spPr>
      </p:pic>
      <p:sp>
        <p:nvSpPr>
          <p:cNvPr id="10" name="Title 1">
            <a:extLst>
              <a:ext uri="{FF2B5EF4-FFF2-40B4-BE49-F238E27FC236}">
                <a16:creationId xmlns:a16="http://schemas.microsoft.com/office/drawing/2014/main" id="{28DAD2C1-74EA-DEA5-1255-B9DA635BCC47}"/>
              </a:ext>
            </a:extLst>
          </p:cNvPr>
          <p:cNvSpPr>
            <a:spLocks noGrp="1"/>
          </p:cNvSpPr>
          <p:nvPr>
            <p:ph type="title"/>
          </p:nvPr>
        </p:nvSpPr>
        <p:spPr>
          <a:xfrm>
            <a:off x="278320" y="1161288"/>
            <a:ext cx="2578608" cy="1124712"/>
          </a:xfrm>
        </p:spPr>
        <p:txBody>
          <a:bodyPr vert="horz" lIns="91440" tIns="45720" rIns="91440" bIns="45720" rtlCol="0" anchor="b">
            <a:normAutofit fontScale="90000"/>
          </a:bodyPr>
          <a:lstStyle/>
          <a:p>
            <a:r>
              <a:rPr lang="en-US" sz="2400" b="1" dirty="0"/>
              <a:t>Communications Mix </a:t>
            </a:r>
            <a:br>
              <a:rPr lang="en-US" sz="2400" b="1" dirty="0"/>
            </a:br>
            <a:r>
              <a:rPr lang="en-US" sz="2400" b="1" dirty="0"/>
              <a:t>(Online)</a:t>
            </a:r>
            <a:br>
              <a:rPr lang="en-US" sz="2400" b="1" dirty="0"/>
            </a:br>
            <a:r>
              <a:rPr lang="en-US" sz="2400" b="1" dirty="0"/>
              <a:t> </a:t>
            </a:r>
          </a:p>
        </p:txBody>
      </p:sp>
      <p:sp>
        <p:nvSpPr>
          <p:cNvPr id="11" name="Content Placeholder 2">
            <a:extLst>
              <a:ext uri="{FF2B5EF4-FFF2-40B4-BE49-F238E27FC236}">
                <a16:creationId xmlns:a16="http://schemas.microsoft.com/office/drawing/2014/main" id="{55BC44BE-2EA6-0A0F-23BC-8C975651BD1B}"/>
              </a:ext>
            </a:extLst>
          </p:cNvPr>
          <p:cNvSpPr>
            <a:spLocks noGrp="1"/>
          </p:cNvSpPr>
          <p:nvPr>
            <p:ph idx="1"/>
          </p:nvPr>
        </p:nvSpPr>
        <p:spPr>
          <a:xfrm>
            <a:off x="278320" y="2718054"/>
            <a:ext cx="2579180" cy="3207258"/>
          </a:xfrm>
        </p:spPr>
        <p:txBody>
          <a:bodyPr vert="horz" lIns="91440" tIns="45720" rIns="91440" bIns="45720" rtlCol="0" anchor="t">
            <a:normAutofit/>
          </a:bodyPr>
          <a:lstStyle/>
          <a:p>
            <a:pPr marL="0" indent="0">
              <a:buNone/>
            </a:pPr>
            <a:r>
              <a:rPr lang="en-US" sz="1500" dirty="0"/>
              <a:t>Similar to the traditional communications mix, the same activities are continued online in the RACE digital planning framework </a:t>
            </a:r>
          </a:p>
          <a:p>
            <a:pPr marL="0"/>
            <a:r>
              <a:rPr lang="en-US" sz="1500" dirty="0"/>
              <a:t>The RACE mnemonic summarizes the key online and multichannel marketing activities that need to be managed as part of digital marketing communications. RACE covers the full digital touch points in the customer lifecycle or “Funnel”.</a:t>
            </a:r>
          </a:p>
        </p:txBody>
      </p:sp>
      <p:pic>
        <p:nvPicPr>
          <p:cNvPr id="16" name="Picture 15">
            <a:extLst>
              <a:ext uri="{FF2B5EF4-FFF2-40B4-BE49-F238E27FC236}">
                <a16:creationId xmlns:a16="http://schemas.microsoft.com/office/drawing/2014/main" id="{AB4A8DDB-3260-7166-5C68-1433887ACB2B}"/>
              </a:ext>
            </a:extLst>
          </p:cNvPr>
          <p:cNvPicPr>
            <a:picLocks noChangeAspect="1"/>
          </p:cNvPicPr>
          <p:nvPr/>
        </p:nvPicPr>
        <p:blipFill>
          <a:blip r:embed="rId4"/>
          <a:stretch>
            <a:fillRect/>
          </a:stretch>
        </p:blipFill>
        <p:spPr>
          <a:xfrm>
            <a:off x="0" y="6014466"/>
            <a:ext cx="9180512" cy="843534"/>
          </a:xfrm>
          <a:prstGeom prst="rect">
            <a:avLst/>
          </a:prstGeom>
        </p:spPr>
      </p:pic>
    </p:spTree>
    <p:extLst>
      <p:ext uri="{BB962C8B-B14F-4D97-AF65-F5344CB8AC3E}">
        <p14:creationId xmlns:p14="http://schemas.microsoft.com/office/powerpoint/2010/main" val="3285505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846B023E-C89A-332A-A256-56B6C8EEED65}"/>
              </a:ext>
            </a:extLst>
          </p:cNvPr>
          <p:cNvSpPr>
            <a:spLocks noGrp="1"/>
          </p:cNvSpPr>
          <p:nvPr>
            <p:ph type="title"/>
          </p:nvPr>
        </p:nvSpPr>
        <p:spPr>
          <a:xfrm>
            <a:off x="5940152" y="692696"/>
            <a:ext cx="3065480" cy="2889114"/>
          </a:xfrm>
        </p:spPr>
        <p:txBody>
          <a:bodyPr vert="horz" lIns="91440" tIns="45720" rIns="91440" bIns="45720" rtlCol="0" anchor="b">
            <a:normAutofit/>
          </a:bodyPr>
          <a:lstStyle/>
          <a:p>
            <a:r>
              <a:rPr lang="en-US" altLang="en-US" sz="4700" dirty="0"/>
              <a:t>Action</a:t>
            </a:r>
          </a:p>
        </p:txBody>
      </p:sp>
      <p:sp>
        <p:nvSpPr>
          <p:cNvPr id="34823" name="Freeform: Shape 34822">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4578" name="Picture 2" descr="See the source image">
            <a:extLst>
              <a:ext uri="{FF2B5EF4-FFF2-40B4-BE49-F238E27FC236}">
                <a16:creationId xmlns:a16="http://schemas.microsoft.com/office/drawing/2014/main" id="{22BE969A-51C0-0854-0152-AFD7C4403D47}"/>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4386" r="3843"/>
          <a:stretch/>
        </p:blipFill>
        <p:spPr bwMode="auto">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34818"/>
                                        </p:tgtEl>
                                        <p:attrNameLst>
                                          <p:attrName>style.visibility</p:attrName>
                                        </p:attrNameLst>
                                      </p:cBhvr>
                                      <p:to>
                                        <p:strVal val="visible"/>
                                      </p:to>
                                    </p:set>
                                    <p:animEffect transition="in" filter="fade">
                                      <p:cBhvr>
                                        <p:cTn id="7" dur="400"/>
                                        <p:tgtEl>
                                          <p:spTgt spid="348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8"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01FF1E8C-D96C-E5BF-D2CC-D3D81FAC8C05}"/>
              </a:ext>
            </a:extLst>
          </p:cNvPr>
          <p:cNvSpPr>
            <a:spLocks noGrp="1"/>
          </p:cNvSpPr>
          <p:nvPr>
            <p:ph type="title"/>
          </p:nvPr>
        </p:nvSpPr>
        <p:spPr>
          <a:noFill/>
        </p:spPr>
        <p:txBody>
          <a:bodyPr/>
          <a:lstStyle/>
          <a:p>
            <a:r>
              <a:rPr lang="en-GB" altLang="en-US" dirty="0">
                <a:latin typeface="Trebuchet MS" panose="020B0603020202020204" pitchFamily="34" charset="0"/>
              </a:rPr>
              <a:t>Action</a:t>
            </a:r>
          </a:p>
        </p:txBody>
      </p:sp>
      <p:sp>
        <p:nvSpPr>
          <p:cNvPr id="35843" name="Content Placeholder 2">
            <a:extLst>
              <a:ext uri="{FF2B5EF4-FFF2-40B4-BE49-F238E27FC236}">
                <a16:creationId xmlns:a16="http://schemas.microsoft.com/office/drawing/2014/main" id="{406A809B-351F-0560-EB5E-16516A5A5A15}"/>
              </a:ext>
            </a:extLst>
          </p:cNvPr>
          <p:cNvSpPr>
            <a:spLocks noGrp="1"/>
          </p:cNvSpPr>
          <p:nvPr>
            <p:ph idx="1"/>
          </p:nvPr>
        </p:nvSpPr>
        <p:spPr/>
        <p:txBody>
          <a:bodyPr/>
          <a:lstStyle/>
          <a:p>
            <a:r>
              <a:rPr lang="en-GB" altLang="en-US" dirty="0">
                <a:latin typeface="Trebuchet MS" panose="020B0603020202020204" pitchFamily="34" charset="0"/>
              </a:rPr>
              <a:t>Action is the details of the tactics</a:t>
            </a:r>
          </a:p>
          <a:p>
            <a:r>
              <a:rPr lang="en-GB" altLang="en-US" dirty="0">
                <a:latin typeface="Trebuchet MS" panose="020B0603020202020204" pitchFamily="34" charset="0"/>
              </a:rPr>
              <a:t>Project plans are required in order to implement the tactics</a:t>
            </a:r>
          </a:p>
          <a:p>
            <a:r>
              <a:rPr lang="en-GB" altLang="en-US" dirty="0">
                <a:latin typeface="Trebuchet MS" panose="020B0603020202020204" pitchFamily="34" charset="0"/>
              </a:rPr>
              <a:t>Attention to detail, good project planning skills, time management, prioritising, people management are needed</a:t>
            </a:r>
          </a:p>
          <a:p>
            <a:r>
              <a:rPr lang="en-GB" altLang="en-US" dirty="0">
                <a:latin typeface="Trebuchet MS" panose="020B0603020202020204" pitchFamily="34" charset="0"/>
              </a:rPr>
              <a:t>Gantt Charts</a:t>
            </a:r>
          </a:p>
          <a:p>
            <a:endParaRPr lang="en-GB" altLang="en-US" dirty="0">
              <a:latin typeface="Trebuchet MS" panose="020B0603020202020204" pitchFamily="34" charset="0"/>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0382D56A-0E1D-637B-7C4E-D5C348FD3D03}"/>
              </a:ext>
            </a:extLst>
          </p:cNvPr>
          <p:cNvSpPr>
            <a:spLocks noGrp="1"/>
          </p:cNvSpPr>
          <p:nvPr>
            <p:ph type="title"/>
          </p:nvPr>
        </p:nvSpPr>
        <p:spPr>
          <a:xfrm>
            <a:off x="571500" y="803325"/>
            <a:ext cx="3985902" cy="1325563"/>
          </a:xfrm>
        </p:spPr>
        <p:txBody>
          <a:bodyPr vert="horz" lIns="91440" tIns="45720" rIns="91440" bIns="45720" rtlCol="0" anchor="ctr">
            <a:normAutofit/>
          </a:bodyPr>
          <a:lstStyle/>
          <a:p>
            <a:r>
              <a:rPr lang="en-US" altLang="en-US" kern="1200">
                <a:solidFill>
                  <a:schemeClr val="tx1"/>
                </a:solidFill>
                <a:latin typeface="+mj-lt"/>
                <a:ea typeface="+mj-ea"/>
                <a:cs typeface="+mj-cs"/>
              </a:rPr>
              <a:t>Actions – simple Gannt </a:t>
            </a:r>
          </a:p>
        </p:txBody>
      </p:sp>
      <p:sp>
        <p:nvSpPr>
          <p:cNvPr id="3" name="TextBox 2">
            <a:extLst>
              <a:ext uri="{FF2B5EF4-FFF2-40B4-BE49-F238E27FC236}">
                <a16:creationId xmlns:a16="http://schemas.microsoft.com/office/drawing/2014/main" id="{90508A4B-7CA7-C884-C9ED-1BB77987967F}"/>
              </a:ext>
            </a:extLst>
          </p:cNvPr>
          <p:cNvSpPr txBox="1"/>
          <p:nvPr/>
        </p:nvSpPr>
        <p:spPr>
          <a:xfrm>
            <a:off x="571500" y="2279018"/>
            <a:ext cx="3985907" cy="3375920"/>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sz="1600" dirty="0">
                <a:hlinkClick r:id="rId3"/>
              </a:rPr>
              <a:t>Simple Gantt Chart (office.com)</a:t>
            </a:r>
            <a:endParaRPr lang="en-US" sz="1600" dirty="0"/>
          </a:p>
          <a:p>
            <a:pPr defTabSz="914400">
              <a:lnSpc>
                <a:spcPct val="90000"/>
              </a:lnSpc>
              <a:spcAft>
                <a:spcPts val="600"/>
              </a:spcAft>
            </a:pPr>
            <a:endParaRPr lang="en-US" sz="1600" dirty="0"/>
          </a:p>
          <a:p>
            <a:pPr defTabSz="914400">
              <a:lnSpc>
                <a:spcPct val="90000"/>
              </a:lnSpc>
              <a:spcAft>
                <a:spcPts val="600"/>
              </a:spcAft>
            </a:pPr>
            <a:r>
              <a:rPr lang="en-US" sz="1600" dirty="0"/>
              <a:t>There are many </a:t>
            </a:r>
            <a:r>
              <a:rPr lang="en-US" sz="1600" dirty="0" err="1"/>
              <a:t>gantt</a:t>
            </a:r>
            <a:r>
              <a:rPr lang="en-US" sz="1600" dirty="0"/>
              <a:t> chart templates and programs online some simple some complex,</a:t>
            </a:r>
          </a:p>
          <a:p>
            <a:pPr defTabSz="914400">
              <a:lnSpc>
                <a:spcPct val="90000"/>
              </a:lnSpc>
              <a:spcAft>
                <a:spcPts val="600"/>
              </a:spcAft>
            </a:pPr>
            <a:r>
              <a:rPr lang="en-US" sz="1600" dirty="0"/>
              <a:t>The above link is a start but contains equations which can be removed or used depending on your Excel skills.  </a:t>
            </a:r>
          </a:p>
        </p:txBody>
      </p:sp>
      <p:sp>
        <p:nvSpPr>
          <p:cNvPr id="32777" name="Freeform: Shape 32776">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7085" y="-2008"/>
            <a:ext cx="4206915"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779" name="Freeform: Shape 32778">
            <a:extLst>
              <a:ext uri="{FF2B5EF4-FFF2-40B4-BE49-F238E27FC236}">
                <a16:creationId xmlns:a16="http://schemas.microsoft.com/office/drawing/2014/main" id="{52AC6D7F-F068-4E11-BB06-F601D89BB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2605" y="-2"/>
            <a:ext cx="4081395"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2772" name="Picture 2" descr="http://2012books.lardbucket.org/books/public-relations/section_10/616213c5a4f8c53c6b165d41542e2efb.jpg">
            <a:extLst>
              <a:ext uri="{FF2B5EF4-FFF2-40B4-BE49-F238E27FC236}">
                <a16:creationId xmlns:a16="http://schemas.microsoft.com/office/drawing/2014/main" id="{530E839B-C80C-132F-26FB-55FECCDC9439}"/>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913042" y="1690679"/>
            <a:ext cx="2847593" cy="170143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dk1" tx1="lt1" bg2="dk2" tx2="lt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2102382F-8B05-BB7C-6CD5-1F53C441250B}"/>
              </a:ext>
            </a:extLst>
          </p:cNvPr>
          <p:cNvSpPr>
            <a:spLocks noGrp="1"/>
          </p:cNvSpPr>
          <p:nvPr>
            <p:ph type="title"/>
          </p:nvPr>
        </p:nvSpPr>
        <p:spPr>
          <a:noFill/>
        </p:spPr>
        <p:txBody>
          <a:bodyPr/>
          <a:lstStyle/>
          <a:p>
            <a:r>
              <a:rPr lang="en-GB" altLang="en-US" dirty="0">
                <a:latin typeface="Trebuchet MS" panose="020B0603020202020204" pitchFamily="34" charset="0"/>
              </a:rPr>
              <a:t>Actions- complex</a:t>
            </a:r>
          </a:p>
        </p:txBody>
      </p:sp>
      <p:pic>
        <p:nvPicPr>
          <p:cNvPr id="33796" name="Picture 2" descr="http://www.conceptdraw.com/samples/resource/images/solutions/gant-chart-/GANTT-CHART-Gantt-Chart-Marketing-Release.png">
            <a:extLst>
              <a:ext uri="{FF2B5EF4-FFF2-40B4-BE49-F238E27FC236}">
                <a16:creationId xmlns:a16="http://schemas.microsoft.com/office/drawing/2014/main" id="{5D47EC97-651D-546E-F858-F156685E00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196752"/>
            <a:ext cx="9067800" cy="4232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BA9C8C5F-0916-76D0-C4DC-60B553AA9A9A}"/>
              </a:ext>
            </a:extLst>
          </p:cNvPr>
          <p:cNvSpPr>
            <a:spLocks noGrp="1"/>
          </p:cNvSpPr>
          <p:nvPr>
            <p:ph type="title"/>
          </p:nvPr>
        </p:nvSpPr>
        <p:spPr>
          <a:xfrm>
            <a:off x="5598460" y="1783959"/>
            <a:ext cx="3065480" cy="2889114"/>
          </a:xfrm>
        </p:spPr>
        <p:txBody>
          <a:bodyPr vert="horz" lIns="91440" tIns="45720" rIns="91440" bIns="45720" rtlCol="0" anchor="b">
            <a:normAutofit/>
          </a:bodyPr>
          <a:lstStyle/>
          <a:p>
            <a:r>
              <a:rPr lang="en-US" altLang="en-US" sz="4700"/>
              <a:t>Control</a:t>
            </a:r>
          </a:p>
        </p:txBody>
      </p:sp>
      <p:sp>
        <p:nvSpPr>
          <p:cNvPr id="36871" name="Freeform: Shape 36870">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2530" name="Picture 2" descr="See the source image">
            <a:extLst>
              <a:ext uri="{FF2B5EF4-FFF2-40B4-BE49-F238E27FC236}">
                <a16:creationId xmlns:a16="http://schemas.microsoft.com/office/drawing/2014/main" id="{3055835E-4D6D-66C5-3E32-247C575F5C52}"/>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4386" r="3843"/>
          <a:stretch/>
        </p:blipFill>
        <p:spPr bwMode="auto">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6866"/>
                                        </p:tgtEl>
                                        <p:attrNameLst>
                                          <p:attrName>style.visibility</p:attrName>
                                        </p:attrNameLst>
                                      </p:cBhvr>
                                      <p:to>
                                        <p:strVal val="visible"/>
                                      </p:to>
                                    </p:set>
                                    <p:animEffect transition="in" filter="fade">
                                      <p:cBhvr>
                                        <p:cTn id="7" dur="700"/>
                                        <p:tgtEl>
                                          <p:spTgt spid="368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6" grpId="0"/>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46E2A334-0DD8-E27E-4175-DF793F3BDE79}"/>
              </a:ext>
            </a:extLst>
          </p:cNvPr>
          <p:cNvSpPr>
            <a:spLocks noGrp="1"/>
          </p:cNvSpPr>
          <p:nvPr>
            <p:ph type="title"/>
          </p:nvPr>
        </p:nvSpPr>
        <p:spPr>
          <a:xfrm>
            <a:off x="571500" y="803325"/>
            <a:ext cx="3985902" cy="1325563"/>
          </a:xfrm>
        </p:spPr>
        <p:txBody>
          <a:bodyPr>
            <a:normAutofit/>
          </a:bodyPr>
          <a:lstStyle/>
          <a:p>
            <a:r>
              <a:rPr lang="en-GB" altLang="en-US" dirty="0">
                <a:latin typeface="Trebuchet MS" panose="020B0603020202020204" pitchFamily="34" charset="0"/>
              </a:rPr>
              <a:t>Control</a:t>
            </a:r>
          </a:p>
        </p:txBody>
      </p:sp>
      <p:sp>
        <p:nvSpPr>
          <p:cNvPr id="37891" name="Content Placeholder 2">
            <a:extLst>
              <a:ext uri="{FF2B5EF4-FFF2-40B4-BE49-F238E27FC236}">
                <a16:creationId xmlns:a16="http://schemas.microsoft.com/office/drawing/2014/main" id="{378689CB-65C9-AFEF-9D78-EFB0CDF76258}"/>
              </a:ext>
            </a:extLst>
          </p:cNvPr>
          <p:cNvSpPr>
            <a:spLocks noGrp="1"/>
          </p:cNvSpPr>
          <p:nvPr>
            <p:ph idx="1"/>
          </p:nvPr>
        </p:nvSpPr>
        <p:spPr>
          <a:xfrm>
            <a:off x="571500" y="2279018"/>
            <a:ext cx="3985907" cy="3375920"/>
          </a:xfrm>
        </p:spPr>
        <p:txBody>
          <a:bodyPr anchor="t">
            <a:normAutofit/>
          </a:bodyPr>
          <a:lstStyle/>
          <a:p>
            <a:r>
              <a:rPr lang="en-GB" altLang="en-US" sz="1600">
                <a:latin typeface="Trebuchet MS" panose="020B0603020202020204" pitchFamily="34" charset="0"/>
              </a:rPr>
              <a:t>Plans should include control systems – performance must be monitored, measured and controlled (how will we measure success?)</a:t>
            </a:r>
          </a:p>
          <a:p>
            <a:r>
              <a:rPr lang="en-GB" altLang="en-US" sz="1600">
                <a:latin typeface="Trebuchet MS" panose="020B0603020202020204" pitchFamily="34" charset="0"/>
              </a:rPr>
              <a:t>If something is not working it should be stopped</a:t>
            </a:r>
          </a:p>
          <a:p>
            <a:r>
              <a:rPr lang="en-GB" altLang="en-US" sz="1600">
                <a:latin typeface="Trebuchet MS" panose="020B0603020202020204" pitchFamily="34" charset="0"/>
              </a:rPr>
              <a:t>Clearly defined objectives will help with this</a:t>
            </a:r>
          </a:p>
          <a:p>
            <a:r>
              <a:rPr lang="en-GB" altLang="en-US" sz="1600">
                <a:latin typeface="Trebuchet MS" panose="020B0603020202020204" pitchFamily="34" charset="0"/>
              </a:rPr>
              <a:t>Identify USP, Features and Benefits</a:t>
            </a:r>
          </a:p>
          <a:p>
            <a:r>
              <a:rPr lang="en-GB" altLang="en-US" sz="1600">
                <a:latin typeface="Trebuchet MS" panose="020B0603020202020204" pitchFamily="34" charset="0"/>
              </a:rPr>
              <a:t>Discuss how we will measure success? New customers, positive attitudes towards brand, Increase profits etc.. </a:t>
            </a:r>
          </a:p>
          <a:p>
            <a:endParaRPr lang="en-GB" altLang="en-US" sz="1600">
              <a:latin typeface="Trebuchet MS" panose="020B0603020202020204" pitchFamily="34" charset="0"/>
            </a:endParaRPr>
          </a:p>
        </p:txBody>
      </p:sp>
      <p:sp>
        <p:nvSpPr>
          <p:cNvPr id="37898" name="Freeform: Shape 37897">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7085" y="-2008"/>
            <a:ext cx="4206915"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900" name="Freeform: Shape 37899">
            <a:extLst>
              <a:ext uri="{FF2B5EF4-FFF2-40B4-BE49-F238E27FC236}">
                <a16:creationId xmlns:a16="http://schemas.microsoft.com/office/drawing/2014/main" id="{52AC6D7F-F068-4E11-BB06-F601D89BB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2605" y="-2"/>
            <a:ext cx="4081395"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7895" name="Graphic 37894" descr="Bar chart">
            <a:extLst>
              <a:ext uri="{FF2B5EF4-FFF2-40B4-BE49-F238E27FC236}">
                <a16:creationId xmlns:a16="http://schemas.microsoft.com/office/drawing/2014/main" id="{BCD1BF78-A998-7934-08C8-A94D3F76F72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913042" y="1117601"/>
            <a:ext cx="2847593" cy="2847593"/>
          </a:xfrm>
          <a:prstGeom prst="rect">
            <a:avLst/>
          </a:prstGeom>
        </p:spPr>
      </p:pic>
    </p:spTree>
  </p:cSld>
  <p:clrMapOvr>
    <a:overrideClrMapping bg1="dk1" tx1="lt1" bg2="dk2" tx2="lt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9BE49-46BE-423E-91BE-FB7761A68BDD}"/>
              </a:ext>
            </a:extLst>
          </p:cNvPr>
          <p:cNvSpPr>
            <a:spLocks noGrp="1"/>
          </p:cNvSpPr>
          <p:nvPr>
            <p:ph type="title"/>
          </p:nvPr>
        </p:nvSpPr>
        <p:spPr>
          <a:xfrm>
            <a:off x="4248440" y="188640"/>
            <a:ext cx="4608512" cy="5688632"/>
          </a:xfrm>
        </p:spPr>
        <p:txBody>
          <a:bodyPr>
            <a:noAutofit/>
          </a:bodyPr>
          <a:lstStyle/>
          <a:p>
            <a:pPr marL="342900" indent="-342900" algn="l">
              <a:lnSpc>
                <a:spcPct val="100000"/>
              </a:lnSpc>
              <a:buFont typeface="Arial" panose="020B0604020202020204" pitchFamily="34" charset="0"/>
              <a:buChar char="•"/>
            </a:pPr>
            <a:r>
              <a:rPr lang="en-GB" sz="1800" dirty="0"/>
              <a:t>Your marketing plan purpose is to help the hotel undertake a marketing campaign take 15/20 minutes in groups considering…</a:t>
            </a:r>
            <a:br>
              <a:rPr lang="en-GB" sz="1800" dirty="0"/>
            </a:br>
            <a:br>
              <a:rPr lang="en-GB" sz="1800" dirty="0"/>
            </a:br>
            <a:r>
              <a:rPr lang="en-GB" sz="1800" b="1" dirty="0"/>
              <a:t>What messages </a:t>
            </a:r>
            <a:r>
              <a:rPr lang="en-GB" sz="1800" dirty="0"/>
              <a:t>do you think you would need to convey to guests? Especially after Pandemic/Brexit/Ukraine (any other contemporary issues).</a:t>
            </a:r>
            <a:br>
              <a:rPr lang="en-GB" sz="1800" dirty="0"/>
            </a:br>
            <a:br>
              <a:rPr lang="en-GB" sz="1800" dirty="0"/>
            </a:br>
            <a:r>
              <a:rPr lang="en-GB" sz="1800" b="1" dirty="0"/>
              <a:t> How would you get this message </a:t>
            </a:r>
            <a:br>
              <a:rPr lang="en-GB" sz="1800" b="1" dirty="0"/>
            </a:br>
            <a:r>
              <a:rPr lang="en-GB" sz="1800" b="1" dirty="0"/>
              <a:t>   across?</a:t>
            </a:r>
            <a:r>
              <a:rPr lang="en-GB" sz="1800" dirty="0"/>
              <a:t> -  What promotions would you use.</a:t>
            </a:r>
            <a:br>
              <a:rPr lang="en-GB" sz="1800" dirty="0"/>
            </a:br>
            <a:br>
              <a:rPr lang="en-GB" sz="1800" dirty="0"/>
            </a:br>
            <a:r>
              <a:rPr lang="en-GB" sz="1800" b="1" dirty="0"/>
              <a:t>Think about STP </a:t>
            </a:r>
            <a:r>
              <a:rPr lang="en-GB" sz="1800" dirty="0"/>
              <a:t>of your hotel and the products ?</a:t>
            </a:r>
            <a:br>
              <a:rPr lang="en-GB" sz="1800" dirty="0"/>
            </a:br>
            <a:r>
              <a:rPr lang="en-GB" sz="1800" dirty="0"/>
              <a:t> What do you think the main barriers    will be for your marketing plan… </a:t>
            </a:r>
            <a:br>
              <a:rPr lang="en-GB" sz="1800" dirty="0"/>
            </a:br>
            <a:br>
              <a:rPr lang="en-GB" sz="1800" dirty="0"/>
            </a:br>
            <a:r>
              <a:rPr lang="en-GB" sz="1800" dirty="0"/>
              <a:t>Do a </a:t>
            </a:r>
            <a:r>
              <a:rPr lang="en-GB" sz="1800" b="1" dirty="0"/>
              <a:t>SWOT and PESTLE </a:t>
            </a:r>
            <a:r>
              <a:rPr lang="en-GB" sz="1800" dirty="0"/>
              <a:t>analysis on your hotel and location</a:t>
            </a:r>
            <a:r>
              <a:rPr lang="en-GB" sz="2200" dirty="0"/>
              <a:t>.</a:t>
            </a:r>
            <a:br>
              <a:rPr lang="en-GB" sz="2200" dirty="0"/>
            </a:br>
            <a:endParaRPr lang="en-GB" sz="2200" dirty="0"/>
          </a:p>
        </p:txBody>
      </p:sp>
      <p:pic>
        <p:nvPicPr>
          <p:cNvPr id="4" name="Content Placeholder 3">
            <a:extLst>
              <a:ext uri="{FF2B5EF4-FFF2-40B4-BE49-F238E27FC236}">
                <a16:creationId xmlns:a16="http://schemas.microsoft.com/office/drawing/2014/main" id="{78E3C768-F101-4A0C-B2DC-0A0FDA848DC3}"/>
              </a:ext>
            </a:extLst>
          </p:cNvPr>
          <p:cNvPicPr>
            <a:picLocks noGrp="1" noChangeAspect="1"/>
          </p:cNvPicPr>
          <p:nvPr>
            <p:ph idx="1"/>
          </p:nvPr>
        </p:nvPicPr>
        <p:blipFill>
          <a:blip r:embed="rId3"/>
          <a:stretch>
            <a:fillRect/>
          </a:stretch>
        </p:blipFill>
        <p:spPr>
          <a:xfrm>
            <a:off x="179512" y="404664"/>
            <a:ext cx="3871296" cy="2804403"/>
          </a:xfrm>
          <a:prstGeom prst="rect">
            <a:avLst/>
          </a:prstGeom>
        </p:spPr>
      </p:pic>
    </p:spTree>
    <p:extLst>
      <p:ext uri="{BB962C8B-B14F-4D97-AF65-F5344CB8AC3E}">
        <p14:creationId xmlns:p14="http://schemas.microsoft.com/office/powerpoint/2010/main" val="369426663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60B4E0-4116-41D0-B8E3-36168BC09080}"/>
              </a:ext>
            </a:extLst>
          </p:cNvPr>
          <p:cNvSpPr>
            <a:spLocks noGrp="1"/>
          </p:cNvSpPr>
          <p:nvPr>
            <p:ph sz="half" idx="1"/>
          </p:nvPr>
        </p:nvSpPr>
        <p:spPr>
          <a:xfrm>
            <a:off x="52885" y="836712"/>
            <a:ext cx="5300663" cy="5184576"/>
          </a:xfrm>
        </p:spPr>
        <p:txBody>
          <a:bodyPr>
            <a:normAutofit fontScale="92500"/>
          </a:bodyPr>
          <a:lstStyle/>
          <a:p>
            <a:pPr marL="0" indent="0">
              <a:lnSpc>
                <a:spcPct val="90000"/>
              </a:lnSpc>
              <a:buNone/>
            </a:pPr>
            <a:r>
              <a:rPr lang="en-GB" sz="2200" dirty="0">
                <a:solidFill>
                  <a:schemeClr val="bg1"/>
                </a:solidFill>
              </a:rPr>
              <a:t>What did your SWOT analysis say?</a:t>
            </a:r>
          </a:p>
          <a:p>
            <a:pPr marL="0" indent="0">
              <a:lnSpc>
                <a:spcPct val="90000"/>
              </a:lnSpc>
              <a:buNone/>
            </a:pPr>
            <a:r>
              <a:rPr lang="en-GB" sz="2600" dirty="0"/>
              <a:t>What is the history of the brand?</a:t>
            </a:r>
          </a:p>
          <a:p>
            <a:pPr marL="0" indent="0">
              <a:lnSpc>
                <a:spcPct val="90000"/>
              </a:lnSpc>
              <a:buNone/>
            </a:pPr>
            <a:endParaRPr lang="en-GB" sz="2600" dirty="0"/>
          </a:p>
          <a:p>
            <a:pPr marL="0" indent="0">
              <a:lnSpc>
                <a:spcPct val="90000"/>
              </a:lnSpc>
              <a:buNone/>
            </a:pPr>
            <a:r>
              <a:rPr lang="en-GB" sz="2600" dirty="0"/>
              <a:t>What is the hotel mission, vision, values?</a:t>
            </a:r>
          </a:p>
          <a:p>
            <a:pPr marL="0" indent="0">
              <a:lnSpc>
                <a:spcPct val="90000"/>
              </a:lnSpc>
              <a:buNone/>
            </a:pPr>
            <a:endParaRPr lang="en-GB" sz="2600" dirty="0"/>
          </a:p>
          <a:p>
            <a:pPr marL="0" indent="0">
              <a:lnSpc>
                <a:spcPct val="90000"/>
              </a:lnSpc>
              <a:buNone/>
            </a:pPr>
            <a:r>
              <a:rPr lang="en-GB" sz="2600" dirty="0"/>
              <a:t>Who are their target markets- did they differ?</a:t>
            </a:r>
          </a:p>
          <a:p>
            <a:pPr marL="0" indent="0">
              <a:lnSpc>
                <a:spcPct val="90000"/>
              </a:lnSpc>
              <a:buNone/>
            </a:pPr>
            <a:endParaRPr lang="en-GB" sz="2600" dirty="0"/>
          </a:p>
          <a:p>
            <a:pPr marL="0" indent="0">
              <a:lnSpc>
                <a:spcPct val="90000"/>
              </a:lnSpc>
              <a:buNone/>
            </a:pPr>
            <a:r>
              <a:rPr lang="en-GB" sz="2600" dirty="0"/>
              <a:t>Is there a clear marketing slogan to accompany the brand?</a:t>
            </a:r>
          </a:p>
          <a:p>
            <a:pPr marL="0" indent="0">
              <a:lnSpc>
                <a:spcPct val="90000"/>
              </a:lnSpc>
              <a:buNone/>
            </a:pPr>
            <a:endParaRPr lang="en-GB" sz="2200" dirty="0">
              <a:solidFill>
                <a:schemeClr val="bg1"/>
              </a:solidFill>
            </a:endParaRPr>
          </a:p>
          <a:p>
            <a:pPr marL="0" indent="0">
              <a:lnSpc>
                <a:spcPct val="90000"/>
              </a:lnSpc>
              <a:buNone/>
            </a:pPr>
            <a:r>
              <a:rPr lang="en-GB" sz="2200" dirty="0">
                <a:solidFill>
                  <a:schemeClr val="bg1"/>
                </a:solidFill>
              </a:rPr>
              <a:t>Are you sold on the brand?</a:t>
            </a:r>
          </a:p>
        </p:txBody>
      </p:sp>
      <p:pic>
        <p:nvPicPr>
          <p:cNvPr id="4" name="Picture 3">
            <a:extLst>
              <a:ext uri="{FF2B5EF4-FFF2-40B4-BE49-F238E27FC236}">
                <a16:creationId xmlns:a16="http://schemas.microsoft.com/office/drawing/2014/main" id="{7B725999-6947-4F76-A4BB-9B130916D411}"/>
              </a:ext>
            </a:extLst>
          </p:cNvPr>
          <p:cNvPicPr>
            <a:picLocks noChangeAspect="1"/>
          </p:cNvPicPr>
          <p:nvPr/>
        </p:nvPicPr>
        <p:blipFill>
          <a:blip r:embed="rId3"/>
          <a:stretch>
            <a:fillRect/>
          </a:stretch>
        </p:blipFill>
        <p:spPr>
          <a:xfrm>
            <a:off x="5353548" y="2132856"/>
            <a:ext cx="3318520" cy="1899852"/>
          </a:xfrm>
          <a:prstGeom prst="rect">
            <a:avLst/>
          </a:prstGeom>
          <a:noFill/>
        </p:spPr>
      </p:pic>
      <p:sp>
        <p:nvSpPr>
          <p:cNvPr id="2" name="TextBox 1">
            <a:extLst>
              <a:ext uri="{FF2B5EF4-FFF2-40B4-BE49-F238E27FC236}">
                <a16:creationId xmlns:a16="http://schemas.microsoft.com/office/drawing/2014/main" id="{8B3ADCE0-1415-4D76-9B5E-6518579A1450}"/>
              </a:ext>
            </a:extLst>
          </p:cNvPr>
          <p:cNvSpPr txBox="1"/>
          <p:nvPr/>
        </p:nvSpPr>
        <p:spPr>
          <a:xfrm>
            <a:off x="323528" y="159894"/>
            <a:ext cx="8090548" cy="523220"/>
          </a:xfrm>
          <a:prstGeom prst="rect">
            <a:avLst/>
          </a:prstGeom>
          <a:noFill/>
        </p:spPr>
        <p:txBody>
          <a:bodyPr wrap="none" rtlCol="0">
            <a:spAutoFit/>
          </a:bodyPr>
          <a:lstStyle/>
          <a:p>
            <a:r>
              <a:rPr lang="en-GB" sz="2800" dirty="0"/>
              <a:t>Things you may like to consider in your marketing plan</a:t>
            </a:r>
          </a:p>
        </p:txBody>
      </p:sp>
    </p:spTree>
    <p:extLst>
      <p:ext uri="{BB962C8B-B14F-4D97-AF65-F5344CB8AC3E}">
        <p14:creationId xmlns:p14="http://schemas.microsoft.com/office/powerpoint/2010/main" val="139178308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F90FA-E55A-4F54-9437-BF532E218CAE}"/>
              </a:ext>
            </a:extLst>
          </p:cNvPr>
          <p:cNvSpPr>
            <a:spLocks noGrp="1"/>
          </p:cNvSpPr>
          <p:nvPr>
            <p:ph type="title"/>
          </p:nvPr>
        </p:nvSpPr>
        <p:spPr>
          <a:xfrm>
            <a:off x="179512" y="1412776"/>
            <a:ext cx="2376264" cy="1325563"/>
          </a:xfrm>
        </p:spPr>
        <p:txBody>
          <a:bodyPr/>
          <a:lstStyle/>
          <a:p>
            <a:pPr algn="ctr"/>
            <a:r>
              <a:rPr lang="en-GB" sz="2400" dirty="0">
                <a:solidFill>
                  <a:schemeClr val="bg1"/>
                </a:solidFill>
                <a:latin typeface="Arial" panose="020B0604020202020204" pitchFamily="34" charset="0"/>
                <a:cs typeface="Arial" panose="020B0604020202020204" pitchFamily="34" charset="0"/>
              </a:rPr>
              <a:t>ASSIGNMENT 2</a:t>
            </a:r>
          </a:p>
        </p:txBody>
      </p:sp>
      <p:sp>
        <p:nvSpPr>
          <p:cNvPr id="3" name="Content Placeholder 2">
            <a:extLst>
              <a:ext uri="{FF2B5EF4-FFF2-40B4-BE49-F238E27FC236}">
                <a16:creationId xmlns:a16="http://schemas.microsoft.com/office/drawing/2014/main" id="{2F207A36-F5F0-4EAB-8F61-5A3615CCD50B}"/>
              </a:ext>
            </a:extLst>
          </p:cNvPr>
          <p:cNvSpPr>
            <a:spLocks noGrp="1"/>
          </p:cNvSpPr>
          <p:nvPr>
            <p:ph idx="1"/>
          </p:nvPr>
        </p:nvSpPr>
        <p:spPr>
          <a:xfrm>
            <a:off x="2699792" y="404664"/>
            <a:ext cx="6336704" cy="6336704"/>
          </a:xfrm>
        </p:spPr>
        <p:txBody>
          <a:bodyPr/>
          <a:lstStyle/>
          <a:p>
            <a:pPr>
              <a:lnSpc>
                <a:spcPct val="115000"/>
              </a:lnSpc>
              <a:spcBef>
                <a:spcPts val="600"/>
              </a:spcBef>
              <a:spcAft>
                <a:spcPts val="600"/>
              </a:spcAft>
            </a:pPr>
            <a:r>
              <a:rPr lang="en-GB" sz="1800" b="1" dirty="0">
                <a:effectLst/>
                <a:latin typeface="Arial" panose="020B0604020202020204" pitchFamily="34" charset="0"/>
                <a:ea typeface="Calibri" panose="020F0502020204030204" pitchFamily="34" charset="0"/>
              </a:rPr>
              <a:t>Presentation W/c 5th December 2022</a:t>
            </a:r>
            <a:endParaRPr lang="en-GB" sz="1800" dirty="0">
              <a:effectLst/>
              <a:latin typeface="Calibri" panose="020F0502020204030204" pitchFamily="34" charset="0"/>
              <a:ea typeface="Calibri" panose="020F0502020204030204" pitchFamily="34" charset="0"/>
            </a:endParaRPr>
          </a:p>
          <a:p>
            <a:r>
              <a:rPr lang="en-GB" sz="1800" b="1" dirty="0">
                <a:effectLst/>
                <a:latin typeface="Arial" panose="020B0604020202020204" pitchFamily="34" charset="0"/>
                <a:ea typeface="Calibri" panose="020F0502020204030204" pitchFamily="34" charset="0"/>
              </a:rPr>
              <a:t>Marketing plan submission: </a:t>
            </a:r>
            <a:r>
              <a:rPr lang="en-GB" sz="1800" b="1" dirty="0">
                <a:ea typeface="Calibri" panose="020F0502020204030204" pitchFamily="34" charset="0"/>
              </a:rPr>
              <a:t>09 December 2022</a:t>
            </a:r>
          </a:p>
          <a:p>
            <a:r>
              <a:rPr lang="en-GB" sz="1800" b="1" dirty="0">
                <a:ea typeface="Calibri" panose="020F0502020204030204" pitchFamily="34" charset="0"/>
              </a:rPr>
              <a:t> </a:t>
            </a:r>
            <a:r>
              <a:rPr lang="en-GB" sz="1800" b="1" dirty="0">
                <a:effectLst/>
                <a:latin typeface="Arial" panose="020B0604020202020204" pitchFamily="34" charset="0"/>
                <a:ea typeface="Calibri" panose="020F0502020204030204" pitchFamily="34" charset="0"/>
              </a:rPr>
              <a:t>Component 1 (50%) Presentation  5 minutes - To be held W/C 04/07/2022. </a:t>
            </a:r>
            <a:r>
              <a:rPr lang="en-GB" sz="1800" dirty="0">
                <a:effectLst/>
                <a:latin typeface="Arial" panose="020B0604020202020204" pitchFamily="34" charset="0"/>
                <a:ea typeface="Calibri" panose="020F0502020204030204" pitchFamily="34" charset="0"/>
              </a:rPr>
              <a:t>The exercise will require the student to undertake the role of a marketing professional and they will compile a marketing plan (SOSTAC), to generate </a:t>
            </a:r>
            <a:r>
              <a:rPr lang="en-GB" sz="1800" b="1" dirty="0">
                <a:effectLst/>
                <a:latin typeface="Arial" panose="020B0604020202020204" pitchFamily="34" charset="0"/>
                <a:ea typeface="Calibri" panose="020F0502020204030204" pitchFamily="34" charset="0"/>
              </a:rPr>
              <a:t>new custom while considering contemporary market influences.</a:t>
            </a:r>
          </a:p>
          <a:p>
            <a:r>
              <a:rPr lang="en-GB" sz="1800" b="1" dirty="0">
                <a:effectLst/>
                <a:latin typeface="Arial" panose="020B0604020202020204" pitchFamily="34" charset="0"/>
                <a:ea typeface="Calibri" panose="020F0502020204030204" pitchFamily="34" charset="0"/>
              </a:rPr>
              <a:t>The presentation must be based on your written marketing plan</a:t>
            </a:r>
            <a:r>
              <a:rPr lang="en-GB" sz="1800" dirty="0">
                <a:effectLst/>
                <a:latin typeface="Arial" panose="020B0604020202020204" pitchFamily="34" charset="0"/>
                <a:ea typeface="Calibri" panose="020F0502020204030204" pitchFamily="34" charset="0"/>
              </a:rPr>
              <a:t>, and act as an illustration of it, which allows you the student to share </a:t>
            </a:r>
            <a:r>
              <a:rPr lang="en-GB" sz="1800" b="1" dirty="0">
                <a:effectLst/>
                <a:latin typeface="Arial" panose="020B0604020202020204" pitchFamily="34" charset="0"/>
                <a:ea typeface="Calibri" panose="020F0502020204030204" pitchFamily="34" charset="0"/>
              </a:rPr>
              <a:t>some new idea/s </a:t>
            </a:r>
            <a:r>
              <a:rPr lang="en-GB" sz="1800" dirty="0">
                <a:effectLst/>
                <a:latin typeface="Arial" panose="020B0604020202020204" pitchFamily="34" charset="0"/>
                <a:ea typeface="Calibri" panose="020F0502020204030204" pitchFamily="34" charset="0"/>
              </a:rPr>
              <a:t>and how these could </a:t>
            </a:r>
            <a:r>
              <a:rPr lang="en-GB" sz="1800" b="1" dirty="0">
                <a:effectLst/>
                <a:latin typeface="Arial" panose="020B0604020202020204" pitchFamily="34" charset="0"/>
                <a:ea typeface="Calibri" panose="020F0502020204030204" pitchFamily="34" charset="0"/>
              </a:rPr>
              <a:t>be marketed to the customers </a:t>
            </a:r>
            <a:r>
              <a:rPr lang="en-GB" sz="1800" dirty="0">
                <a:effectLst/>
                <a:latin typeface="Arial" panose="020B0604020202020204" pitchFamily="34" charset="0"/>
                <a:ea typeface="Calibri" panose="020F0502020204030204" pitchFamily="34" charset="0"/>
              </a:rPr>
              <a:t>and what you have written about with your audience - in this case to lecturers via an online platform.</a:t>
            </a:r>
            <a:endParaRPr lang="en-GB" sz="1800" dirty="0">
              <a:effectLst/>
              <a:latin typeface="Calibri" panose="020F0502020204030204" pitchFamily="34" charset="0"/>
              <a:ea typeface="Calibri" panose="020F0502020204030204" pitchFamily="34" charset="0"/>
            </a:endParaRPr>
          </a:p>
          <a:p>
            <a:pPr algn="just">
              <a:lnSpc>
                <a:spcPct val="115000"/>
              </a:lnSpc>
              <a:spcAft>
                <a:spcPts val="1000"/>
              </a:spcAft>
            </a:pPr>
            <a:r>
              <a:rPr lang="en-GB" sz="1800" dirty="0">
                <a:effectLst/>
                <a:latin typeface="Arial" panose="020B0604020202020204" pitchFamily="34" charset="0"/>
                <a:ea typeface="Calibri" panose="020F0502020204030204" pitchFamily="34" charset="0"/>
              </a:rPr>
              <a:t> The presentation will be prepared using PowerPoint and must last for 5 minutes (this is a timed exercise, and you will not be permitted to go over the time) </a:t>
            </a:r>
            <a:endParaRPr lang="en-GB" sz="1800" dirty="0">
              <a:effectLst/>
              <a:latin typeface="Calibri" panose="020F0502020204030204" pitchFamily="34" charset="0"/>
              <a:ea typeface="Calibri" panose="020F0502020204030204" pitchFamily="34" charset="0"/>
            </a:endParaRPr>
          </a:p>
          <a:p>
            <a:pPr algn="just">
              <a:lnSpc>
                <a:spcPct val="115000"/>
              </a:lnSpc>
              <a:spcAft>
                <a:spcPts val="1000"/>
              </a:spcAft>
            </a:pPr>
            <a:r>
              <a:rPr lang="en-GB" sz="1800" dirty="0">
                <a:effectLst/>
                <a:latin typeface="Arial" panose="020B0604020202020204" pitchFamily="34" charset="0"/>
                <a:ea typeface="Calibri" panose="020F0502020204030204" pitchFamily="34" charset="0"/>
              </a:rPr>
              <a:t> Business Skills advice on presentations! </a:t>
            </a:r>
            <a:endParaRPr lang="en-GB" sz="1800" dirty="0">
              <a:effectLst/>
              <a:latin typeface="Calibri" panose="020F0502020204030204" pitchFamily="34" charset="0"/>
              <a:ea typeface="Calibri" panose="020F0502020204030204" pitchFamily="34" charset="0"/>
            </a:endParaRPr>
          </a:p>
          <a:p>
            <a:endParaRPr lang="en-GB" sz="1200" dirty="0"/>
          </a:p>
        </p:txBody>
      </p:sp>
    </p:spTree>
    <p:extLst>
      <p:ext uri="{BB962C8B-B14F-4D97-AF65-F5344CB8AC3E}">
        <p14:creationId xmlns:p14="http://schemas.microsoft.com/office/powerpoint/2010/main" val="80001375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E294FC-E596-4FCC-8A60-3725D4272A98}"/>
              </a:ext>
            </a:extLst>
          </p:cNvPr>
          <p:cNvSpPr>
            <a:spLocks noGrp="1"/>
          </p:cNvSpPr>
          <p:nvPr>
            <p:ph idx="1"/>
          </p:nvPr>
        </p:nvSpPr>
        <p:spPr>
          <a:xfrm>
            <a:off x="3131840" y="260648"/>
            <a:ext cx="5383510" cy="6408712"/>
          </a:xfrm>
        </p:spPr>
        <p:txBody>
          <a:bodyPr/>
          <a:lstStyle/>
          <a:p>
            <a:r>
              <a:rPr lang="en-GB" dirty="0"/>
              <a:t>Component 2 (50%) Marketing Plan (1250 words) submission date Friday 09/12/2022</a:t>
            </a:r>
          </a:p>
          <a:p>
            <a:pPr>
              <a:lnSpc>
                <a:spcPct val="100000"/>
              </a:lnSpc>
            </a:pPr>
            <a:r>
              <a:rPr lang="en-GB" sz="2000" dirty="0"/>
              <a:t>The hotel should be chosen from the either Group A or Group B; but could be situated anywhere globally. Remember the purpose of this plan is to </a:t>
            </a:r>
            <a:r>
              <a:rPr lang="en-GB" sz="2000" b="1" dirty="0"/>
              <a:t>attract new customers to your chosen hotel.</a:t>
            </a:r>
          </a:p>
          <a:p>
            <a:pPr>
              <a:lnSpc>
                <a:spcPct val="100000"/>
              </a:lnSpc>
            </a:pPr>
            <a:r>
              <a:rPr lang="en-GB" sz="2000" dirty="0"/>
              <a:t>Be creative, imaginative in your messaging thinking about improving, changing or introducing new your idea/s.</a:t>
            </a:r>
          </a:p>
          <a:p>
            <a:pPr>
              <a:lnSpc>
                <a:spcPct val="100000"/>
              </a:lnSpc>
            </a:pPr>
            <a:r>
              <a:rPr lang="en-GB" sz="2000" dirty="0"/>
              <a:t> Think about analysing the micro and macro environment to provide new direction for the business.</a:t>
            </a:r>
          </a:p>
          <a:p>
            <a:pPr>
              <a:lnSpc>
                <a:spcPct val="100000"/>
              </a:lnSpc>
            </a:pPr>
            <a:r>
              <a:rPr lang="en-GB" sz="2000" dirty="0"/>
              <a:t> Use as many in class examples to support your case as well as industry research and evidence.</a:t>
            </a:r>
          </a:p>
          <a:p>
            <a:pPr marL="0" indent="0">
              <a:lnSpc>
                <a:spcPct val="100000"/>
              </a:lnSpc>
              <a:buNone/>
            </a:pPr>
            <a:endParaRPr lang="en-GB" sz="2000" dirty="0"/>
          </a:p>
          <a:p>
            <a:endParaRPr lang="en-GB" dirty="0"/>
          </a:p>
        </p:txBody>
      </p:sp>
    </p:spTree>
    <p:extLst>
      <p:ext uri="{BB962C8B-B14F-4D97-AF65-F5344CB8AC3E}">
        <p14:creationId xmlns:p14="http://schemas.microsoft.com/office/powerpoint/2010/main" val="20888769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E89EF6D-945A-4AA4-B4D1-565FE404C99E}"/>
              </a:ext>
            </a:extLst>
          </p:cNvPr>
          <p:cNvSpPr>
            <a:spLocks noGrp="1"/>
          </p:cNvSpPr>
          <p:nvPr>
            <p:ph sz="half" idx="1"/>
          </p:nvPr>
        </p:nvSpPr>
        <p:spPr>
          <a:xfrm>
            <a:off x="-1" y="116632"/>
            <a:ext cx="4456043" cy="5472608"/>
          </a:xfrm>
        </p:spPr>
        <p:txBody>
          <a:bodyPr/>
          <a:lstStyle/>
          <a:p>
            <a:pPr marL="0" lvl="0" indent="0" algn="just">
              <a:buNone/>
            </a:pPr>
            <a:r>
              <a:rPr lang="en-GB" sz="1200" b="1" dirty="0">
                <a:effectLst/>
                <a:latin typeface="Arial" panose="020B0604020202020204" pitchFamily="34" charset="0"/>
                <a:ea typeface="Calibri" panose="020F0502020204030204" pitchFamily="34" charset="0"/>
              </a:rPr>
              <a:t>Cover page</a:t>
            </a:r>
          </a:p>
          <a:p>
            <a:pPr algn="just"/>
            <a:r>
              <a:rPr lang="en-GB" sz="1200" dirty="0">
                <a:latin typeface="Arial" panose="020B0604020202020204" pitchFamily="34" charset="0"/>
                <a:ea typeface="Calibri" panose="020F0502020204030204" pitchFamily="34" charset="0"/>
              </a:rPr>
              <a:t>Title, Name, Student number, Date, Lecturers name.</a:t>
            </a:r>
          </a:p>
          <a:p>
            <a:pPr marL="0" lvl="0" indent="0" algn="just">
              <a:buNone/>
            </a:pPr>
            <a:endParaRPr lang="en-GB" sz="1200" dirty="0">
              <a:effectLst/>
              <a:latin typeface="Arial" panose="020B0604020202020204" pitchFamily="34" charset="0"/>
              <a:ea typeface="Calibri" panose="020F0502020204030204" pitchFamily="34" charset="0"/>
            </a:endParaRPr>
          </a:p>
          <a:p>
            <a:pPr marL="0" lvl="0" indent="0" algn="just">
              <a:buNone/>
            </a:pPr>
            <a:r>
              <a:rPr lang="en-GB" sz="1200" b="1" dirty="0">
                <a:effectLst/>
                <a:latin typeface="Arial" panose="020B0604020202020204" pitchFamily="34" charset="0"/>
                <a:ea typeface="Calibri" panose="020F0502020204030204" pitchFamily="34" charset="0"/>
              </a:rPr>
              <a:t>Introduction</a:t>
            </a:r>
          </a:p>
          <a:p>
            <a:pPr algn="just"/>
            <a:r>
              <a:rPr lang="en-GB" sz="1200" dirty="0">
                <a:latin typeface="Arial" panose="020B0604020202020204" pitchFamily="34" charset="0"/>
                <a:ea typeface="Calibri" panose="020F0502020204030204" pitchFamily="34" charset="0"/>
              </a:rPr>
              <a:t>Introduce the purpose of the marketing plan and any contemporary influences.</a:t>
            </a:r>
          </a:p>
          <a:p>
            <a:pPr marL="0" lvl="0" indent="0" algn="just">
              <a:buNone/>
            </a:pPr>
            <a:endParaRPr lang="en-GB" sz="1200" b="1" dirty="0">
              <a:latin typeface="Arial" panose="020B0604020202020204" pitchFamily="34" charset="0"/>
              <a:ea typeface="Calibri" panose="020F0502020204030204" pitchFamily="34" charset="0"/>
            </a:endParaRPr>
          </a:p>
          <a:p>
            <a:pPr marL="0" lvl="0" indent="0" algn="just">
              <a:buNone/>
            </a:pPr>
            <a:r>
              <a:rPr lang="en-GB" sz="1200" b="1" dirty="0">
                <a:effectLst/>
                <a:latin typeface="Arial" panose="020B0604020202020204" pitchFamily="34" charset="0"/>
                <a:ea typeface="Calibri" panose="020F0502020204030204" pitchFamily="34" charset="0"/>
              </a:rPr>
              <a:t>Situational analysis</a:t>
            </a:r>
          </a:p>
          <a:p>
            <a:r>
              <a:rPr lang="en-GB" altLang="en-US" sz="1200" dirty="0">
                <a:latin typeface="Trebuchet MS" panose="020B0603020202020204" pitchFamily="34" charset="0"/>
              </a:rPr>
              <a:t>Review of performance (sales, market share, profitability)</a:t>
            </a:r>
          </a:p>
          <a:p>
            <a:r>
              <a:rPr lang="en-GB" altLang="en-US" sz="1200" dirty="0">
                <a:latin typeface="Trebuchet MS" panose="020B0603020202020204" pitchFamily="34" charset="0"/>
              </a:rPr>
              <a:t>Comparison with previous years to reveal trends</a:t>
            </a:r>
          </a:p>
          <a:p>
            <a:r>
              <a:rPr lang="en-GB" altLang="en-US" sz="1200" dirty="0">
                <a:latin typeface="Trebuchet MS" panose="020B0603020202020204" pitchFamily="34" charset="0"/>
              </a:rPr>
              <a:t>Comparison against competitors</a:t>
            </a:r>
          </a:p>
          <a:p>
            <a:r>
              <a:rPr lang="en-GB" altLang="en-US" sz="1200" dirty="0">
                <a:latin typeface="Trebuchet MS" panose="020B0603020202020204" pitchFamily="34" charset="0"/>
              </a:rPr>
              <a:t>Review of the communications mix</a:t>
            </a:r>
          </a:p>
          <a:p>
            <a:r>
              <a:rPr lang="en-GB" altLang="en-US" sz="1200" dirty="0">
                <a:latin typeface="Trebuchet MS" panose="020B0603020202020204" pitchFamily="34" charset="0"/>
              </a:rPr>
              <a:t>Porters 5 forces</a:t>
            </a:r>
          </a:p>
          <a:p>
            <a:r>
              <a:rPr lang="en-GB" altLang="en-US" sz="1200" dirty="0">
                <a:latin typeface="Trebuchet MS" panose="020B0603020202020204" pitchFamily="34" charset="0"/>
              </a:rPr>
              <a:t>Segmentation, Targeting, Positioning</a:t>
            </a:r>
          </a:p>
          <a:p>
            <a:r>
              <a:rPr lang="en-GB" altLang="en-US" sz="1200" dirty="0">
                <a:latin typeface="Trebuchet MS" panose="020B0603020202020204" pitchFamily="34" charset="0"/>
              </a:rPr>
              <a:t>SWOT/ PEST</a:t>
            </a:r>
          </a:p>
          <a:p>
            <a:endParaRPr lang="en-GB" altLang="en-US" sz="1200" dirty="0">
              <a:latin typeface="Trebuchet MS" panose="020B0603020202020204" pitchFamily="34" charset="0"/>
            </a:endParaRPr>
          </a:p>
          <a:p>
            <a:pPr marL="0" indent="0" algn="just">
              <a:lnSpc>
                <a:spcPct val="115000"/>
              </a:lnSpc>
              <a:spcAft>
                <a:spcPts val="1000"/>
              </a:spcAft>
              <a:buNone/>
            </a:pPr>
            <a:r>
              <a:rPr lang="en-GB" sz="1200" b="1" dirty="0">
                <a:effectLst/>
                <a:latin typeface="Arial" panose="020B0604020202020204" pitchFamily="34" charset="0"/>
                <a:ea typeface="Calibri" panose="020F0502020204030204" pitchFamily="34" charset="0"/>
              </a:rPr>
              <a:t>Objectives</a:t>
            </a:r>
          </a:p>
          <a:p>
            <a:pPr algn="just">
              <a:lnSpc>
                <a:spcPct val="115000"/>
              </a:lnSpc>
              <a:spcAft>
                <a:spcPts val="1000"/>
              </a:spcAft>
            </a:pPr>
            <a:r>
              <a:rPr lang="en-GB" sz="1200" dirty="0">
                <a:latin typeface="Arial" panose="020B0604020202020204" pitchFamily="34" charset="0"/>
                <a:ea typeface="Calibri" panose="020F0502020204030204" pitchFamily="34" charset="0"/>
              </a:rPr>
              <a:t>SMART Targets (be mindful of contemporary issues)</a:t>
            </a:r>
          </a:p>
        </p:txBody>
      </p:sp>
      <p:sp>
        <p:nvSpPr>
          <p:cNvPr id="4" name="Content Placeholder 3">
            <a:extLst>
              <a:ext uri="{FF2B5EF4-FFF2-40B4-BE49-F238E27FC236}">
                <a16:creationId xmlns:a16="http://schemas.microsoft.com/office/drawing/2014/main" id="{1A913BCA-BDBA-46DA-B0F3-33DF8DD76231}"/>
              </a:ext>
            </a:extLst>
          </p:cNvPr>
          <p:cNvSpPr>
            <a:spLocks noGrp="1"/>
          </p:cNvSpPr>
          <p:nvPr>
            <p:ph sz="half" idx="2"/>
          </p:nvPr>
        </p:nvSpPr>
        <p:spPr>
          <a:xfrm>
            <a:off x="4580452" y="188640"/>
            <a:ext cx="4456043" cy="5688632"/>
          </a:xfrm>
        </p:spPr>
        <p:txBody>
          <a:bodyPr/>
          <a:lstStyle/>
          <a:p>
            <a:pPr marL="0" indent="0" algn="just">
              <a:lnSpc>
                <a:spcPct val="115000"/>
              </a:lnSpc>
              <a:spcAft>
                <a:spcPts val="1000"/>
              </a:spcAft>
              <a:buNone/>
            </a:pPr>
            <a:r>
              <a:rPr lang="en-GB" sz="1200" b="1" dirty="0">
                <a:latin typeface="Arial" panose="020B0604020202020204" pitchFamily="34" charset="0"/>
                <a:ea typeface="Calibri" panose="020F0502020204030204" pitchFamily="34" charset="0"/>
              </a:rPr>
              <a:t>Strategy</a:t>
            </a:r>
          </a:p>
          <a:p>
            <a:pPr algn="just"/>
            <a:r>
              <a:rPr lang="en-GB" sz="1200" dirty="0">
                <a:latin typeface="Arial" panose="020B0604020202020204" pitchFamily="34" charset="0"/>
                <a:ea typeface="Calibri" panose="020F0502020204030204" pitchFamily="34" charset="0"/>
              </a:rPr>
              <a:t>Product - What is the destination currently offering?</a:t>
            </a:r>
            <a:endParaRPr lang="en-GB" sz="1200" dirty="0">
              <a:latin typeface="Calibri" panose="020F0502020204030204" pitchFamily="34" charset="0"/>
              <a:ea typeface="Calibri" panose="020F0502020204030204" pitchFamily="34" charset="0"/>
            </a:endParaRPr>
          </a:p>
          <a:p>
            <a:pPr algn="just"/>
            <a:r>
              <a:rPr lang="en-GB" sz="1200" dirty="0">
                <a:latin typeface="Arial" panose="020B0604020202020204" pitchFamily="34" charset="0"/>
                <a:ea typeface="Calibri" panose="020F0502020204030204" pitchFamily="34" charset="0"/>
              </a:rPr>
              <a:t>Price – What is the pricing strategy within the area?  Linked to market research and/or marketing environment analysis and/or customer value, are there a variety of price points for visitors- how will this be displayed/shared</a:t>
            </a:r>
          </a:p>
          <a:p>
            <a:pPr algn="just"/>
            <a:r>
              <a:rPr lang="en-GB" sz="1200" dirty="0">
                <a:latin typeface="Arial" panose="020B0604020202020204" pitchFamily="34" charset="0"/>
                <a:ea typeface="Calibri" panose="020F0502020204030204" pitchFamily="34" charset="0"/>
              </a:rPr>
              <a:t>Place </a:t>
            </a:r>
            <a:r>
              <a:rPr lang="en-GB" sz="1200" dirty="0">
                <a:effectLst/>
                <a:latin typeface="Arial" panose="020B0604020202020204" pitchFamily="34" charset="0"/>
                <a:ea typeface="Calibri" panose="020F0502020204030204" pitchFamily="34" charset="0"/>
              </a:rPr>
              <a:t>(Distribution) – How will customers locate the area?  Which channels will be used?  Website? Intermediaries – stakeholders or investors for example, businesses/franchises (lobby outlets) etc?  </a:t>
            </a:r>
            <a:endParaRPr lang="en-GB" sz="1200" dirty="0">
              <a:effectLst/>
              <a:latin typeface="Calibri" panose="020F0502020204030204" pitchFamily="34" charset="0"/>
              <a:ea typeface="Calibri" panose="020F0502020204030204" pitchFamily="34" charset="0"/>
            </a:endParaRPr>
          </a:p>
          <a:p>
            <a:pPr algn="just"/>
            <a:r>
              <a:rPr lang="en-GB" sz="1200" dirty="0">
                <a:effectLst/>
                <a:latin typeface="Arial" panose="020B0604020202020204" pitchFamily="34" charset="0"/>
                <a:ea typeface="Calibri" panose="020F0502020204030204" pitchFamily="34" charset="0"/>
              </a:rPr>
              <a:t>Promotion – How will the hotel be advertised? </a:t>
            </a:r>
          </a:p>
          <a:p>
            <a:pPr marL="0" indent="0" algn="just">
              <a:lnSpc>
                <a:spcPct val="115000"/>
              </a:lnSpc>
              <a:spcAft>
                <a:spcPts val="1000"/>
              </a:spcAft>
              <a:buNone/>
            </a:pPr>
            <a:r>
              <a:rPr lang="en-GB" sz="1200" dirty="0">
                <a:effectLst/>
                <a:latin typeface="Arial" panose="020B0604020202020204" pitchFamily="34" charset="0"/>
                <a:ea typeface="Calibri" panose="020F0502020204030204" pitchFamily="34" charset="0"/>
              </a:rPr>
              <a:t>The Marketing Environment </a:t>
            </a:r>
            <a:endParaRPr lang="en-GB" sz="1200" dirty="0">
              <a:latin typeface="Arial" panose="020B0604020202020204" pitchFamily="34" charset="0"/>
              <a:ea typeface="Calibri" panose="020F0502020204030204" pitchFamily="34" charset="0"/>
            </a:endParaRPr>
          </a:p>
          <a:p>
            <a:pPr marL="0" lvl="0" indent="0">
              <a:buNone/>
            </a:pPr>
            <a:r>
              <a:rPr lang="en-GB" sz="1200" dirty="0">
                <a:effectLst/>
                <a:latin typeface="Arial" panose="020B0604020202020204" pitchFamily="34" charset="0"/>
                <a:ea typeface="Calibri" panose="020F0502020204030204" pitchFamily="34" charset="0"/>
              </a:rPr>
              <a:t>Micro – SWOT</a:t>
            </a:r>
          </a:p>
          <a:p>
            <a:pPr marL="342900" lvl="0" indent="-342900">
              <a:buFont typeface="Wingdings" panose="05000000000000000000" pitchFamily="2" charset="2"/>
              <a:buChar char=""/>
            </a:pPr>
            <a:r>
              <a:rPr lang="en-GB" sz="1200" dirty="0">
                <a:effectLst/>
                <a:latin typeface="Arial" panose="020B0604020202020204" pitchFamily="34" charset="0"/>
                <a:ea typeface="Calibri" panose="020F0502020204030204" pitchFamily="34" charset="0"/>
              </a:rPr>
              <a:t>How can the hotel address its weaknesses in its marketing strategy?</a:t>
            </a:r>
            <a:endParaRPr lang="en-GB" sz="1200" dirty="0">
              <a:effectLst/>
              <a:latin typeface="Calibri" panose="020F0502020204030204" pitchFamily="34" charset="0"/>
              <a:ea typeface="Calibri" panose="020F0502020204030204" pitchFamily="34" charset="0"/>
            </a:endParaRPr>
          </a:p>
          <a:p>
            <a:pPr marL="342900" lvl="0" indent="-342900">
              <a:buFont typeface="Wingdings" panose="05000000000000000000" pitchFamily="2" charset="2"/>
              <a:buChar char=""/>
            </a:pPr>
            <a:r>
              <a:rPr lang="en-GB" sz="1200" dirty="0">
                <a:effectLst/>
                <a:latin typeface="Arial" panose="020B0604020202020204" pitchFamily="34" charset="0"/>
                <a:ea typeface="Calibri" panose="020F0502020204030204" pitchFamily="34" charset="0"/>
              </a:rPr>
              <a:t>How can the hotel take advantage of opportunities?</a:t>
            </a:r>
            <a:endParaRPr lang="en-GB" sz="1200" dirty="0">
              <a:effectLst/>
              <a:latin typeface="Calibri" panose="020F0502020204030204" pitchFamily="34" charset="0"/>
              <a:ea typeface="Calibri" panose="020F0502020204030204" pitchFamily="34" charset="0"/>
            </a:endParaRPr>
          </a:p>
          <a:p>
            <a:pPr marL="342900" lvl="0" indent="-342900">
              <a:buFont typeface="Wingdings" panose="05000000000000000000" pitchFamily="2" charset="2"/>
              <a:buChar char=""/>
            </a:pPr>
            <a:r>
              <a:rPr lang="en-GB" sz="1200" dirty="0">
                <a:effectLst/>
                <a:latin typeface="Arial" panose="020B0604020202020204" pitchFamily="34" charset="0"/>
                <a:ea typeface="Calibri" panose="020F0502020204030204" pitchFamily="34" charset="0"/>
              </a:rPr>
              <a:t>How can the hotel address its threats?</a:t>
            </a:r>
            <a:endParaRPr lang="en-GB" sz="1200" dirty="0">
              <a:effectLst/>
              <a:latin typeface="Calibri" panose="020F0502020204030204" pitchFamily="34" charset="0"/>
              <a:ea typeface="Calibri" panose="020F0502020204030204" pitchFamily="34" charset="0"/>
            </a:endParaRPr>
          </a:p>
          <a:p>
            <a:pPr marL="0" lvl="0" indent="0" algn="just">
              <a:buNone/>
            </a:pPr>
            <a:r>
              <a:rPr lang="en-GB" sz="1200" dirty="0">
                <a:latin typeface="Arial" panose="020B0604020202020204" pitchFamily="34" charset="0"/>
                <a:ea typeface="Calibri" panose="020F0502020204030204" pitchFamily="34" charset="0"/>
              </a:rPr>
              <a:t>M</a:t>
            </a:r>
            <a:r>
              <a:rPr lang="en-GB" sz="1200" dirty="0">
                <a:effectLst/>
                <a:latin typeface="Arial" panose="020B0604020202020204" pitchFamily="34" charset="0"/>
                <a:ea typeface="Calibri" panose="020F0502020204030204" pitchFamily="34" charset="0"/>
              </a:rPr>
              <a:t>acro-PESTLE </a:t>
            </a:r>
          </a:p>
          <a:p>
            <a:pPr algn="just"/>
            <a:r>
              <a:rPr lang="en-GB" sz="1200" dirty="0">
                <a:effectLst/>
                <a:latin typeface="Arial" panose="020B0604020202020204" pitchFamily="34" charset="0"/>
                <a:ea typeface="Calibri" panose="020F0502020204030204" pitchFamily="34" charset="0"/>
              </a:rPr>
              <a:t>How can the hotel capitalise on its positive impacts in its marketing strategy?</a:t>
            </a:r>
            <a:endParaRPr lang="en-GB" sz="1200" dirty="0">
              <a:effectLst/>
              <a:latin typeface="Calibri" panose="020F0502020204030204" pitchFamily="34" charset="0"/>
              <a:ea typeface="Calibri" panose="020F0502020204030204" pitchFamily="34" charset="0"/>
            </a:endParaRPr>
          </a:p>
          <a:p>
            <a:pPr algn="just"/>
            <a:r>
              <a:rPr lang="en-GB" sz="1200" dirty="0">
                <a:effectLst/>
                <a:latin typeface="Arial" panose="020B0604020202020204" pitchFamily="34" charset="0"/>
                <a:ea typeface="Calibri" panose="020F0502020204030204" pitchFamily="34" charset="0"/>
              </a:rPr>
              <a:t>How can the hotel address its negative impacts in its marketing strategy?</a:t>
            </a:r>
            <a:endParaRPr lang="en-GB" sz="1200" dirty="0">
              <a:effectLst/>
              <a:latin typeface="Calibri" panose="020F0502020204030204" pitchFamily="34" charset="0"/>
              <a:ea typeface="Calibri" panose="020F0502020204030204" pitchFamily="34" charset="0"/>
            </a:endParaRPr>
          </a:p>
          <a:p>
            <a:pPr marL="0" indent="0" algn="just">
              <a:lnSpc>
                <a:spcPct val="115000"/>
              </a:lnSpc>
              <a:spcAft>
                <a:spcPts val="1000"/>
              </a:spcAft>
              <a:buNone/>
            </a:pPr>
            <a:endParaRPr lang="en-GB" sz="2800" dirty="0">
              <a:effectLst/>
              <a:latin typeface="Calibri" panose="020F050202020403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1744772284"/>
      </p:ext>
    </p:extLst>
  </p:cSld>
  <p:clrMapOvr>
    <a:overrideClrMapping bg1="lt1" tx1="dk1" bg2="lt2" tx2="dk2" accent1="accent1" accent2="accent2" accent3="accent3" accent4="accent4" accent5="accent5" accent6="accent6" hlink="hlink" folHlink="folHlink"/>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CD32EA6-1DC6-458B-A64D-B0CBC9C63996}"/>
              </a:ext>
            </a:extLst>
          </p:cNvPr>
          <p:cNvSpPr>
            <a:spLocks noGrp="1"/>
          </p:cNvSpPr>
          <p:nvPr>
            <p:ph sz="half" idx="1"/>
          </p:nvPr>
        </p:nvSpPr>
        <p:spPr>
          <a:xfrm>
            <a:off x="323528" y="908720"/>
            <a:ext cx="3867150" cy="4351338"/>
          </a:xfrm>
        </p:spPr>
        <p:txBody>
          <a:bodyPr/>
          <a:lstStyle/>
          <a:p>
            <a:pPr marL="0" indent="0" algn="just">
              <a:lnSpc>
                <a:spcPct val="115000"/>
              </a:lnSpc>
              <a:spcAft>
                <a:spcPts val="1000"/>
              </a:spcAft>
              <a:buNone/>
            </a:pPr>
            <a:r>
              <a:rPr lang="en-GB" sz="1400" b="1" dirty="0">
                <a:effectLst/>
                <a:latin typeface="Arial" panose="020B0604020202020204" pitchFamily="34" charset="0"/>
                <a:ea typeface="Calibri" panose="020F0502020204030204" pitchFamily="34" charset="0"/>
              </a:rPr>
              <a:t>Tactics</a:t>
            </a:r>
            <a:endParaRPr lang="en-GB" sz="1400" dirty="0">
              <a:effectLst/>
              <a:latin typeface="Calibri" panose="020F0502020204030204" pitchFamily="34" charset="0"/>
              <a:ea typeface="Calibri" panose="020F0502020204030204" pitchFamily="34" charset="0"/>
            </a:endParaRPr>
          </a:p>
          <a:p>
            <a:pPr algn="just"/>
            <a:r>
              <a:rPr lang="en-GB" sz="1400" dirty="0">
                <a:effectLst/>
                <a:latin typeface="Arial" panose="020B0604020202020204" pitchFamily="34" charset="0"/>
                <a:ea typeface="Calibri" panose="020F0502020204030204" pitchFamily="34" charset="0"/>
              </a:rPr>
              <a:t>How</a:t>
            </a:r>
            <a:r>
              <a:rPr lang="en-GB" sz="1400" b="1" dirty="0">
                <a:effectLst/>
                <a:latin typeface="Arial" panose="020B0604020202020204" pitchFamily="34" charset="0"/>
                <a:ea typeface="Calibri" panose="020F0502020204030204" pitchFamily="34" charset="0"/>
              </a:rPr>
              <a:t> </a:t>
            </a:r>
            <a:r>
              <a:rPr lang="en-GB" sz="1400" dirty="0">
                <a:effectLst/>
                <a:latin typeface="Arial" panose="020B0604020202020204" pitchFamily="34" charset="0"/>
                <a:ea typeface="Calibri" panose="020F0502020204030204" pitchFamily="34" charset="0"/>
              </a:rPr>
              <a:t>will/does the hotel create customer value?</a:t>
            </a:r>
            <a:endParaRPr lang="en-GB" sz="1400" dirty="0">
              <a:effectLst/>
              <a:latin typeface="Calibri" panose="020F0502020204030204" pitchFamily="34" charset="0"/>
              <a:ea typeface="Calibri" panose="020F0502020204030204" pitchFamily="34" charset="0"/>
            </a:endParaRPr>
          </a:p>
          <a:p>
            <a:pPr algn="just"/>
            <a:r>
              <a:rPr lang="en-GB" sz="1400" dirty="0">
                <a:latin typeface="Arial" panose="020B0604020202020204" pitchFamily="34" charset="0"/>
                <a:ea typeface="Calibri" panose="020F0502020204030204" pitchFamily="34" charset="0"/>
              </a:rPr>
              <a:t>Marketing Mix 4 P’s </a:t>
            </a:r>
          </a:p>
          <a:p>
            <a:pPr algn="just"/>
            <a:r>
              <a:rPr lang="en-GB" sz="1400" dirty="0">
                <a:effectLst/>
                <a:latin typeface="Arial" panose="020B0604020202020204" pitchFamily="34" charset="0"/>
                <a:ea typeface="Calibri" panose="020F0502020204030204" pitchFamily="34" charset="0"/>
              </a:rPr>
              <a:t>Which marketing channels will be used?</a:t>
            </a:r>
          </a:p>
          <a:p>
            <a:pPr marL="0" lvl="0" indent="0" algn="just">
              <a:buNone/>
            </a:pPr>
            <a:endParaRPr lang="en-GB" sz="1400" dirty="0">
              <a:effectLst/>
              <a:latin typeface="Calibri" panose="020F0502020204030204" pitchFamily="34" charset="0"/>
              <a:ea typeface="Calibri" panose="020F0502020204030204" pitchFamily="34" charset="0"/>
            </a:endParaRPr>
          </a:p>
          <a:p>
            <a:pPr marL="0" indent="0">
              <a:lnSpc>
                <a:spcPct val="115000"/>
              </a:lnSpc>
              <a:spcAft>
                <a:spcPts val="1000"/>
              </a:spcAft>
              <a:buNone/>
            </a:pPr>
            <a:r>
              <a:rPr lang="en-GB" sz="1400" b="1" dirty="0">
                <a:effectLst/>
                <a:latin typeface="Arial" panose="020B0604020202020204" pitchFamily="34" charset="0"/>
                <a:ea typeface="Calibri" panose="020F0502020204030204" pitchFamily="34" charset="0"/>
              </a:rPr>
              <a:t>Actions</a:t>
            </a:r>
          </a:p>
          <a:p>
            <a:pPr>
              <a:lnSpc>
                <a:spcPct val="115000"/>
              </a:lnSpc>
              <a:spcAft>
                <a:spcPts val="1000"/>
              </a:spcAft>
            </a:pPr>
            <a:r>
              <a:rPr lang="en-GB" sz="1400" dirty="0">
                <a:latin typeface="Arial" panose="020B0604020202020204" pitchFamily="34" charset="0"/>
                <a:ea typeface="Calibri" panose="020F0502020204030204" pitchFamily="34" charset="0"/>
              </a:rPr>
              <a:t>Gannt Chart of activities</a:t>
            </a:r>
          </a:p>
          <a:p>
            <a:pPr marL="0" indent="0">
              <a:lnSpc>
                <a:spcPct val="115000"/>
              </a:lnSpc>
              <a:spcAft>
                <a:spcPts val="1000"/>
              </a:spcAft>
              <a:buNone/>
            </a:pPr>
            <a:r>
              <a:rPr lang="en-GB" sz="1400" b="1" dirty="0">
                <a:latin typeface="Arial" panose="020B0604020202020204" pitchFamily="34" charset="0"/>
                <a:ea typeface="Calibri" panose="020F0502020204030204" pitchFamily="34" charset="0"/>
              </a:rPr>
              <a:t>Control</a:t>
            </a:r>
          </a:p>
          <a:p>
            <a:r>
              <a:rPr lang="en-GB" altLang="en-US" sz="1200" dirty="0">
                <a:latin typeface="Trebuchet MS" panose="020B0603020202020204" pitchFamily="34" charset="0"/>
              </a:rPr>
              <a:t>Identify USP, Features and Benefits</a:t>
            </a:r>
          </a:p>
          <a:p>
            <a:r>
              <a:rPr lang="en-GB" altLang="en-US" sz="1200" dirty="0">
                <a:latin typeface="Trebuchet MS" panose="020B0603020202020204" pitchFamily="34" charset="0"/>
              </a:rPr>
              <a:t>Discuss how we will measure success? New customers, positive attitudes towards brand, Increase profits etc.. </a:t>
            </a:r>
          </a:p>
          <a:p>
            <a:endParaRPr lang="en-GB" dirty="0"/>
          </a:p>
        </p:txBody>
      </p:sp>
      <p:sp>
        <p:nvSpPr>
          <p:cNvPr id="4" name="Content Placeholder 3">
            <a:extLst>
              <a:ext uri="{FF2B5EF4-FFF2-40B4-BE49-F238E27FC236}">
                <a16:creationId xmlns:a16="http://schemas.microsoft.com/office/drawing/2014/main" id="{5F5DCE1C-8A9B-4E70-A0B7-8CCA592B474E}"/>
              </a:ext>
            </a:extLst>
          </p:cNvPr>
          <p:cNvSpPr>
            <a:spLocks noGrp="1"/>
          </p:cNvSpPr>
          <p:nvPr>
            <p:ph sz="half" idx="2"/>
          </p:nvPr>
        </p:nvSpPr>
        <p:spPr>
          <a:xfrm>
            <a:off x="4604256" y="905978"/>
            <a:ext cx="3867150" cy="4351338"/>
          </a:xfrm>
        </p:spPr>
        <p:txBody>
          <a:bodyPr/>
          <a:lstStyle/>
          <a:p>
            <a:pPr marL="0" indent="0">
              <a:lnSpc>
                <a:spcPct val="115000"/>
              </a:lnSpc>
              <a:spcAft>
                <a:spcPts val="1000"/>
              </a:spcAft>
              <a:buNone/>
            </a:pPr>
            <a:r>
              <a:rPr lang="en-GB" sz="1600" b="1" dirty="0">
                <a:effectLst/>
                <a:latin typeface="Arial" panose="020B0604020202020204" pitchFamily="34" charset="0"/>
                <a:ea typeface="Calibri" panose="020F0502020204030204" pitchFamily="34" charset="0"/>
              </a:rPr>
              <a:t>Conclusion</a:t>
            </a:r>
            <a:endParaRPr lang="en-GB" sz="1600" dirty="0">
              <a:effectLst/>
              <a:latin typeface="Calibri" panose="020F0502020204030204" pitchFamily="34" charset="0"/>
              <a:ea typeface="Calibri" panose="020F0502020204030204" pitchFamily="34" charset="0"/>
            </a:endParaRPr>
          </a:p>
          <a:p>
            <a:pPr marL="342900" lvl="0" indent="-342900">
              <a:buFont typeface="Wingdings" panose="05000000000000000000" pitchFamily="2" charset="2"/>
              <a:buChar char=""/>
            </a:pPr>
            <a:r>
              <a:rPr lang="en-GB" sz="1600" dirty="0">
                <a:effectLst/>
                <a:latin typeface="Arial" panose="020B0604020202020204" pitchFamily="34" charset="0"/>
                <a:ea typeface="Calibri" panose="020F0502020204030204" pitchFamily="34" charset="0"/>
              </a:rPr>
              <a:t>Summarise your marketing plan challenges and outline any recommendations you have</a:t>
            </a:r>
            <a:r>
              <a:rPr lang="en-GB" sz="1600" i="1" dirty="0">
                <a:solidFill>
                  <a:srgbClr val="FF0000"/>
                </a:solidFill>
                <a:effectLst/>
                <a:latin typeface="Arial" panose="020B0604020202020204" pitchFamily="34" charset="0"/>
                <a:ea typeface="Calibri" panose="020F0502020204030204" pitchFamily="34" charset="0"/>
              </a:rPr>
              <a:t>.</a:t>
            </a:r>
            <a:endParaRPr lang="en-GB" sz="1600" dirty="0">
              <a:effectLst/>
              <a:latin typeface="Calibri" panose="020F0502020204030204" pitchFamily="34" charset="0"/>
              <a:ea typeface="Calibri" panose="020F0502020204030204" pitchFamily="34" charset="0"/>
            </a:endParaRPr>
          </a:p>
          <a:p>
            <a:pPr indent="0" algn="just">
              <a:buNone/>
            </a:pPr>
            <a:endParaRPr lang="en-GB" sz="1600" dirty="0">
              <a:effectLst/>
              <a:latin typeface="Calibri" panose="020F0502020204030204" pitchFamily="34" charset="0"/>
              <a:ea typeface="Calibri" panose="020F0502020204030204" pitchFamily="34" charset="0"/>
            </a:endParaRPr>
          </a:p>
          <a:p>
            <a:pPr marL="0" indent="0" algn="just">
              <a:lnSpc>
                <a:spcPct val="115000"/>
              </a:lnSpc>
              <a:spcAft>
                <a:spcPts val="1000"/>
              </a:spcAft>
              <a:buNone/>
            </a:pPr>
            <a:r>
              <a:rPr lang="en-GB" sz="1600" b="1" dirty="0">
                <a:effectLst/>
                <a:latin typeface="Arial" panose="020B0604020202020204" pitchFamily="34" charset="0"/>
                <a:ea typeface="Calibri" panose="020F0502020204030204" pitchFamily="34" charset="0"/>
              </a:rPr>
              <a:t>References </a:t>
            </a:r>
            <a:endParaRPr lang="en-GB" sz="1600" dirty="0">
              <a:effectLst/>
              <a:latin typeface="Calibri" panose="020F0502020204030204" pitchFamily="34" charset="0"/>
              <a:ea typeface="Calibri" panose="020F0502020204030204" pitchFamily="34" charset="0"/>
            </a:endParaRPr>
          </a:p>
          <a:p>
            <a:pPr marL="342900" lvl="0" indent="-342900">
              <a:buFont typeface="Wingdings" panose="05000000000000000000" pitchFamily="2" charset="2"/>
              <a:buChar char=""/>
            </a:pPr>
            <a:r>
              <a:rPr lang="en-GB" sz="1600" dirty="0">
                <a:effectLst/>
                <a:latin typeface="Arial" panose="020B0604020202020204" pitchFamily="34" charset="0"/>
                <a:ea typeface="Calibri" panose="020F0502020204030204" pitchFamily="34" charset="0"/>
              </a:rPr>
              <a:t>You will be expected to use credible reference sources (minimum of 15) for information used within your marketing plan. </a:t>
            </a:r>
            <a:r>
              <a:rPr lang="en-GB" sz="1600" b="1" dirty="0">
                <a:effectLst/>
                <a:latin typeface="Arial" panose="020B0604020202020204" pitchFamily="34" charset="0"/>
                <a:ea typeface="Calibri" panose="020F0502020204030204" pitchFamily="34" charset="0"/>
              </a:rPr>
              <a:t>Your references are not part of the word count.</a:t>
            </a:r>
            <a:endParaRPr lang="en-GB" sz="1600" dirty="0">
              <a:effectLst/>
              <a:latin typeface="Calibri" panose="020F0502020204030204" pitchFamily="34" charset="0"/>
              <a:ea typeface="Calibri" panose="020F0502020204030204" pitchFamily="34" charset="0"/>
            </a:endParaRPr>
          </a:p>
          <a:p>
            <a:pPr marL="0" indent="0">
              <a:lnSpc>
                <a:spcPct val="115000"/>
              </a:lnSpc>
              <a:spcAft>
                <a:spcPts val="1000"/>
              </a:spcAft>
              <a:buNone/>
            </a:pPr>
            <a:endParaRPr lang="en-GB" sz="1800" dirty="0">
              <a:effectLst/>
              <a:latin typeface="Calibri" panose="020F050202020403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159882508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7A20B-8449-421D-B6DE-46F25ADC4F3E}"/>
              </a:ext>
            </a:extLst>
          </p:cNvPr>
          <p:cNvSpPr>
            <a:spLocks noGrp="1"/>
          </p:cNvSpPr>
          <p:nvPr>
            <p:ph type="ctrTitle"/>
          </p:nvPr>
        </p:nvSpPr>
        <p:spPr>
          <a:xfrm>
            <a:off x="251520" y="1556792"/>
            <a:ext cx="2304256" cy="1728192"/>
          </a:xfrm>
        </p:spPr>
        <p:txBody>
          <a:bodyPr/>
          <a:lstStyle/>
          <a:p>
            <a:pPr algn="l"/>
            <a:r>
              <a:rPr lang="en-GB" sz="3600" dirty="0">
                <a:solidFill>
                  <a:schemeClr val="bg1">
                    <a:lumMod val="95000"/>
                  </a:schemeClr>
                </a:solidFill>
                <a:latin typeface="Arial" panose="020B0604020202020204" pitchFamily="34" charset="0"/>
                <a:cs typeface="Arial" panose="020B0604020202020204" pitchFamily="34" charset="0"/>
              </a:rPr>
              <a:t>What must be included</a:t>
            </a:r>
          </a:p>
        </p:txBody>
      </p:sp>
      <p:sp>
        <p:nvSpPr>
          <p:cNvPr id="3" name="Subtitle 2">
            <a:extLst>
              <a:ext uri="{FF2B5EF4-FFF2-40B4-BE49-F238E27FC236}">
                <a16:creationId xmlns:a16="http://schemas.microsoft.com/office/drawing/2014/main" id="{20D17216-889D-4938-B1E7-FA2CCCAE29B0}"/>
              </a:ext>
            </a:extLst>
          </p:cNvPr>
          <p:cNvSpPr>
            <a:spLocks noGrp="1"/>
          </p:cNvSpPr>
          <p:nvPr>
            <p:ph type="subTitle" idx="1"/>
          </p:nvPr>
        </p:nvSpPr>
        <p:spPr>
          <a:xfrm>
            <a:off x="3023320" y="593304"/>
            <a:ext cx="6120680" cy="6264696"/>
          </a:xfrm>
        </p:spPr>
        <p:txBody>
          <a:bodyPr/>
          <a:lstStyle/>
          <a:p>
            <a:r>
              <a:rPr lang="en-GB" sz="1800" b="1" dirty="0">
                <a:effectLst/>
                <a:latin typeface="Arial" panose="020B0604020202020204" pitchFamily="34" charset="0"/>
                <a:ea typeface="Calibri" panose="020F0502020204030204" pitchFamily="34" charset="0"/>
              </a:rPr>
              <a:t>Engagement with Literature Skills   /10</a:t>
            </a:r>
            <a:endParaRPr lang="en-GB" sz="1800" dirty="0">
              <a:effectLst/>
              <a:latin typeface="Calibri" panose="020F0502020204030204" pitchFamily="34" charset="0"/>
              <a:ea typeface="Calibri" panose="020F0502020204030204" pitchFamily="34" charset="0"/>
            </a:endParaRPr>
          </a:p>
          <a:p>
            <a:pPr algn="just"/>
            <a:r>
              <a:rPr lang="en-GB" sz="1200" b="1" i="1" dirty="0">
                <a:solidFill>
                  <a:srgbClr val="FF0000"/>
                </a:solidFill>
                <a:effectLst/>
                <a:latin typeface="Arial" panose="020B0604020202020204" pitchFamily="34" charset="0"/>
                <a:ea typeface="Calibri" panose="020F0502020204030204" pitchFamily="34" charset="0"/>
              </a:rPr>
              <a:t>Guidance specific to this assessment:</a:t>
            </a:r>
            <a:r>
              <a:rPr lang="en-GB" sz="1200" i="1" dirty="0">
                <a:solidFill>
                  <a:srgbClr val="FF0000"/>
                </a:solidFill>
                <a:effectLst/>
                <a:latin typeface="Arial" panose="020B0604020202020204" pitchFamily="34" charset="0"/>
                <a:ea typeface="Calibri" panose="020F0502020204030204" pitchFamily="34" charset="0"/>
              </a:rPr>
              <a:t> </a:t>
            </a:r>
            <a:r>
              <a:rPr lang="en-GB" sz="1200" b="1" i="1" dirty="0">
                <a:effectLst/>
                <a:latin typeface="Arial" panose="020B0604020202020204" pitchFamily="34" charset="0"/>
                <a:ea typeface="Calibri" panose="020F0502020204030204" pitchFamily="34" charset="0"/>
              </a:rPr>
              <a:t>At least 15 references showing evidence of a range of sources used to research the topic area.</a:t>
            </a:r>
            <a:endParaRPr lang="en-GB" sz="1200" dirty="0">
              <a:effectLst/>
              <a:latin typeface="Calibri" panose="020F0502020204030204" pitchFamily="34" charset="0"/>
              <a:ea typeface="Calibri" panose="020F0502020204030204" pitchFamily="34" charset="0"/>
            </a:endParaRPr>
          </a:p>
          <a:p>
            <a:r>
              <a:rPr lang="en-GB" sz="1800" b="1" dirty="0">
                <a:effectLst/>
                <a:latin typeface="Arial" panose="020B0604020202020204" pitchFamily="34" charset="0"/>
                <a:ea typeface="Calibri" panose="020F0502020204030204" pitchFamily="34" charset="0"/>
              </a:rPr>
              <a:t>Knowledge and Understanding Skills   /25</a:t>
            </a:r>
            <a:endParaRPr lang="en-GB" sz="1800" dirty="0">
              <a:effectLst/>
              <a:latin typeface="Calibri" panose="020F0502020204030204" pitchFamily="34" charset="0"/>
              <a:ea typeface="Calibri" panose="020F0502020204030204" pitchFamily="34" charset="0"/>
            </a:endParaRPr>
          </a:p>
          <a:p>
            <a:pPr algn="just"/>
            <a:r>
              <a:rPr lang="en-GB" sz="1200" b="1" i="1" dirty="0">
                <a:solidFill>
                  <a:srgbClr val="FF0000"/>
                </a:solidFill>
                <a:effectLst/>
                <a:latin typeface="Arial" panose="020B0604020202020204" pitchFamily="34" charset="0"/>
                <a:ea typeface="Calibri" panose="020F0502020204030204" pitchFamily="34" charset="0"/>
              </a:rPr>
              <a:t>Guidance specific to this assessment: </a:t>
            </a:r>
            <a:r>
              <a:rPr lang="en-GB" sz="1200" b="1" i="1" dirty="0">
                <a:effectLst/>
                <a:latin typeface="Arial" panose="020B0604020202020204" pitchFamily="34" charset="0"/>
                <a:ea typeface="Calibri" panose="020F0502020204030204" pitchFamily="34" charset="0"/>
              </a:rPr>
              <a:t>You need to show your understanding and application of how the Marketing Mix, SWOT, PESTEL and Stakeholder analysis tools can be used in the context of the task.</a:t>
            </a:r>
            <a:endParaRPr lang="en-GB" sz="1200" dirty="0">
              <a:effectLst/>
              <a:latin typeface="Calibri" panose="020F0502020204030204" pitchFamily="34" charset="0"/>
              <a:ea typeface="Calibri" panose="020F0502020204030204" pitchFamily="34" charset="0"/>
            </a:endParaRPr>
          </a:p>
          <a:p>
            <a:r>
              <a:rPr lang="en-GB" sz="1800" b="1" dirty="0">
                <a:effectLst/>
                <a:latin typeface="Arial" panose="020B0604020202020204" pitchFamily="34" charset="0"/>
                <a:ea typeface="Calibri" panose="020F0502020204030204" pitchFamily="34" charset="0"/>
              </a:rPr>
              <a:t>Cognitive and Intellectual Skills   /25</a:t>
            </a:r>
            <a:endParaRPr lang="en-GB" sz="1800" dirty="0">
              <a:effectLst/>
              <a:latin typeface="Calibri" panose="020F0502020204030204" pitchFamily="34" charset="0"/>
              <a:ea typeface="Calibri" panose="020F0502020204030204" pitchFamily="34" charset="0"/>
            </a:endParaRPr>
          </a:p>
          <a:p>
            <a:pPr algn="just"/>
            <a:r>
              <a:rPr lang="en-GB" sz="1200" b="1" i="1" dirty="0">
                <a:solidFill>
                  <a:srgbClr val="FF0000"/>
                </a:solidFill>
                <a:effectLst/>
                <a:latin typeface="Arial" panose="020B0604020202020204" pitchFamily="34" charset="0"/>
                <a:ea typeface="Calibri" panose="020F0502020204030204" pitchFamily="34" charset="0"/>
              </a:rPr>
              <a:t>Guidance specific to this assessment: </a:t>
            </a:r>
            <a:r>
              <a:rPr lang="en-GB" sz="1200" b="1" i="1" dirty="0">
                <a:effectLst/>
                <a:latin typeface="Arial" panose="020B0604020202020204" pitchFamily="34" charset="0"/>
                <a:ea typeface="Calibri" panose="020F0502020204030204" pitchFamily="34" charset="0"/>
              </a:rPr>
              <a:t>Glean and evaluate data assembled through research of the company in question and form judgements based on analysis of the company’s external and internal environment. Are there internal effects on the hotel’s operation and marketing strategy? Is there flexibility for them to change their individual approach or has this got to be company led?</a:t>
            </a:r>
            <a:endParaRPr lang="en-GB" sz="1200" dirty="0">
              <a:effectLst/>
              <a:latin typeface="Calibri" panose="020F0502020204030204" pitchFamily="34" charset="0"/>
              <a:ea typeface="Calibri" panose="020F0502020204030204" pitchFamily="34" charset="0"/>
            </a:endParaRPr>
          </a:p>
          <a:p>
            <a:r>
              <a:rPr lang="en-GB" sz="1800" b="1" dirty="0">
                <a:effectLst/>
                <a:latin typeface="Arial" panose="020B0604020202020204" pitchFamily="34" charset="0"/>
                <a:ea typeface="Calibri" panose="020F0502020204030204" pitchFamily="34" charset="0"/>
              </a:rPr>
              <a:t>Practical Skills    /30</a:t>
            </a:r>
            <a:endParaRPr lang="en-GB" sz="1800" dirty="0">
              <a:effectLst/>
              <a:latin typeface="Calibri" panose="020F0502020204030204" pitchFamily="34" charset="0"/>
              <a:ea typeface="Calibri" panose="020F0502020204030204" pitchFamily="34" charset="0"/>
            </a:endParaRPr>
          </a:p>
          <a:p>
            <a:pPr algn="just"/>
            <a:r>
              <a:rPr lang="en-GB" sz="1200" b="1" i="1" dirty="0">
                <a:solidFill>
                  <a:srgbClr val="FF0000"/>
                </a:solidFill>
                <a:effectLst/>
                <a:latin typeface="Arial" panose="020B0604020202020204" pitchFamily="34" charset="0"/>
                <a:ea typeface="Calibri" panose="020F0502020204030204" pitchFamily="34" charset="0"/>
              </a:rPr>
              <a:t>Guidance specific to this assessment: </a:t>
            </a:r>
            <a:r>
              <a:rPr lang="en-GB" sz="1200" b="1" i="1" dirty="0">
                <a:effectLst/>
                <a:latin typeface="Arial" panose="020B0604020202020204" pitchFamily="34" charset="0"/>
                <a:ea typeface="Calibri" panose="020F0502020204030204" pitchFamily="34" charset="0"/>
              </a:rPr>
              <a:t>Demonstrate how the Marketing Mix, SWOT, PESTEL can be used with the hotel in question to reveal problems and how solutions can be sought, based on examples and cases from other sources. Compare and contrast with other global hotels.</a:t>
            </a:r>
            <a:endParaRPr lang="en-GB" sz="1200" dirty="0">
              <a:effectLst/>
              <a:latin typeface="Calibri" panose="020F0502020204030204" pitchFamily="34" charset="0"/>
              <a:ea typeface="Calibri" panose="020F0502020204030204" pitchFamily="34" charset="0"/>
            </a:endParaRPr>
          </a:p>
          <a:p>
            <a:r>
              <a:rPr lang="en-GB" sz="1800" b="1" dirty="0">
                <a:effectLst/>
                <a:latin typeface="Arial" panose="020B0604020202020204" pitchFamily="34" charset="0"/>
                <a:ea typeface="Calibri" panose="020F0502020204030204" pitchFamily="34" charset="0"/>
              </a:rPr>
              <a:t>Transferable Skills for Life and Professional Practice    /10</a:t>
            </a:r>
            <a:endParaRPr lang="en-GB" sz="1800" dirty="0">
              <a:effectLst/>
              <a:latin typeface="Calibri" panose="020F0502020204030204" pitchFamily="34" charset="0"/>
              <a:ea typeface="Calibri" panose="020F0502020204030204" pitchFamily="34" charset="0"/>
            </a:endParaRPr>
          </a:p>
          <a:p>
            <a:pPr algn="just"/>
            <a:r>
              <a:rPr lang="en-GB" sz="1200" b="1" i="1" dirty="0">
                <a:solidFill>
                  <a:srgbClr val="FF0000"/>
                </a:solidFill>
                <a:effectLst/>
                <a:latin typeface="Arial" panose="020B0604020202020204" pitchFamily="34" charset="0"/>
                <a:ea typeface="Calibri" panose="020F0502020204030204" pitchFamily="34" charset="0"/>
              </a:rPr>
              <a:t>Guidance specific to this assessment: </a:t>
            </a:r>
            <a:r>
              <a:rPr lang="en-GB" sz="1200" b="1" i="1" dirty="0">
                <a:effectLst/>
                <a:latin typeface="Arial" panose="020B0604020202020204" pitchFamily="34" charset="0"/>
                <a:ea typeface="Calibri" panose="020F0502020204030204" pitchFamily="34" charset="0"/>
              </a:rPr>
              <a:t>This will be achieved through successful completion of your presentation and your ability to display your understanding of the marketing plan you have written, and the benefits that you hope to achieve. This will also show your understanding of how this could be used within a professional context, especially within the context of international hotel management. </a:t>
            </a:r>
            <a:endParaRPr lang="en-GB" sz="1200" dirty="0">
              <a:effectLst/>
              <a:latin typeface="Calibri" panose="020F050202020403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367704916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E2D84-8891-4380-A178-2554A3C363F7}"/>
              </a:ext>
            </a:extLst>
          </p:cNvPr>
          <p:cNvSpPr>
            <a:spLocks noGrp="1"/>
          </p:cNvSpPr>
          <p:nvPr>
            <p:ph type="title"/>
          </p:nvPr>
        </p:nvSpPr>
        <p:spPr>
          <a:xfrm>
            <a:off x="1403648" y="144016"/>
            <a:ext cx="8229600" cy="764704"/>
          </a:xfrm>
        </p:spPr>
        <p:txBody>
          <a:bodyPr>
            <a:normAutofit/>
          </a:bodyPr>
          <a:lstStyle/>
          <a:p>
            <a:r>
              <a:rPr lang="en-GB" sz="3200" dirty="0">
                <a:solidFill>
                  <a:srgbClr val="0070C0"/>
                </a:solidFill>
              </a:rPr>
              <a:t>Presentation – what is the brief?</a:t>
            </a:r>
          </a:p>
        </p:txBody>
      </p:sp>
      <p:pic>
        <p:nvPicPr>
          <p:cNvPr id="6" name="Content Placeholder 5">
            <a:extLst>
              <a:ext uri="{FF2B5EF4-FFF2-40B4-BE49-F238E27FC236}">
                <a16:creationId xmlns:a16="http://schemas.microsoft.com/office/drawing/2014/main" id="{28CA1591-B649-4DB4-B7D9-EBEA6D066DCC}"/>
              </a:ext>
            </a:extLst>
          </p:cNvPr>
          <p:cNvPicPr>
            <a:picLocks noGrp="1" noChangeAspect="1"/>
          </p:cNvPicPr>
          <p:nvPr>
            <p:ph sz="half" idx="1"/>
          </p:nvPr>
        </p:nvPicPr>
        <p:blipFill>
          <a:blip r:embed="rId2"/>
          <a:stretch>
            <a:fillRect/>
          </a:stretch>
        </p:blipFill>
        <p:spPr>
          <a:xfrm>
            <a:off x="323528" y="1772816"/>
            <a:ext cx="3810000" cy="2724150"/>
          </a:xfrm>
        </p:spPr>
      </p:pic>
      <p:sp>
        <p:nvSpPr>
          <p:cNvPr id="4" name="Content Placeholder 3">
            <a:extLst>
              <a:ext uri="{FF2B5EF4-FFF2-40B4-BE49-F238E27FC236}">
                <a16:creationId xmlns:a16="http://schemas.microsoft.com/office/drawing/2014/main" id="{E98A4D4D-EB36-4BC9-A752-35D01107C8AB}"/>
              </a:ext>
            </a:extLst>
          </p:cNvPr>
          <p:cNvSpPr>
            <a:spLocks noGrp="1"/>
          </p:cNvSpPr>
          <p:nvPr>
            <p:ph sz="half" idx="2"/>
          </p:nvPr>
        </p:nvSpPr>
        <p:spPr>
          <a:xfrm>
            <a:off x="4283960" y="908720"/>
            <a:ext cx="4824536" cy="4896544"/>
          </a:xfrm>
        </p:spPr>
        <p:txBody>
          <a:bodyPr>
            <a:normAutofit lnSpcReduction="10000"/>
          </a:bodyPr>
          <a:lstStyle/>
          <a:p>
            <a:pPr marL="0" indent="0">
              <a:buNone/>
            </a:pPr>
            <a:r>
              <a:rPr lang="en-GB" sz="2400" dirty="0"/>
              <a:t>Word equivalence – 250 words</a:t>
            </a:r>
          </a:p>
          <a:p>
            <a:pPr marL="0" indent="0">
              <a:buNone/>
            </a:pPr>
            <a:endParaRPr lang="en-US" sz="2400" dirty="0"/>
          </a:p>
          <a:p>
            <a:pPr marL="0" indent="0">
              <a:buNone/>
            </a:pPr>
            <a:r>
              <a:rPr lang="en-GB" sz="2400" dirty="0"/>
              <a:t>5 minutes </a:t>
            </a:r>
          </a:p>
          <a:p>
            <a:pPr marL="0" indent="0">
              <a:buNone/>
            </a:pPr>
            <a:endParaRPr lang="en-GB" sz="2400" dirty="0"/>
          </a:p>
          <a:p>
            <a:pPr marL="0" indent="0">
              <a:buNone/>
            </a:pPr>
            <a:r>
              <a:rPr lang="en-GB" sz="2400" dirty="0"/>
              <a:t>Remember to</a:t>
            </a:r>
            <a:r>
              <a:rPr lang="en-GB" sz="2400" u="sng" dirty="0"/>
              <a:t> sell yourself  &amp; your marketing plan</a:t>
            </a:r>
          </a:p>
          <a:p>
            <a:pPr marL="0" indent="0">
              <a:buNone/>
            </a:pPr>
            <a:endParaRPr lang="en-GB" sz="2400" u="sng" dirty="0"/>
          </a:p>
          <a:p>
            <a:pPr marL="0" indent="0">
              <a:buNone/>
            </a:pPr>
            <a:r>
              <a:rPr lang="en-GB" sz="2400" dirty="0"/>
              <a:t>Be as visual as possible, practice with guidance notes alongside! </a:t>
            </a:r>
          </a:p>
          <a:p>
            <a:pPr marL="0" indent="0">
              <a:buNone/>
            </a:pPr>
            <a:endParaRPr lang="en-GB" sz="2400" dirty="0"/>
          </a:p>
          <a:p>
            <a:pPr marL="0" indent="0">
              <a:buNone/>
            </a:pPr>
            <a:r>
              <a:rPr lang="en-GB" sz="2400" dirty="0"/>
              <a:t>There are no shortage of fabulous images you could use...</a:t>
            </a:r>
          </a:p>
          <a:p>
            <a:endParaRPr lang="en-GB" dirty="0"/>
          </a:p>
        </p:txBody>
      </p:sp>
    </p:spTree>
    <p:extLst>
      <p:ext uri="{BB962C8B-B14F-4D97-AF65-F5344CB8AC3E}">
        <p14:creationId xmlns:p14="http://schemas.microsoft.com/office/powerpoint/2010/main" val="293065756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9327FABA-D8BC-404C-A526-37A08E88A9E4}"/>
              </a:ext>
            </a:extLst>
          </p:cNvPr>
          <p:cNvPicPr>
            <a:picLocks noGrp="1" noChangeAspect="1"/>
          </p:cNvPicPr>
          <p:nvPr>
            <p:ph sz="half" idx="1"/>
          </p:nvPr>
        </p:nvPicPr>
        <p:blipFill>
          <a:blip r:embed="rId2"/>
          <a:stretch>
            <a:fillRect/>
          </a:stretch>
        </p:blipFill>
        <p:spPr>
          <a:xfrm>
            <a:off x="251519" y="1772816"/>
            <a:ext cx="4320481" cy="1805388"/>
          </a:xfrm>
        </p:spPr>
      </p:pic>
      <p:sp>
        <p:nvSpPr>
          <p:cNvPr id="4" name="Content Placeholder 3">
            <a:extLst>
              <a:ext uri="{FF2B5EF4-FFF2-40B4-BE49-F238E27FC236}">
                <a16:creationId xmlns:a16="http://schemas.microsoft.com/office/drawing/2014/main" id="{F9461880-15D8-4B74-8195-79820068D2ED}"/>
              </a:ext>
            </a:extLst>
          </p:cNvPr>
          <p:cNvSpPr>
            <a:spLocks noGrp="1"/>
          </p:cNvSpPr>
          <p:nvPr>
            <p:ph sz="half" idx="2"/>
          </p:nvPr>
        </p:nvSpPr>
        <p:spPr>
          <a:xfrm>
            <a:off x="4788024" y="1052736"/>
            <a:ext cx="4038600" cy="3989040"/>
          </a:xfrm>
        </p:spPr>
        <p:txBody>
          <a:bodyPr>
            <a:normAutofit lnSpcReduction="10000"/>
          </a:bodyPr>
          <a:lstStyle/>
          <a:p>
            <a:pPr marL="0" indent="0">
              <a:buNone/>
            </a:pPr>
            <a:r>
              <a:rPr lang="en-GB" dirty="0"/>
              <a:t>Don't forget, you must add a minimum of 12 references in the presentation.</a:t>
            </a:r>
          </a:p>
          <a:p>
            <a:pPr marL="0" indent="0">
              <a:buNone/>
            </a:pPr>
            <a:endParaRPr lang="en-US" dirty="0"/>
          </a:p>
          <a:p>
            <a:pPr marL="0" indent="0">
              <a:buNone/>
            </a:pPr>
            <a:r>
              <a:rPr lang="en-GB" dirty="0"/>
              <a:t>You must cite your references throughout, and use a mix of books, journals, articles and websites.</a:t>
            </a:r>
          </a:p>
          <a:p>
            <a:endParaRPr lang="en-GB" dirty="0"/>
          </a:p>
        </p:txBody>
      </p:sp>
    </p:spTree>
    <p:extLst>
      <p:ext uri="{BB962C8B-B14F-4D97-AF65-F5344CB8AC3E}">
        <p14:creationId xmlns:p14="http://schemas.microsoft.com/office/powerpoint/2010/main" val="276482692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6EF970BC-6B73-4ECF-8827-2099ED7804C9}"/>
              </a:ext>
            </a:extLst>
          </p:cNvPr>
          <p:cNvPicPr>
            <a:picLocks noGrp="1" noChangeAspect="1"/>
          </p:cNvPicPr>
          <p:nvPr>
            <p:ph sz="half" idx="1"/>
          </p:nvPr>
        </p:nvPicPr>
        <p:blipFill>
          <a:blip r:embed="rId2"/>
          <a:stretch>
            <a:fillRect/>
          </a:stretch>
        </p:blipFill>
        <p:spPr>
          <a:xfrm>
            <a:off x="395536" y="1484784"/>
            <a:ext cx="4038600" cy="2692400"/>
          </a:xfrm>
        </p:spPr>
      </p:pic>
      <p:sp>
        <p:nvSpPr>
          <p:cNvPr id="4" name="Content Placeholder 3">
            <a:extLst>
              <a:ext uri="{FF2B5EF4-FFF2-40B4-BE49-F238E27FC236}">
                <a16:creationId xmlns:a16="http://schemas.microsoft.com/office/drawing/2014/main" id="{6CAB6AF9-0BDF-4D26-B256-973F952325C6}"/>
              </a:ext>
            </a:extLst>
          </p:cNvPr>
          <p:cNvSpPr>
            <a:spLocks noGrp="1"/>
          </p:cNvSpPr>
          <p:nvPr>
            <p:ph sz="half" idx="2"/>
          </p:nvPr>
        </p:nvSpPr>
        <p:spPr>
          <a:xfrm>
            <a:off x="4709866" y="188640"/>
            <a:ext cx="4038600" cy="4896544"/>
          </a:xfrm>
        </p:spPr>
        <p:txBody>
          <a:bodyPr>
            <a:normAutofit fontScale="55000" lnSpcReduction="20000"/>
          </a:bodyPr>
          <a:lstStyle/>
          <a:p>
            <a:pPr marL="0" indent="0">
              <a:lnSpc>
                <a:spcPct val="120000"/>
              </a:lnSpc>
              <a:buNone/>
            </a:pPr>
            <a:r>
              <a:rPr lang="en-GB" sz="4000" b="1" dirty="0">
                <a:ea typeface="+mn-lt"/>
                <a:cs typeface="+mn-lt"/>
              </a:rPr>
              <a:t>A marketing plan conclusion, doesn't need to be very long, in fact, it can be brief.</a:t>
            </a:r>
          </a:p>
          <a:p>
            <a:pPr marL="0" indent="0">
              <a:lnSpc>
                <a:spcPct val="120000"/>
              </a:lnSpc>
              <a:buNone/>
            </a:pPr>
            <a:r>
              <a:rPr lang="en-GB" sz="4000" b="1" dirty="0">
                <a:ea typeface="+mn-lt"/>
                <a:cs typeface="+mn-lt"/>
              </a:rPr>
              <a:t>Your conclusion should:</a:t>
            </a:r>
          </a:p>
          <a:p>
            <a:pPr marL="0" indent="0">
              <a:lnSpc>
                <a:spcPct val="120000"/>
              </a:lnSpc>
              <a:buNone/>
            </a:pPr>
            <a:r>
              <a:rPr lang="en-GB" sz="4000" b="1" dirty="0">
                <a:ea typeface="+mn-lt"/>
                <a:cs typeface="+mn-lt"/>
              </a:rPr>
              <a:t>Reiterate the opportunity</a:t>
            </a:r>
          </a:p>
          <a:p>
            <a:pPr marL="0" indent="0">
              <a:lnSpc>
                <a:spcPct val="120000"/>
              </a:lnSpc>
              <a:buNone/>
            </a:pPr>
            <a:r>
              <a:rPr lang="en-GB" sz="4000" b="1" dirty="0">
                <a:ea typeface="+mn-lt"/>
                <a:cs typeface="+mn-lt"/>
              </a:rPr>
              <a:t>Highlight the key strengths of your plan.</a:t>
            </a:r>
          </a:p>
          <a:p>
            <a:pPr marL="0" indent="0">
              <a:lnSpc>
                <a:spcPct val="120000"/>
              </a:lnSpc>
              <a:buNone/>
            </a:pPr>
            <a:r>
              <a:rPr lang="en-GB" sz="4000" b="1" dirty="0">
                <a:ea typeface="+mn-lt"/>
                <a:cs typeface="+mn-lt"/>
              </a:rPr>
              <a:t>Summarise your vision, </a:t>
            </a:r>
          </a:p>
          <a:p>
            <a:pPr marL="0" indent="0">
              <a:lnSpc>
                <a:spcPct val="120000"/>
              </a:lnSpc>
              <a:buNone/>
            </a:pPr>
            <a:r>
              <a:rPr lang="en-GB" sz="4000" b="1" dirty="0">
                <a:ea typeface="+mn-lt"/>
                <a:cs typeface="+mn-lt"/>
              </a:rPr>
              <a:t>and remind the reader why your business can successfully execute the plan.</a:t>
            </a:r>
            <a:endParaRPr lang="en-GB" sz="4000" dirty="0">
              <a:ea typeface="+mj-lt"/>
              <a:cs typeface="+mj-lt"/>
            </a:endParaRPr>
          </a:p>
          <a:p>
            <a:endParaRPr lang="en-GB" dirty="0"/>
          </a:p>
        </p:txBody>
      </p:sp>
    </p:spTree>
    <p:extLst>
      <p:ext uri="{BB962C8B-B14F-4D97-AF65-F5344CB8AC3E}">
        <p14:creationId xmlns:p14="http://schemas.microsoft.com/office/powerpoint/2010/main" val="203752672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F002ABF-5B77-4EC2-B072-0805EC065B3A}"/>
              </a:ext>
            </a:extLst>
          </p:cNvPr>
          <p:cNvPicPr>
            <a:picLocks noGrp="1" noChangeAspect="1"/>
          </p:cNvPicPr>
          <p:nvPr>
            <p:ph idx="1"/>
          </p:nvPr>
        </p:nvPicPr>
        <p:blipFill>
          <a:blip r:embed="rId2"/>
          <a:stretch>
            <a:fillRect/>
          </a:stretch>
        </p:blipFill>
        <p:spPr>
          <a:xfrm>
            <a:off x="1619672" y="764704"/>
            <a:ext cx="6151674" cy="3916363"/>
          </a:xfrm>
          <a:prstGeom prst="rect">
            <a:avLst/>
          </a:prstGeom>
        </p:spPr>
      </p:pic>
    </p:spTree>
    <p:extLst>
      <p:ext uri="{BB962C8B-B14F-4D97-AF65-F5344CB8AC3E}">
        <p14:creationId xmlns:p14="http://schemas.microsoft.com/office/powerpoint/2010/main" val="212166737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588596755"/>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1_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UWTSD 200_Powerpoint Template Standard 4x3</Template>
  <TotalTime>0</TotalTime>
  <Words>4390</Words>
  <Application>Microsoft Office PowerPoint</Application>
  <PresentationFormat>On-screen Show (4:3)</PresentationFormat>
  <Paragraphs>388</Paragraphs>
  <Slides>55</Slides>
  <Notes>13</Notes>
  <HiddenSlides>0</HiddenSlides>
  <MMClips>0</MMClips>
  <ScaleCrop>false</ScaleCrop>
  <HeadingPairs>
    <vt:vector size="6" baseType="variant">
      <vt:variant>
        <vt:lpstr>Fonts Used</vt:lpstr>
      </vt:variant>
      <vt:variant>
        <vt:i4>8</vt:i4>
      </vt:variant>
      <vt:variant>
        <vt:lpstr>Theme</vt:lpstr>
      </vt:variant>
      <vt:variant>
        <vt:i4>17</vt:i4>
      </vt:variant>
      <vt:variant>
        <vt:lpstr>Slide Titles</vt:lpstr>
      </vt:variant>
      <vt:variant>
        <vt:i4>55</vt:i4>
      </vt:variant>
    </vt:vector>
  </HeadingPairs>
  <TitlesOfParts>
    <vt:vector size="80" baseType="lpstr">
      <vt:lpstr>Arial</vt:lpstr>
      <vt:lpstr>Calibri</vt:lpstr>
      <vt:lpstr>Calibri Light</vt:lpstr>
      <vt:lpstr>Helvetica</vt:lpstr>
      <vt:lpstr>Trebuchet MS</vt:lpstr>
      <vt:lpstr>Tw Cen MT</vt:lpstr>
      <vt:lpstr>Wingdings</vt:lpstr>
      <vt:lpstr>Wingdings 3</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1_Sub Title 2</vt:lpstr>
      <vt:lpstr>Marketing Essentials BMIH4005</vt:lpstr>
      <vt:lpstr>Assessment 2 Due Date 09 December 2022 Component A (50%) Marketing Plan (1250 words) submission  09 December 2022 The hotel should be chosen (this can be from the Group A or Group B as per assessment 1) but could be situated anywhere globally. Remember the purpose of this plan is to attract new customers to your chosen hotel post Covid, Brexit and other relevant contemporary issues, be imaginative in your messaging but also think about the safety aspects how will you reassure your guests through your marketing?   Component B (50%) Presentation (250-word equivalent)  - w/c 05 December 2022 (in class*) The exercise will require the student to undertake the role of a marketing professional and they will compile a marketing plan and a presentation to generate new customers as the hotel adapts to the post-covid/Brexit tourism market and any other relevant external influences.  The presentation must be based on your written marketing plan, and act as an illustration of it, which allows you the student to share your ideas and what you have written about with your audience- in this case to lecturers via an online platform. The presentation will be prepared using PowerPoint and must last for 5 minutes (this is a timed exercise, and you will not be permitted to go over the time, with marks potentially being deducted for a presentation that is very short also) </vt:lpstr>
      <vt:lpstr>PowerPoint Presentation</vt:lpstr>
      <vt:lpstr>The SOSTAC Planning System</vt:lpstr>
      <vt:lpstr>SOSTAC Structure</vt:lpstr>
      <vt:lpstr>PowerPoint Presentation</vt:lpstr>
      <vt:lpstr>Situation Analysis</vt:lpstr>
      <vt:lpstr>Situation Analysis</vt:lpstr>
      <vt:lpstr>Analysis and the use of tools such as SWOT and PEST. </vt:lpstr>
      <vt:lpstr> Strengths</vt:lpstr>
      <vt:lpstr>Weaknesses</vt:lpstr>
      <vt:lpstr>Opportunities</vt:lpstr>
      <vt:lpstr>Threats</vt:lpstr>
      <vt:lpstr>Objectives</vt:lpstr>
      <vt:lpstr>Objectives</vt:lpstr>
      <vt:lpstr>S.M.A.R.T. Goals are…</vt:lpstr>
      <vt:lpstr>Specific</vt:lpstr>
      <vt:lpstr>Measurable</vt:lpstr>
      <vt:lpstr>Attainable</vt:lpstr>
      <vt:lpstr>Realistic</vt:lpstr>
      <vt:lpstr>Timely</vt:lpstr>
      <vt:lpstr>Task 10 mins</vt:lpstr>
      <vt:lpstr>Strategy</vt:lpstr>
      <vt:lpstr>Strategy</vt:lpstr>
      <vt:lpstr>Value proposition</vt:lpstr>
      <vt:lpstr>(STP) Segmenting, Targeting &amp; Positioning    STP is a marketing strategy. It consists of three steps that help you analyse your offering and the way you communicate its benefits and value to specific groups. STP stands for:  Step 1: Segment your market. Step 2: Target your best customers. Step 3: Position your offering.  This model is useful because it helps you identify your most valuable types of customer, and then develop products and marketing messages that ideally suit them. This allows you to engage with each group better, personalize your messages, and sell much more of your product. </vt:lpstr>
      <vt:lpstr>PowerPoint Presentation</vt:lpstr>
      <vt:lpstr>Tactics</vt:lpstr>
      <vt:lpstr>Tactics</vt:lpstr>
      <vt:lpstr>PowerPoint Presentation</vt:lpstr>
      <vt:lpstr>PowerPoint Presentation</vt:lpstr>
      <vt:lpstr>PowerPoint Presentation</vt:lpstr>
      <vt:lpstr>PowerPoint Presentation</vt:lpstr>
      <vt:lpstr>PowerPoint Presentation</vt:lpstr>
      <vt:lpstr>PowerPoint Presentation</vt:lpstr>
      <vt:lpstr>Communications Mix  </vt:lpstr>
      <vt:lpstr>Communications Mix  (Online)  </vt:lpstr>
      <vt:lpstr>Action</vt:lpstr>
      <vt:lpstr>Action</vt:lpstr>
      <vt:lpstr>Actions – simple Gannt </vt:lpstr>
      <vt:lpstr>Actions- complex</vt:lpstr>
      <vt:lpstr>Control</vt:lpstr>
      <vt:lpstr>Control</vt:lpstr>
      <vt:lpstr>Your marketing plan purpose is to help the hotel undertake a marketing campaign take 15/20 minutes in groups considering…  What messages do you think you would need to convey to guests? Especially after Pandemic/Brexit/Ukraine (any other contemporary issues).   How would you get this message     across? -  What promotions would you use.  Think about STP of your hotel and the products ?  What do you think the main barriers    will be for your marketing plan…   Do a SWOT and PESTLE analysis on your hotel and location. </vt:lpstr>
      <vt:lpstr>PowerPoint Presentation</vt:lpstr>
      <vt:lpstr>ASSIGNMENT 2</vt:lpstr>
      <vt:lpstr>PowerPoint Presentation</vt:lpstr>
      <vt:lpstr>PowerPoint Presentation</vt:lpstr>
      <vt:lpstr>PowerPoint Presentation</vt:lpstr>
      <vt:lpstr>What must be included</vt:lpstr>
      <vt:lpstr>Presentation – what is the brief?</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Christopher Wilkin</cp:lastModifiedBy>
  <cp:revision>714</cp:revision>
  <dcterms:created xsi:type="dcterms:W3CDTF">2015-04-14T15:21:28Z</dcterms:created>
  <dcterms:modified xsi:type="dcterms:W3CDTF">2022-11-06T18:43:12Z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