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6" r:id="rId4"/>
    <p:sldId id="258" r:id="rId5"/>
    <p:sldId id="267" r:id="rId6"/>
    <p:sldId id="259" r:id="rId7"/>
    <p:sldId id="268" r:id="rId8"/>
    <p:sldId id="260" r:id="rId9"/>
    <p:sldId id="261" r:id="rId10"/>
    <p:sldId id="262" r:id="rId11"/>
    <p:sldId id="263" r:id="rId12"/>
    <p:sldId id="265"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3426" autoAdjust="0"/>
  </p:normalViewPr>
  <p:slideViewPr>
    <p:cSldViewPr>
      <p:cViewPr>
        <p:scale>
          <a:sx n="80" d="100"/>
          <a:sy n="80" d="100"/>
        </p:scale>
        <p:origin x="2024" y="1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490921-E459-4633-AED9-3ACA2659DD63}" type="datetimeFigureOut">
              <a:rPr lang="en-US" smtClean="0"/>
              <a:t>8/21/21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590652-3D8A-4D92-86F2-10EB8562204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Deciding to join any preferred type of industry, such as the Information Technology domain, first needs careful and thorough study of academic skills. The study below also analyses employability skills, such as knowledge of job-specific tasks, required in the Information Technology domain. Developing skills, such as problem-solving, planning, and organizational skills are particularly needed to be successful. </a:t>
            </a:r>
          </a:p>
          <a:p>
            <a:endParaRPr lang="en-US" dirty="0"/>
          </a:p>
        </p:txBody>
      </p:sp>
      <p:sp>
        <p:nvSpPr>
          <p:cNvPr id="4" name="Slide Number Placeholder 3"/>
          <p:cNvSpPr>
            <a:spLocks noGrp="1"/>
          </p:cNvSpPr>
          <p:nvPr>
            <p:ph type="sldNum" sz="quarter" idx="10"/>
          </p:nvPr>
        </p:nvSpPr>
        <p:spPr/>
        <p:txBody>
          <a:bodyPr/>
          <a:lstStyle/>
          <a:p>
            <a:fld id="{11590652-3D8A-4D92-86F2-10EB8562204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tools that may come in handy here are SWOT, time management tools, personal development plans, etc. There are a few core skills that are recognized as academic skills. They are - the skill of academic writing, the skill of presentation, and the skill of correct referencing. </a:t>
            </a:r>
            <a:endParaRPr lang="en-GB" dirty="0"/>
          </a:p>
        </p:txBody>
      </p:sp>
      <p:sp>
        <p:nvSpPr>
          <p:cNvPr id="4" name="Slide Number Placeholder 3"/>
          <p:cNvSpPr>
            <a:spLocks noGrp="1"/>
          </p:cNvSpPr>
          <p:nvPr>
            <p:ph type="sldNum" sz="quarter" idx="5"/>
          </p:nvPr>
        </p:nvSpPr>
        <p:spPr/>
        <p:txBody>
          <a:bodyPr/>
          <a:lstStyle/>
          <a:p>
            <a:fld id="{11590652-3D8A-4D92-86F2-10EB85622046}" type="slidenum">
              <a:rPr lang="en-US" smtClean="0"/>
              <a:t>3</a:t>
            </a:fld>
            <a:endParaRPr lang="en-US"/>
          </a:p>
        </p:txBody>
      </p:sp>
    </p:spTree>
    <p:extLst>
      <p:ext uri="{BB962C8B-B14F-4D97-AF65-F5344CB8AC3E}">
        <p14:creationId xmlns:p14="http://schemas.microsoft.com/office/powerpoint/2010/main" val="2336219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sz="1200" kern="1200" dirty="0">
                <a:solidFill>
                  <a:schemeClr val="tx1"/>
                </a:solidFill>
                <a:latin typeface="+mn-lt"/>
                <a:ea typeface="+mn-ea"/>
                <a:cs typeface="+mn-cs"/>
              </a:rPr>
              <a:t>The information technology domain, in particular, is a highly dynamic sector as inventions of newer and more advanced technologies are almost certain every day. Therefore, deciding to become a part of this sector and to be successful in this domain, require great analytical skills of academic competency. Furnished below is a list of academic skills that are proved to be of great help in creating work opportunities in the information technology domain.</a:t>
            </a:r>
          </a:p>
          <a:p>
            <a:r>
              <a:rPr lang="en-US" sz="1200" b="1" kern="1200" dirty="0">
                <a:solidFill>
                  <a:schemeClr val="tx1"/>
                </a:solidFill>
                <a:latin typeface="+mn-lt"/>
                <a:ea typeface="+mn-ea"/>
                <a:cs typeface="+mn-cs"/>
              </a:rPr>
              <a:t>Communication Skills</a:t>
            </a:r>
          </a:p>
          <a:p>
            <a:r>
              <a:rPr lang="en-US" sz="1200" kern="1200" dirty="0">
                <a:solidFill>
                  <a:schemeClr val="tx1"/>
                </a:solidFill>
                <a:latin typeface="+mn-lt"/>
                <a:ea typeface="+mn-ea"/>
                <a:cs typeface="+mn-cs"/>
              </a:rPr>
              <a:t>Like every other industry, the development of communication skills in the early stage of an academic career helps in the information technology domain too. In this industry, it is important to have clear and effective communication between a client and a developer. This facilitates the developer to meet and wherever possible to exceed the expectations of the client effectively.</a:t>
            </a:r>
          </a:p>
          <a:p>
            <a:r>
              <a:rPr lang="en-US" sz="1200" b="1" kern="1200" dirty="0">
                <a:solidFill>
                  <a:schemeClr val="tx1"/>
                </a:solidFill>
                <a:latin typeface="+mn-lt"/>
                <a:ea typeface="+mn-ea"/>
                <a:cs typeface="+mn-cs"/>
              </a:rPr>
              <a:t>Problem-solving Skills</a:t>
            </a:r>
          </a:p>
          <a:p>
            <a:r>
              <a:rPr lang="en-US" sz="1200" kern="1200" dirty="0">
                <a:solidFill>
                  <a:schemeClr val="tx1"/>
                </a:solidFill>
                <a:latin typeface="+mn-lt"/>
                <a:ea typeface="+mn-ea"/>
                <a:cs typeface="+mn-cs"/>
              </a:rPr>
              <a:t>This set of skills is not only required to excel in the academic career but also is equally significant, especially in the information technology domain. Information technology is applied to everyday life to get rid of various kinds of problems. A well-developed skill-set here helps almost effortlessly to seek a quick and effective solution to problems that may be thrown by clients.</a:t>
            </a:r>
          </a:p>
          <a:p>
            <a:r>
              <a:rPr lang="en-US" sz="1200" b="1" kern="1200" dirty="0">
                <a:solidFill>
                  <a:schemeClr val="tx1"/>
                </a:solidFill>
                <a:latin typeface="+mn-lt"/>
                <a:ea typeface="+mn-ea"/>
                <a:cs typeface="+mn-cs"/>
              </a:rPr>
              <a:t>Planning Skills</a:t>
            </a:r>
          </a:p>
          <a:p>
            <a:r>
              <a:rPr lang="en-US" sz="1200" kern="1200" dirty="0">
                <a:solidFill>
                  <a:schemeClr val="tx1"/>
                </a:solidFill>
                <a:latin typeface="+mn-lt"/>
                <a:ea typeface="+mn-ea"/>
                <a:cs typeface="+mn-cs"/>
              </a:rPr>
              <a:t>Planning skills mostly involve being prepared and well equipped to analyze any problem statement and come up with a logical solution. A well-developed planning skill helps to find solutions not only in a time-saving manner but also in a cost-effective manner too. This is proved to be financially beneficial to every organization and therefore, a well-developed planning skill in an academic career opens doors to many employment opportunities in the information technology industry.</a:t>
            </a:r>
          </a:p>
          <a:p>
            <a:r>
              <a:rPr lang="en-US" sz="1200" b="1" kern="1200" dirty="0">
                <a:solidFill>
                  <a:schemeClr val="tx1"/>
                </a:solidFill>
                <a:latin typeface="+mn-lt"/>
                <a:ea typeface="+mn-ea"/>
                <a:cs typeface="+mn-cs"/>
              </a:rPr>
              <a:t>Research Skills</a:t>
            </a:r>
          </a:p>
          <a:p>
            <a:r>
              <a:rPr lang="en-US" sz="1200" kern="1200" dirty="0">
                <a:solidFill>
                  <a:schemeClr val="tx1"/>
                </a:solidFill>
                <a:latin typeface="+mn-lt"/>
                <a:ea typeface="+mn-ea"/>
                <a:cs typeface="+mn-cs"/>
              </a:rPr>
              <a:t>This skill is particularly needed to be developed in academic careers as it equips me to be an employee that can stand out in any unforeseen problem situation with possible and logical solutions. Research skills need thinking out of the box and help develop a habit of keeping myself updated with the latest information and thereby increasing the horizon of knowledge. This comes in handy especially in organizations that deal with unique problems in the information technology domain.</a:t>
            </a:r>
          </a:p>
          <a:p>
            <a:endParaRPr lang="en-US" dirty="0"/>
          </a:p>
        </p:txBody>
      </p:sp>
      <p:sp>
        <p:nvSpPr>
          <p:cNvPr id="4" name="Slide Number Placeholder 3"/>
          <p:cNvSpPr>
            <a:spLocks noGrp="1"/>
          </p:cNvSpPr>
          <p:nvPr>
            <p:ph type="sldNum" sz="quarter" idx="10"/>
          </p:nvPr>
        </p:nvSpPr>
        <p:spPr/>
        <p:txBody>
          <a:bodyPr/>
          <a:lstStyle/>
          <a:p>
            <a:fld id="{11590652-3D8A-4D92-86F2-10EB85622046}"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lgn="just">
              <a:lnSpc>
                <a:spcPct val="150000"/>
              </a:lnSpc>
            </a:pPr>
            <a:r>
              <a:rPr lang="en-US" sz="1800" dirty="0">
                <a:effectLst/>
                <a:latin typeface="Arial" panose="020B0604020202020204" pitchFamily="34" charset="0"/>
                <a:ea typeface="Arial" panose="020B0604020202020204" pitchFamily="34" charset="0"/>
              </a:rPr>
              <a:t>These are the set of skills that separate the performers from the rest of the lot in any organization. Employability skills help me to apply all that I learned throughout my academic career. Employees with sharp employability skills are found to have gone up the ladder quite faster than their counterparts. Followings are the list of employability skills that are highly sought after by employers in this information technology domain.</a:t>
            </a:r>
            <a:endParaRPr lang="en-GB" sz="1800" dirty="0">
              <a:effectLst/>
              <a:latin typeface="Arial" panose="020B0604020202020204" pitchFamily="34" charset="0"/>
              <a:ea typeface="Arial" panose="020B0604020202020204" pitchFamily="34" charset="0"/>
            </a:endParaRPr>
          </a:p>
          <a:p>
            <a:pPr algn="just">
              <a:lnSpc>
                <a:spcPct val="150000"/>
              </a:lnSpc>
            </a:pPr>
            <a:r>
              <a:rPr lang="en-US" sz="1800" b="1" dirty="0">
                <a:effectLst/>
                <a:latin typeface="Arial" panose="020B0604020202020204" pitchFamily="34" charset="0"/>
              </a:rPr>
              <a:t>Thinking Critically</a:t>
            </a:r>
            <a:endParaRPr lang="en-GB" sz="1800" b="1" dirty="0">
              <a:effectLst/>
              <a:latin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This skill is closely knitted with problem-solving skills as I may need to analyze all of the work evidence that may be presented to me by a client. Critical thinking needs testing of hypotheses of the problem sector too and this helps in coming to an effective and logical solution of problems.</a:t>
            </a:r>
            <a:endParaRPr lang="en-GB" sz="1800" dirty="0">
              <a:effectLst/>
              <a:latin typeface="Arial" panose="020B0604020202020204" pitchFamily="34" charset="0"/>
              <a:ea typeface="Arial" panose="020B0604020202020204" pitchFamily="34" charset="0"/>
            </a:endParaRPr>
          </a:p>
          <a:p>
            <a:pPr algn="just">
              <a:lnSpc>
                <a:spcPct val="150000"/>
              </a:lnSpc>
            </a:pPr>
            <a:r>
              <a:rPr lang="en-US" sz="1800" b="1" dirty="0">
                <a:effectLst/>
                <a:latin typeface="Arial" panose="020B0604020202020204" pitchFamily="34" charset="0"/>
              </a:rPr>
              <a:t>Teamwork</a:t>
            </a:r>
            <a:endParaRPr lang="en-GB" sz="1800" b="1" dirty="0">
              <a:effectLst/>
              <a:latin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One of the most important employability skill sets is Teamwork. Almost no task, in everyday life, can be accomplished single-handedly. Therefore, being a team player will be all the more significant for me. This skill shall make me able to cope up with almost any work environment effortlessly and can bring the best out of me. </a:t>
            </a:r>
            <a:endParaRPr lang="en-GB" sz="1800" dirty="0">
              <a:effectLst/>
              <a:latin typeface="Arial" panose="020B0604020202020204" pitchFamily="34" charset="0"/>
              <a:ea typeface="Arial" panose="020B0604020202020204" pitchFamily="34" charset="0"/>
            </a:endParaRPr>
          </a:p>
          <a:p>
            <a:pPr algn="just">
              <a:lnSpc>
                <a:spcPct val="150000"/>
              </a:lnSpc>
            </a:pPr>
            <a:r>
              <a:rPr lang="en-US" sz="1800" b="1" dirty="0">
                <a:effectLst/>
                <a:latin typeface="Arial" panose="020B0604020202020204" pitchFamily="34" charset="0"/>
              </a:rPr>
              <a:t>Work Ethics</a:t>
            </a:r>
            <a:endParaRPr lang="en-GB" sz="1800" b="1" dirty="0">
              <a:effectLst/>
              <a:latin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A great sign of my employability skill would be me being able to work ethically in an organization. Such skills in the information technology domain include, but are not limited to, maintaining punctuality, adhering to timelines for finishing up projects, being loyal and honest with the company I may find myself working in, etc.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1590652-3D8A-4D92-86F2-10EB85622046}" type="slidenum">
              <a:rPr lang="en-US" smtClean="0"/>
              <a:t>5</a:t>
            </a:fld>
            <a:endParaRPr lang="en-US"/>
          </a:p>
        </p:txBody>
      </p:sp>
    </p:spTree>
    <p:extLst>
      <p:ext uri="{BB962C8B-B14F-4D97-AF65-F5344CB8AC3E}">
        <p14:creationId xmlns:p14="http://schemas.microsoft.com/office/powerpoint/2010/main" val="491734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 decided to join the information technology domain and I needed to analyze my strengths, weaknesses, opportunities for me, and threats for my career. As I found that my core strengths are being interested in seeking the root of any problem statement, being able to plan according to that. SWOT analysis helped me to locate my weakness also. I found that I lack the skills of problem-solving and thinking critically the most. These, I found, can pose a threat to my employability skills and can also be the primary reasons for my rejection in this information technology domain. I found that the strengths of my skill-sets can provide opportunities for me in this domain. In real-world coding-based applications, my strength of seeking the root of a problem can become particularly handy and this can create many work opportunities for me.</a:t>
            </a:r>
            <a:endParaRPr lang="en-US" dirty="0"/>
          </a:p>
        </p:txBody>
      </p:sp>
      <p:sp>
        <p:nvSpPr>
          <p:cNvPr id="4" name="Slide Number Placeholder 3"/>
          <p:cNvSpPr>
            <a:spLocks noGrp="1"/>
          </p:cNvSpPr>
          <p:nvPr>
            <p:ph type="sldNum" sz="quarter" idx="10"/>
          </p:nvPr>
        </p:nvSpPr>
        <p:spPr/>
        <p:txBody>
          <a:bodyPr/>
          <a:lstStyle/>
          <a:p>
            <a:fld id="{11590652-3D8A-4D92-86F2-10EB85622046}"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rPr>
              <a:t>In the domain of information technology, time management is everything. The development of information technology solutions to other industry problems always comes with time-bound instruction. The sustainability of an organization often heavily depends on time management. Among many ways to manage time, one is to block all those websites that can prove to be the major cause of distraction for employees. An effective time management tool is to maintain a To-do list to minimize wastage of time between hopping from one stage or work to another. Taking the help of advanced technology for time management is a great way that I found to be useful.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1590652-3D8A-4D92-86F2-10EB85622046}" type="slidenum">
              <a:rPr lang="en-US" smtClean="0"/>
              <a:t>7</a:t>
            </a:fld>
            <a:endParaRPr lang="en-US"/>
          </a:p>
        </p:txBody>
      </p:sp>
    </p:spTree>
    <p:extLst>
      <p:ext uri="{BB962C8B-B14F-4D97-AF65-F5344CB8AC3E}">
        <p14:creationId xmlns:p14="http://schemas.microsoft.com/office/powerpoint/2010/main" val="361358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SWOT analysis helped me a lot to identify quite a several weaknesses that I have. A personal development plan here can help me to come out of all these effectively. After identifying two major weaknesses, i.e. lacking problem-solving skills and not being able to think critically, I need to create a development plan for me to overcome those. I intend to overcome these weaknesses within the next couple of months through my research skills extensively. I plan to measure my growth rate by putting myself in an arbitrary situation that simulates a real-world scenario. This can help me to determine how far I have come and how much I need to work on these underdeveloped skills.</a:t>
            </a:r>
            <a:endParaRPr lang="en-US" dirty="0"/>
          </a:p>
        </p:txBody>
      </p:sp>
      <p:sp>
        <p:nvSpPr>
          <p:cNvPr id="4" name="Slide Number Placeholder 3"/>
          <p:cNvSpPr>
            <a:spLocks noGrp="1"/>
          </p:cNvSpPr>
          <p:nvPr>
            <p:ph type="sldNum" sz="quarter" idx="10"/>
          </p:nvPr>
        </p:nvSpPr>
        <p:spPr/>
        <p:txBody>
          <a:bodyPr/>
          <a:lstStyle/>
          <a:p>
            <a:fld id="{11590652-3D8A-4D92-86F2-10EB85622046}"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lgn="just">
              <a:lnSpc>
                <a:spcPct val="150000"/>
              </a:lnSpc>
            </a:pPr>
            <a:r>
              <a:rPr lang="en-US" sz="1800" dirty="0">
                <a:effectLst/>
                <a:latin typeface="Arial" panose="020B0604020202020204" pitchFamily="34" charset="0"/>
                <a:ea typeface="Arial" panose="020B0604020202020204" pitchFamily="34" charset="0"/>
              </a:rPr>
              <a:t>As far as my understanding goes about the world of work in the Information Technology sector, I sense that work in this domain mostly revolves around coding, networking, and cybersecurity. The domain of Information technology can further be bifurcated into two other major groups, such as technologies for communication and media technologies. While the core information technology is mostly about coding, networking, and cyber securities, communication technologies deal with finding advancement of ways to propagate and collect spread bits of information within networks of interconnected systems. I found that without the help of this communication technology, modern internet protocol is nothing. Communication Technology, as I found, also takes care of the modern essentials of database structures. Media technology is another significant wing of the modern information technology world as it represents binary pieces of information in a human-readable format. The absence of this wing of modern technology, I believe, would make the achievements of the information technology world junk. Taking a refreshing break from continuous work has proved to be a boosting factor of productivity and I found that the media technology here is a wonderful stress reliever, by providing effective gaming essentials. The information technology world, as I understood, has a part to play in deploying a sundry of applications within any business organization. It is also responsible for troubleshooting various applications and systems. Complying with prevailing business norms, administering and supporting are also critical parts of this information technology world.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11590652-3D8A-4D92-86F2-10EB85622046}"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above study shows the essential research strategies of soft skills that may prove to be useful in my higher education. By being able to find out my core strengths, weaknesses, etc. I could gauge the necessity of taking ownership of my learning in my academic career. In the end, my employability skills of mine also need to be taken care of and for this, I found a few good time management tools and personal development plans to work with. The importance of knowledge and understanding skills are also what I learned throughout the entire study. Having developed an idea of working with real-world information technology, I, effectively, could identify the manner they work and its different wings of operation. I learned that the various wings of the modern information technology world play some crucial roles even in our everyday life. I discovered that my strengths can potentially be my opportunity creators.</a:t>
            </a:r>
            <a:endParaRPr lang="en-US" dirty="0"/>
          </a:p>
        </p:txBody>
      </p:sp>
      <p:sp>
        <p:nvSpPr>
          <p:cNvPr id="4" name="Slide Number Placeholder 3"/>
          <p:cNvSpPr>
            <a:spLocks noGrp="1"/>
          </p:cNvSpPr>
          <p:nvPr>
            <p:ph type="sldNum" sz="quarter" idx="10"/>
          </p:nvPr>
        </p:nvSpPr>
        <p:spPr/>
        <p:txBody>
          <a:bodyPr/>
          <a:lstStyle/>
          <a:p>
            <a:fld id="{11590652-3D8A-4D92-86F2-10EB85622046}"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590652-3D8A-4D92-86F2-10EB85622046}" type="slidenum">
              <a:rPr lang="en-US" smtClean="0"/>
              <a:t>12</a:t>
            </a:fld>
            <a:endParaRPr lang="en-US"/>
          </a:p>
        </p:txBody>
      </p:sp>
    </p:spTree>
    <p:extLst>
      <p:ext uri="{BB962C8B-B14F-4D97-AF65-F5344CB8AC3E}">
        <p14:creationId xmlns:p14="http://schemas.microsoft.com/office/powerpoint/2010/main" val="3360960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800A3CA-A5ED-4D61-AD2E-0DDD3F91197C}"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00A3CA-A5ED-4D61-AD2E-0DDD3F91197C}"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00A3CA-A5ED-4D61-AD2E-0DDD3F91197C}"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800A3CA-A5ED-4D61-AD2E-0DDD3F91197C}" type="datetimeFigureOut">
              <a:rPr lang="en-US" smtClean="0"/>
              <a:t>8/21/21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00A3CA-A5ED-4D61-AD2E-0DDD3F91197C}" type="datetimeFigureOut">
              <a:rPr lang="en-US" smtClean="0"/>
              <a:t>8/21/21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800A3CA-A5ED-4D61-AD2E-0DDD3F91197C}" type="datetimeFigureOut">
              <a:rPr lang="en-US" smtClean="0"/>
              <a:t>8/21/21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00A3CA-A5ED-4D61-AD2E-0DDD3F91197C}" type="datetimeFigureOut">
              <a:rPr lang="en-US" smtClean="0"/>
              <a:t>8/21/21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00A3CA-A5ED-4D61-AD2E-0DDD3F91197C}" type="datetimeFigureOut">
              <a:rPr lang="en-US" smtClean="0"/>
              <a:t>8/21/21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00A3CA-A5ED-4D61-AD2E-0DDD3F91197C}" type="datetimeFigureOut">
              <a:rPr lang="en-US" smtClean="0"/>
              <a:t>8/21/21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00A3CA-A5ED-4D61-AD2E-0DDD3F91197C}"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00A3CA-A5ED-4D61-AD2E-0DDD3F91197C}"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F91BC4-6993-422D-A766-D309FC9BD19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l="-5000" r="-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00A3CA-A5ED-4D61-AD2E-0DDD3F91197C}" type="datetimeFigureOut">
              <a:rPr lang="en-US" smtClean="0"/>
              <a:t>8/21/21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F91BC4-6993-422D-A766-D309FC9BD193}"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5000"/>
            <a:lum/>
          </a:blip>
          <a:srcRect/>
          <a:stretch>
            <a:fillRect t="-1000" b="-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693987"/>
            <a:ext cx="7772400" cy="1470025"/>
          </a:xfrm>
        </p:spPr>
        <p:txBody>
          <a:bodyPr>
            <a:normAutofit fontScale="90000"/>
          </a:bodyPr>
          <a:lstStyle/>
          <a:p>
            <a:r>
              <a:rPr lang="en-US" sz="4000" b="1" dirty="0">
                <a:latin typeface="Times New Roman" panose="02020603050405020304" pitchFamily="18" charset="0"/>
                <a:cs typeface="Times New Roman" panose="02020603050405020304" pitchFamily="18" charset="0"/>
              </a:rPr>
              <a:t>INDIVIDUAL PRESENTATION</a:t>
            </a:r>
            <a:br>
              <a:rPr lang="en-US" sz="40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Masum Billah (2028988)</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BMSW4001</a:t>
            </a:r>
            <a:endParaRPr lang="en-US" sz="4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8229600" cy="838200"/>
          </a:xfrm>
        </p:spPr>
        <p:txBody>
          <a:bodyPr>
            <a:normAutofit/>
          </a:bodyPr>
          <a:lstStyle/>
          <a:p>
            <a:r>
              <a:rPr lang="en-US" sz="3200" b="1" dirty="0">
                <a:latin typeface="Times New Roman" pitchFamily="18" charset="0"/>
                <a:cs typeface="Times New Roman" pitchFamily="18" charset="0"/>
              </a:rPr>
              <a:t>Introduction</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1219200"/>
            <a:ext cx="5181600" cy="5029200"/>
          </a:xfrm>
        </p:spPr>
        <p:txBody>
          <a:bodyPr>
            <a:noAutofit/>
          </a:bodyPr>
          <a:lstStyle/>
          <a:p>
            <a:pPr lvl="0" algn="just">
              <a:lnSpc>
                <a:spcPct val="150000"/>
              </a:lnSpc>
              <a:buFont typeface="Wingdings" panose="05000000000000000000" pitchFamily="2" charset="2"/>
              <a:buChar char="Ø"/>
            </a:pPr>
            <a:r>
              <a:rPr lang="en-US" sz="1800" dirty="0">
                <a:latin typeface="Times New Roman" pitchFamily="18" charset="0"/>
                <a:cs typeface="Times New Roman" pitchFamily="18" charset="0"/>
              </a:rPr>
              <a:t>Consideration of academic and employability skills to join the Information Technology industry: SWOT, Time Management Tools, Personal Development Plans can help me to make decisions and my correct orientation.</a:t>
            </a:r>
          </a:p>
          <a:p>
            <a:pPr lvl="0" algn="just">
              <a:lnSpc>
                <a:spcPct val="150000"/>
              </a:lnSpc>
              <a:buFont typeface="Wingdings" panose="05000000000000000000" pitchFamily="2" charset="2"/>
              <a:buChar char="Ø"/>
            </a:pPr>
            <a:r>
              <a:rPr lang="en-US" sz="1800" dirty="0">
                <a:latin typeface="Times New Roman" pitchFamily="18" charset="0"/>
                <a:cs typeface="Times New Roman" pitchFamily="18" charset="0"/>
              </a:rPr>
              <a:t>SWOT analysis: This kind of Analysis method, helps me to evaluate my strengths, weaknesses, the opportunities that I can grab, and any threats to my career.</a:t>
            </a:r>
          </a:p>
          <a:p>
            <a:pPr lvl="0" algn="just">
              <a:lnSpc>
                <a:spcPct val="150000"/>
              </a:lnSpc>
              <a:buFont typeface="Wingdings" panose="05000000000000000000" pitchFamily="2" charset="2"/>
              <a:buChar char="Ø"/>
            </a:pPr>
            <a:r>
              <a:rPr lang="en-US" sz="1800" dirty="0">
                <a:latin typeface="Times New Roman" pitchFamily="18" charset="0"/>
                <a:cs typeface="Times New Roman" pitchFamily="18" charset="0"/>
              </a:rPr>
              <a:t>Time management tools: Information Technology domain being sensitive to work completion schedules (Noah and Aziz, 2020)</a:t>
            </a:r>
          </a:p>
          <a:p>
            <a:pPr lvl="0" algn="just">
              <a:lnSpc>
                <a:spcPct val="150000"/>
              </a:lnSpc>
              <a:buFont typeface="Wingdings" panose="05000000000000000000" pitchFamily="2" charset="2"/>
              <a:buChar char="Ø"/>
            </a:pPr>
            <a:endParaRPr lang="en-US" sz="1800" dirty="0">
              <a:latin typeface="Times New Roman" pitchFamily="18" charset="0"/>
              <a:cs typeface="Times New Roman" pitchFamily="18" charset="0"/>
            </a:endParaRPr>
          </a:p>
          <a:p>
            <a:pPr algn="just">
              <a:lnSpc>
                <a:spcPct val="150000"/>
              </a:lnSpc>
              <a:buFont typeface="Wingdings" panose="05000000000000000000" pitchFamily="2" charset="2"/>
              <a:buChar char="Ø"/>
            </a:pPr>
            <a:endParaRPr lang="en-US" sz="1800" dirty="0">
              <a:latin typeface="Times New Roman" pitchFamily="18" charset="0"/>
              <a:cs typeface="Times New Roman" pitchFamily="18" charset="0"/>
            </a:endParaRPr>
          </a:p>
        </p:txBody>
      </p:sp>
      <p:pic>
        <p:nvPicPr>
          <p:cNvPr id="1026" name="Picture 2" descr="Personal Skill Development - Syed Billal Hossain">
            <a:extLst>
              <a:ext uri="{FF2B5EF4-FFF2-40B4-BE49-F238E27FC236}">
                <a16:creationId xmlns:a16="http://schemas.microsoft.com/office/drawing/2014/main" id="{CEC5CC6C-02C9-471E-AB75-CE8990066A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2209800"/>
            <a:ext cx="2971800" cy="2438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45274-C851-471A-BB49-A506ABE7AE24}"/>
              </a:ext>
            </a:extLst>
          </p:cNvPr>
          <p:cNvSpPr>
            <a:spLocks noGrp="1"/>
          </p:cNvSpPr>
          <p:nvPr>
            <p:ph type="title"/>
          </p:nvPr>
        </p:nvSpPr>
        <p:spPr/>
        <p:txBody>
          <a:bodyPr>
            <a:normAutofit/>
          </a:bodyPr>
          <a:lstStyle/>
          <a:p>
            <a:r>
              <a:rPr lang="en-IN" sz="3200" b="1" dirty="0" err="1">
                <a:latin typeface="Times New Roman" panose="02020603050405020304" pitchFamily="18" charset="0"/>
                <a:cs typeface="Times New Roman" panose="02020603050405020304" pitchFamily="18" charset="0"/>
              </a:rPr>
              <a:t>Contd</a:t>
            </a:r>
            <a:r>
              <a:rPr lang="en-IN" sz="3200" b="1" dirty="0">
                <a:latin typeface="Times New Roman" panose="02020603050405020304" pitchFamily="18" charset="0"/>
                <a:cs typeface="Times New Roman" panose="02020603050405020304" pitchFamily="18" charset="0"/>
              </a:rPr>
              <a:t>…</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CC42BAA-43BF-4D03-AEDA-0597BBBE045E}"/>
              </a:ext>
            </a:extLst>
          </p:cNvPr>
          <p:cNvSpPr>
            <a:spLocks noGrp="1"/>
          </p:cNvSpPr>
          <p:nvPr>
            <p:ph idx="1"/>
          </p:nvPr>
        </p:nvSpPr>
        <p:spPr>
          <a:xfrm>
            <a:off x="3581400" y="1600200"/>
            <a:ext cx="5105400" cy="4525963"/>
          </a:xfrm>
        </p:spPr>
        <p:txBody>
          <a:bodyPr>
            <a:normAutofit/>
          </a:bodyPr>
          <a:lstStyle/>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 may greatly be benefited from time management tools.</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Personal development plan (PDP): Adhering to such plans helps me to overcome the weaknesses that were earlier identified with the help of SWOT analysis. </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Knowledge of job-specific tasks: Such knowledge can help me in root cause analysis and find a suitable and effective solution to every individual problem.</a:t>
            </a:r>
            <a:endParaRPr lang="en-GB" sz="1800" dirty="0">
              <a:latin typeface="Arial" panose="020B0604020202020204" pitchFamily="34" charset="0"/>
              <a:cs typeface="Arial" panose="020B0604020202020204" pitchFamily="34" charset="0"/>
            </a:endParaRPr>
          </a:p>
        </p:txBody>
      </p:sp>
      <p:pic>
        <p:nvPicPr>
          <p:cNvPr id="2050" name="Picture 2" descr="Personal Development Course in P.O. Garia, Kolkata | ID: 8123025348">
            <a:extLst>
              <a:ext uri="{FF2B5EF4-FFF2-40B4-BE49-F238E27FC236}">
                <a16:creationId xmlns:a16="http://schemas.microsoft.com/office/drawing/2014/main" id="{98E01B83-2FDB-4F0C-9C77-BA589A24C9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2362200"/>
            <a:ext cx="215265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62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Times New Roman" pitchFamily="18" charset="0"/>
                <a:cs typeface="Times New Roman" pitchFamily="18" charset="0"/>
              </a:rPr>
              <a:t>Academic and Employability skills</a:t>
            </a:r>
          </a:p>
        </p:txBody>
      </p:sp>
      <p:sp>
        <p:nvSpPr>
          <p:cNvPr id="3" name="Content Placeholder 2"/>
          <p:cNvSpPr>
            <a:spLocks noGrp="1"/>
          </p:cNvSpPr>
          <p:nvPr>
            <p:ph idx="1"/>
          </p:nvPr>
        </p:nvSpPr>
        <p:spPr>
          <a:xfrm>
            <a:off x="457200" y="1600200"/>
            <a:ext cx="4876800" cy="4983162"/>
          </a:xfrm>
        </p:spPr>
        <p:txBody>
          <a:bodyPr>
            <a:normAutofit fontScale="92500" lnSpcReduction="20000"/>
          </a:bodyPr>
          <a:lstStyle/>
          <a:p>
            <a:pPr marL="0" lvl="0" indent="0" algn="just">
              <a:lnSpc>
                <a:spcPct val="150000"/>
              </a:lnSpc>
              <a:buNone/>
            </a:pPr>
            <a:r>
              <a:rPr lang="en-US" sz="1800" b="1" dirty="0">
                <a:latin typeface="Arial" panose="020B0604020202020204" pitchFamily="34" charset="0"/>
                <a:cs typeface="Arial" panose="020B0604020202020204" pitchFamily="34" charset="0"/>
              </a:rPr>
              <a:t>Academic skills</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Communication Skills: This is a necessary skill to have a proper understanding of any work and also to set expectations of a client.</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Problem Solving Skills: A must-have skill to be able to resolve client issues.</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Planning Skills: An excellent skill to have for providing a cost-effective and timely resolution of problem statements.</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Research Skills: To remain updated on the latest technological developments and finding new ways for problem-solving (Graf and </a:t>
            </a:r>
            <a:r>
              <a:rPr lang="en-US" sz="1800" dirty="0" err="1">
                <a:latin typeface="Arial" panose="020B0604020202020204" pitchFamily="34" charset="0"/>
                <a:cs typeface="Arial" panose="020B0604020202020204" pitchFamily="34" charset="0"/>
              </a:rPr>
              <a:t>Gardin</a:t>
            </a:r>
            <a:r>
              <a:rPr lang="en-US" sz="1800" dirty="0">
                <a:latin typeface="Arial" panose="020B0604020202020204" pitchFamily="34" charset="0"/>
                <a:cs typeface="Arial" panose="020B0604020202020204" pitchFamily="34" charset="0"/>
              </a:rPr>
              <a:t>, 2018).</a:t>
            </a:r>
          </a:p>
          <a:p>
            <a:pPr algn="just">
              <a:lnSpc>
                <a:spcPct val="150000"/>
              </a:lnSpc>
            </a:pPr>
            <a:endParaRPr lang="en-US" sz="1800" dirty="0">
              <a:latin typeface="Arial" panose="020B0604020202020204" pitchFamily="34" charset="0"/>
              <a:cs typeface="Arial" panose="020B0604020202020204" pitchFamily="34" charset="0"/>
            </a:endParaRPr>
          </a:p>
        </p:txBody>
      </p:sp>
      <p:pic>
        <p:nvPicPr>
          <p:cNvPr id="3074" name="Picture 2" descr="Assessing Student Critical Thinking and Problem Solving Skills | NGLC">
            <a:extLst>
              <a:ext uri="{FF2B5EF4-FFF2-40B4-BE49-F238E27FC236}">
                <a16:creationId xmlns:a16="http://schemas.microsoft.com/office/drawing/2014/main" id="{6B308EE6-F3CC-4544-8EEB-E87F94BA3D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2667000"/>
            <a:ext cx="3333750" cy="2286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966F3-2689-42C5-92FD-2BB84A3E3F9E}"/>
              </a:ext>
            </a:extLst>
          </p:cNvPr>
          <p:cNvSpPr>
            <a:spLocks noGrp="1"/>
          </p:cNvSpPr>
          <p:nvPr>
            <p:ph type="title"/>
          </p:nvPr>
        </p:nvSpPr>
        <p:spPr/>
        <p:txBody>
          <a:bodyPr>
            <a:normAutofit/>
          </a:bodyPr>
          <a:lstStyle/>
          <a:p>
            <a:r>
              <a:rPr lang="en-IN" sz="3200" b="1" dirty="0" err="1">
                <a:latin typeface="Times New Roman" panose="02020603050405020304" pitchFamily="18" charset="0"/>
                <a:cs typeface="Times New Roman" panose="02020603050405020304" pitchFamily="18" charset="0"/>
              </a:rPr>
              <a:t>Contd</a:t>
            </a:r>
            <a:r>
              <a:rPr lang="en-IN" sz="3200" b="1" dirty="0">
                <a:latin typeface="Times New Roman" panose="02020603050405020304" pitchFamily="18" charset="0"/>
                <a:cs typeface="Times New Roman" panose="02020603050405020304" pitchFamily="18" charset="0"/>
              </a:rPr>
              <a:t>…</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4FC667-F7C4-4931-A6B2-C9F8E61E457E}"/>
              </a:ext>
            </a:extLst>
          </p:cNvPr>
          <p:cNvSpPr>
            <a:spLocks noGrp="1"/>
          </p:cNvSpPr>
          <p:nvPr>
            <p:ph idx="1"/>
          </p:nvPr>
        </p:nvSpPr>
        <p:spPr>
          <a:xfrm>
            <a:off x="3695701" y="1219200"/>
            <a:ext cx="5410199" cy="5181600"/>
          </a:xfrm>
        </p:spPr>
        <p:txBody>
          <a:bodyPr>
            <a:normAutofit fontScale="92500" lnSpcReduction="10000"/>
          </a:bodyPr>
          <a:lstStyle/>
          <a:p>
            <a:pPr marL="0" indent="0">
              <a:buNone/>
            </a:pPr>
            <a:r>
              <a:rPr lang="en-US" sz="1800" b="1" dirty="0">
                <a:effectLst/>
                <a:latin typeface="Arial" panose="020B0604020202020204" pitchFamily="34" charset="0"/>
                <a:cs typeface="Arial" panose="020B0604020202020204" pitchFamily="34" charset="0"/>
              </a:rPr>
              <a:t>Employability Skills</a:t>
            </a:r>
          </a:p>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Thinking Critically: There can be unforeseen situations that have only hypothetical solutions. </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Critical thinking helps to find a realistic approach to resolve such issues based on knowledge (Bolster </a:t>
            </a:r>
            <a:r>
              <a:rPr lang="en-US" sz="1800" i="1" u="none" strike="noStrike" dirty="0">
                <a:effectLst/>
                <a:latin typeface="Arial" panose="020B0604020202020204" pitchFamily="34" charset="0"/>
                <a:ea typeface="Arial" panose="020B0604020202020204" pitchFamily="34" charset="0"/>
                <a:cs typeface="Arial" panose="020B0604020202020204" pitchFamily="34" charset="0"/>
              </a:rPr>
              <a:t>et al.</a:t>
            </a:r>
            <a:r>
              <a:rPr lang="en-US" sz="1800" u="none" strike="noStrike" dirty="0">
                <a:effectLst/>
                <a:latin typeface="Arial" panose="020B0604020202020204" pitchFamily="34" charset="0"/>
                <a:ea typeface="Arial" panose="020B0604020202020204" pitchFamily="34" charset="0"/>
                <a:cs typeface="Arial" panose="020B0604020202020204" pitchFamily="34" charset="0"/>
              </a:rPr>
              <a:t> 2021).</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Teamwork: A good team player has higher success rates than one who could not gel with a team. </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Teamwork exposes a person to various kinds of challenges.</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Work Ethics: This is something that can't be deviated to avoid legal complications and failure in a job.</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GB" sz="1800" b="1" dirty="0">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098" name="Picture 2" descr="Employability Skills – BVRIT-H">
            <a:extLst>
              <a:ext uri="{FF2B5EF4-FFF2-40B4-BE49-F238E27FC236}">
                <a16:creationId xmlns:a16="http://schemas.microsoft.com/office/drawing/2014/main" id="{19C22852-4D43-49CF-8CE3-E5C41E553BB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211070"/>
            <a:ext cx="3657600" cy="2435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680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SWOT Analysis</a:t>
            </a:r>
          </a:p>
        </p:txBody>
      </p:sp>
      <p:graphicFrame>
        <p:nvGraphicFramePr>
          <p:cNvPr id="5" name="Table 4"/>
          <p:cNvGraphicFramePr>
            <a:graphicFrameLocks noGrp="1"/>
          </p:cNvGraphicFramePr>
          <p:nvPr>
            <p:extLst>
              <p:ext uri="{D42A27DB-BD31-4B8C-83A1-F6EECF244321}">
                <p14:modId xmlns:p14="http://schemas.microsoft.com/office/powerpoint/2010/main" val="1536398424"/>
              </p:ext>
            </p:extLst>
          </p:nvPr>
        </p:nvGraphicFramePr>
        <p:xfrm>
          <a:off x="1600200" y="2133600"/>
          <a:ext cx="6524626" cy="3869513"/>
        </p:xfrm>
        <a:graphic>
          <a:graphicData uri="http://schemas.openxmlformats.org/drawingml/2006/table">
            <a:tbl>
              <a:tblPr/>
              <a:tblGrid>
                <a:gridCol w="3262313">
                  <a:extLst>
                    <a:ext uri="{9D8B030D-6E8A-4147-A177-3AD203B41FA5}">
                      <a16:colId xmlns:a16="http://schemas.microsoft.com/office/drawing/2014/main" val="20000"/>
                    </a:ext>
                  </a:extLst>
                </a:gridCol>
                <a:gridCol w="3262313">
                  <a:extLst>
                    <a:ext uri="{9D8B030D-6E8A-4147-A177-3AD203B41FA5}">
                      <a16:colId xmlns:a16="http://schemas.microsoft.com/office/drawing/2014/main" val="20001"/>
                    </a:ext>
                  </a:extLst>
                </a:gridCol>
              </a:tblGrid>
              <a:tr h="621514">
                <a:tc>
                  <a:txBody>
                    <a:bodyPr/>
                    <a:lstStyle/>
                    <a:p>
                      <a:pPr marL="0" marR="0" algn="ctr">
                        <a:lnSpc>
                          <a:spcPct val="150000"/>
                        </a:lnSpc>
                        <a:spcBef>
                          <a:spcPts val="0"/>
                        </a:spcBef>
                        <a:spcAft>
                          <a:spcPts val="0"/>
                        </a:spcAft>
                      </a:pPr>
                      <a:r>
                        <a:rPr lang="en-US" sz="1600" b="1">
                          <a:latin typeface="Arial" panose="020B0604020202020204" pitchFamily="34" charset="0"/>
                          <a:ea typeface="Arial"/>
                          <a:cs typeface="Arial" panose="020B0604020202020204" pitchFamily="34" charset="0"/>
                        </a:rPr>
                        <a:t>Strengths</a:t>
                      </a:r>
                      <a:endParaRPr lang="en-US" sz="160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b="1">
                          <a:latin typeface="Arial" panose="020B0604020202020204" pitchFamily="34" charset="0"/>
                          <a:ea typeface="Arial"/>
                          <a:cs typeface="Arial" panose="020B0604020202020204" pitchFamily="34" charset="0"/>
                        </a:rPr>
                        <a:t>Weaknesses</a:t>
                      </a:r>
                      <a:endParaRPr lang="en-US" sz="160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34465">
                <a:tc>
                  <a:txBody>
                    <a:bodyPr/>
                    <a:lstStyle/>
                    <a:p>
                      <a:pPr marL="342900" marR="0" lvl="0" indent="-342900">
                        <a:lnSpc>
                          <a:spcPct val="150000"/>
                        </a:lnSpc>
                        <a:spcBef>
                          <a:spcPts val="0"/>
                        </a:spcBef>
                        <a:spcAft>
                          <a:spcPts val="0"/>
                        </a:spcAft>
                        <a:buFont typeface="Arial"/>
                        <a:buChar char="●"/>
                      </a:pPr>
                      <a:r>
                        <a:rPr lang="en-US" sz="1600" u="none" strike="noStrike">
                          <a:latin typeface="Arial" panose="020B0604020202020204" pitchFamily="34" charset="0"/>
                          <a:ea typeface="Arial"/>
                          <a:cs typeface="Arial" panose="020B0604020202020204" pitchFamily="34" charset="0"/>
                        </a:rPr>
                        <a:t>Planning</a:t>
                      </a:r>
                    </a:p>
                    <a:p>
                      <a:pPr marL="342900" marR="0" lvl="0" indent="-342900">
                        <a:lnSpc>
                          <a:spcPct val="150000"/>
                        </a:lnSpc>
                        <a:spcBef>
                          <a:spcPts val="0"/>
                        </a:spcBef>
                        <a:spcAft>
                          <a:spcPts val="0"/>
                        </a:spcAft>
                        <a:buFont typeface="Arial"/>
                        <a:buChar char="●"/>
                      </a:pPr>
                      <a:r>
                        <a:rPr lang="en-US" sz="1600" u="none" strike="noStrike">
                          <a:latin typeface="Arial" panose="020B0604020202020204" pitchFamily="34" charset="0"/>
                          <a:ea typeface="Arial"/>
                          <a:cs typeface="Arial" panose="020B0604020202020204" pitchFamily="34" charset="0"/>
                        </a:rPr>
                        <a:t>Root Cause Analysis of Problems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50000"/>
                        </a:lnSpc>
                        <a:spcBef>
                          <a:spcPts val="0"/>
                        </a:spcBef>
                        <a:spcAft>
                          <a:spcPts val="0"/>
                        </a:spcAft>
                        <a:buFont typeface="Arial"/>
                        <a:buChar char="●"/>
                      </a:pPr>
                      <a:r>
                        <a:rPr lang="en-US" sz="1600" u="none" strike="noStrike">
                          <a:latin typeface="Arial" panose="020B0604020202020204" pitchFamily="34" charset="0"/>
                          <a:ea typeface="Arial"/>
                          <a:cs typeface="Arial" panose="020B0604020202020204" pitchFamily="34" charset="0"/>
                        </a:rPr>
                        <a:t>Problem Solving Ability</a:t>
                      </a:r>
                    </a:p>
                    <a:p>
                      <a:pPr marL="342900" marR="0" lvl="0" indent="-342900">
                        <a:lnSpc>
                          <a:spcPct val="150000"/>
                        </a:lnSpc>
                        <a:spcBef>
                          <a:spcPts val="0"/>
                        </a:spcBef>
                        <a:spcAft>
                          <a:spcPts val="0"/>
                        </a:spcAft>
                        <a:buFont typeface="Arial"/>
                        <a:buChar char="●"/>
                      </a:pPr>
                      <a:r>
                        <a:rPr lang="en-US" sz="1600" u="none" strike="noStrike">
                          <a:latin typeface="Arial" panose="020B0604020202020204" pitchFamily="34" charset="0"/>
                          <a:ea typeface="Arial"/>
                          <a:cs typeface="Arial" panose="020B0604020202020204" pitchFamily="34" charset="0"/>
                        </a:rPr>
                        <a:t>Critical Thinking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21514">
                <a:tc>
                  <a:txBody>
                    <a:bodyPr/>
                    <a:lstStyle/>
                    <a:p>
                      <a:pPr marL="0" marR="0" algn="ctr">
                        <a:lnSpc>
                          <a:spcPct val="150000"/>
                        </a:lnSpc>
                        <a:spcBef>
                          <a:spcPts val="0"/>
                        </a:spcBef>
                        <a:spcAft>
                          <a:spcPts val="0"/>
                        </a:spcAft>
                      </a:pPr>
                      <a:r>
                        <a:rPr lang="en-US" sz="1600" b="1">
                          <a:latin typeface="Arial" panose="020B0604020202020204" pitchFamily="34" charset="0"/>
                          <a:ea typeface="Arial"/>
                          <a:cs typeface="Arial" panose="020B0604020202020204" pitchFamily="34" charset="0"/>
                        </a:rPr>
                        <a:t>Opportunities</a:t>
                      </a:r>
                      <a:endParaRPr lang="en-US" sz="160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b="1">
                          <a:latin typeface="Arial" panose="020B0604020202020204" pitchFamily="34" charset="0"/>
                          <a:ea typeface="Arial"/>
                          <a:cs typeface="Arial" panose="020B0604020202020204" pitchFamily="34" charset="0"/>
                        </a:rPr>
                        <a:t>Threats</a:t>
                      </a:r>
                      <a:endParaRPr lang="en-US" sz="160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447417">
                <a:tc>
                  <a:txBody>
                    <a:bodyPr/>
                    <a:lstStyle/>
                    <a:p>
                      <a:pPr marL="342900" marR="0" lvl="0" indent="-342900">
                        <a:lnSpc>
                          <a:spcPct val="150000"/>
                        </a:lnSpc>
                        <a:spcBef>
                          <a:spcPts val="0"/>
                        </a:spcBef>
                        <a:spcAft>
                          <a:spcPts val="0"/>
                        </a:spcAft>
                        <a:buFont typeface="Arial"/>
                        <a:buChar char="●"/>
                      </a:pPr>
                      <a:r>
                        <a:rPr lang="en-US" sz="1600" u="none" strike="noStrike" dirty="0">
                          <a:latin typeface="Arial" panose="020B0604020202020204" pitchFamily="34" charset="0"/>
                          <a:ea typeface="Arial"/>
                          <a:cs typeface="Arial" panose="020B0604020202020204" pitchFamily="34" charset="0"/>
                        </a:rPr>
                        <a:t>Opportunities to learn Coding</a:t>
                      </a:r>
                    </a:p>
                    <a:p>
                      <a:pPr marL="342900" marR="0" lvl="0" indent="-342900">
                        <a:lnSpc>
                          <a:spcPct val="150000"/>
                        </a:lnSpc>
                        <a:spcBef>
                          <a:spcPts val="0"/>
                        </a:spcBef>
                        <a:spcAft>
                          <a:spcPts val="0"/>
                        </a:spcAft>
                        <a:buFont typeface="Arial"/>
                        <a:buChar char="●"/>
                      </a:pPr>
                      <a:r>
                        <a:rPr lang="en-US" sz="1600" u="none" strike="noStrike" dirty="0">
                          <a:latin typeface="Arial" panose="020B0604020202020204" pitchFamily="34" charset="0"/>
                          <a:ea typeface="Arial"/>
                          <a:cs typeface="Arial" panose="020B0604020202020204" pitchFamily="34" charset="0"/>
                        </a:rPr>
                        <a:t>Data Analytics (</a:t>
                      </a:r>
                      <a:r>
                        <a:rPr lang="en-US" sz="1600" u="none" strike="noStrike" dirty="0" err="1">
                          <a:latin typeface="Arial" panose="020B0604020202020204" pitchFamily="34" charset="0"/>
                          <a:ea typeface="Arial"/>
                          <a:cs typeface="Arial" panose="020B0604020202020204" pitchFamily="34" charset="0"/>
                        </a:rPr>
                        <a:t>Taghavifard</a:t>
                      </a:r>
                      <a:r>
                        <a:rPr lang="en-US" sz="1600" u="none" strike="noStrike" dirty="0">
                          <a:latin typeface="Arial" panose="020B0604020202020204" pitchFamily="34" charset="0"/>
                          <a:ea typeface="Arial"/>
                          <a:cs typeface="Arial" panose="020B0604020202020204" pitchFamily="34" charset="0"/>
                        </a:rPr>
                        <a:t> </a:t>
                      </a:r>
                      <a:r>
                        <a:rPr lang="en-US" sz="1600" i="1" u="none" strike="noStrike" dirty="0">
                          <a:latin typeface="Arial" panose="020B0604020202020204" pitchFamily="34" charset="0"/>
                          <a:ea typeface="Arial"/>
                          <a:cs typeface="Arial" panose="020B0604020202020204" pitchFamily="34" charset="0"/>
                        </a:rPr>
                        <a:t>et al.</a:t>
                      </a:r>
                      <a:r>
                        <a:rPr lang="en-US" sz="1600" u="none" strike="noStrike" dirty="0">
                          <a:latin typeface="Arial" panose="020B0604020202020204" pitchFamily="34" charset="0"/>
                          <a:ea typeface="Arial"/>
                          <a:cs typeface="Arial" panose="020B0604020202020204" pitchFamily="34" charset="0"/>
                        </a:rPr>
                        <a:t> 2018)</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US" sz="1600" dirty="0">
                          <a:latin typeface="Arial" panose="020B0604020202020204" pitchFamily="34" charset="0"/>
                          <a:ea typeface="Arial"/>
                          <a:cs typeface="Arial" panose="020B0604020202020204" pitchFamily="34" charset="0"/>
                        </a:rPr>
                        <a:t>Loss of Job Opportunities (</a:t>
                      </a:r>
                      <a:r>
                        <a:rPr lang="en-US" sz="1600" dirty="0" err="1">
                          <a:latin typeface="Arial" panose="020B0604020202020204" pitchFamily="34" charset="0"/>
                          <a:ea typeface="Arial"/>
                          <a:cs typeface="Arial" panose="020B0604020202020204" pitchFamily="34" charset="0"/>
                        </a:rPr>
                        <a:t>Jatmiko</a:t>
                      </a:r>
                      <a:r>
                        <a:rPr lang="en-US" sz="1600" dirty="0">
                          <a:latin typeface="Arial" panose="020B0604020202020204" pitchFamily="34" charset="0"/>
                          <a:ea typeface="Arial"/>
                          <a:cs typeface="Arial" panose="020B0604020202020204" pitchFamily="34" charset="0"/>
                        </a:rPr>
                        <a:t> </a:t>
                      </a:r>
                      <a:r>
                        <a:rPr lang="en-US" sz="1600" i="1" dirty="0">
                          <a:latin typeface="Arial" panose="020B0604020202020204" pitchFamily="34" charset="0"/>
                          <a:ea typeface="Arial"/>
                          <a:cs typeface="Arial" panose="020B0604020202020204" pitchFamily="34" charset="0"/>
                        </a:rPr>
                        <a:t>et al.</a:t>
                      </a:r>
                      <a:r>
                        <a:rPr lang="en-US" sz="1600" dirty="0">
                          <a:latin typeface="Arial" panose="020B0604020202020204" pitchFamily="34" charset="0"/>
                          <a:ea typeface="Arial"/>
                          <a:cs typeface="Arial" panose="020B0604020202020204" pitchFamily="34" charset="0"/>
                        </a:rPr>
                        <a:t> 2021)</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1465-180D-4709-A05A-2DF9A8B1E5C6}"/>
              </a:ext>
            </a:extLst>
          </p:cNvPr>
          <p:cNvSpPr>
            <a:spLocks noGrp="1"/>
          </p:cNvSpPr>
          <p:nvPr>
            <p:ph type="title"/>
          </p:nvPr>
        </p:nvSpPr>
        <p:spPr/>
        <p:txBody>
          <a:bodyPr>
            <a:normAutofit/>
          </a:bodyPr>
          <a:lstStyle/>
          <a:p>
            <a:r>
              <a:rPr lang="en-US" sz="3200" b="1" dirty="0">
                <a:effectLst/>
                <a:latin typeface="Times New Roman" panose="02020603050405020304" pitchFamily="18" charset="0"/>
                <a:cs typeface="Times New Roman" panose="02020603050405020304" pitchFamily="18" charset="0"/>
              </a:rPr>
              <a:t>Time management tools</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A1ABFF8-724F-4F57-A433-8D04201CBC5D}"/>
              </a:ext>
            </a:extLst>
          </p:cNvPr>
          <p:cNvSpPr>
            <a:spLocks noGrp="1"/>
          </p:cNvSpPr>
          <p:nvPr>
            <p:ph idx="1"/>
          </p:nvPr>
        </p:nvSpPr>
        <p:spPr>
          <a:xfrm>
            <a:off x="457200" y="1600200"/>
            <a:ext cx="4800600" cy="4525963"/>
          </a:xfrm>
        </p:spPr>
        <p:txBody>
          <a:bodyPr>
            <a:normAutofit lnSpcReduction="10000"/>
          </a:bodyPr>
          <a:lstStyle/>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Time-bound works: The sustainability of organizations at times, depends on providing timely resolution of problem statements (Fearon </a:t>
            </a:r>
            <a:r>
              <a:rPr lang="en-US" sz="1800" i="1" u="none" strike="noStrike" dirty="0">
                <a:effectLst/>
                <a:latin typeface="Arial" panose="020B0604020202020204" pitchFamily="34" charset="0"/>
                <a:ea typeface="Arial" panose="020B0604020202020204" pitchFamily="34" charset="0"/>
                <a:cs typeface="Arial" panose="020B0604020202020204" pitchFamily="34" charset="0"/>
              </a:rPr>
              <a:t>et al.</a:t>
            </a:r>
            <a:r>
              <a:rPr lang="en-US" sz="1800" u="none" strike="noStrike" dirty="0">
                <a:effectLst/>
                <a:latin typeface="Arial" panose="020B0604020202020204" pitchFamily="34" charset="0"/>
                <a:ea typeface="Arial" panose="020B0604020202020204" pitchFamily="34" charset="0"/>
                <a:cs typeface="Arial" panose="020B0604020202020204" pitchFamily="34" charset="0"/>
              </a:rPr>
              <a:t> 2020).</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Manage Distractions: This needs to be managed to boost or at least continue with the present productivity of employees without letting down sliding.</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US" sz="1800" u="none" strike="noStrike" dirty="0">
                <a:effectLst/>
                <a:latin typeface="Arial" panose="020B0604020202020204" pitchFamily="34" charset="0"/>
                <a:ea typeface="Arial" panose="020B0604020202020204" pitchFamily="34" charset="0"/>
                <a:cs typeface="Arial" panose="020B0604020202020204" pitchFamily="34" charset="0"/>
              </a:rPr>
              <a:t>To-Do list: Lists such as this, helps to keep track of how much is done, what is going on and how much is still pending.</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pic>
        <p:nvPicPr>
          <p:cNvPr id="5122" name="Picture 2" descr="Time Management Definition, Importance &amp;amp; Example | Human Resources (HR)  Dictionary | MBA Skool-Study.Learn.Share.">
            <a:extLst>
              <a:ext uri="{FF2B5EF4-FFF2-40B4-BE49-F238E27FC236}">
                <a16:creationId xmlns:a16="http://schemas.microsoft.com/office/drawing/2014/main" id="{93C2C54B-CB20-4F7C-82FD-345946C34D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2097881"/>
            <a:ext cx="2685237" cy="2662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6569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Personal Development Plan</a:t>
            </a:r>
            <a:endParaRPr lang="en-US" sz="3200" dirty="0">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4092492055"/>
              </p:ext>
            </p:extLst>
          </p:nvPr>
        </p:nvGraphicFramePr>
        <p:xfrm>
          <a:off x="838198" y="1676400"/>
          <a:ext cx="7086604" cy="4343400"/>
        </p:xfrm>
        <a:graphic>
          <a:graphicData uri="http://schemas.openxmlformats.org/drawingml/2006/table">
            <a:tbl>
              <a:tblPr/>
              <a:tblGrid>
                <a:gridCol w="1771651">
                  <a:extLst>
                    <a:ext uri="{9D8B030D-6E8A-4147-A177-3AD203B41FA5}">
                      <a16:colId xmlns:a16="http://schemas.microsoft.com/office/drawing/2014/main" val="20000"/>
                    </a:ext>
                  </a:extLst>
                </a:gridCol>
                <a:gridCol w="1771651">
                  <a:extLst>
                    <a:ext uri="{9D8B030D-6E8A-4147-A177-3AD203B41FA5}">
                      <a16:colId xmlns:a16="http://schemas.microsoft.com/office/drawing/2014/main" val="20001"/>
                    </a:ext>
                  </a:extLst>
                </a:gridCol>
                <a:gridCol w="1771651">
                  <a:extLst>
                    <a:ext uri="{9D8B030D-6E8A-4147-A177-3AD203B41FA5}">
                      <a16:colId xmlns:a16="http://schemas.microsoft.com/office/drawing/2014/main" val="20002"/>
                    </a:ext>
                  </a:extLst>
                </a:gridCol>
                <a:gridCol w="1771651">
                  <a:extLst>
                    <a:ext uri="{9D8B030D-6E8A-4147-A177-3AD203B41FA5}">
                      <a16:colId xmlns:a16="http://schemas.microsoft.com/office/drawing/2014/main" val="20003"/>
                    </a:ext>
                  </a:extLst>
                </a:gridCol>
              </a:tblGrid>
              <a:tr h="1447800">
                <a:tc>
                  <a:txBody>
                    <a:bodyPr/>
                    <a:lstStyle/>
                    <a:p>
                      <a:pPr marL="0" marR="0" algn="ctr">
                        <a:lnSpc>
                          <a:spcPct val="150000"/>
                        </a:lnSpc>
                        <a:spcBef>
                          <a:spcPts val="0"/>
                        </a:spcBef>
                        <a:spcAft>
                          <a:spcPts val="0"/>
                        </a:spcAft>
                      </a:pPr>
                      <a:r>
                        <a:rPr lang="en-US" sz="1600" b="1" dirty="0">
                          <a:latin typeface="Arial" panose="020B0604020202020204" pitchFamily="34" charset="0"/>
                          <a:ea typeface="Arial"/>
                          <a:cs typeface="Arial" panose="020B0604020202020204" pitchFamily="34" charset="0"/>
                        </a:rPr>
                        <a:t>Areas of development</a:t>
                      </a:r>
                      <a:endParaRPr lang="en-US" sz="1600" dirty="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b="1">
                          <a:latin typeface="Arial" panose="020B0604020202020204" pitchFamily="34" charset="0"/>
                          <a:ea typeface="Arial"/>
                          <a:cs typeface="Arial" panose="020B0604020202020204" pitchFamily="34" charset="0"/>
                        </a:rPr>
                        <a:t>Strategies to achieve the goal</a:t>
                      </a:r>
                      <a:endParaRPr lang="en-US" sz="160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b="1">
                          <a:latin typeface="Arial" panose="020B0604020202020204" pitchFamily="34" charset="0"/>
                          <a:ea typeface="Arial"/>
                          <a:cs typeface="Arial" panose="020B0604020202020204" pitchFamily="34" charset="0"/>
                        </a:rPr>
                        <a:t>Resources required for development</a:t>
                      </a:r>
                      <a:endParaRPr lang="en-US" sz="160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b="1">
                          <a:latin typeface="Arial" panose="020B0604020202020204" pitchFamily="34" charset="0"/>
                          <a:ea typeface="Arial"/>
                          <a:cs typeface="Arial" panose="020B0604020202020204" pitchFamily="34" charset="0"/>
                        </a:rPr>
                        <a:t>Time required</a:t>
                      </a:r>
                      <a:endParaRPr lang="en-US" sz="1600">
                        <a:latin typeface="Arial" panose="020B0604020202020204" pitchFamily="34" charset="0"/>
                        <a:ea typeface="Arial"/>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447800">
                <a:tc>
                  <a:txBody>
                    <a:bodyPr/>
                    <a:lstStyle/>
                    <a:p>
                      <a:pPr marL="0" marR="0">
                        <a:lnSpc>
                          <a:spcPct val="150000"/>
                        </a:lnSpc>
                        <a:spcBef>
                          <a:spcPts val="0"/>
                        </a:spcBef>
                        <a:spcAft>
                          <a:spcPts val="0"/>
                        </a:spcAft>
                      </a:pPr>
                      <a:r>
                        <a:rPr lang="en-US" sz="1600">
                          <a:latin typeface="Arial" panose="020B0604020202020204" pitchFamily="34" charset="0"/>
                          <a:ea typeface="Arial"/>
                          <a:cs typeface="Arial" panose="020B0604020202020204" pitchFamily="34" charset="0"/>
                        </a:rPr>
                        <a:t>Problem Solving Skills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US" sz="1600">
                          <a:latin typeface="Arial" panose="020B0604020202020204" pitchFamily="34" charset="0"/>
                          <a:ea typeface="Arial"/>
                          <a:cs typeface="Arial" panose="020B0604020202020204" pitchFamily="34" charset="0"/>
                        </a:rPr>
                        <a:t>Extensive online Research (Bintani, 2020)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US" sz="1600">
                          <a:latin typeface="Arial" panose="020B0604020202020204" pitchFamily="34" charset="0"/>
                          <a:ea typeface="Arial"/>
                          <a:cs typeface="Arial" panose="020B0604020202020204" pitchFamily="34" charset="0"/>
                        </a:rPr>
                        <a:t>Internet connectivity &amp; Books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US" sz="1600">
                          <a:latin typeface="Arial" panose="020B0604020202020204" pitchFamily="34" charset="0"/>
                          <a:ea typeface="Arial"/>
                          <a:cs typeface="Arial" panose="020B0604020202020204" pitchFamily="34" charset="0"/>
                        </a:rPr>
                        <a:t>A couple of months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447800">
                <a:tc>
                  <a:txBody>
                    <a:bodyPr/>
                    <a:lstStyle/>
                    <a:p>
                      <a:pPr marL="0" marR="0">
                        <a:lnSpc>
                          <a:spcPct val="150000"/>
                        </a:lnSpc>
                        <a:spcBef>
                          <a:spcPts val="0"/>
                        </a:spcBef>
                        <a:spcAft>
                          <a:spcPts val="0"/>
                        </a:spcAft>
                      </a:pPr>
                      <a:r>
                        <a:rPr lang="en-US" sz="1600">
                          <a:latin typeface="Arial" panose="020B0604020202020204" pitchFamily="34" charset="0"/>
                          <a:ea typeface="Arial"/>
                          <a:cs typeface="Arial" panose="020B0604020202020204" pitchFamily="34" charset="0"/>
                        </a:rPr>
                        <a:t>Critical Thinking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US" sz="1600">
                          <a:latin typeface="Arial" panose="020B0604020202020204" pitchFamily="34" charset="0"/>
                          <a:ea typeface="Arial"/>
                          <a:cs typeface="Arial" panose="020B0604020202020204" pitchFamily="34" charset="0"/>
                        </a:rPr>
                        <a:t>Being under a Mentor (Bukharina, 2018)</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US" sz="1600">
                          <a:latin typeface="Arial" panose="020B0604020202020204" pitchFamily="34" charset="0"/>
                          <a:ea typeface="Arial"/>
                          <a:cs typeface="Arial" panose="020B0604020202020204" pitchFamily="34" charset="0"/>
                        </a:rPr>
                        <a:t>A Qualified &amp; Experienced Mentor</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US" sz="1600" dirty="0">
                          <a:latin typeface="Arial" panose="020B0604020202020204" pitchFamily="34" charset="0"/>
                          <a:ea typeface="Arial"/>
                          <a:cs typeface="Arial" panose="020B0604020202020204" pitchFamily="34" charset="0"/>
                        </a:rPr>
                        <a:t>A couple of months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Times New Roman" pitchFamily="18" charset="0"/>
                <a:cs typeface="Times New Roman" pitchFamily="18" charset="0"/>
              </a:rPr>
              <a:t>An understanding of the world of work in the Information Technology sector</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152400" y="1417638"/>
            <a:ext cx="5562600" cy="5287962"/>
          </a:xfrm>
        </p:spPr>
        <p:txBody>
          <a:bodyPr>
            <a:normAutofit fontScale="92500" lnSpcReduction="10000"/>
          </a:bodyPr>
          <a:lstStyle/>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Coding &amp; Networking: Heavily technology dependent.</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Cyber Security: To protect the technology.</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Communication Technology: Sending and Receiving of Information.</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Internet Protocol: Technological medium for interconnectivity (Scott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2019).</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Database Structures: Fast and easy access to required data.</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Media Technology: Propagation of and storage of information.</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Gaming Essentials: Technology to boost productivity through providing mid-work means of entertainment.</a:t>
            </a:r>
          </a:p>
          <a:p>
            <a:pPr algn="just">
              <a:lnSpc>
                <a:spcPct val="15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pic>
        <p:nvPicPr>
          <p:cNvPr id="6146" name="Picture 2" descr="myAmcat :: Featured Sector: Information Technology Industry- Service  Companies">
            <a:extLst>
              <a:ext uri="{FF2B5EF4-FFF2-40B4-BE49-F238E27FC236}">
                <a16:creationId xmlns:a16="http://schemas.microsoft.com/office/drawing/2014/main" id="{EA2B1F36-1C79-4BBD-A074-950EC8A527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2650" y="2514600"/>
            <a:ext cx="2724150" cy="24955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Conclusion</a:t>
            </a:r>
          </a:p>
        </p:txBody>
      </p:sp>
      <p:sp>
        <p:nvSpPr>
          <p:cNvPr id="3" name="Content Placeholder 2"/>
          <p:cNvSpPr>
            <a:spLocks noGrp="1"/>
          </p:cNvSpPr>
          <p:nvPr>
            <p:ph idx="1"/>
          </p:nvPr>
        </p:nvSpPr>
        <p:spPr>
          <a:xfrm>
            <a:off x="3581400" y="1600200"/>
            <a:ext cx="5105400" cy="5105400"/>
          </a:xfrm>
        </p:spPr>
        <p:txBody>
          <a:bodyPr>
            <a:normAutofit fontScale="92500"/>
          </a:bodyPr>
          <a:lstStyle/>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Research Strategy Essentials &amp; Soft Skills: Certain soft skills are needed to ensure the implementation of an effective research strategy.</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Learning Ownership: This helps to become confident at work and self-reliant.</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Time Management Tools: This accounts for creating valuable employees at work (</a:t>
            </a:r>
            <a:r>
              <a:rPr lang="en-US" sz="1800" dirty="0" err="1">
                <a:latin typeface="Arial" panose="020B0604020202020204" pitchFamily="34" charset="0"/>
                <a:cs typeface="Arial" panose="020B0604020202020204" pitchFamily="34" charset="0"/>
              </a:rPr>
              <a:t>Ruge</a:t>
            </a:r>
            <a:r>
              <a:rPr lang="en-US" sz="1800" dirty="0">
                <a:latin typeface="Arial" panose="020B0604020202020204" pitchFamily="34" charset="0"/>
                <a:cs typeface="Arial" panose="020B0604020202020204" pitchFamily="34" charset="0"/>
              </a:rPr>
              <a:t> and McCormack, 2017).</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PDP: Helps overcome deficiencies.</a:t>
            </a:r>
          </a:p>
          <a:p>
            <a:pPr lvl="0"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Importance of Knowledge &amp; Understanding: Makes employees highly reliant at workplaces.</a:t>
            </a:r>
          </a:p>
        </p:txBody>
      </p:sp>
      <p:pic>
        <p:nvPicPr>
          <p:cNvPr id="7170" name="Picture 2" descr="How skill training can make you ready for the workplace - The Hindu">
            <a:extLst>
              <a:ext uri="{FF2B5EF4-FFF2-40B4-BE49-F238E27FC236}">
                <a16:creationId xmlns:a16="http://schemas.microsoft.com/office/drawing/2014/main" id="{F8A0550E-70D4-4844-AF9D-8E347A73FDE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250" y="2743200"/>
            <a:ext cx="3505200" cy="2187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p:txBody>
          <a:bodyPr>
            <a:normAutofit fontScale="92500" lnSpcReduction="20000"/>
          </a:bodyPr>
          <a:lstStyle/>
          <a:p>
            <a:pPr algn="just">
              <a:lnSpc>
                <a:spcPct val="150000"/>
              </a:lnSpc>
              <a:buFont typeface="Wingdings" panose="05000000000000000000" pitchFamily="2" charset="2"/>
              <a:buChar char="Ø"/>
            </a:pP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Bintani</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K., 2020, August. Personal Development Plan as a Guidance and Counseling Strategy in Higher Education. In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2nd International Seminar on Guidance and Counseling 2019 (ISGC 2019)</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(pp. 18-22). Atlantis Press.</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Bolster, A.,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Levrai</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P. and Sharpe, M., 2021. Develop EAP: A Sustainable Academic Skills Course.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Annual Report of JACET-SIG on ESP</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p.60.</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Bukharina</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A.Y., 2018. Personal development plan (PDP) in practice and technology of introducing mentoring in organizations.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Social Psychology and Society</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9</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(1), pp.162-176.</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Fearon, C., van Vuuren, W., McLaughlin, H. and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Nachmias</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S., 2020. Graduate employability, skills development and the UK’s Universities Business Challenge competition: a self-determined learning perspective.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Studies in Higher Education</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45</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(6), pp.1280-1297.</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Graf, L. and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Gardin</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M., 2018. Transnational skills development in post-industrial knowledge economies: the case of Luxembourg and the Greater Region.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Journal of Education and Work</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31</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(1), pp.1-15.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JATMIKO, B.,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Udin</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U.D.I.N., RAHARTI, R., LARAS, T. and ARDHI, K.F., 2021. Strategies for MSMEs to Achieve Sustainable Competitive Advantage: The SWOT Analysis Method.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The Journal of Asian Finance, Economics and Business</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8</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(3), pp.505-515.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Noah, J.B. and Aziz, A.A., 2020. A Systematic review on soft skills development among university graduates.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EDUCATUM Journal of Social Sciences</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6</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(1), pp.43-58.</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Ruge</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G. and McCormack, C., 2017. Building and construction students’ skills development for employability–reframing assessment for learning in discipline-specific contexts.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Architectural Engineering and Design Management</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13</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(5), pp.365-383.</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Scott, F.J., Connell, P., Thomson, L.A. and Willison, D., 2019. Empowering students by enhancing their employability skills.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Journal of Further and Higher Education</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43</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(5), pp.692-707.</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Taghavifard</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M.T.,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Amoozad</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Mahdiraji</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H.,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Alibakhshi</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A.M.,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Zavadskas</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E.K. and </a:t>
            </a:r>
            <a:r>
              <a:rPr lang="en-US" sz="1100" dirty="0" err="1">
                <a:solidFill>
                  <a:srgbClr val="222222"/>
                </a:solidFill>
                <a:effectLst/>
                <a:latin typeface="Arial" panose="020B0604020202020204" pitchFamily="34" charset="0"/>
                <a:ea typeface="Arial" panose="020B0604020202020204" pitchFamily="34" charset="0"/>
                <a:cs typeface="Arial" panose="020B0604020202020204" pitchFamily="34" charset="0"/>
              </a:rPr>
              <a:t>Bausys</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R., 2018. An extension of fuzzy SWOT analysis: an application to information technology.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Information</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cs typeface="Arial" panose="020B0604020202020204" pitchFamily="34" charset="0"/>
              </a:rPr>
              <a:t>9</a:t>
            </a:r>
            <a:r>
              <a:rPr lang="en-US" sz="1100" dirty="0">
                <a:solidFill>
                  <a:srgbClr val="222222"/>
                </a:solidFill>
                <a:effectLst/>
                <a:latin typeface="Arial" panose="020B0604020202020204" pitchFamily="34" charset="0"/>
                <a:ea typeface="Arial" panose="020B0604020202020204" pitchFamily="34" charset="0"/>
                <a:cs typeface="Arial" panose="020B0604020202020204" pitchFamily="34" charset="0"/>
              </a:rPr>
              <a:t>(3), p.46.</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61073E-77EE-45C7-A12A-3B983E6170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164</TotalTime>
  <Words>2711</Words>
  <Application>Microsoft Macintosh PowerPoint</Application>
  <PresentationFormat>On-screen Show (4:3)</PresentationFormat>
  <Paragraphs>109</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Times New Roman</vt:lpstr>
      <vt:lpstr>Wingdings</vt:lpstr>
      <vt:lpstr>Office Theme</vt:lpstr>
      <vt:lpstr>INDIVIDUAL PRESENTATION Masum Billah (2028988) BMSW4001</vt:lpstr>
      <vt:lpstr>Introduction</vt:lpstr>
      <vt:lpstr>Contd…</vt:lpstr>
      <vt:lpstr>Academic and Employability skills</vt:lpstr>
      <vt:lpstr>Contd…</vt:lpstr>
      <vt:lpstr>SWOT Analysis</vt:lpstr>
      <vt:lpstr>Time management tools</vt:lpstr>
      <vt:lpstr>Personal Development Plan</vt:lpstr>
      <vt:lpstr>An understanding of the world of work in the Information Technology sector</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USER-3</dc:creator>
  <cp:lastModifiedBy>Masum Billah (2028988)</cp:lastModifiedBy>
  <cp:revision>63</cp:revision>
  <dcterms:created xsi:type="dcterms:W3CDTF">2021-08-12T10:48:40Z</dcterms:created>
  <dcterms:modified xsi:type="dcterms:W3CDTF">2021-08-21T10:01:29Z</dcterms:modified>
</cp:coreProperties>
</file>