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4"/>
  </p:notesMasterIdLst>
  <p:sldIdLst>
    <p:sldId id="256" r:id="rId2"/>
    <p:sldId id="258" r:id="rId3"/>
    <p:sldId id="272" r:id="rId4"/>
    <p:sldId id="273" r:id="rId5"/>
    <p:sldId id="263" r:id="rId6"/>
    <p:sldId id="264" r:id="rId7"/>
    <p:sldId id="267" r:id="rId8"/>
    <p:sldId id="265" r:id="rId9"/>
    <p:sldId id="266" r:id="rId10"/>
    <p:sldId id="259" r:id="rId11"/>
    <p:sldId id="270" r:id="rId12"/>
    <p:sldId id="271" r:id="rId13"/>
  </p:sldIdLst>
  <p:sldSz cx="12192000" cy="6858000"/>
  <p:notesSz cx="6858000" cy="9144000"/>
  <p:embeddedFontLst>
    <p:embeddedFont>
      <p:font typeface="Calibri" panose="020F0502020204030204" pitchFamily="34" charset="0"/>
      <p:regular r:id="rId15"/>
      <p:bold r:id="rId16"/>
      <p:italic r:id="rId17"/>
      <p:boldItalic r:id="rId18"/>
    </p:embeddedFont>
    <p:embeddedFont>
      <p:font typeface="Calibri Light" panose="020F0302020204030204" pitchFamily="34" charset="0"/>
      <p:regular r:id="rId19"/>
      <p:italic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9" autoAdjust="0"/>
    <p:restoredTop sz="84205" autoAdjust="0"/>
  </p:normalViewPr>
  <p:slideViewPr>
    <p:cSldViewPr snapToGrid="0">
      <p:cViewPr varScale="1">
        <p:scale>
          <a:sx n="66" d="100"/>
          <a:sy n="66" d="100"/>
        </p:scale>
        <p:origin x="666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41" d="100"/>
        <a:sy n="141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3179B2-B29C-49EF-8C8F-0571BFECAC7B}" type="datetimeFigureOut">
              <a:rPr lang="en-GB" smtClean="0"/>
              <a:t>23/01/2019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43AECC-ED7E-4E87-9885-73D0012A3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373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95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1890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8481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611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9410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7655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611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824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0467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6554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Opportunity for students to ask questions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917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54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046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79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9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23/01/2019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287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23/01/2019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17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23/01/2019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671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27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20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7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210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302D31-EC2A-4353-99DA-CC078160E5A8}" type="datetimeFigureOut">
              <a:rPr lang="en-GB" smtClean="0"/>
              <a:t>23/01/2019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29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1595887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89" y="332702"/>
            <a:ext cx="1839018" cy="70246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00332" y="2053804"/>
            <a:ext cx="9661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cefnogi</a:t>
            </a:r>
            <a:r>
              <a:rPr lang="en-GB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r>
              <a:rPr lang="en-GB" sz="4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Gwasanaethau</a:t>
            </a:r>
            <a:r>
              <a:rPr lang="en-GB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Myfyrwyr</a:t>
            </a:r>
            <a:r>
              <a:rPr lang="en-GB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PCYDDS</a:t>
            </a:r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0332" y="3494505"/>
            <a:ext cx="9661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Supporting You: </a:t>
            </a:r>
          </a:p>
          <a:p>
            <a:r>
              <a:rPr lang="en-GB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UWTSD Student Services</a:t>
            </a:r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3" name="Straight Connector 12"/>
          <p:cNvCxnSpPr/>
          <p:nvPr/>
        </p:nvCxnSpPr>
        <p:spPr>
          <a:xfrm>
            <a:off x="629728" y="3468626"/>
            <a:ext cx="6512944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61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"/>
            <a:ext cx="12192000" cy="685714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11501" y="1782819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00332" y="2582232"/>
            <a:ext cx="52534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Rydym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canolbwyntio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cefnogi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gyrraedd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potensial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llawn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gyda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gwybodaeth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cyngor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arweiniad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cymorth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ymarferol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emosiynol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ansawdd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uchel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en-GB" sz="4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5562" y="2522741"/>
            <a:ext cx="52046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We’re focused on supporting you to reach your full potential with high quality information, advice and guidance, practical and emotional support.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6107501" y="2536169"/>
            <a:ext cx="0" cy="2320505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6107501" y="1306286"/>
            <a:ext cx="4889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    </a:t>
            </a:r>
            <a:r>
              <a:rPr lang="en-GB" sz="2800" b="1" dirty="0" smtClean="0">
                <a:solidFill>
                  <a:schemeClr val="bg1"/>
                </a:solidFill>
              </a:rPr>
              <a:t>How?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332" y="1306286"/>
            <a:ext cx="4891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 smtClean="0">
                <a:solidFill>
                  <a:schemeClr val="bg1"/>
                </a:solidFill>
              </a:rPr>
              <a:t>Sut</a:t>
            </a:r>
            <a:r>
              <a:rPr lang="en-GB" sz="2800" b="1" dirty="0" smtClean="0">
                <a:solidFill>
                  <a:schemeClr val="bg1"/>
                </a:solidFill>
              </a:rPr>
              <a:t>?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261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2465790"/>
            <a:ext cx="12192000" cy="359858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538824" y="2942868"/>
            <a:ext cx="493430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Careers 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Financial Support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Counselling 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General advice and 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upport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85648" y="2991460"/>
            <a:ext cx="493430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Cwnsela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chymorth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cyffredinol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 flipV="1">
            <a:off x="34506" y="1233578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297283" y="14133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Who we are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54015" y="14133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Pwy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ydym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ni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437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911231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534116" y="2270586"/>
            <a:ext cx="5692390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Professionally qualified careers advisers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DLHE results 2016/17: 97.6%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DLHE survey being replaced by Graduate Outcomes survey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On-line resources / self-help guides /  e-guidance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 Wales programme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Job vacancies: advertised on Twitter and Facebook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63664" y="1778708"/>
            <a:ext cx="598820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Swyddogion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Canlyniadau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DLHE 2016/17: 97.6%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Arolwg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Hynt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Graddedigion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yn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cymeryd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lle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arolwg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DLHE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Adnoddau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ar-lein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/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hunan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gymorth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/        e-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gymorth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Rhaglen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GO Wales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Cyfleoedd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swyddi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: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hysbysebir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Twitter a Facebook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Careers Service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343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954472"/>
            <a:ext cx="12192000" cy="363172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52816" y="2062172"/>
            <a:ext cx="5929223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Dedicated student finance officer on each main campus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Scholarships 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and bursaries</a:t>
            </a:r>
            <a:endParaRPr lang="en-GB" altLang="en-US" sz="28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Practical 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advice on managing your 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money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University 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Hardship Fund</a:t>
            </a:r>
          </a:p>
          <a:p>
            <a:pPr>
              <a:spcAft>
                <a:spcPts val="600"/>
              </a:spcAft>
              <a:defRPr/>
            </a:pPr>
            <a:endParaRPr lang="en-GB" altLang="en-US" sz="16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2062172"/>
            <a:ext cx="547346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Swyddog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cyllid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8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Ysgoloriaethau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bwrsariau</a:t>
            </a:r>
            <a:endParaRPr lang="en-GB" altLang="en-US" sz="28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ymarferol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reoli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eich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Cronfa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Galedi’r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Brifysgol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776378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9561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Financial Support &amp; Advice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77970" y="9561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hyngor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Ariannol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00008" y="6037215"/>
            <a:ext cx="5865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Delyth Lewis:  d.lewis@uwtsd.ac.uk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57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-103517" y="357171"/>
            <a:ext cx="12516928" cy="1458529"/>
          </a:xfrm>
          <a:prstGeom prst="rect">
            <a:avLst/>
          </a:prstGeom>
          <a:solidFill>
            <a:schemeClr val="bg1">
              <a:alpha val="6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0" y="3234905"/>
            <a:ext cx="12192000" cy="320902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374921" y="3500735"/>
            <a:ext cx="5707118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Key contact for care leavers on each main campus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 leavers bursary</a:t>
            </a:r>
            <a:endParaRPr lang="en-GB" altLang="en-US" sz="2000" i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Practical support 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3500735"/>
            <a:ext cx="5738748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Cyswllt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penodol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Bwrsari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fyfyrwyr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1956556"/>
            <a:ext cx="12192000" cy="110799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6599208" y="1948614"/>
            <a:ext cx="4572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Supporting 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 leavers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905775" y="1956559"/>
            <a:ext cx="4520240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Cefnogi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endParaRPr lang="en-GB" altLang="en-US" sz="32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11" name="Picture 10" descr="C:\Users\sh055\AppData\Local\Microsoft\Windows\Temporary Internet Files\Content.Outlook\48WI3P9A\Class Cymru colour Bi.pn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420" y="562951"/>
            <a:ext cx="7664172" cy="10469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65974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911231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534116" y="2270586"/>
            <a:ext cx="5692390" cy="29084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 counsellors on each main campus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Links with specialist agencies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on accessing support agencies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 mental 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health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adviser and specialist mentors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63664" y="1778708"/>
            <a:ext cx="5988204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Cwnselwyr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Cysylltiadau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gydag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asiantaethau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sut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gael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mynediad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asiantaethau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Ymgynghorwyr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meddwl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mentoriaid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Counselling &amp; Mental Health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Cwnsela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Meddwl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59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34506" y="1481085"/>
            <a:ext cx="12192000" cy="2694806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52816" y="1790623"/>
            <a:ext cx="5929223" cy="23852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Specific learning differences: screening 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and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assessment 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Help to claim Disabled Students’ Allowances</a:t>
            </a:r>
          </a:p>
          <a:p>
            <a:pPr lvl="1">
              <a:spcAft>
                <a:spcPts val="600"/>
              </a:spcAft>
              <a:defRPr/>
            </a:pPr>
            <a:endParaRPr lang="en-GB" altLang="en-US" i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000" i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1778708"/>
            <a:ext cx="5473460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Sgrinio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ag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asesu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gwahaniaethu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penodol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Help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hawlio’r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Lwfansau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</a:t>
            </a: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77970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976664" y="4737370"/>
            <a:ext cx="7772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Newport - Beth Downing: beth.downing@uwtsd.ac.uk        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Cardiff – Menna Webb: menna.webb@uwtsd.ac.uk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10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48591" y="1614348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1778708"/>
            <a:ext cx="5929223" cy="45397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Study skills support </a:t>
            </a:r>
            <a:endParaRPr lang="en-GB" altLang="en-US" sz="28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&amp; advice on policies 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e.g. Student Disciplinary Policy, Fitness to Study/Practice Policies, Bullying and Harassment Policy, PREVENT Strategy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on local health services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General advice and support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International student support</a:t>
            </a:r>
          </a:p>
          <a:p>
            <a:pPr lvl="1">
              <a:spcAft>
                <a:spcPts val="600"/>
              </a:spcAft>
              <a:defRPr/>
            </a:pP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4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7" y="1778708"/>
            <a:ext cx="5633341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sgiliau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astudio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chyngor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bolisiau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e.e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.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Disgyblaeth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Polisiau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Ffitrwydd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Astudio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/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Bwlio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ac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Aflonyddu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Strategaeth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PREVENT</a:t>
            </a:r>
            <a:endParaRPr lang="en-GB" altLang="en-US" sz="24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wasanaethau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lleol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chefnogaeth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cyffredinol</a:t>
            </a:r>
            <a:endParaRPr lang="en-GB" altLang="en-US" sz="28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Cefnogaeth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rhyngwladol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Other services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Gwasanaethau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eraill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733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632495" y="3446252"/>
            <a:ext cx="63519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is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60430" y="1797785"/>
            <a:ext cx="78960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Ble</a:t>
            </a:r>
            <a:r>
              <a:rPr lang="en-GB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mae</a:t>
            </a:r>
            <a:endParaRPr lang="en-GB" sz="5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632495" y="3977707"/>
            <a:ext cx="63519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Services?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60430" y="2237688"/>
            <a:ext cx="78960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Gwasanaethau</a:t>
            </a:r>
            <a:r>
              <a:rPr lang="en-GB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5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Myfyrwyr</a:t>
            </a:r>
            <a:r>
              <a:rPr lang="en-GB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3992593" y="3321170"/>
            <a:ext cx="3631721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464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160934"/>
            <a:ext cx="12192000" cy="6857143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-261257" y="1225499"/>
            <a:ext cx="6082195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ABERTAWE</a:t>
            </a:r>
          </a:p>
          <a:p>
            <a:pPr algn="r">
              <a:defRPr/>
            </a:pP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Llys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endParaRPr lang="en-GB" sz="28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08867" y="4349312"/>
            <a:ext cx="1159726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01792 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481206</a:t>
            </a:r>
          </a:p>
          <a:p>
            <a:pPr algn="ctr">
              <a:defRPr/>
            </a:pP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student.services@uwtsd.ac.uk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</a:p>
          <a:p>
            <a:pPr algn="ctr">
              <a:defRPr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www.uwtsd.ac.uk/student-services 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378498" y="1225500"/>
            <a:ext cx="581350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SWANSEA</a:t>
            </a: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Llys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endParaRPr lang="en-GB" sz="28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/>
          <p:cNvCxnSpPr/>
          <p:nvPr/>
        </p:nvCxnSpPr>
        <p:spPr>
          <a:xfrm>
            <a:off x="6107501" y="1225500"/>
            <a:ext cx="0" cy="2364006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676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1595887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89" y="332702"/>
            <a:ext cx="1839018" cy="70246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00332" y="5875392"/>
            <a:ext cx="9661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www.uwtsd.ac.uk/student-services</a:t>
            </a:r>
            <a:endParaRPr lang="en-GB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>
            <a:off x="629728" y="3468626"/>
            <a:ext cx="2581823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629728" y="2037465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36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Diolch</a:t>
            </a: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Unrhyw</a:t>
            </a: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6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gwestiynau</a:t>
            </a: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?</a:t>
            </a: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Thank you</a:t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3700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846</TotalTime>
  <Words>495</Words>
  <Application>Microsoft Office PowerPoint</Application>
  <PresentationFormat>Widescreen</PresentationFormat>
  <Paragraphs>121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Calibri Light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Lewis Pearson;Estelle Hart</dc:creator>
  <cp:lastModifiedBy>Marie Pitson</cp:lastModifiedBy>
  <cp:revision>65</cp:revision>
  <dcterms:created xsi:type="dcterms:W3CDTF">2017-08-30T08:28:35Z</dcterms:created>
  <dcterms:modified xsi:type="dcterms:W3CDTF">2019-01-23T10:10:22Z</dcterms:modified>
</cp:coreProperties>
</file>