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ms-powerpoint.presentation.macroEnabled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14" r:id="rId1"/>
  </p:sldMasterIdLst>
  <p:sldIdLst>
    <p:sldId id="256" r:id="rId2"/>
    <p:sldId id="257" r:id="rId3"/>
    <p:sldId id="258" r:id="rId4"/>
    <p:sldId id="259" r:id="rId5"/>
    <p:sldId id="260" r:id="rId6"/>
    <p:sldId id="268" r:id="rId7"/>
    <p:sldId id="261" r:id="rId8"/>
    <p:sldId id="262" r:id="rId9"/>
    <p:sldId id="266" r:id="rId10"/>
    <p:sldId id="263" r:id="rId11"/>
    <p:sldId id="269" r:id="rId1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68" d="100"/>
          <a:sy n="68" d="100"/>
        </p:scale>
        <p:origin x="77" y="40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3A5503-B495-483A-B4C8-E9B24FF7E29C}" type="datetimeFigureOut">
              <a:rPr lang="en-GB" smtClean="0"/>
              <a:t>09/02/2022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E821B2-D242-4D9B-AA07-2EEA9CA04F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1663410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3A5503-B495-483A-B4C8-E9B24FF7E29C}" type="datetimeFigureOut">
              <a:rPr lang="en-GB" smtClean="0"/>
              <a:t>09/02/2022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E821B2-D242-4D9B-AA07-2EEA9CA04F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5913406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3A5503-B495-483A-B4C8-E9B24FF7E29C}" type="datetimeFigureOut">
              <a:rPr lang="en-GB" smtClean="0"/>
              <a:t>09/02/2022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E821B2-D242-4D9B-AA07-2EEA9CA04F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945475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3A5503-B495-483A-B4C8-E9B24FF7E29C}" type="datetimeFigureOut">
              <a:rPr lang="en-GB" smtClean="0"/>
              <a:t>09/02/2022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E821B2-D242-4D9B-AA07-2EEA9CA04F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9104658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3A5503-B495-483A-B4C8-E9B24FF7E29C}" type="datetimeFigureOut">
              <a:rPr lang="en-GB" smtClean="0"/>
              <a:t>09/02/2022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E821B2-D242-4D9B-AA07-2EEA9CA04F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8417184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3A5503-B495-483A-B4C8-E9B24FF7E29C}" type="datetimeFigureOut">
              <a:rPr lang="en-GB" smtClean="0"/>
              <a:t>09/02/2022</a:t>
            </a:fld>
            <a:endParaRPr lang="en-GB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E821B2-D242-4D9B-AA07-2EEA9CA04F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4488162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3A5503-B495-483A-B4C8-E9B24FF7E29C}" type="datetimeFigureOut">
              <a:rPr lang="en-GB" smtClean="0"/>
              <a:t>09/02/2022</a:t>
            </a:fld>
            <a:endParaRPr lang="en-GB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E821B2-D242-4D9B-AA07-2EEA9CA04F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5679204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3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3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3A5503-B495-483A-B4C8-E9B24FF7E29C}" type="datetimeFigureOut">
              <a:rPr lang="en-GB" smtClean="0"/>
              <a:t>09/02/2022</a:t>
            </a:fld>
            <a:endParaRPr lang="en-GB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E821B2-D242-4D9B-AA07-2EEA9CA04F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2358428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3A5503-B495-483A-B4C8-E9B24FF7E29C}" type="datetimeFigureOut">
              <a:rPr lang="en-GB" smtClean="0"/>
              <a:t>09/02/2022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E821B2-D242-4D9B-AA07-2EEA9CA04F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6219720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3A5503-B495-483A-B4C8-E9B24FF7E29C}" type="datetimeFigureOut">
              <a:rPr lang="en-GB" smtClean="0"/>
              <a:t>09/02/2022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E821B2-D242-4D9B-AA07-2EEA9CA04F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9159950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3A5503-B495-483A-B4C8-E9B24FF7E29C}" type="datetimeFigureOut">
              <a:rPr lang="en-GB" smtClean="0"/>
              <a:t>09/02/2022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E821B2-D242-4D9B-AA07-2EEA9CA04F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8385809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930400" y="3771174"/>
            <a:ext cx="727964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3A5503-B495-483A-B4C8-E9B24FF7E29C}" type="datetimeFigureOut">
              <a:rPr lang="en-GB" smtClean="0"/>
              <a:t>09/02/2022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E821B2-D242-4D9B-AA07-2EEA9CA04F05}" type="slidenum">
              <a:rPr lang="en-GB" smtClean="0"/>
              <a:t>‹#›</a:t>
            </a:fld>
            <a:endParaRPr lang="en-GB"/>
          </a:p>
        </p:txBody>
      </p:sp>
      <p:sp>
        <p:nvSpPr>
          <p:cNvPr id="12" name="TextBox 11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9080620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3A5503-B495-483A-B4C8-E9B24FF7E29C}" type="datetimeFigureOut">
              <a:rPr lang="en-GB" smtClean="0"/>
              <a:t>09/02/2022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E821B2-D242-4D9B-AA07-2EEA9CA04F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4475116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3A5503-B495-483A-B4C8-E9B24FF7E29C}" type="datetimeFigureOut">
              <a:rPr lang="en-GB" smtClean="0"/>
              <a:t>09/02/2022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E821B2-D242-4D9B-AA07-2EEA9CA04F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9596556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3A5503-B495-483A-B4C8-E9B24FF7E29C}" type="datetimeFigureOut">
              <a:rPr lang="en-GB" smtClean="0"/>
              <a:t>09/02/2022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E821B2-D242-4D9B-AA07-2EEA9CA04F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4440027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3A5503-B495-483A-B4C8-E9B24FF7E29C}" type="datetimeFigureOut">
              <a:rPr lang="en-GB" smtClean="0"/>
              <a:t>09/02/2022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E821B2-D242-4D9B-AA07-2EEA9CA04F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4909641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3A5503-B495-483A-B4C8-E9B24FF7E29C}" type="datetimeFigureOut">
              <a:rPr lang="en-GB" smtClean="0"/>
              <a:t>09/02/2022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E821B2-D242-4D9B-AA07-2EEA9CA04F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1025529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5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8D3A5503-B495-483A-B4C8-E9B24FF7E29C}" type="datetimeFigureOut">
              <a:rPr lang="en-GB" smtClean="0"/>
              <a:t>09/02/2022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EE821B2-D242-4D9B-AA07-2EEA9CA04F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8314182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15" r:id="rId1"/>
    <p:sldLayoutId id="2147483716" r:id="rId2"/>
    <p:sldLayoutId id="2147483717" r:id="rId3"/>
    <p:sldLayoutId id="2147483718" r:id="rId4"/>
    <p:sldLayoutId id="2147483719" r:id="rId5"/>
    <p:sldLayoutId id="2147483720" r:id="rId6"/>
    <p:sldLayoutId id="2147483721" r:id="rId7"/>
    <p:sldLayoutId id="2147483722" r:id="rId8"/>
    <p:sldLayoutId id="2147483723" r:id="rId9"/>
    <p:sldLayoutId id="2147483724" r:id="rId10"/>
    <p:sldLayoutId id="2147483725" r:id="rId11"/>
    <p:sldLayoutId id="2147483726" r:id="rId12"/>
    <p:sldLayoutId id="2147483727" r:id="rId13"/>
    <p:sldLayoutId id="2147483728" r:id="rId14"/>
    <p:sldLayoutId id="2147483729" r:id="rId15"/>
    <p:sldLayoutId id="2147483730" r:id="rId16"/>
    <p:sldLayoutId id="2147483731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06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2.jp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g"/><Relationship Id="rId2" Type="http://schemas.openxmlformats.org/officeDocument/2006/relationships/image" Target="../media/image13.jp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plato.edu/" TargetMode="External"/><Relationship Id="rId2" Type="http://schemas.openxmlformats.org/officeDocument/2006/relationships/hyperlink" Target="http://www.britanica.co.uk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FF495547-84CC-4E6D-8CCC-C734667EC91E}"/>
              </a:ext>
            </a:extLst>
          </p:cNvPr>
          <p:cNvSpPr/>
          <p:nvPr/>
        </p:nvSpPr>
        <p:spPr>
          <a:xfrm>
            <a:off x="494276" y="1076392"/>
            <a:ext cx="11008143" cy="2308324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7200" b="1" dirty="0">
                <a:ln w="10160">
                  <a:solidFill>
                    <a:schemeClr val="accent5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</a:rPr>
              <a:t>Reactions to Philosophy </a:t>
            </a:r>
          </a:p>
          <a:p>
            <a:pPr algn="ctr"/>
            <a:r>
              <a:rPr lang="en-US" sz="7200" b="1" cap="none" spc="0" dirty="0">
                <a:ln w="10160">
                  <a:solidFill>
                    <a:schemeClr val="accent5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</a:rPr>
              <a:t>In The 20</a:t>
            </a:r>
            <a:r>
              <a:rPr lang="en-US" sz="7200" b="1" cap="none" spc="0" baseline="30000" dirty="0">
                <a:ln w="10160">
                  <a:solidFill>
                    <a:schemeClr val="accent5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</a:rPr>
              <a:t>th</a:t>
            </a:r>
            <a:r>
              <a:rPr lang="en-US" sz="7200" b="1" cap="none" spc="0" dirty="0">
                <a:ln w="10160">
                  <a:solidFill>
                    <a:schemeClr val="accent5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</a:rPr>
              <a:t> Century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89C1D607-FA29-45F6-9061-C1D5C9AD75F1}"/>
              </a:ext>
            </a:extLst>
          </p:cNvPr>
          <p:cNvSpPr/>
          <p:nvPr/>
        </p:nvSpPr>
        <p:spPr>
          <a:xfrm>
            <a:off x="2763072" y="4643789"/>
            <a:ext cx="5396029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cap="none" spc="0" dirty="0">
                <a:ln w="10160">
                  <a:solidFill>
                    <a:schemeClr val="accent5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</a:rPr>
              <a:t>By Ben Joynson</a:t>
            </a:r>
          </a:p>
        </p:txBody>
      </p:sp>
    </p:spTree>
    <p:extLst>
      <p:ext uri="{BB962C8B-B14F-4D97-AF65-F5344CB8AC3E}">
        <p14:creationId xmlns:p14="http://schemas.microsoft.com/office/powerpoint/2010/main" val="52847012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AA5B6B99-BC08-4ED1-BC6D-6F157E31ACC1}"/>
              </a:ext>
            </a:extLst>
          </p:cNvPr>
          <p:cNvSpPr/>
          <p:nvPr/>
        </p:nvSpPr>
        <p:spPr>
          <a:xfrm>
            <a:off x="2131529" y="1093707"/>
            <a:ext cx="7135287" cy="144655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8800" b="1" cap="none" spc="0" dirty="0">
                <a:ln w="10160">
                  <a:solidFill>
                    <a:schemeClr val="accent5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</a:rPr>
              <a:t>Smith v Marx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060E2A15-8E7C-40BA-AD46-FCCADD18908E}"/>
              </a:ext>
            </a:extLst>
          </p:cNvPr>
          <p:cNvSpPr/>
          <p:nvPr/>
        </p:nvSpPr>
        <p:spPr>
          <a:xfrm>
            <a:off x="1330018" y="3308691"/>
            <a:ext cx="8967519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cap="none" spc="0" dirty="0">
                <a:ln w="10160">
                  <a:solidFill>
                    <a:schemeClr val="accent5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</a:rPr>
              <a:t>Capitalism v Communism </a:t>
            </a:r>
          </a:p>
        </p:txBody>
      </p:sp>
    </p:spTree>
    <p:extLst>
      <p:ext uri="{BB962C8B-B14F-4D97-AF65-F5344CB8AC3E}">
        <p14:creationId xmlns:p14="http://schemas.microsoft.com/office/powerpoint/2010/main" val="49846077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F4FE5459-95AF-4512-AE9B-8ABA7687E9EC}"/>
              </a:ext>
            </a:extLst>
          </p:cNvPr>
          <p:cNvSpPr/>
          <p:nvPr/>
        </p:nvSpPr>
        <p:spPr>
          <a:xfrm>
            <a:off x="221862" y="81064"/>
            <a:ext cx="10961145" cy="2308324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7200" b="1" cap="none" spc="0" dirty="0">
                <a:ln w="10160">
                  <a:solidFill>
                    <a:schemeClr val="accent5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</a:rPr>
              <a:t>Mercantilism &amp; Capitalism 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A0B5F420-685C-4988-894A-6F01E6AB0609}"/>
              </a:ext>
            </a:extLst>
          </p:cNvPr>
          <p:cNvSpPr/>
          <p:nvPr/>
        </p:nvSpPr>
        <p:spPr>
          <a:xfrm>
            <a:off x="771926" y="2553798"/>
            <a:ext cx="3667991" cy="830997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4800" b="1" cap="none" spc="0" dirty="0">
                <a:ln w="10160">
                  <a:solidFill>
                    <a:schemeClr val="accent5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</a:rPr>
              <a:t>Colonialism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166167DD-C059-4667-82C6-397DF2ACCDD0}"/>
              </a:ext>
            </a:extLst>
          </p:cNvPr>
          <p:cNvSpPr/>
          <p:nvPr/>
        </p:nvSpPr>
        <p:spPr>
          <a:xfrm>
            <a:off x="871906" y="3608696"/>
            <a:ext cx="4063934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dirty="0">
                <a:ln w="10160">
                  <a:solidFill>
                    <a:schemeClr val="accent5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</a:rPr>
              <a:t>Imperialism</a:t>
            </a:r>
            <a:endParaRPr lang="en-US" sz="5400" b="1" cap="none" spc="0" dirty="0">
              <a:ln w="10160">
                <a:solidFill>
                  <a:schemeClr val="accent5"/>
                </a:solidFill>
                <a:prstDash val="solid"/>
              </a:ln>
              <a:solidFill>
                <a:srgbClr val="FFFFFF"/>
              </a:solidFill>
              <a:effectLst>
                <a:outerShdw blurRad="38100" dist="22860" dir="5400000" algn="tl" rotWithShape="0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7B7F80F5-0319-4AC7-AD1A-952B02D120B0}"/>
              </a:ext>
            </a:extLst>
          </p:cNvPr>
          <p:cNvSpPr/>
          <p:nvPr/>
        </p:nvSpPr>
        <p:spPr>
          <a:xfrm>
            <a:off x="871906" y="4755928"/>
            <a:ext cx="3676007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cap="none" spc="0" dirty="0">
                <a:ln w="10160">
                  <a:solidFill>
                    <a:schemeClr val="accent5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</a:rPr>
              <a:t>Ignorance</a:t>
            </a:r>
          </a:p>
        </p:txBody>
      </p:sp>
      <p:pic>
        <p:nvPicPr>
          <p:cNvPr id="12" name="Picture 11" descr="A picture containing text&#10;&#10;Description automatically generated">
            <a:extLst>
              <a:ext uri="{FF2B5EF4-FFF2-40B4-BE49-F238E27FC236}">
                <a16:creationId xmlns:a16="http://schemas.microsoft.com/office/drawing/2014/main" id="{28E8C7D5-530D-474C-B128-92A004BDC50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17486" y="2546366"/>
            <a:ext cx="5316526" cy="3543989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A403DF22-99A2-4C54-A2A6-D313E091ACDD}"/>
              </a:ext>
            </a:extLst>
          </p:cNvPr>
          <p:cNvSpPr txBox="1"/>
          <p:nvPr/>
        </p:nvSpPr>
        <p:spPr>
          <a:xfrm>
            <a:off x="8319910" y="6090355"/>
            <a:ext cx="323991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Image by - Jason Leung </a:t>
            </a:r>
          </a:p>
        </p:txBody>
      </p:sp>
    </p:spTree>
    <p:extLst>
      <p:ext uri="{BB962C8B-B14F-4D97-AF65-F5344CB8AC3E}">
        <p14:creationId xmlns:p14="http://schemas.microsoft.com/office/powerpoint/2010/main" val="10201950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947F3E13-C198-4804-B61F-DC6109C2AF5E}"/>
              </a:ext>
            </a:extLst>
          </p:cNvPr>
          <p:cNvSpPr/>
          <p:nvPr/>
        </p:nvSpPr>
        <p:spPr>
          <a:xfrm>
            <a:off x="3673550" y="609167"/>
            <a:ext cx="3930884" cy="120032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7200" b="1" cap="none" spc="0" dirty="0">
                <a:ln w="10160">
                  <a:solidFill>
                    <a:schemeClr val="accent5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</a:rPr>
              <a:t>Marxism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E661C634-2DCA-438B-9238-CD7884F8FF2B}"/>
              </a:ext>
            </a:extLst>
          </p:cNvPr>
          <p:cNvSpPr/>
          <p:nvPr/>
        </p:nvSpPr>
        <p:spPr>
          <a:xfrm>
            <a:off x="1138492" y="2132662"/>
            <a:ext cx="4051110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cap="none" spc="0" dirty="0">
                <a:ln w="10160">
                  <a:solidFill>
                    <a:schemeClr val="accent5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</a:rPr>
              <a:t>Philosopher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3248CB2-37E5-45CC-9F82-A4C63ABF68DD}"/>
              </a:ext>
            </a:extLst>
          </p:cNvPr>
          <p:cNvSpPr/>
          <p:nvPr/>
        </p:nvSpPr>
        <p:spPr>
          <a:xfrm>
            <a:off x="1166768" y="3429000"/>
            <a:ext cx="4759636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cap="none" spc="0" dirty="0">
                <a:ln w="10160">
                  <a:solidFill>
                    <a:schemeClr val="accent5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</a:rPr>
              <a:t>Revolutionary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7349FB98-5D7B-4C78-8414-E31D76FF18BA}"/>
              </a:ext>
            </a:extLst>
          </p:cNvPr>
          <p:cNvSpPr/>
          <p:nvPr/>
        </p:nvSpPr>
        <p:spPr>
          <a:xfrm>
            <a:off x="1138492" y="4725338"/>
            <a:ext cx="4342856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cap="none" spc="0" dirty="0">
                <a:ln w="10160">
                  <a:solidFill>
                    <a:schemeClr val="accent5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</a:rPr>
              <a:t>Inconsistent </a:t>
            </a:r>
          </a:p>
        </p:txBody>
      </p:sp>
    </p:spTree>
    <p:extLst>
      <p:ext uri="{BB962C8B-B14F-4D97-AF65-F5344CB8AC3E}">
        <p14:creationId xmlns:p14="http://schemas.microsoft.com/office/powerpoint/2010/main" val="269726734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CA9FB754-614D-423E-A8F1-28381A33D286}"/>
              </a:ext>
            </a:extLst>
          </p:cNvPr>
          <p:cNvSpPr/>
          <p:nvPr/>
        </p:nvSpPr>
        <p:spPr>
          <a:xfrm>
            <a:off x="3422827" y="641106"/>
            <a:ext cx="4894289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cap="none" spc="0" dirty="0">
                <a:ln w="10160">
                  <a:solidFill>
                    <a:schemeClr val="accent5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</a:rPr>
              <a:t>Vladimir Lenin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274F395C-5009-4BCB-85D5-449A526EF47E}"/>
              </a:ext>
            </a:extLst>
          </p:cNvPr>
          <p:cNvSpPr/>
          <p:nvPr/>
        </p:nvSpPr>
        <p:spPr>
          <a:xfrm>
            <a:off x="622439" y="1864065"/>
            <a:ext cx="5949064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dirty="0">
                <a:ln w="10160">
                  <a:solidFill>
                    <a:schemeClr val="accent5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</a:rPr>
              <a:t>Marx’s Successor</a:t>
            </a:r>
            <a:endParaRPr lang="en-US" sz="5400" b="1" cap="none" spc="0" dirty="0">
              <a:ln w="10160">
                <a:solidFill>
                  <a:schemeClr val="accent5"/>
                </a:solidFill>
                <a:prstDash val="solid"/>
              </a:ln>
              <a:solidFill>
                <a:srgbClr val="FFFFFF"/>
              </a:solidFill>
              <a:effectLst>
                <a:outerShdw blurRad="38100" dist="22860" dir="5400000" algn="tl" rotWithShape="0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95598251-4F74-4022-B810-E8581374BC81}"/>
              </a:ext>
            </a:extLst>
          </p:cNvPr>
          <p:cNvSpPr/>
          <p:nvPr/>
        </p:nvSpPr>
        <p:spPr>
          <a:xfrm>
            <a:off x="878304" y="3087025"/>
            <a:ext cx="4272324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cap="none" spc="0" dirty="0">
                <a:ln w="10160">
                  <a:solidFill>
                    <a:schemeClr val="accent5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</a:rPr>
              <a:t>Adaptations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4505D12D-D6FC-456F-853D-6B39D24DEE22}"/>
              </a:ext>
            </a:extLst>
          </p:cNvPr>
          <p:cNvSpPr/>
          <p:nvPr/>
        </p:nvSpPr>
        <p:spPr>
          <a:xfrm>
            <a:off x="893373" y="4443137"/>
            <a:ext cx="2432077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cap="none" spc="0" dirty="0">
                <a:ln w="10160">
                  <a:solidFill>
                    <a:schemeClr val="accent5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</a:rPr>
              <a:t>Reality</a:t>
            </a:r>
          </a:p>
        </p:txBody>
      </p:sp>
      <p:pic>
        <p:nvPicPr>
          <p:cNvPr id="11" name="Picture 10" descr="A group of people looking at a painting on a wall&#10;&#10;Description automatically generated with medium confidence">
            <a:extLst>
              <a:ext uri="{FF2B5EF4-FFF2-40B4-BE49-F238E27FC236}">
                <a16:creationId xmlns:a16="http://schemas.microsoft.com/office/drawing/2014/main" id="{DE03825C-33CA-494C-B167-DD6FB4C1A8A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04338" y="2811707"/>
            <a:ext cx="4894289" cy="3262859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EC4105F8-0FC9-4D5D-9985-7280DB25EC51}"/>
              </a:ext>
            </a:extLst>
          </p:cNvPr>
          <p:cNvSpPr txBox="1"/>
          <p:nvPr/>
        </p:nvSpPr>
        <p:spPr>
          <a:xfrm>
            <a:off x="6842437" y="6085855"/>
            <a:ext cx="433782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Image by – Maxim </a:t>
            </a:r>
            <a:r>
              <a:rPr lang="en-GB" dirty="0" err="1"/>
              <a:t>Tolchinskiy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1307796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B93AEB41-CB8F-456F-980B-402A0A29CEC3}"/>
              </a:ext>
            </a:extLst>
          </p:cNvPr>
          <p:cNvSpPr/>
          <p:nvPr/>
        </p:nvSpPr>
        <p:spPr>
          <a:xfrm>
            <a:off x="2864172" y="675691"/>
            <a:ext cx="3344185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cap="none" spc="0" dirty="0" err="1">
                <a:ln w="10160">
                  <a:solidFill>
                    <a:schemeClr val="accent5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</a:rPr>
              <a:t>Martynov</a:t>
            </a:r>
            <a:endParaRPr lang="en-US" sz="5400" b="1" cap="none" spc="0" dirty="0">
              <a:ln w="10160">
                <a:solidFill>
                  <a:schemeClr val="accent5"/>
                </a:solidFill>
                <a:prstDash val="solid"/>
              </a:ln>
              <a:solidFill>
                <a:srgbClr val="FFFFFF"/>
              </a:solidFill>
              <a:effectLst>
                <a:outerShdw blurRad="38100" dist="22860" dir="5400000" algn="tl" rotWithShape="0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71C482B-8626-4AEC-8A41-5DC1A1296C0D}"/>
              </a:ext>
            </a:extLst>
          </p:cNvPr>
          <p:cNvSpPr txBox="1"/>
          <p:nvPr/>
        </p:nvSpPr>
        <p:spPr>
          <a:xfrm>
            <a:off x="361244" y="2359377"/>
            <a:ext cx="11694227" cy="304698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dirty="0"/>
              <a:t>“</a:t>
            </a:r>
            <a:r>
              <a:rPr lang="en-GB" sz="3200" dirty="0">
                <a:latin typeface="Abadi" panose="020B0604020104020204" pitchFamily="34" charset="0"/>
              </a:rPr>
              <a:t>In addition to its immediate revolutionary significance,</a:t>
            </a:r>
          </a:p>
          <a:p>
            <a:r>
              <a:rPr lang="en-GB" sz="3200" dirty="0">
                <a:latin typeface="Abadi" panose="020B0604020104020204" pitchFamily="34" charset="0"/>
              </a:rPr>
              <a:t>the economic struggle of the workers against the employers</a:t>
            </a:r>
          </a:p>
          <a:p>
            <a:r>
              <a:rPr lang="en-GB" sz="3200" dirty="0">
                <a:latin typeface="Abadi" panose="020B0604020104020204" pitchFamily="34" charset="0"/>
              </a:rPr>
              <a:t>and the government (economic struggle against the government) </a:t>
            </a:r>
          </a:p>
          <a:p>
            <a:r>
              <a:rPr lang="en-GB" sz="3200" dirty="0">
                <a:latin typeface="Abadi" panose="020B0604020104020204" pitchFamily="34" charset="0"/>
              </a:rPr>
              <a:t>has also this significance: that it constantly brings the workers </a:t>
            </a:r>
          </a:p>
          <a:p>
            <a:r>
              <a:rPr lang="en-GB" sz="3200" dirty="0">
                <a:latin typeface="Abadi" panose="020B0604020104020204" pitchFamily="34" charset="0"/>
              </a:rPr>
              <a:t>face to face with their own lack of political rights” (</a:t>
            </a:r>
            <a:r>
              <a:rPr lang="en-GB" sz="3200" dirty="0" err="1">
                <a:latin typeface="Abadi" panose="020B0604020104020204" pitchFamily="34" charset="0"/>
              </a:rPr>
              <a:t>Marynov</a:t>
            </a:r>
            <a:r>
              <a:rPr lang="en-GB" sz="3200" dirty="0">
                <a:latin typeface="Abadi" panose="020B0604020104020204" pitchFamily="34" charset="0"/>
              </a:rPr>
              <a:t>)</a:t>
            </a:r>
          </a:p>
          <a:p>
            <a:r>
              <a:rPr lang="en-GB" sz="3200" dirty="0">
                <a:latin typeface="Abadi" panose="020B0604020104020204" pitchFamily="34" charset="0"/>
              </a:rPr>
              <a:t>(Lenin p100)</a:t>
            </a:r>
          </a:p>
        </p:txBody>
      </p:sp>
    </p:spTree>
    <p:extLst>
      <p:ext uri="{BB962C8B-B14F-4D97-AF65-F5344CB8AC3E}">
        <p14:creationId xmlns:p14="http://schemas.microsoft.com/office/powerpoint/2010/main" val="242548399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AA2474E1-82BB-4116-B31E-2D38AFAB76D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0560" y="3646659"/>
            <a:ext cx="10492125" cy="829128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2D1ADA4C-F58C-4864-88CD-FD77B46BEE2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0560" y="2382213"/>
            <a:ext cx="8870449" cy="829128"/>
          </a:xfrm>
          <a:prstGeom prst="rect">
            <a:avLst/>
          </a:prstGeom>
        </p:spPr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id="{83A72197-CCC4-4340-B896-67368C27F258}"/>
              </a:ext>
            </a:extLst>
          </p:cNvPr>
          <p:cNvSpPr/>
          <p:nvPr/>
        </p:nvSpPr>
        <p:spPr>
          <a:xfrm>
            <a:off x="400915" y="943326"/>
            <a:ext cx="10007869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cap="none" spc="0" dirty="0">
                <a:ln w="10160">
                  <a:solidFill>
                    <a:schemeClr val="accent5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</a:rPr>
              <a:t>Lenin’s first-hand experience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39C2A0A4-B7D3-4E62-A6A2-17352BE0BE6C}"/>
              </a:ext>
            </a:extLst>
          </p:cNvPr>
          <p:cNvSpPr/>
          <p:nvPr/>
        </p:nvSpPr>
        <p:spPr>
          <a:xfrm>
            <a:off x="660560" y="4991344"/>
            <a:ext cx="7972055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dirty="0">
                <a:ln w="10160">
                  <a:solidFill>
                    <a:schemeClr val="accent5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</a:rPr>
              <a:t>Assassination attempts</a:t>
            </a:r>
            <a:endParaRPr lang="en-US" sz="5400" b="1" cap="none" spc="0" dirty="0">
              <a:ln w="10160">
                <a:solidFill>
                  <a:schemeClr val="accent5"/>
                </a:solidFill>
                <a:prstDash val="solid"/>
              </a:ln>
              <a:solidFill>
                <a:srgbClr val="FFFFFF"/>
              </a:solidFill>
              <a:effectLst>
                <a:outerShdw blurRad="38100" dist="22860" dir="5400000" algn="tl" rotWithShape="0">
                  <a:srgbClr val="000000">
                    <a:alpha val="3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83956098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FD892154-2C14-4FB7-B455-D81BE5CE321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697" y="1517011"/>
            <a:ext cx="3078747" cy="920576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D7A0D498-026C-48B2-B0D4-3B8D16580B9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1565" y="2909259"/>
            <a:ext cx="5157663" cy="926672"/>
          </a:xfrm>
          <a:prstGeom prst="rect">
            <a:avLst/>
          </a:prstGeom>
        </p:spPr>
      </p:pic>
      <p:pic>
        <p:nvPicPr>
          <p:cNvPr id="19" name="Picture 18" descr="A picture containing indoor, queen, several&#10;&#10;Description automatically generated">
            <a:extLst>
              <a:ext uri="{FF2B5EF4-FFF2-40B4-BE49-F238E27FC236}">
                <a16:creationId xmlns:a16="http://schemas.microsoft.com/office/drawing/2014/main" id="{16FCC509-4F7F-4AC0-A810-E73003D5D539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96000" y="1603027"/>
            <a:ext cx="4753963" cy="47018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3727554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6A88C503-5767-49F8-BB27-7C535EF26609}"/>
              </a:ext>
            </a:extLst>
          </p:cNvPr>
          <p:cNvSpPr/>
          <p:nvPr/>
        </p:nvSpPr>
        <p:spPr>
          <a:xfrm>
            <a:off x="3188416" y="439593"/>
            <a:ext cx="3940502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dirty="0">
                <a:ln w="10160">
                  <a:solidFill>
                    <a:schemeClr val="accent5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</a:rPr>
              <a:t>Conclusion</a:t>
            </a:r>
            <a:endParaRPr lang="en-US" sz="5400" b="1" cap="none" spc="0" dirty="0">
              <a:ln w="10160">
                <a:solidFill>
                  <a:schemeClr val="accent5"/>
                </a:solidFill>
                <a:prstDash val="solid"/>
              </a:ln>
              <a:solidFill>
                <a:srgbClr val="FFFFFF"/>
              </a:solidFill>
              <a:effectLst>
                <a:outerShdw blurRad="38100" dist="22860" dir="5400000" algn="tl" rotWithShape="0">
                  <a:srgbClr val="000000">
                    <a:alpha val="30000"/>
                  </a:srgbClr>
                </a:outerShdw>
              </a:effectLst>
            </a:endParaRPr>
          </a:p>
        </p:txBody>
      </p:sp>
      <p:pic>
        <p:nvPicPr>
          <p:cNvPr id="4" name="Picture 3" descr="A picture containing text, accessory, case&#10;&#10;Description automatically generated">
            <a:extLst>
              <a:ext uri="{FF2B5EF4-FFF2-40B4-BE49-F238E27FC236}">
                <a16:creationId xmlns:a16="http://schemas.microsoft.com/office/drawing/2014/main" id="{59445440-CE55-425A-A2AC-CCAFE21ACD0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42807" y="1596899"/>
            <a:ext cx="3940502" cy="2218969"/>
          </a:xfrm>
          <a:prstGeom prst="rect">
            <a:avLst/>
          </a:prstGeom>
        </p:spPr>
      </p:pic>
      <p:pic>
        <p:nvPicPr>
          <p:cNvPr id="6" name="Picture 5" descr="A picture containing text, piece, case&#10;&#10;Description automatically generated">
            <a:extLst>
              <a:ext uri="{FF2B5EF4-FFF2-40B4-BE49-F238E27FC236}">
                <a16:creationId xmlns:a16="http://schemas.microsoft.com/office/drawing/2014/main" id="{4EF290E8-65E3-41C7-82F7-598E2BBB83C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92622" y="1250035"/>
            <a:ext cx="3736622" cy="4226456"/>
          </a:xfrm>
          <a:prstGeom prst="rect">
            <a:avLst/>
          </a:prstGeom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F5490720-8A19-42E8-9E29-D3C611F9D5D0}"/>
              </a:ext>
            </a:extLst>
          </p:cNvPr>
          <p:cNvSpPr/>
          <p:nvPr/>
        </p:nvSpPr>
        <p:spPr>
          <a:xfrm>
            <a:off x="6590598" y="5373990"/>
            <a:ext cx="5545108" cy="132343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4000" b="1" cap="none" spc="0" dirty="0">
                <a:ln w="10160">
                  <a:solidFill>
                    <a:schemeClr val="accent5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</a:rPr>
              <a:t>“Shock worker </a:t>
            </a:r>
          </a:p>
          <a:p>
            <a:pPr algn="ctr"/>
            <a:r>
              <a:rPr lang="en-US" sz="4000" b="1" dirty="0">
                <a:ln w="10160">
                  <a:solidFill>
                    <a:schemeClr val="accent5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</a:rPr>
              <a:t>o</a:t>
            </a:r>
            <a:r>
              <a:rPr lang="en-US" sz="4000" b="1" cap="none" spc="0" dirty="0">
                <a:ln w="10160">
                  <a:solidFill>
                    <a:schemeClr val="accent5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</a:rPr>
              <a:t>f Communist Labor” 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51ED5A41-DC59-4236-85FE-A90A7DD1A5DD}"/>
              </a:ext>
            </a:extLst>
          </p:cNvPr>
          <p:cNvSpPr/>
          <p:nvPr/>
        </p:nvSpPr>
        <p:spPr>
          <a:xfrm>
            <a:off x="91749" y="4049844"/>
            <a:ext cx="6211957" cy="2308324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3600" b="1" cap="none" spc="0" dirty="0">
                <a:ln w="10160">
                  <a:solidFill>
                    <a:schemeClr val="accent5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</a:rPr>
              <a:t>“… he developed a </a:t>
            </a:r>
          </a:p>
          <a:p>
            <a:pPr algn="ctr"/>
            <a:r>
              <a:rPr lang="en-US" sz="3600" b="1" cap="none" spc="0" dirty="0">
                <a:ln w="10160">
                  <a:solidFill>
                    <a:schemeClr val="accent5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</a:rPr>
              <a:t>detailed philosophy </a:t>
            </a:r>
          </a:p>
          <a:p>
            <a:pPr algn="ctr"/>
            <a:r>
              <a:rPr lang="en-US" sz="3600" b="1" dirty="0">
                <a:ln w="10160">
                  <a:solidFill>
                    <a:schemeClr val="accent5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</a:rPr>
              <a:t>o</a:t>
            </a:r>
            <a:r>
              <a:rPr lang="en-US" sz="3600" b="1" cap="none" spc="0" dirty="0">
                <a:ln w="10160">
                  <a:solidFill>
                    <a:schemeClr val="accent5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</a:rPr>
              <a:t>f society and economics”</a:t>
            </a:r>
          </a:p>
          <a:p>
            <a:pPr algn="ctr"/>
            <a:r>
              <a:rPr lang="en-US" sz="3600" b="1" dirty="0">
                <a:ln w="10160">
                  <a:solidFill>
                    <a:schemeClr val="accent5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</a:rPr>
              <a:t>(H. </a:t>
            </a:r>
            <a:r>
              <a:rPr lang="en-US" sz="3600" b="1" dirty="0" err="1">
                <a:ln w="10160">
                  <a:solidFill>
                    <a:schemeClr val="accent5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</a:rPr>
              <a:t>Christman</a:t>
            </a:r>
            <a:r>
              <a:rPr lang="en-US" sz="3600" b="1" dirty="0">
                <a:ln w="10160">
                  <a:solidFill>
                    <a:schemeClr val="accent5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</a:rPr>
              <a:t>, 1966)</a:t>
            </a:r>
            <a:endParaRPr lang="en-US" sz="3600" b="1" cap="none" spc="0" dirty="0">
              <a:ln w="10160">
                <a:solidFill>
                  <a:schemeClr val="accent5"/>
                </a:solidFill>
                <a:prstDash val="solid"/>
              </a:ln>
              <a:solidFill>
                <a:srgbClr val="FFFFFF"/>
              </a:solidFill>
              <a:effectLst>
                <a:outerShdw blurRad="38100" dist="22860" dir="5400000" algn="tl" rotWithShape="0">
                  <a:srgbClr val="000000">
                    <a:alpha val="3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84577844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2397B530-61C4-4481-820A-7A3261A8AD84}"/>
              </a:ext>
            </a:extLst>
          </p:cNvPr>
          <p:cNvSpPr/>
          <p:nvPr/>
        </p:nvSpPr>
        <p:spPr>
          <a:xfrm>
            <a:off x="3281390" y="1100842"/>
            <a:ext cx="3857146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cap="none" spc="0" dirty="0">
                <a:ln w="10160">
                  <a:solidFill>
                    <a:schemeClr val="accent5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</a:rPr>
              <a:t>Questions?</a:t>
            </a:r>
          </a:p>
        </p:txBody>
      </p:sp>
    </p:spTree>
    <p:extLst>
      <p:ext uri="{BB962C8B-B14F-4D97-AF65-F5344CB8AC3E}">
        <p14:creationId xmlns:p14="http://schemas.microsoft.com/office/powerpoint/2010/main" val="164621188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5F7279AE-2E40-46D0-A4B5-F2A56EEE8117}"/>
              </a:ext>
            </a:extLst>
          </p:cNvPr>
          <p:cNvSpPr txBox="1"/>
          <p:nvPr/>
        </p:nvSpPr>
        <p:spPr>
          <a:xfrm>
            <a:off x="395111" y="1165887"/>
            <a:ext cx="11096977" cy="532453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Translator &amp; Research Assistant – </a:t>
            </a:r>
            <a:r>
              <a:rPr lang="en-GB" sz="2400" dirty="0" err="1"/>
              <a:t>Galimova</a:t>
            </a:r>
            <a:r>
              <a:rPr lang="en-GB" sz="2400" dirty="0"/>
              <a:t>, Diana MSc, Moscow State University</a:t>
            </a:r>
          </a:p>
          <a:p>
            <a:endParaRPr lang="en-GB" sz="2400" dirty="0"/>
          </a:p>
          <a:p>
            <a:r>
              <a:rPr lang="en-GB" sz="2800" u="sng" dirty="0"/>
              <a:t>Bibliography</a:t>
            </a:r>
          </a:p>
          <a:p>
            <a:endParaRPr lang="en-GB" sz="2400" dirty="0"/>
          </a:p>
          <a:p>
            <a:r>
              <a:rPr lang="en-GB" sz="2400" dirty="0" err="1">
                <a:hlinkClick r:id="rId2"/>
              </a:rPr>
              <a:t>Brittanica</a:t>
            </a:r>
            <a:r>
              <a:rPr lang="en-GB" sz="2400" dirty="0">
                <a:hlinkClick r:id="rId2"/>
              </a:rPr>
              <a:t> - www.britanica.co.uk</a:t>
            </a:r>
            <a:endParaRPr lang="en-GB" sz="2400" dirty="0"/>
          </a:p>
          <a:p>
            <a:endParaRPr lang="en-GB" sz="2400" dirty="0"/>
          </a:p>
          <a:p>
            <a:r>
              <a:rPr lang="en-GB" sz="2400" dirty="0"/>
              <a:t>Stanford Philosophical Dictionary – </a:t>
            </a:r>
            <a:r>
              <a:rPr lang="en-GB" sz="2400" dirty="0">
                <a:hlinkClick r:id="rId3"/>
              </a:rPr>
              <a:t>www.plato.edu</a:t>
            </a:r>
            <a:endParaRPr lang="en-GB" sz="2400" dirty="0"/>
          </a:p>
          <a:p>
            <a:endParaRPr lang="en-GB" sz="2400" dirty="0"/>
          </a:p>
          <a:p>
            <a:r>
              <a:rPr lang="en-GB" sz="2400" dirty="0"/>
              <a:t>Lenin, </a:t>
            </a:r>
            <a:r>
              <a:rPr lang="en-GB" sz="2400" dirty="0" err="1"/>
              <a:t>Vladamir</a:t>
            </a:r>
            <a:r>
              <a:rPr lang="en-GB" sz="2400" dirty="0"/>
              <a:t> – Essential works of Lenin “What is to be done and other writings with an introduction by Henry M. </a:t>
            </a:r>
            <a:r>
              <a:rPr lang="en-GB" sz="2400" dirty="0" err="1"/>
              <a:t>Christman</a:t>
            </a:r>
            <a:r>
              <a:rPr lang="en-GB" sz="2400" dirty="0"/>
              <a:t>, Dover Publications New York</a:t>
            </a:r>
          </a:p>
          <a:p>
            <a:endParaRPr lang="en-GB" sz="2400" dirty="0"/>
          </a:p>
          <a:p>
            <a:r>
              <a:rPr lang="en-GB" sz="2400" dirty="0"/>
              <a:t>Images Sourced from – www.uplash.com</a:t>
            </a:r>
          </a:p>
        </p:txBody>
      </p:sp>
    </p:spTree>
    <p:extLst>
      <p:ext uri="{BB962C8B-B14F-4D97-AF65-F5344CB8AC3E}">
        <p14:creationId xmlns:p14="http://schemas.microsoft.com/office/powerpoint/2010/main" val="3623609630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4849A"/>
      </a:accent5>
      <a:accent6>
        <a:srgbClr val="9E5E9B"/>
      </a:accent6>
      <a:hlink>
        <a:srgbClr val="58C1BA"/>
      </a:hlink>
      <a:folHlink>
        <a:srgbClr val="9DFFC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3030</TotalTime>
  <Words>204</Words>
  <Application>Microsoft Office PowerPoint</Application>
  <PresentationFormat>Widescreen</PresentationFormat>
  <Paragraphs>47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6" baseType="lpstr">
      <vt:lpstr>Abadi</vt:lpstr>
      <vt:lpstr>Arial</vt:lpstr>
      <vt:lpstr>Century Gothic</vt:lpstr>
      <vt:lpstr>Wingdings 3</vt:lpstr>
      <vt:lpstr>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Benjamin Francis Joynson</dc:creator>
  <cp:lastModifiedBy>Benjamin Francis Joynson (1905096)</cp:lastModifiedBy>
  <cp:revision>36</cp:revision>
  <dcterms:created xsi:type="dcterms:W3CDTF">2022-02-09T10:56:49Z</dcterms:created>
  <dcterms:modified xsi:type="dcterms:W3CDTF">2022-02-11T13:30:13Z</dcterms:modified>
</cp:coreProperties>
</file>