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4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9" r:id="rId2"/>
    <p:sldId id="447" r:id="rId3"/>
    <p:sldId id="448" r:id="rId4"/>
    <p:sldId id="449" r:id="rId5"/>
    <p:sldId id="450" r:id="rId6"/>
    <p:sldId id="451" r:id="rId7"/>
    <p:sldId id="453" r:id="rId8"/>
    <p:sldId id="454" r:id="rId9"/>
    <p:sldId id="455" r:id="rId10"/>
    <p:sldId id="456" r:id="rId11"/>
    <p:sldId id="457" r:id="rId12"/>
    <p:sldId id="458" r:id="rId13"/>
    <p:sldId id="459" r:id="rId14"/>
    <p:sldId id="460" r:id="rId15"/>
    <p:sldId id="461" r:id="rId16"/>
    <p:sldId id="462" r:id="rId17"/>
    <p:sldId id="463" r:id="rId18"/>
    <p:sldId id="464" r:id="rId19"/>
    <p:sldId id="465" r:id="rId20"/>
    <p:sldId id="466" r:id="rId21"/>
    <p:sldId id="467" r:id="rId22"/>
    <p:sldId id="468" r:id="rId23"/>
    <p:sldId id="469" r:id="rId24"/>
    <p:sldId id="470" r:id="rId25"/>
    <p:sldId id="471" r:id="rId26"/>
    <p:sldId id="472" r:id="rId27"/>
    <p:sldId id="473" r:id="rId28"/>
    <p:sldId id="474" r:id="rId29"/>
    <p:sldId id="475" r:id="rId30"/>
    <p:sldId id="476" r:id="rId31"/>
    <p:sldId id="477" r:id="rId32"/>
    <p:sldId id="478" r:id="rId33"/>
    <p:sldId id="479" r:id="rId34"/>
    <p:sldId id="480" r:id="rId35"/>
    <p:sldId id="481" r:id="rId36"/>
    <p:sldId id="428" r:id="rId37"/>
    <p:sldId id="429" r:id="rId38"/>
    <p:sldId id="432" r:id="rId39"/>
    <p:sldId id="433" r:id="rId40"/>
    <p:sldId id="435" r:id="rId41"/>
    <p:sldId id="437" r:id="rId42"/>
    <p:sldId id="436" r:id="rId43"/>
    <p:sldId id="434" r:id="rId44"/>
    <p:sldId id="440" r:id="rId45"/>
    <p:sldId id="438" r:id="rId46"/>
    <p:sldId id="415" r:id="rId47"/>
    <p:sldId id="414" r:id="rId48"/>
    <p:sldId id="416" r:id="rId49"/>
    <p:sldId id="418" r:id="rId50"/>
    <p:sldId id="419" r:id="rId51"/>
    <p:sldId id="439" r:id="rId52"/>
    <p:sldId id="420"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CC33"/>
    <a:srgbClr val="800000"/>
    <a:srgbClr val="CC3399"/>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6" y="-156"/>
      </p:cViewPr>
      <p:guideLst>
        <p:guide orient="horz" pos="2160"/>
        <p:guide pos="3840"/>
      </p:guideLst>
    </p:cSldViewPr>
  </p:slideViewPr>
  <p:notesTextViewPr>
    <p:cViewPr>
      <p:scale>
        <a:sx n="1" d="1"/>
        <a:sy n="1" d="1"/>
      </p:scale>
      <p:origin x="0" y="0"/>
    </p:cViewPr>
  </p:notesTextViewPr>
  <p:sorterViewPr>
    <p:cViewPr>
      <p:scale>
        <a:sx n="58" d="100"/>
        <a:sy n="58"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115327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268090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2017288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785883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678806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403810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3027859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666738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728003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2766392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A4D3792-82F5-40A6-B0D2-3E9BBC296080}" type="datetimeFigureOut">
              <a:rPr lang="en-GB" smtClean="0"/>
              <a:pPr/>
              <a:t>16/12/2020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190250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4D3792-82F5-40A6-B0D2-3E9BBC296080}" type="datetimeFigureOut">
              <a:rPr lang="en-GB" smtClean="0"/>
              <a:pPr/>
              <a:t>16/12/2020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9904E6-22F5-4730-83CF-19709C33C166}" type="slidenum">
              <a:rPr lang="en-GB" smtClean="0"/>
              <a:pPr/>
              <a:t>‹#›</a:t>
            </a:fld>
            <a:endParaRPr lang="en-GB"/>
          </a:p>
        </p:txBody>
      </p:sp>
    </p:spTree>
    <p:extLst>
      <p:ext uri="{BB962C8B-B14F-4D97-AF65-F5344CB8AC3E}">
        <p14:creationId xmlns="" xmlns:p14="http://schemas.microsoft.com/office/powerpoint/2010/main" val="21438895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7.xml"/><Relationship Id="rId5" Type="http://schemas.openxmlformats.org/officeDocument/2006/relationships/image" Target="../media/image32.jpeg"/><Relationship Id="rId4" Type="http://schemas.openxmlformats.org/officeDocument/2006/relationships/image" Target="../media/image31.jpe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Rectangle 1"/>
          <p:cNvSpPr/>
          <p:nvPr/>
        </p:nvSpPr>
        <p:spPr>
          <a:xfrm>
            <a:off x="0" y="1188316"/>
            <a:ext cx="12192000" cy="3693319"/>
          </a:xfrm>
          <a:prstGeom prst="rect">
            <a:avLst/>
          </a:prstGeom>
        </p:spPr>
        <p:txBody>
          <a:bodyPr wrap="square">
            <a:spAutoFit/>
          </a:bodyPr>
          <a:lstStyle/>
          <a:p>
            <a:pPr algn="ctr"/>
            <a:r>
              <a:rPr lang="en-GB" sz="7200" b="1" dirty="0" smtClean="0">
                <a:solidFill>
                  <a:schemeClr val="accent5">
                    <a:lumMod val="60000"/>
                    <a:lumOff val="40000"/>
                  </a:schemeClr>
                </a:solidFill>
                <a:latin typeface="Arial" pitchFamily="34" charset="0"/>
                <a:cs typeface="Arial" pitchFamily="34" charset="0"/>
              </a:rPr>
              <a:t>heritage </a:t>
            </a:r>
          </a:p>
          <a:p>
            <a:pPr algn="ctr"/>
            <a:r>
              <a:rPr lang="en-GB" sz="7200" b="1" dirty="0" smtClean="0">
                <a:solidFill>
                  <a:schemeClr val="accent5">
                    <a:lumMod val="60000"/>
                    <a:lumOff val="40000"/>
                  </a:schemeClr>
                </a:solidFill>
                <a:latin typeface="Arial" pitchFamily="34" charset="0"/>
                <a:cs typeface="Arial" pitchFamily="34" charset="0"/>
              </a:rPr>
              <a:t>&amp;</a:t>
            </a:r>
          </a:p>
          <a:p>
            <a:pPr algn="ctr"/>
            <a:r>
              <a:rPr lang="en-GB" sz="7200" b="1" dirty="0" smtClean="0">
                <a:solidFill>
                  <a:schemeClr val="accent5">
                    <a:lumMod val="60000"/>
                    <a:lumOff val="40000"/>
                  </a:schemeClr>
                </a:solidFill>
                <a:latin typeface="Arial" pitchFamily="34" charset="0"/>
                <a:cs typeface="Arial" pitchFamily="34" charset="0"/>
              </a:rPr>
              <a:t>global history</a:t>
            </a:r>
          </a:p>
          <a:p>
            <a:pPr>
              <a:buFont typeface="Arial" pitchFamily="34" charset="0"/>
              <a:buChar char="•"/>
            </a:pPr>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004611" y="258183"/>
            <a:ext cx="1983235" cy="523220"/>
          </a:xfrm>
          <a:prstGeom prst="rect">
            <a:avLst/>
          </a:prstGeom>
          <a:noFill/>
        </p:spPr>
        <p:txBody>
          <a:bodyPr wrap="none" rtlCol="0">
            <a:spAutoFit/>
          </a:bodyPr>
          <a:lstStyle/>
          <a:p>
            <a:r>
              <a:rPr lang="en-GB" sz="2800" b="1" dirty="0" smtClean="0">
                <a:solidFill>
                  <a:schemeClr val="tx2">
                    <a:lumMod val="60000"/>
                    <a:lumOff val="40000"/>
                  </a:schemeClr>
                </a:solidFill>
                <a:latin typeface="Arial" pitchFamily="34" charset="0"/>
                <a:cs typeface="Arial" pitchFamily="34" charset="0"/>
              </a:rPr>
              <a:t>HPHP4010</a:t>
            </a:r>
            <a:endParaRPr lang="en-GB" sz="2800" b="1" dirty="0">
              <a:solidFill>
                <a:schemeClr val="tx2">
                  <a:lumMod val="60000"/>
                  <a:lumOff val="40000"/>
                </a:schemeClr>
              </a:solidFill>
              <a:latin typeface="Arial" pitchFamily="34" charset="0"/>
              <a:cs typeface="Arial" pitchFamily="34" charset="0"/>
            </a:endParaRPr>
          </a:p>
        </p:txBody>
      </p:sp>
      <p:sp>
        <p:nvSpPr>
          <p:cNvPr id="5" name="TextBox 4"/>
          <p:cNvSpPr txBox="1"/>
          <p:nvPr/>
        </p:nvSpPr>
        <p:spPr>
          <a:xfrm>
            <a:off x="688490" y="5238974"/>
            <a:ext cx="10854466" cy="1477328"/>
          </a:xfrm>
          <a:prstGeom prst="rect">
            <a:avLst/>
          </a:prstGeom>
          <a:noFill/>
        </p:spPr>
        <p:txBody>
          <a:bodyPr wrap="square" rtlCol="0">
            <a:spAutoFit/>
          </a:bodyPr>
          <a:lstStyle/>
          <a:p>
            <a:r>
              <a:rPr lang="en-GB" dirty="0" smtClean="0">
                <a:latin typeface="Arial" pitchFamily="34" charset="0"/>
                <a:cs typeface="Arial" pitchFamily="34" charset="0"/>
              </a:rPr>
              <a:t>A </a:t>
            </a:r>
            <a:r>
              <a:rPr lang="en-GB" b="1" dirty="0" smtClean="0">
                <a:latin typeface="Arial" pitchFamily="34" charset="0"/>
                <a:cs typeface="Arial" pitchFamily="34" charset="0"/>
              </a:rPr>
              <a:t>cultural heritage</a:t>
            </a:r>
            <a:r>
              <a:rPr lang="en-GB" dirty="0" smtClean="0">
                <a:latin typeface="Arial" pitchFamily="34" charset="0"/>
                <a:cs typeface="Arial" pitchFamily="34" charset="0"/>
              </a:rPr>
              <a:t> is a tradition or landmark that is specific </a:t>
            </a:r>
            <a:r>
              <a:rPr lang="en-GB" b="1" dirty="0" smtClean="0">
                <a:latin typeface="Arial" pitchFamily="34" charset="0"/>
                <a:cs typeface="Arial" pitchFamily="34" charset="0"/>
              </a:rPr>
              <a:t>to</a:t>
            </a:r>
            <a:r>
              <a:rPr lang="en-GB" dirty="0" smtClean="0">
                <a:latin typeface="Arial" pitchFamily="34" charset="0"/>
                <a:cs typeface="Arial" pitchFamily="34" charset="0"/>
              </a:rPr>
              <a:t> one group of people.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A </a:t>
            </a:r>
            <a:r>
              <a:rPr lang="en-GB" b="1" dirty="0" smtClean="0">
                <a:latin typeface="Arial" pitchFamily="34" charset="0"/>
                <a:cs typeface="Arial" pitchFamily="34" charset="0"/>
              </a:rPr>
              <a:t>world </a:t>
            </a:r>
            <a:r>
              <a:rPr lang="en-GB" b="1" dirty="0" smtClean="0">
                <a:latin typeface="Arial" pitchFamily="34" charset="0"/>
                <a:cs typeface="Arial" pitchFamily="34" charset="0"/>
              </a:rPr>
              <a:t>/ global heritage</a:t>
            </a:r>
            <a:r>
              <a:rPr lang="en-GB" dirty="0" smtClean="0">
                <a:latin typeface="Arial" pitchFamily="34" charset="0"/>
                <a:cs typeface="Arial" pitchFamily="34" charset="0"/>
              </a:rPr>
              <a:t> is when that tradition or landmark is meant </a:t>
            </a:r>
            <a:r>
              <a:rPr lang="en-GB" b="1" dirty="0" smtClean="0">
                <a:latin typeface="Arial" pitchFamily="34" charset="0"/>
                <a:cs typeface="Arial" pitchFamily="34" charset="0"/>
              </a:rPr>
              <a:t>to</a:t>
            </a:r>
            <a:r>
              <a:rPr lang="en-GB" dirty="0" smtClean="0">
                <a:latin typeface="Arial" pitchFamily="34" charset="0"/>
                <a:cs typeface="Arial" pitchFamily="34" charset="0"/>
              </a:rPr>
              <a:t> be recognised by other groups of people as deserving respect and preservation.</a:t>
            </a:r>
          </a:p>
          <a:p>
            <a:endParaRPr lang="en-GB" dirty="0"/>
          </a:p>
        </p:txBody>
      </p:sp>
    </p:spTree>
    <p:extLst>
      <p:ext uri="{BB962C8B-B14F-4D97-AF65-F5344CB8AC3E}">
        <p14:creationId xmlns="" xmlns:p14="http://schemas.microsoft.com/office/powerpoint/2010/main" val="84203699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extBox 4"/>
          <p:cNvSpPr txBox="1">
            <a:spLocks noChangeArrowheads="1"/>
          </p:cNvSpPr>
          <p:nvPr/>
        </p:nvSpPr>
        <p:spPr bwMode="auto">
          <a:xfrm>
            <a:off x="5947261" y="1807715"/>
            <a:ext cx="5660076" cy="1015663"/>
          </a:xfrm>
          <a:prstGeom prst="rect">
            <a:avLst/>
          </a:prstGeom>
          <a:noFill/>
          <a:ln w="9525">
            <a:noFill/>
            <a:miter lim="800000"/>
            <a:headEnd/>
            <a:tailEnd/>
          </a:ln>
        </p:spPr>
        <p:txBody>
          <a:bodyPr wrap="none">
            <a:spAutoFit/>
          </a:bodyPr>
          <a:lstStyle/>
          <a:p>
            <a:r>
              <a:rPr lang="en-GB" sz="6000" b="1" dirty="0">
                <a:solidFill>
                  <a:schemeClr val="accent5">
                    <a:lumMod val="60000"/>
                    <a:lumOff val="40000"/>
                  </a:schemeClr>
                </a:solidFill>
              </a:rPr>
              <a:t>what is heritage?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622281" y="6215082"/>
            <a:ext cx="2328137" cy="369332"/>
          </a:xfrm>
          <a:prstGeom prst="rect">
            <a:avLst/>
          </a:prstGeom>
          <a:noFill/>
        </p:spPr>
        <p:txBody>
          <a:bodyPr wrap="none" rtlCol="0">
            <a:spAutoFit/>
          </a:bodyPr>
          <a:lstStyle/>
          <a:p>
            <a:pPr algn="r"/>
            <a:r>
              <a:rPr lang="en-GB" b="1" dirty="0" smtClean="0"/>
              <a:t>Stonehenge,  </a:t>
            </a:r>
            <a:r>
              <a:rPr lang="en-GB" dirty="0" smtClean="0"/>
              <a:t>Wiltshire</a:t>
            </a:r>
            <a:endParaRPr lang="en-GB" dirty="0"/>
          </a:p>
        </p:txBody>
      </p:sp>
      <p:pic>
        <p:nvPicPr>
          <p:cNvPr id="6" name="Picture 5" descr="maxresdefault.jpg"/>
          <p:cNvPicPr>
            <a:picLocks noChangeAspect="1"/>
          </p:cNvPicPr>
          <p:nvPr/>
        </p:nvPicPr>
        <p:blipFill>
          <a:blip r:embed="rId2" cstate="print"/>
          <a:stretch>
            <a:fillRect/>
          </a:stretch>
        </p:blipFill>
        <p:spPr>
          <a:xfrm>
            <a:off x="380960" y="332815"/>
            <a:ext cx="11525331" cy="575366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tsworth.jpg"/>
          <p:cNvPicPr>
            <a:picLocks noChangeAspect="1"/>
          </p:cNvPicPr>
          <p:nvPr/>
        </p:nvPicPr>
        <p:blipFill>
          <a:blip r:embed="rId2" cstate="print"/>
          <a:stretch>
            <a:fillRect/>
          </a:stretch>
        </p:blipFill>
        <p:spPr>
          <a:xfrm>
            <a:off x="380961" y="285728"/>
            <a:ext cx="11577857" cy="5786478"/>
          </a:xfrm>
          <a:prstGeom prst="rect">
            <a:avLst/>
          </a:prstGeom>
        </p:spPr>
      </p:pic>
      <p:sp>
        <p:nvSpPr>
          <p:cNvPr id="5" name="TextBox 4"/>
          <p:cNvSpPr txBox="1"/>
          <p:nvPr/>
        </p:nvSpPr>
        <p:spPr>
          <a:xfrm>
            <a:off x="8826088" y="6215082"/>
            <a:ext cx="3124317" cy="369332"/>
          </a:xfrm>
          <a:prstGeom prst="rect">
            <a:avLst/>
          </a:prstGeom>
          <a:noFill/>
        </p:spPr>
        <p:txBody>
          <a:bodyPr wrap="none" rtlCol="0">
            <a:spAutoFit/>
          </a:bodyPr>
          <a:lstStyle/>
          <a:p>
            <a:pPr algn="r"/>
            <a:r>
              <a:rPr lang="en-GB" b="1" dirty="0" smtClean="0"/>
              <a:t>Chatsworth House</a:t>
            </a:r>
            <a:r>
              <a:rPr lang="en-GB" dirty="0" smtClean="0"/>
              <a:t>,  Derbyshire</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305256" y="6215082"/>
            <a:ext cx="6645152" cy="369332"/>
          </a:xfrm>
          <a:prstGeom prst="rect">
            <a:avLst/>
          </a:prstGeom>
          <a:noFill/>
        </p:spPr>
        <p:txBody>
          <a:bodyPr wrap="none" rtlCol="0">
            <a:spAutoFit/>
          </a:bodyPr>
          <a:lstStyle/>
          <a:p>
            <a:pPr algn="r"/>
            <a:r>
              <a:rPr lang="en-GB" b="1" dirty="0" err="1" smtClean="0"/>
              <a:t>Carradale</a:t>
            </a:r>
            <a:r>
              <a:rPr lang="en-GB" b="1" dirty="0" smtClean="0"/>
              <a:t> House, </a:t>
            </a:r>
            <a:r>
              <a:rPr lang="en-GB" dirty="0" smtClean="0"/>
              <a:t>Tower Hamlets London (1967-70) - </a:t>
            </a:r>
            <a:r>
              <a:rPr lang="en-GB" dirty="0" err="1" smtClean="0"/>
              <a:t>Ernő</a:t>
            </a:r>
            <a:r>
              <a:rPr lang="en-GB" dirty="0" smtClean="0"/>
              <a:t> </a:t>
            </a:r>
            <a:r>
              <a:rPr lang="en-GB" dirty="0" err="1" smtClean="0"/>
              <a:t>Goldfinger</a:t>
            </a:r>
            <a:endParaRPr lang="en-GB" dirty="0"/>
          </a:p>
        </p:txBody>
      </p:sp>
      <p:pic>
        <p:nvPicPr>
          <p:cNvPr id="6" name="Picture 5" descr="Carradale House, Tower Hamlets London (1967-70) - Ernő Goldfinger.jpg"/>
          <p:cNvPicPr>
            <a:picLocks noChangeAspect="1"/>
          </p:cNvPicPr>
          <p:nvPr/>
        </p:nvPicPr>
        <p:blipFill>
          <a:blip r:embed="rId2" cstate="print"/>
          <a:stretch>
            <a:fillRect/>
          </a:stretch>
        </p:blipFill>
        <p:spPr>
          <a:xfrm>
            <a:off x="380960" y="357166"/>
            <a:ext cx="11525331" cy="578607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nchester-Terraced-Houses.jpg"/>
          <p:cNvPicPr>
            <a:picLocks noChangeAspect="1"/>
          </p:cNvPicPr>
          <p:nvPr/>
        </p:nvPicPr>
        <p:blipFill>
          <a:blip r:embed="rId2" cstate="print"/>
          <a:stretch>
            <a:fillRect/>
          </a:stretch>
        </p:blipFill>
        <p:spPr>
          <a:xfrm>
            <a:off x="476211" y="357167"/>
            <a:ext cx="11430080" cy="5733329"/>
          </a:xfrm>
          <a:prstGeom prst="rect">
            <a:avLst/>
          </a:prstGeom>
        </p:spPr>
      </p:pic>
      <p:sp>
        <p:nvSpPr>
          <p:cNvPr id="4" name="TextBox 3"/>
          <p:cNvSpPr txBox="1"/>
          <p:nvPr/>
        </p:nvSpPr>
        <p:spPr>
          <a:xfrm>
            <a:off x="10730399" y="6215082"/>
            <a:ext cx="1322220" cy="369332"/>
          </a:xfrm>
          <a:prstGeom prst="rect">
            <a:avLst/>
          </a:prstGeom>
          <a:noFill/>
        </p:spPr>
        <p:txBody>
          <a:bodyPr wrap="none" rtlCol="0">
            <a:spAutoFit/>
          </a:bodyPr>
          <a:lstStyle/>
          <a:p>
            <a:pPr algn="r"/>
            <a:r>
              <a:rPr lang="en-GB" b="1" dirty="0" smtClean="0"/>
              <a:t>Manchester</a:t>
            </a:r>
            <a:endParaRPr lang="en-GB"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chu Picchu.jpg"/>
          <p:cNvPicPr>
            <a:picLocks noChangeAspect="1"/>
          </p:cNvPicPr>
          <p:nvPr/>
        </p:nvPicPr>
        <p:blipFill>
          <a:blip r:embed="rId2" cstate="print"/>
          <a:stretch>
            <a:fillRect/>
          </a:stretch>
        </p:blipFill>
        <p:spPr>
          <a:xfrm>
            <a:off x="190459" y="357166"/>
            <a:ext cx="11734839" cy="5500706"/>
          </a:xfrm>
          <a:prstGeom prst="rect">
            <a:avLst/>
          </a:prstGeom>
        </p:spPr>
      </p:pic>
      <p:sp>
        <p:nvSpPr>
          <p:cNvPr id="4" name="TextBox 3"/>
          <p:cNvSpPr txBox="1"/>
          <p:nvPr/>
        </p:nvSpPr>
        <p:spPr>
          <a:xfrm>
            <a:off x="9832810" y="6143644"/>
            <a:ext cx="2110065" cy="369332"/>
          </a:xfrm>
          <a:prstGeom prst="rect">
            <a:avLst/>
          </a:prstGeom>
          <a:noFill/>
        </p:spPr>
        <p:txBody>
          <a:bodyPr wrap="none" rtlCol="0">
            <a:spAutoFit/>
          </a:bodyPr>
          <a:lstStyle/>
          <a:p>
            <a:pPr algn="r"/>
            <a:r>
              <a:rPr lang="en-GB" b="1" dirty="0" smtClean="0"/>
              <a:t>Machu Picchu</a:t>
            </a:r>
            <a:r>
              <a:rPr lang="en-GB" dirty="0" smtClean="0"/>
              <a:t>,  Peru</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asai men performing traditional jumping dance (Adumu).jpg"/>
          <p:cNvPicPr>
            <a:picLocks noChangeAspect="1"/>
          </p:cNvPicPr>
          <p:nvPr/>
        </p:nvPicPr>
        <p:blipFill>
          <a:blip r:embed="rId2" cstate="print"/>
          <a:stretch>
            <a:fillRect/>
          </a:stretch>
        </p:blipFill>
        <p:spPr>
          <a:xfrm>
            <a:off x="190459" y="204395"/>
            <a:ext cx="11711467" cy="5712311"/>
          </a:xfrm>
          <a:prstGeom prst="rect">
            <a:avLst/>
          </a:prstGeom>
        </p:spPr>
      </p:pic>
      <p:sp>
        <p:nvSpPr>
          <p:cNvPr id="4" name="TextBox 3"/>
          <p:cNvSpPr txBox="1"/>
          <p:nvPr/>
        </p:nvSpPr>
        <p:spPr>
          <a:xfrm>
            <a:off x="5323768" y="6000768"/>
            <a:ext cx="6639382" cy="369332"/>
          </a:xfrm>
          <a:prstGeom prst="rect">
            <a:avLst/>
          </a:prstGeom>
          <a:noFill/>
        </p:spPr>
        <p:txBody>
          <a:bodyPr wrap="none" rtlCol="0">
            <a:spAutoFit/>
          </a:bodyPr>
          <a:lstStyle/>
          <a:p>
            <a:pPr algn="r"/>
            <a:r>
              <a:rPr lang="en-GB" b="1" dirty="0" smtClean="0"/>
              <a:t>Kenya  </a:t>
            </a:r>
            <a:r>
              <a:rPr lang="en-GB" dirty="0" smtClean="0"/>
              <a:t>-  </a:t>
            </a:r>
            <a:r>
              <a:rPr lang="en-GB" dirty="0" err="1" smtClean="0"/>
              <a:t>Maasai</a:t>
            </a:r>
            <a:r>
              <a:rPr lang="en-GB" dirty="0" smtClean="0"/>
              <a:t> men performing traditional jumping dance (</a:t>
            </a:r>
            <a:r>
              <a:rPr lang="en-GB" dirty="0" err="1" smtClean="0"/>
              <a:t>Adumu</a:t>
            </a:r>
            <a:r>
              <a:rPr lang="en-GB" dirty="0" smtClean="0"/>
              <a:t>)</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Breakdancer_vilay.jpg"/>
          <p:cNvPicPr>
            <a:picLocks noChangeAspect="1"/>
          </p:cNvPicPr>
          <p:nvPr/>
        </p:nvPicPr>
        <p:blipFill>
          <a:blip r:embed="rId2" cstate="print"/>
          <a:stretch>
            <a:fillRect/>
          </a:stretch>
        </p:blipFill>
        <p:spPr>
          <a:xfrm>
            <a:off x="404478" y="368406"/>
            <a:ext cx="11502945" cy="5775239"/>
          </a:xfrm>
          <a:prstGeom prst="rect">
            <a:avLst/>
          </a:prstGeom>
        </p:spPr>
      </p:pic>
      <p:sp>
        <p:nvSpPr>
          <p:cNvPr id="4" name="TextBox 3"/>
          <p:cNvSpPr txBox="1"/>
          <p:nvPr/>
        </p:nvSpPr>
        <p:spPr>
          <a:xfrm>
            <a:off x="7334259" y="6286520"/>
            <a:ext cx="3054554" cy="369332"/>
          </a:xfrm>
          <a:prstGeom prst="rect">
            <a:avLst/>
          </a:prstGeom>
          <a:noFill/>
        </p:spPr>
        <p:txBody>
          <a:bodyPr wrap="none" rtlCol="0">
            <a:spAutoFit/>
          </a:bodyPr>
          <a:lstStyle/>
          <a:p>
            <a:r>
              <a:rPr lang="en-GB" b="1" dirty="0" smtClean="0"/>
              <a:t>San </a:t>
            </a:r>
            <a:r>
              <a:rPr lang="en-GB" b="1" dirty="0" err="1" smtClean="0"/>
              <a:t>Fransisco</a:t>
            </a:r>
            <a:r>
              <a:rPr lang="en-GB" dirty="0" smtClean="0"/>
              <a:t>  -  </a:t>
            </a:r>
            <a:r>
              <a:rPr lang="en-GB" dirty="0" err="1" smtClean="0"/>
              <a:t>breakdancing</a:t>
            </a:r>
            <a:r>
              <a:rPr lang="en-GB" dirty="0" smtClean="0"/>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john-white-australia-ayers-rock-uluru.jpg"/>
          <p:cNvPicPr>
            <a:picLocks noChangeAspect="1"/>
          </p:cNvPicPr>
          <p:nvPr/>
        </p:nvPicPr>
        <p:blipFill>
          <a:blip r:embed="rId2" cstate="print"/>
          <a:stretch>
            <a:fillRect/>
          </a:stretch>
        </p:blipFill>
        <p:spPr>
          <a:xfrm>
            <a:off x="338626" y="247426"/>
            <a:ext cx="11684039" cy="5539028"/>
          </a:xfrm>
          <a:prstGeom prst="rect">
            <a:avLst/>
          </a:prstGeom>
        </p:spPr>
      </p:pic>
      <p:sp>
        <p:nvSpPr>
          <p:cNvPr id="4" name="TextBox 3"/>
          <p:cNvSpPr txBox="1"/>
          <p:nvPr/>
        </p:nvSpPr>
        <p:spPr>
          <a:xfrm>
            <a:off x="8134591" y="6072206"/>
            <a:ext cx="3899016" cy="369332"/>
          </a:xfrm>
          <a:prstGeom prst="rect">
            <a:avLst/>
          </a:prstGeom>
          <a:noFill/>
        </p:spPr>
        <p:txBody>
          <a:bodyPr wrap="none" rtlCol="0">
            <a:spAutoFit/>
          </a:bodyPr>
          <a:lstStyle/>
          <a:p>
            <a:r>
              <a:rPr lang="en-GB" b="1" dirty="0" smtClean="0"/>
              <a:t>Australia</a:t>
            </a:r>
            <a:r>
              <a:rPr lang="en-GB" dirty="0" smtClean="0"/>
              <a:t>  -  </a:t>
            </a:r>
            <a:r>
              <a:rPr lang="en-GB" dirty="0" smtClean="0"/>
              <a:t>Uluru (formerly Ayers Rock)</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ak_Tr_328_oak.jpg"/>
          <p:cNvPicPr>
            <a:picLocks noChangeAspect="1"/>
          </p:cNvPicPr>
          <p:nvPr/>
        </p:nvPicPr>
        <p:blipFill>
          <a:blip r:embed="rId2" cstate="print"/>
          <a:stretch>
            <a:fillRect/>
          </a:stretch>
        </p:blipFill>
        <p:spPr>
          <a:xfrm>
            <a:off x="1809720" y="285728"/>
            <a:ext cx="10096531" cy="6057918"/>
          </a:xfrm>
          <a:prstGeom prst="rect">
            <a:avLst/>
          </a:prstGeom>
        </p:spPr>
      </p:pic>
      <p:sp>
        <p:nvSpPr>
          <p:cNvPr id="4" name="TextBox 3"/>
          <p:cNvSpPr txBox="1"/>
          <p:nvPr/>
        </p:nvSpPr>
        <p:spPr>
          <a:xfrm>
            <a:off x="11049036" y="6286520"/>
            <a:ext cx="564578" cy="369332"/>
          </a:xfrm>
          <a:prstGeom prst="rect">
            <a:avLst/>
          </a:prstGeom>
          <a:noFill/>
        </p:spPr>
        <p:txBody>
          <a:bodyPr wrap="none" rtlCol="0">
            <a:spAutoFit/>
          </a:bodyPr>
          <a:lstStyle/>
          <a:p>
            <a:r>
              <a:rPr lang="en-GB" b="1" dirty="0" smtClean="0"/>
              <a:t>Oak</a:t>
            </a:r>
            <a:endParaRPr lang="en-GB" b="1"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izza.jpg"/>
          <p:cNvPicPr>
            <a:picLocks noChangeAspect="1"/>
          </p:cNvPicPr>
          <p:nvPr/>
        </p:nvPicPr>
        <p:blipFill>
          <a:blip r:embed="rId2" cstate="print"/>
          <a:stretch>
            <a:fillRect/>
          </a:stretch>
        </p:blipFill>
        <p:spPr>
          <a:xfrm>
            <a:off x="525902" y="290456"/>
            <a:ext cx="11380452" cy="611034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
          <p:cNvPicPr>
            <a:picLocks noChangeAspect="1"/>
          </p:cNvPicPr>
          <p:nvPr/>
        </p:nvPicPr>
        <p:blipFill>
          <a:blip r:embed="rId2" cstate="print"/>
          <a:srcRect/>
          <a:stretch>
            <a:fillRect/>
          </a:stretch>
        </p:blipFill>
        <p:spPr bwMode="auto">
          <a:xfrm>
            <a:off x="609600" y="1600200"/>
            <a:ext cx="4470400" cy="3657600"/>
          </a:xfrm>
          <a:prstGeom prst="rect">
            <a:avLst/>
          </a:prstGeom>
          <a:noFill/>
          <a:ln w="9525">
            <a:noFill/>
            <a:miter lim="800000"/>
            <a:headEnd/>
            <a:tailEnd/>
          </a:ln>
        </p:spPr>
      </p:pic>
      <p:pic>
        <p:nvPicPr>
          <p:cNvPr id="18435" name="Picture 2"/>
          <p:cNvPicPr>
            <a:picLocks noChangeAspect="1"/>
          </p:cNvPicPr>
          <p:nvPr/>
        </p:nvPicPr>
        <p:blipFill>
          <a:blip r:embed="rId3" cstate="print"/>
          <a:srcRect/>
          <a:stretch>
            <a:fillRect/>
          </a:stretch>
        </p:blipFill>
        <p:spPr bwMode="auto">
          <a:xfrm>
            <a:off x="5524496" y="339306"/>
            <a:ext cx="6356355" cy="5618564"/>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1"/>
          <p:cNvPicPr>
            <a:picLocks noChangeAspect="1"/>
          </p:cNvPicPr>
          <p:nvPr/>
        </p:nvPicPr>
        <p:blipFill>
          <a:blip r:embed="rId2" cstate="print"/>
          <a:srcRect/>
          <a:stretch>
            <a:fillRect/>
          </a:stretch>
        </p:blipFill>
        <p:spPr bwMode="auto">
          <a:xfrm>
            <a:off x="945477" y="248787"/>
            <a:ext cx="10479144" cy="6403921"/>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o-BIG-MAC-facebook.jpg"/>
          <p:cNvPicPr>
            <a:picLocks noChangeAspect="1"/>
          </p:cNvPicPr>
          <p:nvPr/>
        </p:nvPicPr>
        <p:blipFill>
          <a:blip r:embed="rId2" cstate="print"/>
          <a:stretch>
            <a:fillRect/>
          </a:stretch>
        </p:blipFill>
        <p:spPr>
          <a:xfrm>
            <a:off x="3238480" y="428604"/>
            <a:ext cx="8509003" cy="3190876"/>
          </a:xfrm>
          <a:prstGeom prst="rect">
            <a:avLst/>
          </a:prstGeom>
        </p:spPr>
      </p:pic>
      <p:pic>
        <p:nvPicPr>
          <p:cNvPr id="4" name="Picture 3" descr="kfc-bucket.jpg"/>
          <p:cNvPicPr>
            <a:picLocks noChangeAspect="1"/>
          </p:cNvPicPr>
          <p:nvPr/>
        </p:nvPicPr>
        <p:blipFill>
          <a:blip r:embed="rId3" cstate="print"/>
          <a:stretch>
            <a:fillRect/>
          </a:stretch>
        </p:blipFill>
        <p:spPr>
          <a:xfrm>
            <a:off x="1714469" y="3786190"/>
            <a:ext cx="5478195" cy="2742730"/>
          </a:xfrm>
          <a:prstGeom prst="rect">
            <a:avLst/>
          </a:prstGeom>
        </p:spPr>
      </p:pic>
      <p:pic>
        <p:nvPicPr>
          <p:cNvPr id="5" name="Picture 4" descr="34477462-AYTOS-BULGARIA-DECEMBER-11-2014-Photo-of-a-Coca-Cola-and-Pepsi-330-ml-cans-Coca-cola-and-Pepsi-are-a-Stock-Photo.jpg"/>
          <p:cNvPicPr>
            <a:picLocks noChangeAspect="1"/>
          </p:cNvPicPr>
          <p:nvPr/>
        </p:nvPicPr>
        <p:blipFill>
          <a:blip r:embed="rId4" cstate="print"/>
          <a:stretch>
            <a:fillRect/>
          </a:stretch>
        </p:blipFill>
        <p:spPr>
          <a:xfrm>
            <a:off x="7334259" y="3800094"/>
            <a:ext cx="4497747" cy="2716812"/>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ini-1.jpg"/>
          <p:cNvPicPr>
            <a:picLocks noChangeAspect="1"/>
          </p:cNvPicPr>
          <p:nvPr/>
        </p:nvPicPr>
        <p:blipFill>
          <a:blip r:embed="rId2" cstate="print"/>
          <a:stretch>
            <a:fillRect/>
          </a:stretch>
        </p:blipFill>
        <p:spPr>
          <a:xfrm>
            <a:off x="832562" y="215153"/>
            <a:ext cx="10858576" cy="637928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ini F56 2014.jpg"/>
          <p:cNvPicPr>
            <a:picLocks noChangeAspect="1"/>
          </p:cNvPicPr>
          <p:nvPr/>
        </p:nvPicPr>
        <p:blipFill>
          <a:blip r:embed="rId2" cstate="print"/>
          <a:stretch>
            <a:fillRect/>
          </a:stretch>
        </p:blipFill>
        <p:spPr>
          <a:xfrm>
            <a:off x="380959" y="428604"/>
            <a:ext cx="11569911" cy="578647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z="2800" b="1" dirty="0" smtClean="0">
                <a:latin typeface="Arial" charset="0"/>
                <a:cs typeface="Arial" charset="0"/>
              </a:rPr>
              <a:t>Rodney Harrison (</a:t>
            </a:r>
            <a:r>
              <a:rPr lang="en-GB" altLang="en-US" sz="2800" dirty="0" smtClean="0">
                <a:latin typeface="Arial" charset="0"/>
                <a:cs typeface="Arial" charset="0"/>
              </a:rPr>
              <a:t>2010)</a:t>
            </a:r>
            <a:r>
              <a:rPr lang="en-GB" sz="2800" i="1" dirty="0" smtClean="0">
                <a:latin typeface="Arial" charset="0"/>
                <a:cs typeface="Arial" charset="0"/>
              </a:rPr>
              <a:t> </a:t>
            </a:r>
            <a:br>
              <a:rPr lang="en-GB" sz="2800" i="1" dirty="0" smtClean="0">
                <a:latin typeface="Arial" charset="0"/>
                <a:cs typeface="Arial" charset="0"/>
              </a:rPr>
            </a:br>
            <a:r>
              <a:rPr lang="en-GB" sz="2800" i="1" dirty="0" smtClean="0">
                <a:solidFill>
                  <a:schemeClr val="tx1"/>
                </a:solidFill>
                <a:latin typeface="Arial" charset="0"/>
                <a:cs typeface="Arial" charset="0"/>
              </a:rPr>
              <a:t>Understanding the Politics of Heritage</a:t>
            </a:r>
            <a:r>
              <a:rPr lang="en-GB" altLang="en-US" sz="2800" dirty="0" smtClean="0">
                <a:solidFill>
                  <a:schemeClr val="tx1"/>
                </a:solidFill>
                <a:latin typeface="Arial" charset="0"/>
                <a:cs typeface="Arial" charset="0"/>
              </a:rPr>
              <a:t> </a:t>
            </a:r>
          </a:p>
        </p:txBody>
      </p:sp>
      <p:sp>
        <p:nvSpPr>
          <p:cNvPr id="23555" name="Content Placeholder 2"/>
          <p:cNvSpPr>
            <a:spLocks noGrp="1"/>
          </p:cNvSpPr>
          <p:nvPr>
            <p:ph idx="1"/>
          </p:nvPr>
        </p:nvSpPr>
        <p:spPr/>
        <p:txBody>
          <a:bodyPr/>
          <a:lstStyle/>
          <a:p>
            <a:r>
              <a:rPr lang="en-GB" altLang="en-US" dirty="0" smtClean="0">
                <a:solidFill>
                  <a:schemeClr val="tx1"/>
                </a:solidFill>
                <a:latin typeface="Arial" charset="0"/>
                <a:cs typeface="Arial" charset="0"/>
              </a:rPr>
              <a:t>‘Official Heritage’ :  those that are listed </a:t>
            </a:r>
          </a:p>
          <a:p>
            <a:r>
              <a:rPr lang="en-GB" altLang="en-US" dirty="0" smtClean="0">
                <a:solidFill>
                  <a:schemeClr val="tx1"/>
                </a:solidFill>
                <a:latin typeface="Arial" charset="0"/>
                <a:cs typeface="Arial" charset="0"/>
              </a:rPr>
              <a:t>‘As </a:t>
            </a:r>
            <a:r>
              <a:rPr lang="en-GB" altLang="en-US" b="1" dirty="0" smtClean="0">
                <a:solidFill>
                  <a:schemeClr val="tx1"/>
                </a:solidFill>
                <a:latin typeface="Arial" charset="0"/>
                <a:cs typeface="Arial" charset="0"/>
              </a:rPr>
              <a:t>property</a:t>
            </a:r>
            <a:r>
              <a:rPr lang="en-GB" altLang="en-US" dirty="0" smtClean="0">
                <a:solidFill>
                  <a:schemeClr val="tx1"/>
                </a:solidFill>
                <a:latin typeface="Arial" charset="0"/>
                <a:cs typeface="Arial" charset="0"/>
              </a:rPr>
              <a:t> that is or may be inherited’</a:t>
            </a:r>
          </a:p>
          <a:p>
            <a:r>
              <a:rPr lang="en-GB" altLang="en-US" dirty="0" smtClean="0">
                <a:solidFill>
                  <a:schemeClr val="tx1"/>
                </a:solidFill>
                <a:latin typeface="Arial" charset="0"/>
                <a:cs typeface="Arial" charset="0"/>
              </a:rPr>
              <a:t>‘Historic or cultural </a:t>
            </a:r>
            <a:r>
              <a:rPr lang="en-GB" altLang="en-US" b="1" dirty="0" smtClean="0">
                <a:solidFill>
                  <a:schemeClr val="tx1"/>
                </a:solidFill>
                <a:latin typeface="Arial" charset="0"/>
                <a:cs typeface="Arial" charset="0"/>
              </a:rPr>
              <a:t>value</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a:t>
            </a:r>
            <a:r>
              <a:rPr lang="en-GB" altLang="en-US" b="1" dirty="0" smtClean="0">
                <a:solidFill>
                  <a:schemeClr val="tx1"/>
                </a:solidFill>
                <a:latin typeface="Arial" charset="0"/>
                <a:cs typeface="Arial" charset="0"/>
              </a:rPr>
              <a:t>Worthy</a:t>
            </a:r>
            <a:r>
              <a:rPr lang="en-GB" altLang="en-US" dirty="0" smtClean="0">
                <a:solidFill>
                  <a:schemeClr val="tx1"/>
                </a:solidFill>
                <a:latin typeface="Arial" charset="0"/>
                <a:cs typeface="Arial" charset="0"/>
              </a:rPr>
              <a:t> of preservation’</a:t>
            </a:r>
          </a:p>
          <a:p>
            <a:r>
              <a:rPr lang="en-GB" altLang="en-US" dirty="0" smtClean="0">
                <a:solidFill>
                  <a:schemeClr val="tx1"/>
                </a:solidFill>
                <a:latin typeface="Arial" charset="0"/>
                <a:cs typeface="Arial" charset="0"/>
              </a:rPr>
              <a:t>Objects, places and practices</a:t>
            </a:r>
          </a:p>
          <a:p>
            <a:r>
              <a:rPr lang="en-GB" altLang="en-US" dirty="0" smtClean="0">
                <a:solidFill>
                  <a:schemeClr val="tx1"/>
                </a:solidFill>
                <a:latin typeface="Arial" charset="0"/>
                <a:cs typeface="Arial" charset="0"/>
              </a:rPr>
              <a:t>tangible and intangible</a:t>
            </a:r>
          </a:p>
          <a:p>
            <a:r>
              <a:rPr lang="en-GB" altLang="en-US" dirty="0" smtClean="0">
                <a:solidFill>
                  <a:schemeClr val="tx1"/>
                </a:solidFill>
                <a:latin typeface="Arial" charset="0"/>
                <a:cs typeface="Arial" charset="0"/>
              </a:rPr>
              <a:t>Cultural and natural (e.g. Great Barrier Reef)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 y="838200"/>
            <a:ext cx="11885084" cy="1200150"/>
          </a:xfrm>
        </p:spPr>
        <p:txBody>
          <a:bodyPr/>
          <a:lstStyle/>
          <a:p>
            <a:pPr algn="ctr"/>
            <a:r>
              <a:rPr lang="en-GB" altLang="en-US" sz="2800" b="1" dirty="0" smtClean="0">
                <a:latin typeface="Arial" charset="0"/>
                <a:cs typeface="Arial" charset="0"/>
              </a:rPr>
              <a:t>UNESCO</a:t>
            </a:r>
            <a:r>
              <a:rPr lang="en-GB" altLang="en-US" sz="2800" dirty="0" smtClean="0">
                <a:latin typeface="Arial" charset="0"/>
                <a:cs typeface="Arial" charset="0"/>
              </a:rPr>
              <a:t>: Cultural Heritage </a:t>
            </a:r>
            <a:br>
              <a:rPr lang="en-GB" altLang="en-US" sz="2800" dirty="0" smtClean="0">
                <a:latin typeface="Arial" charset="0"/>
                <a:cs typeface="Arial" charset="0"/>
              </a:rPr>
            </a:br>
            <a:r>
              <a:rPr lang="en-GB" altLang="en-US" sz="2800" dirty="0" smtClean="0">
                <a:latin typeface="Arial" charset="0"/>
                <a:cs typeface="Arial" charset="0"/>
              </a:rPr>
              <a:t>(in Harrison 2010)</a:t>
            </a:r>
          </a:p>
        </p:txBody>
      </p:sp>
      <p:sp>
        <p:nvSpPr>
          <p:cNvPr id="24579" name="Content Placeholder 3"/>
          <p:cNvSpPr>
            <a:spLocks noGrp="1"/>
          </p:cNvSpPr>
          <p:nvPr>
            <p:ph sz="half" idx="1"/>
          </p:nvPr>
        </p:nvSpPr>
        <p:spPr>
          <a:xfrm>
            <a:off x="1490134" y="2595563"/>
            <a:ext cx="4754033" cy="3681412"/>
          </a:xfrm>
        </p:spPr>
        <p:txBody>
          <a:bodyPr>
            <a:normAutofit lnSpcReduction="10000"/>
          </a:bodyPr>
          <a:lstStyle/>
          <a:p>
            <a:pPr>
              <a:lnSpc>
                <a:spcPct val="90000"/>
              </a:lnSpc>
            </a:pPr>
            <a:r>
              <a:rPr lang="en-GB" altLang="en-US" smtClean="0">
                <a:solidFill>
                  <a:schemeClr val="tx1"/>
                </a:solidFill>
                <a:latin typeface="Arial" charset="0"/>
                <a:cs typeface="Arial" charset="0"/>
              </a:rPr>
              <a:t>Heritage Sites</a:t>
            </a:r>
          </a:p>
          <a:p>
            <a:pPr>
              <a:lnSpc>
                <a:spcPct val="90000"/>
              </a:lnSpc>
            </a:pPr>
            <a:r>
              <a:rPr lang="en-GB" altLang="en-US" smtClean="0">
                <a:solidFill>
                  <a:schemeClr val="tx1"/>
                </a:solidFill>
                <a:latin typeface="Arial" charset="0"/>
                <a:cs typeface="Arial" charset="0"/>
              </a:rPr>
              <a:t>Historic Cities</a:t>
            </a:r>
          </a:p>
          <a:p>
            <a:pPr>
              <a:lnSpc>
                <a:spcPct val="90000"/>
              </a:lnSpc>
            </a:pPr>
            <a:r>
              <a:rPr lang="en-GB" altLang="en-US" smtClean="0">
                <a:solidFill>
                  <a:schemeClr val="tx1"/>
                </a:solidFill>
                <a:latin typeface="Arial" charset="0"/>
                <a:cs typeface="Arial" charset="0"/>
              </a:rPr>
              <a:t>Cultural Landscapes</a:t>
            </a:r>
          </a:p>
          <a:p>
            <a:pPr>
              <a:lnSpc>
                <a:spcPct val="90000"/>
              </a:lnSpc>
            </a:pPr>
            <a:r>
              <a:rPr lang="en-GB" altLang="en-US" smtClean="0">
                <a:solidFill>
                  <a:schemeClr val="tx1"/>
                </a:solidFill>
                <a:latin typeface="Arial" charset="0"/>
                <a:cs typeface="Arial" charset="0"/>
              </a:rPr>
              <a:t>Sacred Sites</a:t>
            </a:r>
          </a:p>
          <a:p>
            <a:pPr>
              <a:lnSpc>
                <a:spcPct val="90000"/>
              </a:lnSpc>
            </a:pPr>
            <a:r>
              <a:rPr lang="en-GB" altLang="en-US" smtClean="0">
                <a:solidFill>
                  <a:schemeClr val="tx1"/>
                </a:solidFill>
                <a:latin typeface="Arial" charset="0"/>
                <a:cs typeface="Arial" charset="0"/>
              </a:rPr>
              <a:t>Underwater Cultural Heritage</a:t>
            </a:r>
          </a:p>
          <a:p>
            <a:pPr>
              <a:lnSpc>
                <a:spcPct val="90000"/>
              </a:lnSpc>
            </a:pPr>
            <a:r>
              <a:rPr lang="en-GB" altLang="en-US" smtClean="0">
                <a:solidFill>
                  <a:schemeClr val="tx1"/>
                </a:solidFill>
                <a:latin typeface="Arial" charset="0"/>
                <a:cs typeface="Arial" charset="0"/>
              </a:rPr>
              <a:t>Museums and Galleries</a:t>
            </a:r>
          </a:p>
          <a:p>
            <a:pPr>
              <a:lnSpc>
                <a:spcPct val="90000"/>
              </a:lnSpc>
            </a:pPr>
            <a:r>
              <a:rPr lang="en-GB" altLang="en-US" smtClean="0">
                <a:solidFill>
                  <a:schemeClr val="tx1"/>
                </a:solidFill>
                <a:latin typeface="Arial" charset="0"/>
                <a:cs typeface="Arial" charset="0"/>
              </a:rPr>
              <a:t>Moveable cultural heritage</a:t>
            </a:r>
          </a:p>
        </p:txBody>
      </p:sp>
      <p:sp>
        <p:nvSpPr>
          <p:cNvPr id="24580" name="Content Placeholder 4"/>
          <p:cNvSpPr>
            <a:spLocks noGrp="1"/>
          </p:cNvSpPr>
          <p:nvPr>
            <p:ph sz="half" idx="2"/>
          </p:nvPr>
        </p:nvSpPr>
        <p:spPr>
          <a:xfrm>
            <a:off x="6864352" y="2595563"/>
            <a:ext cx="4754033" cy="3681412"/>
          </a:xfrm>
        </p:spPr>
        <p:txBody>
          <a:bodyPr>
            <a:normAutofit lnSpcReduction="10000"/>
          </a:bodyPr>
          <a:lstStyle/>
          <a:p>
            <a:pPr>
              <a:lnSpc>
                <a:spcPct val="90000"/>
              </a:lnSpc>
            </a:pPr>
            <a:r>
              <a:rPr lang="en-GB" altLang="en-US" smtClean="0">
                <a:solidFill>
                  <a:schemeClr val="tx1"/>
                </a:solidFill>
                <a:latin typeface="Arial" charset="0"/>
                <a:cs typeface="Arial" charset="0"/>
              </a:rPr>
              <a:t>Handicrafts</a:t>
            </a:r>
          </a:p>
          <a:p>
            <a:pPr>
              <a:lnSpc>
                <a:spcPct val="90000"/>
              </a:lnSpc>
            </a:pPr>
            <a:r>
              <a:rPr lang="en-GB" altLang="en-US" smtClean="0">
                <a:solidFill>
                  <a:schemeClr val="tx1"/>
                </a:solidFill>
                <a:latin typeface="Arial" charset="0"/>
                <a:cs typeface="Arial" charset="0"/>
              </a:rPr>
              <a:t>Documentary and digital heritage (archives)</a:t>
            </a:r>
          </a:p>
          <a:p>
            <a:pPr>
              <a:lnSpc>
                <a:spcPct val="90000"/>
              </a:lnSpc>
            </a:pPr>
            <a:r>
              <a:rPr lang="en-GB" altLang="en-US" smtClean="0">
                <a:solidFill>
                  <a:schemeClr val="tx1"/>
                </a:solidFill>
                <a:latin typeface="Arial" charset="0"/>
                <a:cs typeface="Arial" charset="0"/>
              </a:rPr>
              <a:t>Cinematographic heritage</a:t>
            </a:r>
          </a:p>
          <a:p>
            <a:pPr>
              <a:lnSpc>
                <a:spcPct val="90000"/>
              </a:lnSpc>
            </a:pPr>
            <a:r>
              <a:rPr lang="en-GB" altLang="en-US" smtClean="0">
                <a:solidFill>
                  <a:schemeClr val="tx1"/>
                </a:solidFill>
                <a:latin typeface="Arial" charset="0"/>
                <a:cs typeface="Arial" charset="0"/>
              </a:rPr>
              <a:t>Oral traditions</a:t>
            </a:r>
          </a:p>
          <a:p>
            <a:pPr>
              <a:lnSpc>
                <a:spcPct val="90000"/>
              </a:lnSpc>
            </a:pPr>
            <a:r>
              <a:rPr lang="en-GB" altLang="en-US" smtClean="0">
                <a:solidFill>
                  <a:schemeClr val="tx1"/>
                </a:solidFill>
                <a:latin typeface="Arial" charset="0"/>
                <a:cs typeface="Arial" charset="0"/>
              </a:rPr>
              <a:t>Languages</a:t>
            </a:r>
          </a:p>
          <a:p>
            <a:pPr>
              <a:lnSpc>
                <a:spcPct val="90000"/>
              </a:lnSpc>
            </a:pPr>
            <a:r>
              <a:rPr lang="en-GB" altLang="en-US" smtClean="0">
                <a:solidFill>
                  <a:schemeClr val="tx1"/>
                </a:solidFill>
                <a:latin typeface="Arial" charset="0"/>
                <a:cs typeface="Arial" charset="0"/>
              </a:rPr>
              <a:t>Festive Events</a:t>
            </a:r>
          </a:p>
          <a:p>
            <a:pPr>
              <a:lnSpc>
                <a:spcPct val="90000"/>
              </a:lnSpc>
            </a:pPr>
            <a:r>
              <a:rPr lang="en-GB" altLang="en-US" smtClean="0">
                <a:solidFill>
                  <a:schemeClr val="tx1"/>
                </a:solidFill>
                <a:latin typeface="Arial" charset="0"/>
                <a:cs typeface="Arial" charset="0"/>
              </a:rPr>
              <a:t>Rites and Beliefs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z="2800" smtClean="0">
                <a:latin typeface="Arial" charset="0"/>
                <a:cs typeface="Arial" charset="0"/>
              </a:rPr>
              <a:t>Cont…..</a:t>
            </a:r>
          </a:p>
        </p:txBody>
      </p:sp>
      <p:sp>
        <p:nvSpPr>
          <p:cNvPr id="25603" name="Content Placeholder 2"/>
          <p:cNvSpPr>
            <a:spLocks noGrp="1"/>
          </p:cNvSpPr>
          <p:nvPr>
            <p:ph sz="half" idx="1"/>
          </p:nvPr>
        </p:nvSpPr>
        <p:spPr>
          <a:xfrm>
            <a:off x="1490134" y="2595563"/>
            <a:ext cx="4754033" cy="3681412"/>
          </a:xfrm>
        </p:spPr>
        <p:txBody>
          <a:bodyPr/>
          <a:lstStyle/>
          <a:p>
            <a:r>
              <a:rPr lang="en-GB" altLang="en-US" smtClean="0">
                <a:solidFill>
                  <a:schemeClr val="tx1"/>
                </a:solidFill>
                <a:latin typeface="Arial" charset="0"/>
                <a:cs typeface="Arial" charset="0"/>
              </a:rPr>
              <a:t>Music and song</a:t>
            </a:r>
          </a:p>
          <a:p>
            <a:r>
              <a:rPr lang="en-GB" altLang="en-US" smtClean="0">
                <a:solidFill>
                  <a:schemeClr val="tx1"/>
                </a:solidFill>
                <a:latin typeface="Arial" charset="0"/>
                <a:cs typeface="Arial" charset="0"/>
              </a:rPr>
              <a:t>Performing arts</a:t>
            </a:r>
          </a:p>
          <a:p>
            <a:r>
              <a:rPr lang="en-GB" altLang="en-US" smtClean="0">
                <a:solidFill>
                  <a:schemeClr val="tx1"/>
                </a:solidFill>
                <a:latin typeface="Arial" charset="0"/>
                <a:cs typeface="Arial" charset="0"/>
              </a:rPr>
              <a:t>Traditional medicine</a:t>
            </a:r>
          </a:p>
          <a:p>
            <a:r>
              <a:rPr lang="en-GB" altLang="en-US" smtClean="0">
                <a:solidFill>
                  <a:schemeClr val="tx1"/>
                </a:solidFill>
                <a:latin typeface="Arial" charset="0"/>
                <a:cs typeface="Arial" charset="0"/>
              </a:rPr>
              <a:t>Literature</a:t>
            </a:r>
          </a:p>
          <a:p>
            <a:r>
              <a:rPr lang="en-GB" altLang="en-US" smtClean="0">
                <a:solidFill>
                  <a:schemeClr val="tx1"/>
                </a:solidFill>
                <a:latin typeface="Arial" charset="0"/>
                <a:cs typeface="Arial" charset="0"/>
              </a:rPr>
              <a:t>Culinary Traditions</a:t>
            </a:r>
          </a:p>
          <a:p>
            <a:r>
              <a:rPr lang="en-GB" altLang="en-US" smtClean="0">
                <a:solidFill>
                  <a:schemeClr val="tx1"/>
                </a:solidFill>
                <a:latin typeface="Arial" charset="0"/>
                <a:cs typeface="Arial" charset="0"/>
              </a:rPr>
              <a:t>Traditional sports and games</a:t>
            </a:r>
          </a:p>
        </p:txBody>
      </p:sp>
      <p:sp>
        <p:nvSpPr>
          <p:cNvPr id="25604" name="Content Placeholder 3"/>
          <p:cNvSpPr>
            <a:spLocks noGrp="1"/>
          </p:cNvSpPr>
          <p:nvPr>
            <p:ph sz="half" idx="2"/>
          </p:nvPr>
        </p:nvSpPr>
        <p:spPr>
          <a:xfrm>
            <a:off x="6864352" y="2595563"/>
            <a:ext cx="4754033" cy="3681412"/>
          </a:xfrm>
        </p:spPr>
        <p:txBody>
          <a:bodyPr/>
          <a:lstStyle/>
          <a:p>
            <a:r>
              <a:rPr lang="en-GB" altLang="en-US" smtClean="0">
                <a:solidFill>
                  <a:schemeClr val="tx1"/>
                </a:solidFill>
                <a:latin typeface="Arial" charset="0"/>
                <a:cs typeface="Arial" charset="0"/>
              </a:rPr>
              <a:t>Not forgetting natural heritage; </a:t>
            </a:r>
          </a:p>
          <a:p>
            <a:pPr lvl="1"/>
            <a:r>
              <a:rPr lang="en-GB" altLang="en-US" smtClean="0">
                <a:solidFill>
                  <a:schemeClr val="tx1"/>
                </a:solidFill>
                <a:latin typeface="Arial" charset="0"/>
                <a:cs typeface="Arial" charset="0"/>
              </a:rPr>
              <a:t>Landscapes</a:t>
            </a:r>
          </a:p>
          <a:p>
            <a:pPr lvl="1"/>
            <a:r>
              <a:rPr lang="en-GB" altLang="en-US" smtClean="0">
                <a:solidFill>
                  <a:schemeClr val="tx1"/>
                </a:solidFill>
                <a:latin typeface="Arial" charset="0"/>
                <a:cs typeface="Arial" charset="0"/>
              </a:rPr>
              <a:t>Ecological systems</a:t>
            </a:r>
          </a:p>
          <a:p>
            <a:pPr lvl="1"/>
            <a:r>
              <a:rPr lang="en-GB" altLang="en-US" smtClean="0">
                <a:solidFill>
                  <a:schemeClr val="tx1"/>
                </a:solidFill>
                <a:latin typeface="Arial" charset="0"/>
                <a:cs typeface="Arial" charset="0"/>
              </a:rPr>
              <a:t>Plants</a:t>
            </a:r>
          </a:p>
          <a:p>
            <a:pPr lvl="1"/>
            <a:r>
              <a:rPr lang="en-GB" altLang="en-US" smtClean="0">
                <a:solidFill>
                  <a:schemeClr val="tx1"/>
                </a:solidFill>
                <a:latin typeface="Arial" charset="0"/>
                <a:cs typeface="Arial" charset="0"/>
              </a:rPr>
              <a:t>Animals</a:t>
            </a:r>
          </a:p>
          <a:p>
            <a:pPr lvl="1"/>
            <a:r>
              <a:rPr lang="en-GB" altLang="en-US" smtClean="0">
                <a:solidFill>
                  <a:schemeClr val="tx1"/>
                </a:solidFill>
                <a:latin typeface="Arial" charset="0"/>
                <a:cs typeface="Arial" charset="0"/>
              </a:rPr>
              <a:t>Oceans</a:t>
            </a:r>
          </a:p>
          <a:p>
            <a:pPr lvl="1"/>
            <a:r>
              <a:rPr lang="en-GB" altLang="en-US" smtClean="0">
                <a:solidFill>
                  <a:schemeClr val="tx1"/>
                </a:solidFill>
                <a:latin typeface="Arial" charset="0"/>
                <a:cs typeface="Arial" charset="0"/>
              </a:rPr>
              <a:t>Bodies of Water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r>
              <a:rPr lang="en-GB" altLang="en-US" sz="2800" b="1" dirty="0" smtClean="0">
                <a:solidFill>
                  <a:schemeClr val="accent5">
                    <a:lumMod val="60000"/>
                    <a:lumOff val="40000"/>
                  </a:schemeClr>
                </a:solidFill>
                <a:latin typeface="Arial" charset="0"/>
                <a:cs typeface="Arial" charset="0"/>
              </a:rPr>
              <a:t>a (very) brief history of </a:t>
            </a:r>
            <a:r>
              <a:rPr lang="en-GB" altLang="en-US" sz="2800" b="1" dirty="0" smtClean="0">
                <a:solidFill>
                  <a:schemeClr val="accent5">
                    <a:lumMod val="60000"/>
                    <a:lumOff val="40000"/>
                  </a:schemeClr>
                </a:solidFill>
                <a:latin typeface="Arial" charset="0"/>
                <a:cs typeface="Arial" charset="0"/>
              </a:rPr>
              <a:t>Heritage.....</a:t>
            </a:r>
            <a:endParaRPr lang="en-GB" altLang="en-US" sz="2800" b="1" dirty="0" smtClean="0">
              <a:solidFill>
                <a:schemeClr val="accent5">
                  <a:lumMod val="60000"/>
                  <a:lumOff val="40000"/>
                </a:schemeClr>
              </a:solidFill>
              <a:latin typeface="Arial" charset="0"/>
              <a:cs typeface="Arial" charset="0"/>
            </a:endParaRPr>
          </a:p>
        </p:txBody>
      </p:sp>
      <p:sp>
        <p:nvSpPr>
          <p:cNvPr id="26627" name="Content Placeholder 4"/>
          <p:cNvSpPr>
            <a:spLocks noGrp="1"/>
          </p:cNvSpPr>
          <p:nvPr>
            <p:ph idx="1"/>
          </p:nvPr>
        </p:nvSpPr>
        <p:spPr/>
        <p:txBody>
          <a:bodyPr/>
          <a:lstStyle/>
          <a:p>
            <a:r>
              <a:rPr lang="en-GB" altLang="en-US" sz="2400" dirty="0" smtClean="0">
                <a:solidFill>
                  <a:schemeClr val="tx1"/>
                </a:solidFill>
                <a:latin typeface="Arial" charset="0"/>
                <a:cs typeface="Arial" charset="0"/>
              </a:rPr>
              <a:t>A leading goal of the international heritage movement, expressed in such bodies as </a:t>
            </a:r>
            <a:r>
              <a:rPr lang="en-GB" altLang="en-US" sz="2400" b="1" dirty="0" smtClean="0">
                <a:latin typeface="Arial" charset="0"/>
                <a:cs typeface="Arial" charset="0"/>
              </a:rPr>
              <a:t>UNESCO </a:t>
            </a:r>
            <a:r>
              <a:rPr lang="en-GB" altLang="en-US" sz="1600" b="1" dirty="0" smtClean="0">
                <a:latin typeface="Arial" pitchFamily="34" charset="0"/>
                <a:cs typeface="Arial" pitchFamily="34" charset="0"/>
              </a:rPr>
              <a:t>(</a:t>
            </a:r>
            <a:r>
              <a:rPr lang="en-GB" sz="1600" b="1" dirty="0" smtClean="0">
                <a:latin typeface="Arial" pitchFamily="34" charset="0"/>
                <a:cs typeface="Arial" pitchFamily="34" charset="0"/>
              </a:rPr>
              <a:t>United Nations Educational, Scientific and Cultural Organization)</a:t>
            </a:r>
            <a:r>
              <a:rPr lang="en-GB" altLang="en-US" sz="1800" dirty="0" smtClean="0">
                <a:latin typeface="Arial" charset="0"/>
                <a:cs typeface="Arial" charset="0"/>
              </a:rPr>
              <a:t>, </a:t>
            </a:r>
            <a:r>
              <a:rPr lang="en-GB" altLang="en-US" sz="2400" b="1" dirty="0" smtClean="0">
                <a:latin typeface="Arial" charset="0"/>
                <a:cs typeface="Arial" charset="0"/>
              </a:rPr>
              <a:t>ICOMOS </a:t>
            </a:r>
            <a:r>
              <a:rPr lang="en-GB" altLang="en-US" sz="1600" b="1" dirty="0" smtClean="0">
                <a:latin typeface="Arial" pitchFamily="34" charset="0"/>
                <a:cs typeface="Arial" pitchFamily="34" charset="0"/>
              </a:rPr>
              <a:t>(</a:t>
            </a:r>
            <a:r>
              <a:rPr lang="en-GB" sz="1600" b="1" dirty="0" smtClean="0">
                <a:latin typeface="Arial" pitchFamily="34" charset="0"/>
                <a:cs typeface="Arial" pitchFamily="34" charset="0"/>
              </a:rPr>
              <a:t>International </a:t>
            </a:r>
            <a:r>
              <a:rPr lang="en-GB" sz="1600" b="1" dirty="0" smtClean="0">
                <a:solidFill>
                  <a:schemeClr val="tx1"/>
                </a:solidFill>
                <a:latin typeface="Arial" pitchFamily="34" charset="0"/>
                <a:cs typeface="Arial" pitchFamily="34" charset="0"/>
              </a:rPr>
              <a:t>Council on Monuments and Sites)</a:t>
            </a:r>
            <a:r>
              <a:rPr lang="en-GB" altLang="en-US" sz="2400" dirty="0" smtClean="0">
                <a:solidFill>
                  <a:schemeClr val="tx1"/>
                </a:solidFill>
                <a:latin typeface="Arial" charset="0"/>
                <a:cs typeface="Arial" charset="0"/>
              </a:rPr>
              <a:t> and the Australian Heritage Commission, has been to objectify, professionalise and systematise the process of heritage assessment and evaluation. </a:t>
            </a:r>
          </a:p>
          <a:p>
            <a:pPr algn="r">
              <a:buFont typeface="Wingdings 2" charset="2"/>
              <a:buNone/>
            </a:pPr>
            <a:r>
              <a:rPr lang="en-GB" altLang="en-US" dirty="0" smtClean="0">
                <a:solidFill>
                  <a:schemeClr val="tx1"/>
                </a:solidFill>
                <a:latin typeface="Arial" charset="0"/>
                <a:cs typeface="Arial" charset="0"/>
              </a:rPr>
              <a:t>(Davison 2008: 36 in </a:t>
            </a:r>
            <a:r>
              <a:rPr lang="en-GB" dirty="0" smtClean="0">
                <a:solidFill>
                  <a:schemeClr val="tx1"/>
                </a:solidFill>
                <a:latin typeface="Arial" charset="0"/>
                <a:cs typeface="Arial" charset="0"/>
              </a:rPr>
              <a:t>West, S and J. Ansell (2010) ‘A History of Heritage’ in </a:t>
            </a:r>
            <a:r>
              <a:rPr lang="en-GB" i="1" dirty="0" smtClean="0">
                <a:solidFill>
                  <a:schemeClr val="tx1"/>
                </a:solidFill>
                <a:latin typeface="Arial" charset="0"/>
                <a:cs typeface="Arial" charset="0"/>
              </a:rPr>
              <a:t>Understanding Heritage in Practice</a:t>
            </a:r>
            <a:r>
              <a:rPr lang="en-GB" dirty="0" smtClean="0">
                <a:solidFill>
                  <a:schemeClr val="tx1"/>
                </a:solidFill>
                <a:latin typeface="Arial" charset="0"/>
                <a:cs typeface="Arial" charset="0"/>
              </a:rPr>
              <a:t> (Understanding Global Heritage) </a:t>
            </a:r>
            <a:endParaRPr lang="en-GB" altLang="en-US" dirty="0" smtClean="0">
              <a:solidFill>
                <a:schemeClr val="tx1"/>
              </a:solidFill>
              <a:latin typeface="Arial" charset="0"/>
              <a:cs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z="2800" b="1" dirty="0" smtClean="0">
                <a:latin typeface="Arial" charset="0"/>
                <a:cs typeface="Arial" charset="0"/>
              </a:rPr>
              <a:t>Jacqui Ansell </a:t>
            </a:r>
            <a:r>
              <a:rPr lang="en-GB" altLang="en-US" sz="2800" dirty="0" smtClean="0">
                <a:latin typeface="Arial" charset="0"/>
                <a:cs typeface="Arial" charset="0"/>
              </a:rPr>
              <a:t>and</a:t>
            </a:r>
            <a:r>
              <a:rPr lang="en-GB" altLang="en-US" sz="2800" b="1" dirty="0" smtClean="0">
                <a:latin typeface="Arial" charset="0"/>
                <a:cs typeface="Arial" charset="0"/>
              </a:rPr>
              <a:t> Susie West </a:t>
            </a:r>
            <a:r>
              <a:rPr lang="en-GB" altLang="en-US" sz="2800" dirty="0" smtClean="0">
                <a:latin typeface="Arial" charset="0"/>
                <a:cs typeface="Arial" charset="0"/>
              </a:rPr>
              <a:t>(2010) </a:t>
            </a:r>
            <a:br>
              <a:rPr lang="en-GB" altLang="en-US" sz="2800" dirty="0" smtClean="0">
                <a:latin typeface="Arial" charset="0"/>
                <a:cs typeface="Arial" charset="0"/>
              </a:rPr>
            </a:br>
            <a:r>
              <a:rPr lang="en-GB" sz="2800" i="1" dirty="0" smtClean="0">
                <a:solidFill>
                  <a:schemeClr val="tx1"/>
                </a:solidFill>
                <a:latin typeface="Arial" charset="0"/>
                <a:cs typeface="Arial" charset="0"/>
              </a:rPr>
              <a:t>Understanding Heritage in Practice</a:t>
            </a:r>
            <a:r>
              <a:rPr lang="en-GB" altLang="en-US" sz="2800" dirty="0" smtClean="0">
                <a:latin typeface="Arial" charset="0"/>
                <a:cs typeface="Arial" charset="0"/>
              </a:rPr>
              <a:t> </a:t>
            </a:r>
          </a:p>
        </p:txBody>
      </p:sp>
      <p:sp>
        <p:nvSpPr>
          <p:cNvPr id="27651" name="Content Placeholder 2"/>
          <p:cNvSpPr>
            <a:spLocks noGrp="1"/>
          </p:cNvSpPr>
          <p:nvPr>
            <p:ph idx="1"/>
          </p:nvPr>
        </p:nvSpPr>
        <p:spPr/>
        <p:txBody>
          <a:bodyPr/>
          <a:lstStyle/>
          <a:p>
            <a:r>
              <a:rPr lang="en-GB" altLang="en-US" dirty="0" smtClean="0">
                <a:solidFill>
                  <a:schemeClr val="tx1"/>
                </a:solidFill>
                <a:latin typeface="Arial" charset="0"/>
                <a:cs typeface="Arial" charset="0"/>
              </a:rPr>
              <a:t>Trace the history of heritage (</a:t>
            </a:r>
            <a:r>
              <a:rPr lang="en-GB" altLang="en-US" dirty="0" smtClean="0">
                <a:latin typeface="Arial" charset="0"/>
                <a:cs typeface="Arial" charset="0"/>
              </a:rPr>
              <a:t>but there is no one history</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Interest in collecting, exploration and the application of scientific knowledge</a:t>
            </a:r>
          </a:p>
          <a:p>
            <a:pPr lvl="1"/>
            <a:r>
              <a:rPr lang="en-GB" altLang="en-US" dirty="0" smtClean="0">
                <a:solidFill>
                  <a:schemeClr val="tx1"/>
                </a:solidFill>
                <a:latin typeface="Arial" charset="0"/>
                <a:cs typeface="Arial" charset="0"/>
              </a:rPr>
              <a:t>Classification, categorisation and the order of things  </a:t>
            </a:r>
          </a:p>
          <a:p>
            <a:pPr lvl="1"/>
            <a:r>
              <a:rPr lang="en-GB" altLang="en-US" dirty="0" smtClean="0">
                <a:solidFill>
                  <a:schemeClr val="tx1"/>
                </a:solidFill>
                <a:latin typeface="Arial" charset="0"/>
                <a:cs typeface="Arial" charset="0"/>
              </a:rPr>
              <a:t>From private to state-supported (e.g. British Museum 1759)</a:t>
            </a:r>
          </a:p>
          <a:p>
            <a:pPr lvl="1"/>
            <a:r>
              <a:rPr lang="en-GB" altLang="en-US" dirty="0" smtClean="0">
                <a:solidFill>
                  <a:schemeClr val="tx1"/>
                </a:solidFill>
                <a:latin typeface="Arial" charset="0"/>
                <a:cs typeface="Arial" charset="0"/>
              </a:rPr>
              <a:t>During the Enlightenment period (later C.17 to early C.19) </a:t>
            </a:r>
          </a:p>
          <a:p>
            <a:r>
              <a:rPr lang="en-GB" altLang="en-US" dirty="0" smtClean="0">
                <a:solidFill>
                  <a:schemeClr val="tx1"/>
                </a:solidFill>
                <a:latin typeface="Arial" charset="0"/>
                <a:cs typeface="Arial" charset="0"/>
              </a:rPr>
              <a:t>Focus of monuments, material culture, the grand and the oldest </a:t>
            </a:r>
          </a:p>
          <a:p>
            <a:pPr lvl="1"/>
            <a:r>
              <a:rPr lang="en-GB" altLang="en-US" dirty="0" smtClean="0">
                <a:solidFill>
                  <a:schemeClr val="tx1"/>
                </a:solidFill>
                <a:latin typeface="Arial" charset="0"/>
                <a:cs typeface="Arial" charset="0"/>
              </a:rPr>
              <a:t> Civilisation, evolutionary (mid 18</a:t>
            </a:r>
            <a:r>
              <a:rPr lang="en-GB" altLang="en-US" baseline="30000" dirty="0" smtClean="0">
                <a:solidFill>
                  <a:schemeClr val="tx1"/>
                </a:solidFill>
                <a:latin typeface="Arial" charset="0"/>
                <a:cs typeface="Arial" charset="0"/>
              </a:rPr>
              <a:t>th</a:t>
            </a:r>
            <a:r>
              <a:rPr lang="en-GB" altLang="en-US" dirty="0" smtClean="0">
                <a:solidFill>
                  <a:schemeClr val="tx1"/>
                </a:solidFill>
                <a:latin typeface="Arial" charset="0"/>
                <a:cs typeface="Arial" charset="0"/>
              </a:rPr>
              <a:t>) </a:t>
            </a:r>
          </a:p>
          <a:p>
            <a:endParaRPr lang="en-GB" altLang="en-US" baseline="30000" dirty="0" smtClean="0">
              <a:solidFill>
                <a:schemeClr val="tx1"/>
              </a:solidFill>
              <a:latin typeface="Arial" charset="0"/>
              <a:cs typeface="Arial" charset="0"/>
            </a:endParaRPr>
          </a:p>
          <a:p>
            <a:endParaRPr lang="en-GB" altLang="en-US" baseline="30000" dirty="0" smtClean="0"/>
          </a:p>
          <a:p>
            <a:endParaRPr lang="en-GB" altLang="en-US"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r>
              <a:rPr lang="en-GB" altLang="en-US" sz="2800" b="1" smtClean="0">
                <a:latin typeface="Arial" charset="0"/>
                <a:cs typeface="Arial" charset="0"/>
              </a:rPr>
              <a:t>Professionalisation </a:t>
            </a:r>
          </a:p>
        </p:txBody>
      </p:sp>
      <p:sp>
        <p:nvSpPr>
          <p:cNvPr id="28675" name="Content Placeholder 2"/>
          <p:cNvSpPr>
            <a:spLocks noGrp="1"/>
          </p:cNvSpPr>
          <p:nvPr>
            <p:ph idx="1"/>
          </p:nvPr>
        </p:nvSpPr>
        <p:spPr/>
        <p:txBody>
          <a:bodyPr/>
          <a:lstStyle/>
          <a:p>
            <a:r>
              <a:rPr lang="en-GB" altLang="en-US" dirty="0" smtClean="0"/>
              <a:t> </a:t>
            </a:r>
            <a:r>
              <a:rPr lang="en-GB" altLang="en-US" dirty="0" smtClean="0">
                <a:solidFill>
                  <a:schemeClr val="tx1"/>
                </a:solidFill>
                <a:latin typeface="Arial" charset="0"/>
                <a:cs typeface="Arial" charset="0"/>
              </a:rPr>
              <a:t>Public institutions started to take the lead in mid 18</a:t>
            </a:r>
            <a:r>
              <a:rPr lang="en-GB" altLang="en-US" baseline="30000" dirty="0" smtClean="0">
                <a:solidFill>
                  <a:schemeClr val="tx1"/>
                </a:solidFill>
                <a:latin typeface="Arial" charset="0"/>
                <a:cs typeface="Arial" charset="0"/>
              </a:rPr>
              <a:t>th</a:t>
            </a:r>
            <a:r>
              <a:rPr lang="en-GB" altLang="en-US" dirty="0" smtClean="0">
                <a:solidFill>
                  <a:schemeClr val="tx1"/>
                </a:solidFill>
                <a:latin typeface="Arial" charset="0"/>
                <a:cs typeface="Arial" charset="0"/>
              </a:rPr>
              <a:t>  </a:t>
            </a:r>
          </a:p>
          <a:p>
            <a:pPr lvl="1"/>
            <a:r>
              <a:rPr lang="en-GB" altLang="en-US" dirty="0" smtClean="0">
                <a:solidFill>
                  <a:schemeClr val="tx1"/>
                </a:solidFill>
                <a:latin typeface="Arial" charset="0"/>
                <a:cs typeface="Arial" charset="0"/>
              </a:rPr>
              <a:t>Context of colonialism </a:t>
            </a:r>
          </a:p>
          <a:p>
            <a:r>
              <a:rPr lang="en-GB" altLang="en-US" dirty="0" smtClean="0">
                <a:solidFill>
                  <a:schemeClr val="tx1"/>
                </a:solidFill>
                <a:latin typeface="Arial" charset="0"/>
                <a:cs typeface="Arial" charset="0"/>
              </a:rPr>
              <a:t>Continuing focus on built heritage </a:t>
            </a:r>
          </a:p>
          <a:p>
            <a:pPr lvl="1"/>
            <a:r>
              <a:rPr lang="en-GB" altLang="en-US" dirty="0" smtClean="0">
                <a:solidFill>
                  <a:schemeClr val="tx1"/>
                </a:solidFill>
                <a:latin typeface="Arial" charset="0"/>
                <a:cs typeface="Arial" charset="0"/>
              </a:rPr>
              <a:t>1882, The First Ancient Monuments Act in the UK </a:t>
            </a:r>
          </a:p>
          <a:p>
            <a:pPr lvl="1"/>
            <a:r>
              <a:rPr lang="en-GB" altLang="en-US" dirty="0" smtClean="0">
                <a:solidFill>
                  <a:schemeClr val="tx1"/>
                </a:solidFill>
                <a:latin typeface="Arial" charset="0"/>
                <a:cs typeface="Arial" charset="0"/>
              </a:rPr>
              <a:t>Inspectors as part of the civil service</a:t>
            </a:r>
          </a:p>
          <a:p>
            <a:r>
              <a:rPr lang="en-GB" altLang="en-US" dirty="0" smtClean="0">
                <a:solidFill>
                  <a:schemeClr val="tx1"/>
                </a:solidFill>
                <a:latin typeface="Arial" charset="0"/>
                <a:cs typeface="Arial" charset="0"/>
              </a:rPr>
              <a:t>Natural Landscapes were considered later </a:t>
            </a:r>
          </a:p>
          <a:p>
            <a:pPr lvl="1"/>
            <a:r>
              <a:rPr lang="en-GB" altLang="en-US" dirty="0" smtClean="0">
                <a:solidFill>
                  <a:schemeClr val="tx1"/>
                </a:solidFill>
                <a:latin typeface="Arial" charset="0"/>
                <a:cs typeface="Arial" charset="0"/>
              </a:rPr>
              <a:t>The Nature Conservancy Council  -1949</a:t>
            </a:r>
          </a:p>
          <a:p>
            <a:pPr lvl="1"/>
            <a:r>
              <a:rPr lang="en-GB" altLang="en-US" dirty="0" smtClean="0">
                <a:solidFill>
                  <a:schemeClr val="tx1"/>
                </a:solidFill>
                <a:latin typeface="Arial" charset="0"/>
                <a:cs typeface="Arial" charset="0"/>
              </a:rPr>
              <a:t>Yellowstone - 1872</a:t>
            </a:r>
          </a:p>
          <a:p>
            <a:pPr lvl="1"/>
            <a:r>
              <a:rPr lang="en-GB" dirty="0" smtClean="0">
                <a:solidFill>
                  <a:schemeClr val="tx1"/>
                </a:solidFill>
                <a:latin typeface="Arial" pitchFamily="34" charset="0"/>
                <a:cs typeface="Arial" pitchFamily="34" charset="0"/>
              </a:rPr>
              <a:t>Peak District, Lake District, Snowdonia and Dartmoor - 1951</a:t>
            </a:r>
            <a:endParaRPr lang="en-GB" altLang="en-US" dirty="0" smtClean="0">
              <a:solidFill>
                <a:schemeClr val="tx1"/>
              </a:solidFill>
              <a:latin typeface="Arial" pitchFamily="34" charset="0"/>
              <a:cs typeface="Arial" pitchFamily="34" charset="0"/>
            </a:endParaRPr>
          </a:p>
          <a:p>
            <a:endParaRPr lang="en-GB" altLang="en-US" dirty="0" smtClean="0">
              <a:solidFill>
                <a:schemeClr val="tx1"/>
              </a:solidFill>
              <a:latin typeface="Arial" charset="0"/>
              <a:cs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tLang="en-US" sz="2800" b="1" dirty="0" smtClean="0">
                <a:latin typeface="Arial" charset="0"/>
                <a:cs typeface="Arial" charset="0"/>
              </a:rPr>
              <a:t>Post-War</a:t>
            </a:r>
          </a:p>
        </p:txBody>
      </p:sp>
      <p:sp>
        <p:nvSpPr>
          <p:cNvPr id="29699" name="Content Placeholder 2"/>
          <p:cNvSpPr>
            <a:spLocks noGrp="1"/>
          </p:cNvSpPr>
          <p:nvPr>
            <p:ph idx="1"/>
          </p:nvPr>
        </p:nvSpPr>
        <p:spPr>
          <a:xfrm>
            <a:off x="1485901" y="2362200"/>
            <a:ext cx="10229889" cy="4495800"/>
          </a:xfrm>
        </p:spPr>
        <p:txBody>
          <a:bodyPr>
            <a:normAutofit lnSpcReduction="10000"/>
          </a:bodyPr>
          <a:lstStyle/>
          <a:p>
            <a:r>
              <a:rPr lang="en-GB" altLang="en-US" dirty="0" smtClean="0">
                <a:solidFill>
                  <a:schemeClr val="tx1"/>
                </a:solidFill>
                <a:latin typeface="Arial" charset="0"/>
                <a:cs typeface="Arial" charset="0"/>
              </a:rPr>
              <a:t>Globalised listing and categorisation </a:t>
            </a:r>
          </a:p>
          <a:p>
            <a:r>
              <a:rPr lang="en-GB" altLang="en-US" b="1" dirty="0" smtClean="0">
                <a:solidFill>
                  <a:schemeClr val="tx1"/>
                </a:solidFill>
                <a:latin typeface="Arial" charset="0"/>
                <a:cs typeface="Arial" charset="0"/>
              </a:rPr>
              <a:t>UNESCO</a:t>
            </a:r>
            <a:r>
              <a:rPr lang="en-GB" altLang="en-US" dirty="0" smtClean="0">
                <a:solidFill>
                  <a:schemeClr val="tx1"/>
                </a:solidFill>
                <a:latin typeface="Arial" charset="0"/>
                <a:cs typeface="Arial" charset="0"/>
              </a:rPr>
              <a:t> </a:t>
            </a:r>
            <a:r>
              <a:rPr lang="en-GB" altLang="en-US" sz="1600" dirty="0" smtClean="0">
                <a:solidFill>
                  <a:schemeClr val="tx1"/>
                </a:solidFill>
                <a:latin typeface="Arial" pitchFamily="34" charset="0"/>
                <a:cs typeface="Arial" pitchFamily="34" charset="0"/>
              </a:rPr>
              <a:t>(</a:t>
            </a:r>
            <a:r>
              <a:rPr lang="en-GB" sz="1600" dirty="0" smtClean="0">
                <a:solidFill>
                  <a:schemeClr val="tx1"/>
                </a:solidFill>
                <a:latin typeface="Arial" pitchFamily="34" charset="0"/>
                <a:cs typeface="Arial" pitchFamily="34" charset="0"/>
              </a:rPr>
              <a:t>United Nations Educational, Scientific and Cultural Organization )</a:t>
            </a:r>
            <a:endParaRPr lang="en-GB" altLang="en-US" sz="1600" dirty="0" smtClean="0">
              <a:solidFill>
                <a:schemeClr val="tx1"/>
              </a:solidFill>
              <a:latin typeface="Arial" pitchFamily="34" charset="0"/>
              <a:cs typeface="Arial" pitchFamily="34" charset="0"/>
            </a:endParaRPr>
          </a:p>
          <a:p>
            <a:pPr lvl="1"/>
            <a:r>
              <a:rPr lang="en-GB" altLang="en-US" dirty="0" smtClean="0">
                <a:solidFill>
                  <a:schemeClr val="tx1"/>
                </a:solidFill>
                <a:latin typeface="Arial" charset="0"/>
                <a:cs typeface="Arial" charset="0"/>
              </a:rPr>
              <a:t>Global heritage frameworks</a:t>
            </a:r>
          </a:p>
          <a:p>
            <a:pPr lvl="1"/>
            <a:r>
              <a:rPr lang="en-GB" altLang="en-US" dirty="0" smtClean="0">
                <a:solidFill>
                  <a:schemeClr val="tx1"/>
                </a:solidFill>
                <a:latin typeface="Arial" charset="0"/>
                <a:cs typeface="Arial" charset="0"/>
              </a:rPr>
              <a:t>Do not have the force of national law</a:t>
            </a:r>
          </a:p>
          <a:p>
            <a:pPr lvl="1"/>
            <a:r>
              <a:rPr lang="en-GB" altLang="en-US" dirty="0" smtClean="0">
                <a:solidFill>
                  <a:schemeClr val="tx1"/>
                </a:solidFill>
                <a:latin typeface="Arial" charset="0"/>
                <a:cs typeface="Arial" charset="0"/>
              </a:rPr>
              <a:t>Member states subscribe and sign up </a:t>
            </a:r>
          </a:p>
          <a:p>
            <a:pPr lvl="1"/>
            <a:endParaRPr lang="en-GB" altLang="en-US" dirty="0" smtClean="0">
              <a:solidFill>
                <a:schemeClr val="tx1"/>
              </a:solidFill>
              <a:latin typeface="Arial" charset="0"/>
              <a:cs typeface="Arial" charset="0"/>
            </a:endParaRPr>
          </a:p>
          <a:p>
            <a:r>
              <a:rPr lang="en-GB" altLang="en-US" dirty="0" smtClean="0">
                <a:solidFill>
                  <a:schemeClr val="tx1"/>
                </a:solidFill>
                <a:latin typeface="Arial" charset="0"/>
                <a:cs typeface="Arial" charset="0"/>
              </a:rPr>
              <a:t>Expansion of bodies and agreements </a:t>
            </a:r>
          </a:p>
          <a:p>
            <a:pPr lvl="1"/>
            <a:r>
              <a:rPr lang="en-GB" altLang="en-US" b="1" dirty="0" smtClean="0">
                <a:solidFill>
                  <a:schemeClr val="tx1"/>
                </a:solidFill>
                <a:latin typeface="Arial" charset="0"/>
                <a:cs typeface="Arial" charset="0"/>
              </a:rPr>
              <a:t>UNESCO 1972 </a:t>
            </a:r>
            <a:r>
              <a:rPr lang="en-GB" altLang="en-US" dirty="0" smtClean="0">
                <a:solidFill>
                  <a:schemeClr val="tx1"/>
                </a:solidFill>
                <a:latin typeface="Arial" charset="0"/>
                <a:cs typeface="Arial" charset="0"/>
              </a:rPr>
              <a:t>– Convention Concerning the Protection of the World Cultural and Natural Heritage (1975) </a:t>
            </a:r>
          </a:p>
          <a:p>
            <a:pPr lvl="1"/>
            <a:r>
              <a:rPr lang="en-GB" altLang="en-US" b="1" dirty="0" smtClean="0">
                <a:solidFill>
                  <a:schemeClr val="tx1"/>
                </a:solidFill>
                <a:latin typeface="Arial" charset="0"/>
                <a:cs typeface="Arial" charset="0"/>
              </a:rPr>
              <a:t>UNESCO 2003 </a:t>
            </a:r>
            <a:r>
              <a:rPr lang="en-GB" altLang="en-US" dirty="0" smtClean="0">
                <a:solidFill>
                  <a:schemeClr val="tx1"/>
                </a:solidFill>
                <a:latin typeface="Arial" charset="0"/>
                <a:cs typeface="Arial" charset="0"/>
              </a:rPr>
              <a:t>– Convention for the Safeguarding of Intangible Cultural Heritage </a:t>
            </a:r>
          </a:p>
        </p:txBody>
      </p:sp>
      <p:pic>
        <p:nvPicPr>
          <p:cNvPr id="4" name="Picture 3" descr="unesco.jpg"/>
          <p:cNvPicPr>
            <a:picLocks noChangeAspect="1"/>
          </p:cNvPicPr>
          <p:nvPr/>
        </p:nvPicPr>
        <p:blipFill>
          <a:blip r:embed="rId2" cstate="print"/>
          <a:stretch>
            <a:fillRect/>
          </a:stretch>
        </p:blipFill>
        <p:spPr>
          <a:xfrm>
            <a:off x="8743072" y="449132"/>
            <a:ext cx="2976893" cy="1695636"/>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r>
              <a:rPr lang="en-GB" altLang="en-US" sz="2800" b="1" smtClean="0">
                <a:latin typeface="Arial" charset="0"/>
                <a:cs typeface="Arial" charset="0"/>
              </a:rPr>
              <a:t>History and Heritage</a:t>
            </a:r>
          </a:p>
        </p:txBody>
      </p:sp>
      <p:sp>
        <p:nvSpPr>
          <p:cNvPr id="30723" name="Content Placeholder 2"/>
          <p:cNvSpPr>
            <a:spLocks noGrp="1"/>
          </p:cNvSpPr>
          <p:nvPr>
            <p:ph idx="1"/>
          </p:nvPr>
        </p:nvSpPr>
        <p:spPr/>
        <p:txBody>
          <a:bodyPr/>
          <a:lstStyle/>
          <a:p>
            <a:r>
              <a:rPr lang="en-GB" altLang="en-US" dirty="0" smtClean="0">
                <a:solidFill>
                  <a:schemeClr val="tx1"/>
                </a:solidFill>
                <a:latin typeface="Arial" charset="0"/>
                <a:cs typeface="Arial" charset="0"/>
              </a:rPr>
              <a:t>For </a:t>
            </a:r>
            <a:r>
              <a:rPr lang="en-GB" altLang="en-US" b="1" dirty="0" smtClean="0">
                <a:solidFill>
                  <a:schemeClr val="tx1"/>
                </a:solidFill>
                <a:latin typeface="Arial" charset="0"/>
                <a:cs typeface="Arial" charset="0"/>
              </a:rPr>
              <a:t>David </a:t>
            </a:r>
            <a:r>
              <a:rPr lang="en-GB" altLang="en-US" b="1" dirty="0" err="1" smtClean="0">
                <a:solidFill>
                  <a:schemeClr val="tx1"/>
                </a:solidFill>
                <a:latin typeface="Arial" charset="0"/>
                <a:cs typeface="Arial" charset="0"/>
              </a:rPr>
              <a:t>Lowenth</a:t>
            </a:r>
            <a:r>
              <a:rPr lang="en-GB" altLang="en-US" dirty="0" err="1" smtClean="0">
                <a:solidFill>
                  <a:schemeClr val="tx1"/>
                </a:solidFill>
                <a:latin typeface="Arial" charset="0"/>
                <a:cs typeface="Arial" charset="0"/>
              </a:rPr>
              <a:t>al</a:t>
            </a:r>
            <a:r>
              <a:rPr lang="en-GB" altLang="en-US" dirty="0" smtClean="0">
                <a:solidFill>
                  <a:schemeClr val="tx1"/>
                </a:solidFill>
                <a:latin typeface="Arial" charset="0"/>
                <a:cs typeface="Arial" charset="0"/>
              </a:rPr>
              <a:t> (1998 </a:t>
            </a:r>
            <a:r>
              <a:rPr lang="en-GB" i="1" dirty="0" smtClean="0">
                <a:solidFill>
                  <a:schemeClr val="tx1"/>
                </a:solidFill>
                <a:latin typeface="Arial" charset="0"/>
                <a:cs typeface="Arial" charset="0"/>
              </a:rPr>
              <a:t>The Heritage Crusade and the Spoils of History) </a:t>
            </a:r>
            <a:r>
              <a:rPr lang="en-GB" altLang="en-US" dirty="0" smtClean="0">
                <a:solidFill>
                  <a:schemeClr val="tx1"/>
                </a:solidFill>
                <a:latin typeface="Arial" charset="0"/>
                <a:cs typeface="Arial" charset="0"/>
              </a:rPr>
              <a:t>there is a clear distinction </a:t>
            </a:r>
          </a:p>
          <a:p>
            <a:r>
              <a:rPr lang="en-GB" altLang="en-US" dirty="0" smtClean="0">
                <a:solidFill>
                  <a:schemeClr val="tx1"/>
                </a:solidFill>
                <a:latin typeface="Arial" charset="0"/>
                <a:cs typeface="Arial" charset="0"/>
              </a:rPr>
              <a:t>Heritage is a celebration of the past</a:t>
            </a:r>
          </a:p>
          <a:p>
            <a:r>
              <a:rPr lang="en-GB" altLang="en-US" dirty="0" smtClean="0">
                <a:solidFill>
                  <a:schemeClr val="tx1"/>
                </a:solidFill>
                <a:latin typeface="Arial" charset="0"/>
                <a:cs typeface="Arial" charset="0"/>
              </a:rPr>
              <a:t>History is an inquiry into it</a:t>
            </a:r>
          </a:p>
          <a:p>
            <a:r>
              <a:rPr lang="en-GB" altLang="en-US" dirty="0" smtClean="0">
                <a:solidFill>
                  <a:schemeClr val="tx1"/>
                </a:solidFill>
                <a:latin typeface="Arial" charset="0"/>
                <a:cs typeface="Arial" charset="0"/>
              </a:rPr>
              <a:t>A faith in the past, tailored to the circumstances of the present</a:t>
            </a:r>
          </a:p>
          <a:p>
            <a:r>
              <a:rPr lang="en-GB" altLang="en-US" dirty="0" smtClean="0">
                <a:solidFill>
                  <a:schemeClr val="tx1"/>
                </a:solidFill>
                <a:latin typeface="Arial" charset="0"/>
                <a:cs typeface="Arial" charset="0"/>
              </a:rPr>
              <a:t>Heritage is created through its categorisation                      (</a:t>
            </a:r>
            <a:r>
              <a:rPr lang="en-GB" altLang="en-US" b="1" dirty="0" smtClean="0">
                <a:solidFill>
                  <a:schemeClr val="tx1"/>
                </a:solidFill>
                <a:latin typeface="Arial" charset="0"/>
                <a:cs typeface="Arial" charset="0"/>
              </a:rPr>
              <a:t>John Carmen </a:t>
            </a:r>
            <a:r>
              <a:rPr lang="en-GB" altLang="en-US" dirty="0" smtClean="0">
                <a:solidFill>
                  <a:schemeClr val="tx1"/>
                </a:solidFill>
                <a:latin typeface="Arial" charset="0"/>
                <a:cs typeface="Arial" charset="0"/>
              </a:rPr>
              <a:t>2002 </a:t>
            </a:r>
            <a:r>
              <a:rPr lang="en-GB" i="1" dirty="0" smtClean="0">
                <a:solidFill>
                  <a:schemeClr val="tx1"/>
                </a:solidFill>
                <a:latin typeface="Arial" charset="0"/>
                <a:cs typeface="Arial" charset="0"/>
              </a:rPr>
              <a:t>Archaeology and Heritage: an introduction</a:t>
            </a:r>
            <a:r>
              <a:rPr lang="en-GB" altLang="en-US" dirty="0" smtClean="0">
                <a:solidFill>
                  <a:schemeClr val="tx1"/>
                </a:solidFill>
                <a:latin typeface="Arial" charset="0"/>
                <a:cs typeface="Arial" charset="0"/>
              </a:rPr>
              <a: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4"/>
          <p:cNvSpPr>
            <a:spLocks noGrp="1"/>
          </p:cNvSpPr>
          <p:nvPr>
            <p:ph type="title"/>
          </p:nvPr>
        </p:nvSpPr>
        <p:spPr/>
        <p:txBody>
          <a:bodyPr/>
          <a:lstStyle/>
          <a:p>
            <a:r>
              <a:rPr lang="en-GB" altLang="en-US" sz="2800" b="1" smtClean="0">
                <a:latin typeface="Arial" charset="0"/>
                <a:cs typeface="Arial" charset="0"/>
              </a:rPr>
              <a:t>Does Heritage Exist?</a:t>
            </a:r>
          </a:p>
        </p:txBody>
      </p:sp>
      <p:sp>
        <p:nvSpPr>
          <p:cNvPr id="31747" name="Content Placeholder 5"/>
          <p:cNvSpPr>
            <a:spLocks noGrp="1"/>
          </p:cNvSpPr>
          <p:nvPr>
            <p:ph idx="1"/>
          </p:nvPr>
        </p:nvSpPr>
        <p:spPr>
          <a:xfrm>
            <a:off x="1117601" y="2438400"/>
            <a:ext cx="10147300" cy="3822700"/>
          </a:xfrm>
        </p:spPr>
        <p:txBody>
          <a:bodyPr>
            <a:normAutofit lnSpcReduction="10000"/>
          </a:bodyPr>
          <a:lstStyle/>
          <a:p>
            <a:r>
              <a:rPr lang="en-GB" altLang="en-US" dirty="0" smtClean="0">
                <a:solidFill>
                  <a:schemeClr val="tx1"/>
                </a:solidFill>
                <a:latin typeface="Arial" charset="0"/>
                <a:cs typeface="Arial" charset="0"/>
              </a:rPr>
              <a:t>There really is not such thing as heritage (</a:t>
            </a:r>
            <a:r>
              <a:rPr lang="en-GB" b="1" dirty="0" err="1" smtClean="0">
                <a:solidFill>
                  <a:schemeClr val="tx1"/>
                </a:solidFill>
                <a:latin typeface="Arial" pitchFamily="34" charset="0"/>
                <a:cs typeface="Arial" pitchFamily="34" charset="0"/>
              </a:rPr>
              <a:t>Laurajane</a:t>
            </a:r>
            <a:r>
              <a:rPr lang="en-GB" b="1" dirty="0" smtClean="0">
                <a:solidFill>
                  <a:schemeClr val="tx1"/>
                </a:solidFill>
                <a:latin typeface="Arial" pitchFamily="34" charset="0"/>
                <a:cs typeface="Arial" pitchFamily="34" charset="0"/>
              </a:rPr>
              <a:t> </a:t>
            </a:r>
            <a:r>
              <a:rPr lang="en-GB" altLang="en-US" b="1" dirty="0" smtClean="0">
                <a:solidFill>
                  <a:schemeClr val="tx1"/>
                </a:solidFill>
                <a:latin typeface="Arial" charset="0"/>
                <a:cs typeface="Arial" charset="0"/>
              </a:rPr>
              <a:t>Smith </a:t>
            </a:r>
            <a:r>
              <a:rPr lang="en-GB" altLang="en-US" dirty="0" smtClean="0">
                <a:solidFill>
                  <a:schemeClr val="tx1"/>
                </a:solidFill>
                <a:latin typeface="Arial" charset="0"/>
                <a:cs typeface="Arial" charset="0"/>
              </a:rPr>
              <a:t>2006  </a:t>
            </a:r>
            <a:r>
              <a:rPr lang="en-GB" altLang="en-US" i="1" dirty="0" smtClean="0">
                <a:solidFill>
                  <a:schemeClr val="tx1"/>
                </a:solidFill>
                <a:latin typeface="Arial" charset="0"/>
                <a:cs typeface="Arial" charset="0"/>
              </a:rPr>
              <a:t>Uses of Heritage</a:t>
            </a:r>
            <a:r>
              <a:rPr lang="en-GB" altLang="en-US" dirty="0" smtClean="0">
                <a:solidFill>
                  <a:schemeClr val="tx1"/>
                </a:solidFill>
                <a:latin typeface="Arial" charset="0"/>
                <a:cs typeface="Arial" charset="0"/>
              </a:rPr>
              <a:t>)</a:t>
            </a:r>
          </a:p>
          <a:p>
            <a:r>
              <a:rPr lang="en-GB" altLang="en-US" dirty="0" smtClean="0">
                <a:solidFill>
                  <a:schemeClr val="tx1"/>
                </a:solidFill>
                <a:latin typeface="Arial" charset="0"/>
                <a:cs typeface="Arial" charset="0"/>
              </a:rPr>
              <a:t>It’s not self-defining </a:t>
            </a:r>
          </a:p>
          <a:p>
            <a:r>
              <a:rPr lang="en-GB" altLang="en-US" dirty="0" smtClean="0">
                <a:solidFill>
                  <a:schemeClr val="tx1"/>
                </a:solidFill>
                <a:latin typeface="Arial" charset="0"/>
                <a:cs typeface="Arial" charset="0"/>
              </a:rPr>
              <a:t>Objects, practices </a:t>
            </a:r>
            <a:r>
              <a:rPr lang="en-GB" altLang="en-US" dirty="0" err="1" smtClean="0">
                <a:solidFill>
                  <a:schemeClr val="tx1"/>
                </a:solidFill>
                <a:latin typeface="Arial" charset="0"/>
                <a:cs typeface="Arial" charset="0"/>
              </a:rPr>
              <a:t>e.t.c</a:t>
            </a:r>
            <a:r>
              <a:rPr lang="en-GB" altLang="en-US" dirty="0" smtClean="0">
                <a:solidFill>
                  <a:schemeClr val="tx1"/>
                </a:solidFill>
                <a:latin typeface="Arial" charset="0"/>
                <a:cs typeface="Arial" charset="0"/>
              </a:rPr>
              <a:t> do not have an intrinsic value that is uncovered </a:t>
            </a:r>
          </a:p>
          <a:p>
            <a:r>
              <a:rPr lang="en-GB" altLang="en-US" dirty="0" smtClean="0">
                <a:solidFill>
                  <a:schemeClr val="tx1"/>
                </a:solidFill>
                <a:latin typeface="Arial" charset="0"/>
                <a:cs typeface="Arial" charset="0"/>
              </a:rPr>
              <a:t>Value is attributed to an object, practice, place </a:t>
            </a:r>
            <a:r>
              <a:rPr lang="en-GB" altLang="en-US" dirty="0" err="1" smtClean="0">
                <a:solidFill>
                  <a:schemeClr val="tx1"/>
                </a:solidFill>
                <a:latin typeface="Arial" charset="0"/>
                <a:cs typeface="Arial" charset="0"/>
              </a:rPr>
              <a:t>e.t.c</a:t>
            </a:r>
            <a:endParaRPr lang="en-GB" altLang="en-US" dirty="0" smtClean="0">
              <a:solidFill>
                <a:schemeClr val="tx1"/>
              </a:solidFill>
              <a:latin typeface="Arial" charset="0"/>
              <a:cs typeface="Arial" charset="0"/>
            </a:endParaRPr>
          </a:p>
          <a:p>
            <a:r>
              <a:rPr lang="en-GB" altLang="en-US" dirty="0" smtClean="0">
                <a:solidFill>
                  <a:schemeClr val="tx1"/>
                </a:solidFill>
                <a:latin typeface="Arial" charset="0"/>
                <a:cs typeface="Arial" charset="0"/>
              </a:rPr>
              <a:t>By a particular people, at a particular time, for particular reasons</a:t>
            </a:r>
          </a:p>
          <a:p>
            <a:r>
              <a:rPr lang="en-GB" altLang="en-US" dirty="0" smtClean="0">
                <a:solidFill>
                  <a:schemeClr val="tx1"/>
                </a:solidFill>
                <a:latin typeface="Arial" charset="0"/>
                <a:cs typeface="Arial" charset="0"/>
              </a:rPr>
              <a:t>Heritage is not inherent</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1" y="990600"/>
            <a:ext cx="11885084" cy="1295400"/>
          </a:xfrm>
        </p:spPr>
        <p:txBody>
          <a:bodyPr/>
          <a:lstStyle/>
          <a:p>
            <a:pPr algn="ctr"/>
            <a:r>
              <a:rPr lang="en-GB" altLang="en-US" sz="2800" b="1" dirty="0" smtClean="0">
                <a:latin typeface="Arial" charset="0"/>
                <a:cs typeface="Arial" charset="0"/>
              </a:rPr>
              <a:t>David </a:t>
            </a:r>
            <a:r>
              <a:rPr lang="en-GB" altLang="en-US" sz="2800" b="1" dirty="0" err="1" smtClean="0">
                <a:latin typeface="Arial" charset="0"/>
                <a:cs typeface="Arial" charset="0"/>
              </a:rPr>
              <a:t>Lowenthal</a:t>
            </a:r>
            <a:r>
              <a:rPr lang="en-GB" altLang="en-US" sz="2800" b="1" dirty="0" smtClean="0">
                <a:latin typeface="Arial" charset="0"/>
                <a:cs typeface="Arial" charset="0"/>
              </a:rPr>
              <a:t> (1998) </a:t>
            </a:r>
            <a:br>
              <a:rPr lang="en-GB" altLang="en-US" sz="2800" b="1" dirty="0" smtClean="0">
                <a:latin typeface="Arial" charset="0"/>
                <a:cs typeface="Arial" charset="0"/>
              </a:rPr>
            </a:br>
            <a:r>
              <a:rPr lang="en-GB" altLang="en-US" sz="2800" b="1" i="1" dirty="0" smtClean="0">
                <a:solidFill>
                  <a:schemeClr val="tx1"/>
                </a:solidFill>
                <a:latin typeface="Arial" charset="0"/>
                <a:cs typeface="Arial" charset="0"/>
              </a:rPr>
              <a:t>The Heritage Crusade</a:t>
            </a:r>
          </a:p>
        </p:txBody>
      </p:sp>
      <p:sp>
        <p:nvSpPr>
          <p:cNvPr id="32771" name="Content Placeholder 2"/>
          <p:cNvSpPr>
            <a:spLocks noGrp="1"/>
          </p:cNvSpPr>
          <p:nvPr>
            <p:ph idx="1"/>
          </p:nvPr>
        </p:nvSpPr>
        <p:spPr>
          <a:xfrm>
            <a:off x="827442" y="2298962"/>
            <a:ext cx="10515600" cy="4351338"/>
          </a:xfrm>
        </p:spPr>
        <p:txBody>
          <a:bodyPr/>
          <a:lstStyle/>
          <a:p>
            <a:r>
              <a:rPr lang="en-GB" altLang="en-US" dirty="0" smtClean="0">
                <a:solidFill>
                  <a:schemeClr val="tx1"/>
                </a:solidFill>
                <a:latin typeface="Arial" charset="0"/>
                <a:cs typeface="Arial" charset="0"/>
              </a:rPr>
              <a:t>Expansion of ‘heritage’ </a:t>
            </a:r>
          </a:p>
          <a:p>
            <a:r>
              <a:rPr lang="en-GB" altLang="en-US" dirty="0" smtClean="0">
                <a:solidFill>
                  <a:schemeClr val="tx1"/>
                </a:solidFill>
                <a:latin typeface="Arial" charset="0"/>
                <a:cs typeface="Arial" charset="0"/>
              </a:rPr>
              <a:t>In scope </a:t>
            </a:r>
          </a:p>
          <a:p>
            <a:pPr lvl="1"/>
            <a:r>
              <a:rPr lang="en-GB" altLang="en-US" sz="2000" dirty="0" smtClean="0">
                <a:solidFill>
                  <a:schemeClr val="tx1"/>
                </a:solidFill>
                <a:latin typeface="Arial" charset="0"/>
                <a:cs typeface="Arial" charset="0"/>
              </a:rPr>
              <a:t>Popular heritage </a:t>
            </a:r>
          </a:p>
          <a:p>
            <a:pPr lvl="2"/>
            <a:r>
              <a:rPr lang="en-GB" altLang="en-US" sz="2000" dirty="0" smtClean="0">
                <a:solidFill>
                  <a:schemeClr val="tx1"/>
                </a:solidFill>
                <a:latin typeface="Arial" charset="0"/>
                <a:cs typeface="Arial" charset="0"/>
              </a:rPr>
              <a:t>‘Touts the typical and evokes the vernacular’ (p. 14)</a:t>
            </a:r>
          </a:p>
          <a:p>
            <a:pPr lvl="1"/>
            <a:r>
              <a:rPr lang="en-GB" altLang="en-US" sz="2000" dirty="0" smtClean="0">
                <a:solidFill>
                  <a:schemeClr val="tx1"/>
                </a:solidFill>
                <a:latin typeface="Arial" charset="0"/>
                <a:cs typeface="Arial" charset="0"/>
              </a:rPr>
              <a:t>In Time </a:t>
            </a:r>
          </a:p>
          <a:p>
            <a:pPr lvl="2"/>
            <a:r>
              <a:rPr lang="en-GB" altLang="en-US" sz="2000" dirty="0" smtClean="0">
                <a:solidFill>
                  <a:schemeClr val="tx1"/>
                </a:solidFill>
                <a:latin typeface="Arial" charset="0"/>
                <a:cs typeface="Arial" charset="0"/>
              </a:rPr>
              <a:t>No longer defined to the distant past </a:t>
            </a:r>
          </a:p>
          <a:p>
            <a:pPr lvl="2"/>
            <a:r>
              <a:rPr lang="en-GB" altLang="en-US" sz="2000" dirty="0" smtClean="0">
                <a:solidFill>
                  <a:schemeClr val="tx1"/>
                </a:solidFill>
                <a:latin typeface="Arial" charset="0"/>
                <a:cs typeface="Arial" charset="0"/>
              </a:rPr>
              <a:t>‘Spreads to yesterday’ (p. 17)</a:t>
            </a:r>
          </a:p>
          <a:p>
            <a:r>
              <a:rPr lang="en-GB" altLang="en-US" dirty="0" smtClean="0">
                <a:solidFill>
                  <a:schemeClr val="tx1"/>
                </a:solidFill>
                <a:latin typeface="Arial" charset="0"/>
                <a:cs typeface="Arial" charset="0"/>
              </a:rPr>
              <a:t>Points to heritage as a new phenomenon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sz="2800" b="1" smtClean="0">
                <a:latin typeface="Arial" charset="0"/>
                <a:cs typeface="Arial" charset="0"/>
              </a:rPr>
              <a:t>What lies behind this expansion? </a:t>
            </a:r>
          </a:p>
        </p:txBody>
      </p:sp>
      <p:sp>
        <p:nvSpPr>
          <p:cNvPr id="33795" name="Content Placeholder 2"/>
          <p:cNvSpPr>
            <a:spLocks noGrp="1"/>
          </p:cNvSpPr>
          <p:nvPr>
            <p:ph idx="1"/>
          </p:nvPr>
        </p:nvSpPr>
        <p:spPr/>
        <p:txBody>
          <a:bodyPr/>
          <a:lstStyle/>
          <a:p>
            <a:r>
              <a:rPr lang="en-GB" altLang="en-US" smtClean="0">
                <a:solidFill>
                  <a:schemeClr val="tx1"/>
                </a:solidFill>
                <a:latin typeface="Arial" charset="0"/>
                <a:cs typeface="Arial" charset="0"/>
              </a:rPr>
              <a:t>Pace of change / globalisation </a:t>
            </a:r>
          </a:p>
          <a:p>
            <a:r>
              <a:rPr lang="en-GB" altLang="en-US" smtClean="0">
                <a:solidFill>
                  <a:schemeClr val="tx1"/>
                </a:solidFill>
                <a:latin typeface="Arial" charset="0"/>
                <a:cs typeface="Arial" charset="0"/>
              </a:rPr>
              <a:t> Disjuncture and rootedness</a:t>
            </a:r>
          </a:p>
          <a:p>
            <a:pPr lvl="1"/>
            <a:r>
              <a:rPr lang="en-GB" altLang="en-US" smtClean="0">
                <a:solidFill>
                  <a:schemeClr val="tx1"/>
                </a:solidFill>
                <a:latin typeface="Arial" charset="0"/>
                <a:cs typeface="Arial" charset="0"/>
              </a:rPr>
              <a:t>Changes in community, senses of identity, migration  </a:t>
            </a:r>
          </a:p>
          <a:p>
            <a:r>
              <a:rPr lang="en-GB" altLang="en-US" smtClean="0">
                <a:solidFill>
                  <a:schemeClr val="tx1"/>
                </a:solidFill>
                <a:latin typeface="Arial" charset="0"/>
                <a:cs typeface="Arial" charset="0"/>
              </a:rPr>
              <a:t>Led by market forces </a:t>
            </a:r>
          </a:p>
          <a:p>
            <a:pPr lvl="1"/>
            <a:r>
              <a:rPr lang="en-GB" altLang="en-US" smtClean="0">
                <a:solidFill>
                  <a:schemeClr val="tx1"/>
                </a:solidFill>
                <a:latin typeface="Arial" charset="0"/>
                <a:cs typeface="Arial" charset="0"/>
              </a:rPr>
              <a:t>Everything becomes disposable and rapidly obselete</a:t>
            </a:r>
          </a:p>
          <a:p>
            <a:r>
              <a:rPr lang="en-GB" altLang="en-US" smtClean="0">
                <a:solidFill>
                  <a:schemeClr val="tx1"/>
                </a:solidFill>
                <a:latin typeface="Arial" charset="0"/>
                <a:cs typeface="Arial" charset="0"/>
              </a:rPr>
              <a:t>Creates a nostalgia and a fear of loss</a:t>
            </a:r>
          </a:p>
          <a:p>
            <a:pPr lvl="1"/>
            <a:r>
              <a:rPr lang="en-GB" altLang="en-US" smtClean="0">
                <a:solidFill>
                  <a:schemeClr val="tx1"/>
                </a:solidFill>
                <a:latin typeface="Arial" charset="0"/>
                <a:cs typeface="Arial" charset="0"/>
              </a:rPr>
              <a:t> the past becomes vulnerable </a:t>
            </a:r>
          </a:p>
          <a:p>
            <a:r>
              <a:rPr lang="en-GB" altLang="en-US" smtClean="0">
                <a:solidFill>
                  <a:schemeClr val="tx1"/>
                </a:solidFill>
                <a:latin typeface="Arial" charset="0"/>
                <a:cs typeface="Arial" charset="0"/>
              </a:rPr>
              <a:t>Necessitates stewardship and protection </a:t>
            </a:r>
          </a:p>
          <a:p>
            <a:endParaRPr lang="en-GB" altLang="en-US" smtClean="0">
              <a:solidFill>
                <a:schemeClr val="tx1"/>
              </a:solidFill>
              <a:latin typeface="Arial" charset="0"/>
              <a:cs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z="2800" b="1" smtClean="0">
                <a:latin typeface="Arial" charset="0"/>
                <a:cs typeface="Arial" charset="0"/>
              </a:rPr>
              <a:t>The Heritage Glut</a:t>
            </a:r>
          </a:p>
        </p:txBody>
      </p:sp>
      <p:sp>
        <p:nvSpPr>
          <p:cNvPr id="34819" name="Content Placeholder 2"/>
          <p:cNvSpPr>
            <a:spLocks noGrp="1"/>
          </p:cNvSpPr>
          <p:nvPr>
            <p:ph idx="1"/>
          </p:nvPr>
        </p:nvSpPr>
        <p:spPr>
          <a:xfrm>
            <a:off x="1485901" y="2514601"/>
            <a:ext cx="10147300" cy="3751263"/>
          </a:xfrm>
        </p:spPr>
        <p:txBody>
          <a:bodyPr/>
          <a:lstStyle/>
          <a:p>
            <a:r>
              <a:rPr lang="en-GB" altLang="en-US" dirty="0" smtClean="0">
                <a:solidFill>
                  <a:schemeClr val="tx1"/>
                </a:solidFill>
                <a:latin typeface="Arial" charset="0"/>
                <a:cs typeface="Arial" charset="0"/>
              </a:rPr>
              <a:t>“We value our heritage most when it seems at risk: threats of loss spur owners to stewardship” </a:t>
            </a:r>
            <a:r>
              <a:rPr lang="en-GB" altLang="en-US" sz="1800" dirty="0" smtClean="0">
                <a:solidFill>
                  <a:schemeClr val="tx1"/>
                </a:solidFill>
                <a:latin typeface="Arial" charset="0"/>
                <a:cs typeface="Arial" charset="0"/>
              </a:rPr>
              <a:t>(p. 24)</a:t>
            </a:r>
          </a:p>
          <a:p>
            <a:r>
              <a:rPr lang="en-GB" altLang="en-US" dirty="0" smtClean="0">
                <a:solidFill>
                  <a:schemeClr val="tx1"/>
                </a:solidFill>
                <a:latin typeface="Arial" charset="0"/>
                <a:cs typeface="Arial" charset="0"/>
              </a:rPr>
              <a:t>Heritage Crusade</a:t>
            </a:r>
          </a:p>
          <a:p>
            <a:pPr lvl="1"/>
            <a:r>
              <a:rPr lang="en-GB" altLang="en-US" dirty="0" smtClean="0">
                <a:solidFill>
                  <a:schemeClr val="tx1"/>
                </a:solidFill>
                <a:latin typeface="Arial" charset="0"/>
                <a:cs typeface="Arial" charset="0"/>
              </a:rPr>
              <a:t>“Devotion to heritage is a spiritual calling” (p.1)</a:t>
            </a:r>
          </a:p>
          <a:p>
            <a:r>
              <a:rPr lang="en-GB" altLang="en-US" dirty="0" smtClean="0">
                <a:solidFill>
                  <a:schemeClr val="tx1"/>
                </a:solidFill>
                <a:latin typeface="Arial" charset="0"/>
                <a:cs typeface="Arial" charset="0"/>
              </a:rPr>
              <a:t>All pervasive discourse </a:t>
            </a:r>
          </a:p>
          <a:p>
            <a:r>
              <a:rPr lang="en-GB" altLang="en-US" dirty="0" smtClean="0">
                <a:solidFill>
                  <a:schemeClr val="tx1"/>
                </a:solidFill>
                <a:latin typeface="Arial" charset="0"/>
                <a:cs typeface="Arial" charset="0"/>
              </a:rPr>
              <a:t>Global and multinational</a:t>
            </a:r>
          </a:p>
          <a:p>
            <a:pPr lvl="1"/>
            <a:r>
              <a:rPr lang="en-GB" altLang="en-US" dirty="0" smtClean="0">
                <a:solidFill>
                  <a:schemeClr val="tx1"/>
                </a:solidFill>
                <a:latin typeface="Arial" charset="0"/>
                <a:cs typeface="Arial" charset="0"/>
              </a:rPr>
              <a:t>“Under the aegis of national patrimony looms a multinational enterprise” (p. 5)</a:t>
            </a:r>
          </a:p>
          <a:p>
            <a:endParaRPr lang="en-GB" altLang="en-US" dirty="0" smtClean="0">
              <a:solidFill>
                <a:schemeClr val="tx1"/>
              </a:solidFill>
              <a:latin typeface="Arial" charset="0"/>
              <a:cs typeface="Arial" charset="0"/>
            </a:endParaRPr>
          </a:p>
          <a:p>
            <a:endParaRPr lang="en-GB" altLang="en-US" dirty="0" smtClean="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0" y="1000108"/>
            <a:ext cx="12192000" cy="1285884"/>
          </a:xfrm>
        </p:spPr>
        <p:txBody>
          <a:bodyPr/>
          <a:lstStyle/>
          <a:p>
            <a:pPr algn="ctr"/>
            <a:r>
              <a:rPr lang="en-GB" altLang="en-US" sz="2800" b="1" dirty="0" smtClean="0">
                <a:latin typeface="Arial" pitchFamily="34" charset="0"/>
                <a:cs typeface="Arial" pitchFamily="34" charset="0"/>
              </a:rPr>
              <a:t>Robert </a:t>
            </a:r>
            <a:r>
              <a:rPr lang="en-GB" altLang="en-US" sz="2800" b="1" dirty="0" err="1" smtClean="0">
                <a:latin typeface="Arial" pitchFamily="34" charset="0"/>
                <a:cs typeface="Arial" pitchFamily="34" charset="0"/>
              </a:rPr>
              <a:t>Hewison</a:t>
            </a:r>
            <a:r>
              <a:rPr lang="en-GB" altLang="en-US" sz="2800" b="1" dirty="0" smtClean="0">
                <a:latin typeface="Arial" pitchFamily="34" charset="0"/>
                <a:cs typeface="Arial" pitchFamily="34" charset="0"/>
              </a:rPr>
              <a:t> (1987) </a:t>
            </a:r>
            <a:br>
              <a:rPr lang="en-GB" altLang="en-US" sz="2800" b="1" dirty="0" smtClean="0">
                <a:latin typeface="Arial" pitchFamily="34" charset="0"/>
                <a:cs typeface="Arial" pitchFamily="34" charset="0"/>
              </a:rPr>
            </a:br>
            <a:r>
              <a:rPr lang="en-GB" sz="2800" i="1" dirty="0" smtClean="0">
                <a:solidFill>
                  <a:schemeClr val="tx1"/>
                </a:solidFill>
                <a:latin typeface="Arial" pitchFamily="34" charset="0"/>
                <a:cs typeface="Arial" pitchFamily="34" charset="0"/>
              </a:rPr>
              <a:t>The Heritage Industry: </a:t>
            </a:r>
            <a:br>
              <a:rPr lang="en-GB" sz="2800" i="1" dirty="0" smtClean="0">
                <a:solidFill>
                  <a:schemeClr val="tx1"/>
                </a:solidFill>
                <a:latin typeface="Arial" pitchFamily="34" charset="0"/>
                <a:cs typeface="Arial" pitchFamily="34" charset="0"/>
              </a:rPr>
            </a:br>
            <a:r>
              <a:rPr lang="en-GB" sz="2800" i="1" dirty="0" smtClean="0">
                <a:solidFill>
                  <a:schemeClr val="tx1"/>
                </a:solidFill>
                <a:latin typeface="Arial" pitchFamily="34" charset="0"/>
                <a:cs typeface="Arial" pitchFamily="34" charset="0"/>
              </a:rPr>
              <a:t>Britain in a Climate of Decline</a:t>
            </a:r>
            <a:endParaRPr lang="en-GB" altLang="en-US" sz="2800" b="1" dirty="0" smtClean="0">
              <a:solidFill>
                <a:schemeClr val="tx1"/>
              </a:solidFill>
              <a:latin typeface="Arial" pitchFamily="34" charset="0"/>
              <a:cs typeface="Arial" pitchFamily="34" charset="0"/>
            </a:endParaRPr>
          </a:p>
        </p:txBody>
      </p:sp>
      <p:sp>
        <p:nvSpPr>
          <p:cNvPr id="35843" name="Content Placeholder 2"/>
          <p:cNvSpPr>
            <a:spLocks noGrp="1"/>
          </p:cNvSpPr>
          <p:nvPr>
            <p:ph idx="1"/>
          </p:nvPr>
        </p:nvSpPr>
        <p:spPr>
          <a:xfrm>
            <a:off x="1518174" y="2555839"/>
            <a:ext cx="10147300" cy="3903663"/>
          </a:xfrm>
        </p:spPr>
        <p:txBody>
          <a:bodyPr/>
          <a:lstStyle/>
          <a:p>
            <a:r>
              <a:rPr lang="en-GB" altLang="en-US" dirty="0" smtClean="0">
                <a:solidFill>
                  <a:schemeClr val="tx1"/>
                </a:solidFill>
                <a:latin typeface="Arial" charset="0"/>
                <a:cs typeface="Arial" charset="0"/>
              </a:rPr>
              <a:t>Coined the phrase ‘The Heritage Industry’</a:t>
            </a:r>
          </a:p>
          <a:p>
            <a:r>
              <a:rPr lang="en-GB" altLang="en-US" dirty="0" smtClean="0">
                <a:solidFill>
                  <a:schemeClr val="tx1"/>
                </a:solidFill>
                <a:latin typeface="Arial" charset="0"/>
                <a:cs typeface="Arial" charset="0"/>
              </a:rPr>
              <a:t>Sanitisation and commercialisation of the ways the past is produced in the UK</a:t>
            </a:r>
          </a:p>
          <a:p>
            <a:r>
              <a:rPr lang="en-GB" altLang="en-US" dirty="0" smtClean="0">
                <a:solidFill>
                  <a:schemeClr val="tx1"/>
                </a:solidFill>
                <a:latin typeface="Arial" charset="0"/>
                <a:cs typeface="Arial" charset="0"/>
              </a:rPr>
              <a:t>Imposed from above</a:t>
            </a:r>
          </a:p>
          <a:p>
            <a:r>
              <a:rPr lang="en-GB" altLang="en-US" dirty="0" smtClean="0">
                <a:solidFill>
                  <a:schemeClr val="tx1"/>
                </a:solidFill>
                <a:latin typeface="Arial" charset="0"/>
                <a:cs typeface="Arial" charset="0"/>
              </a:rPr>
              <a:t>Middle-class nostalgia</a:t>
            </a:r>
          </a:p>
          <a:p>
            <a:r>
              <a:rPr lang="en-GB" altLang="en-US" dirty="0" smtClean="0">
                <a:solidFill>
                  <a:schemeClr val="tx1"/>
                </a:solidFill>
                <a:latin typeface="Arial" charset="0"/>
                <a:cs typeface="Arial" charset="0"/>
              </a:rPr>
              <a:t>Heritage established the notion that culture was complete</a:t>
            </a:r>
          </a:p>
          <a:p>
            <a:r>
              <a:rPr lang="en-GB" altLang="en-US" dirty="0" smtClean="0">
                <a:solidFill>
                  <a:schemeClr val="tx1"/>
                </a:solidFill>
                <a:latin typeface="Arial" charset="0"/>
                <a:cs typeface="Arial" charset="0"/>
              </a:rPr>
              <a:t>Critical of the ‘timelessness’ of the past </a:t>
            </a:r>
          </a:p>
          <a:p>
            <a:endParaRPr lang="en-GB" altLang="en-US" dirty="0" smtClean="0">
              <a:solidFill>
                <a:schemeClr val="tx1"/>
              </a:solidFill>
              <a:latin typeface="Arial" charset="0"/>
              <a:cs typeface="Arial"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altLang="en-US" sz="2800" b="1" smtClean="0">
                <a:latin typeface="Arial" charset="0"/>
                <a:cs typeface="Arial" charset="0"/>
              </a:rPr>
              <a:t>A distraction… </a:t>
            </a:r>
          </a:p>
        </p:txBody>
      </p:sp>
      <p:sp>
        <p:nvSpPr>
          <p:cNvPr id="36867" name="Content Placeholder 2"/>
          <p:cNvSpPr>
            <a:spLocks noGrp="1"/>
          </p:cNvSpPr>
          <p:nvPr>
            <p:ph idx="1"/>
          </p:nvPr>
        </p:nvSpPr>
        <p:spPr>
          <a:xfrm>
            <a:off x="1485901" y="2362200"/>
            <a:ext cx="10147300" cy="4114800"/>
          </a:xfrm>
        </p:spPr>
        <p:txBody>
          <a:bodyPr/>
          <a:lstStyle/>
          <a:p>
            <a:r>
              <a:rPr lang="en-GB" altLang="en-US" dirty="0" smtClean="0">
                <a:solidFill>
                  <a:schemeClr val="tx1"/>
                </a:solidFill>
                <a:latin typeface="Arial" charset="0"/>
                <a:cs typeface="Arial" charset="0"/>
              </a:rPr>
              <a:t>Heritage as a form of popular entertainment </a:t>
            </a:r>
          </a:p>
          <a:p>
            <a:r>
              <a:rPr lang="en-GB" altLang="en-US" dirty="0" smtClean="0">
                <a:solidFill>
                  <a:schemeClr val="tx1"/>
                </a:solidFill>
                <a:latin typeface="Arial" charset="0"/>
                <a:cs typeface="Arial" charset="0"/>
              </a:rPr>
              <a:t>Distracted from critical engagement with the present, and the relation between present and past </a:t>
            </a:r>
          </a:p>
          <a:p>
            <a:r>
              <a:rPr lang="en-GB" altLang="en-US" dirty="0" smtClean="0">
                <a:solidFill>
                  <a:schemeClr val="tx1"/>
                </a:solidFill>
                <a:latin typeface="Arial" charset="0"/>
                <a:cs typeface="Arial" charset="0"/>
              </a:rPr>
              <a:t>Blind consumption (a false consciousness)</a:t>
            </a:r>
          </a:p>
          <a:p>
            <a:r>
              <a:rPr lang="en-GB" altLang="en-US" dirty="0" smtClean="0">
                <a:solidFill>
                  <a:schemeClr val="tx1"/>
                </a:solidFill>
                <a:latin typeface="Arial" charset="0"/>
                <a:cs typeface="Arial" charset="0"/>
              </a:rPr>
              <a:t>Hermeneutically sealed – ‘A bell jar’ – limited interpretation</a:t>
            </a:r>
          </a:p>
          <a:p>
            <a:r>
              <a:rPr lang="en-GB" altLang="en-US" dirty="0" smtClean="0">
                <a:solidFill>
                  <a:schemeClr val="tx1"/>
                </a:solidFill>
                <a:latin typeface="Arial" charset="0"/>
                <a:cs typeface="Arial" charset="0"/>
              </a:rPr>
              <a:t>Criticisms: </a:t>
            </a:r>
          </a:p>
          <a:p>
            <a:pPr lvl="1"/>
            <a:r>
              <a:rPr lang="en-GB" altLang="en-US" b="1" dirty="0" smtClean="0">
                <a:solidFill>
                  <a:schemeClr val="tx1"/>
                </a:solidFill>
                <a:latin typeface="Arial" charset="0"/>
                <a:cs typeface="Arial" charset="0"/>
              </a:rPr>
              <a:t>Raphael Samuel </a:t>
            </a:r>
            <a:r>
              <a:rPr lang="en-GB" altLang="en-US" dirty="0" smtClean="0">
                <a:solidFill>
                  <a:schemeClr val="tx1"/>
                </a:solidFill>
                <a:latin typeface="Arial" charset="0"/>
                <a:cs typeface="Arial" charset="0"/>
              </a:rPr>
              <a:t>(1994)  </a:t>
            </a:r>
            <a:r>
              <a:rPr lang="en-GB" altLang="en-US" i="1" dirty="0" smtClean="0">
                <a:solidFill>
                  <a:schemeClr val="tx1"/>
                </a:solidFill>
                <a:latin typeface="Arial" charset="0"/>
                <a:cs typeface="Arial" charset="0"/>
              </a:rPr>
              <a:t>Theatres of Memory</a:t>
            </a:r>
          </a:p>
          <a:p>
            <a:pPr lvl="2"/>
            <a:r>
              <a:rPr lang="en-GB" altLang="en-US" dirty="0" smtClean="0">
                <a:solidFill>
                  <a:schemeClr val="tx1"/>
                </a:solidFill>
                <a:latin typeface="Arial" charset="0"/>
                <a:cs typeface="Arial" charset="0"/>
              </a:rPr>
              <a:t>Heritage makes the past more democratic </a:t>
            </a:r>
          </a:p>
          <a:p>
            <a:pPr lvl="2"/>
            <a:r>
              <a:rPr lang="en-GB" altLang="en-US" dirty="0" smtClean="0">
                <a:solidFill>
                  <a:schemeClr val="tx1"/>
                </a:solidFill>
                <a:latin typeface="Arial" charset="0"/>
                <a:cs typeface="Arial" charset="0"/>
              </a:rPr>
              <a:t>Could promote social change</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1" y="609600"/>
            <a:ext cx="11885084" cy="1600200"/>
          </a:xfrm>
        </p:spPr>
        <p:txBody>
          <a:bodyPr/>
          <a:lstStyle/>
          <a:p>
            <a:pPr algn="ctr"/>
            <a:r>
              <a:rPr lang="en-GB" altLang="en-US" sz="2800" b="1" dirty="0" smtClean="0">
                <a:latin typeface="Arial" charset="0"/>
                <a:cs typeface="Arial" charset="0"/>
              </a:rPr>
              <a:t>Theodor </a:t>
            </a:r>
            <a:r>
              <a:rPr lang="en-GB" altLang="en-US" sz="2800" b="1" dirty="0" err="1" smtClean="0">
                <a:latin typeface="Arial" charset="0"/>
                <a:cs typeface="Arial" charset="0"/>
              </a:rPr>
              <a:t>Adorno</a:t>
            </a:r>
            <a:r>
              <a:rPr lang="en-GB" altLang="en-US" sz="2800" b="1" dirty="0" smtClean="0">
                <a:latin typeface="Arial" charset="0"/>
                <a:cs typeface="Arial" charset="0"/>
              </a:rPr>
              <a:t> (2001) </a:t>
            </a:r>
            <a:br>
              <a:rPr lang="en-GB" altLang="en-US" sz="2800" b="1" dirty="0" smtClean="0">
                <a:latin typeface="Arial" charset="0"/>
                <a:cs typeface="Arial" charset="0"/>
              </a:rPr>
            </a:br>
            <a:r>
              <a:rPr lang="en-GB" altLang="en-US" sz="2800" b="1" i="1" dirty="0" smtClean="0">
                <a:solidFill>
                  <a:schemeClr val="tx1"/>
                </a:solidFill>
                <a:latin typeface="Arial" charset="0"/>
                <a:cs typeface="Arial" charset="0"/>
              </a:rPr>
              <a:t>The Culture Industry</a:t>
            </a:r>
          </a:p>
        </p:txBody>
      </p:sp>
      <p:sp>
        <p:nvSpPr>
          <p:cNvPr id="37891" name="Content Placeholder 2"/>
          <p:cNvSpPr>
            <a:spLocks noGrp="1"/>
          </p:cNvSpPr>
          <p:nvPr>
            <p:ph idx="1"/>
          </p:nvPr>
        </p:nvSpPr>
        <p:spPr>
          <a:xfrm>
            <a:off x="1485901" y="2590800"/>
            <a:ext cx="10147300" cy="3276600"/>
          </a:xfrm>
        </p:spPr>
        <p:txBody>
          <a:bodyPr>
            <a:normAutofit fontScale="92500" lnSpcReduction="20000"/>
          </a:bodyPr>
          <a:lstStyle/>
          <a:p>
            <a:pPr lvl="1" eaLnBrk="1" hangingPunct="1">
              <a:defRPr/>
            </a:pPr>
            <a:r>
              <a:rPr lang="en-GB" altLang="en-US" sz="3000" dirty="0" smtClean="0">
                <a:solidFill>
                  <a:schemeClr val="tx1"/>
                </a:solidFill>
                <a:latin typeface="Arial" panose="020B0604020202020204" pitchFamily="34" charset="0"/>
                <a:cs typeface="Arial" panose="020B0604020202020204" pitchFamily="34" charset="0"/>
              </a:rPr>
              <a:t>focuses on the relationship between power, ideology, and mass/popular culture. </a:t>
            </a:r>
          </a:p>
          <a:p>
            <a:pPr marL="349250" lvl="1" indent="0" eaLnBrk="1" hangingPunct="1">
              <a:buFont typeface="Wingdings 2" charset="2"/>
              <a:buNone/>
              <a:defRPr/>
            </a:pPr>
            <a:endParaRPr lang="en-GB" altLang="en-US" sz="3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3000" dirty="0" smtClean="0">
                <a:solidFill>
                  <a:schemeClr val="tx1"/>
                </a:solidFill>
                <a:latin typeface="Arial" panose="020B0604020202020204" pitchFamily="34" charset="0"/>
                <a:cs typeface="Arial" panose="020B0604020202020204" pitchFamily="34" charset="0"/>
              </a:rPr>
              <a:t>indicates the ways in which culture had been co-opted and mass-produced by a capitalist system. </a:t>
            </a:r>
          </a:p>
          <a:p>
            <a:pPr marL="349250" lvl="1" indent="0" eaLnBrk="1" hangingPunct="1">
              <a:buFont typeface="Wingdings 2" charset="2"/>
              <a:buNone/>
              <a:defRPr/>
            </a:pPr>
            <a:endParaRPr lang="en-GB" altLang="en-US" sz="3000" dirty="0" smtClean="0">
              <a:solidFill>
                <a:schemeClr val="tx1"/>
              </a:solidFill>
              <a:latin typeface="Arial" panose="020B0604020202020204" pitchFamily="34" charset="0"/>
              <a:cs typeface="Arial" panose="020B0604020202020204" pitchFamily="34" charset="0"/>
            </a:endParaRPr>
          </a:p>
          <a:p>
            <a:pPr lvl="1" eaLnBrk="1" hangingPunct="1">
              <a:defRPr/>
            </a:pPr>
            <a:r>
              <a:rPr lang="en-GB" altLang="en-US" sz="3000" dirty="0" smtClean="0">
                <a:solidFill>
                  <a:schemeClr val="tx1"/>
                </a:solidFill>
                <a:latin typeface="Arial" panose="020B0604020202020204" pitchFamily="34" charset="0"/>
                <a:cs typeface="Arial" panose="020B0604020202020204" pitchFamily="34" charset="0"/>
              </a:rPr>
              <a:t>claims to serve consumers' needs, but conceals the way it standardises these needs by manipulating consumer desire </a:t>
            </a:r>
          </a:p>
          <a:p>
            <a:pPr eaLnBrk="1" hangingPunct="1">
              <a:buFont typeface="Wingdings 2" charset="2"/>
              <a:buNone/>
              <a:defRPr/>
            </a:pPr>
            <a:endParaRPr lang="en-GB" altLang="en-US" dirty="0" smtClean="0">
              <a:solidFill>
                <a:schemeClr val="tx1"/>
              </a:solidFill>
            </a:endParaRPr>
          </a:p>
          <a:p>
            <a:pPr eaLnBrk="1" hangingPunct="1">
              <a:defRPr/>
            </a:pPr>
            <a:endParaRPr lang="en-GB" altLang="en-US" dirty="0" smtClean="0">
              <a:solidFill>
                <a:schemeClr val="tx1"/>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p:cNvSpPr>
            <a:spLocks noGrp="1"/>
          </p:cNvSpPr>
          <p:nvPr>
            <p:ph sz="half" idx="1"/>
          </p:nvPr>
        </p:nvSpPr>
        <p:spPr>
          <a:xfrm>
            <a:off x="545054" y="474233"/>
            <a:ext cx="5384800" cy="4724400"/>
          </a:xfrm>
        </p:spPr>
        <p:txBody>
          <a:bodyPr>
            <a:noAutofit/>
          </a:bodyPr>
          <a:lstStyle/>
          <a:p>
            <a:pPr eaLnBrk="1" hangingPunct="1">
              <a:defRPr/>
            </a:pPr>
            <a:r>
              <a:rPr lang="en-GB" altLang="en-US" dirty="0" smtClean="0">
                <a:latin typeface="Arial" panose="020B0604020202020204" pitchFamily="34" charset="0"/>
                <a:cs typeface="Arial" panose="020B0604020202020204" pitchFamily="34" charset="0"/>
              </a:rPr>
              <a:t>mass production feeds a mass market</a:t>
            </a:r>
          </a:p>
          <a:p>
            <a:pPr marL="0" indent="0" eaLnBrk="1" hangingPunct="1">
              <a:buFont typeface="Wingdings 2" charset="2"/>
              <a:buNone/>
              <a:defRPr/>
            </a:pPr>
            <a:endParaRPr lang="en-GB" altLang="en-US" dirty="0" smtClean="0">
              <a:latin typeface="Arial" panose="020B0604020202020204" pitchFamily="34" charset="0"/>
              <a:cs typeface="Arial" panose="020B0604020202020204" pitchFamily="34" charset="0"/>
            </a:endParaRPr>
          </a:p>
          <a:p>
            <a:pPr lvl="1" eaLnBrk="1" hangingPunct="1">
              <a:defRPr/>
            </a:pPr>
            <a:r>
              <a:rPr lang="en-GB" altLang="en-US" sz="2800" dirty="0" smtClean="0">
                <a:latin typeface="Arial" panose="020B0604020202020204" pitchFamily="34" charset="0"/>
                <a:cs typeface="Arial" panose="020B0604020202020204" pitchFamily="34" charset="0"/>
              </a:rPr>
              <a:t> where the identity and tastes of the individual consumers is increasingly less important </a:t>
            </a:r>
          </a:p>
          <a:p>
            <a:pPr marL="349250" lvl="1" indent="0" eaLnBrk="1" hangingPunct="1">
              <a:buFont typeface="Wingdings 2" charset="2"/>
              <a:buNone/>
              <a:defRPr/>
            </a:pPr>
            <a:endParaRPr lang="en-GB" altLang="en-US" sz="2800" dirty="0" smtClean="0">
              <a:latin typeface="Arial" panose="020B0604020202020204" pitchFamily="34" charset="0"/>
              <a:cs typeface="Arial" panose="020B0604020202020204" pitchFamily="34" charset="0"/>
            </a:endParaRPr>
          </a:p>
          <a:p>
            <a:pPr lvl="1" eaLnBrk="1" hangingPunct="1">
              <a:defRPr/>
            </a:pPr>
            <a:r>
              <a:rPr lang="en-GB" altLang="en-US" sz="2800" dirty="0" smtClean="0">
                <a:latin typeface="Arial" panose="020B0604020202020204" pitchFamily="34" charset="0"/>
                <a:cs typeface="Arial" panose="020B0604020202020204" pitchFamily="34" charset="0"/>
              </a:rPr>
              <a:t>the consumers themselves are as interchangeable as the products they consume. </a:t>
            </a:r>
          </a:p>
          <a:p>
            <a:pPr eaLnBrk="1" hangingPunct="1">
              <a:lnSpc>
                <a:spcPct val="80000"/>
              </a:lnSpc>
              <a:buFont typeface="Wingdings 2" charset="2"/>
              <a:buNone/>
              <a:defRPr/>
            </a:pPr>
            <a:endParaRPr lang="en-GB" altLang="en-US" b="1" dirty="0" smtClean="0">
              <a:latin typeface="Arial" panose="020B0604020202020204" pitchFamily="34" charset="0"/>
              <a:cs typeface="Arial" panose="020B0604020202020204" pitchFamily="34" charset="0"/>
            </a:endParaRPr>
          </a:p>
        </p:txBody>
      </p:sp>
      <p:pic>
        <p:nvPicPr>
          <p:cNvPr id="38915" name="Content Placeholder 6" descr="culture industry.jpg"/>
          <p:cNvPicPr>
            <a:picLocks noGrp="1" noChangeAspect="1"/>
          </p:cNvPicPr>
          <p:nvPr/>
        </p:nvPicPr>
        <p:blipFill>
          <a:blip r:embed="rId2" cstate="print"/>
          <a:srcRect/>
          <a:stretch>
            <a:fillRect/>
          </a:stretch>
        </p:blipFill>
        <p:spPr bwMode="auto">
          <a:xfrm>
            <a:off x="6219115" y="770068"/>
            <a:ext cx="5384800" cy="3581400"/>
          </a:xfrm>
          <a:prstGeom prst="rect">
            <a:avLst/>
          </a:prstGeom>
          <a:noFill/>
          <a:ln w="9525">
            <a:noFill/>
            <a:miter lim="800000"/>
            <a:headEnd/>
            <a:tailEnd/>
          </a:ln>
        </p:spPr>
      </p:pic>
      <p:sp>
        <p:nvSpPr>
          <p:cNvPr id="4" name="TextBox 3"/>
          <p:cNvSpPr txBox="1"/>
          <p:nvPr/>
        </p:nvSpPr>
        <p:spPr>
          <a:xfrm>
            <a:off x="6529892" y="5002306"/>
            <a:ext cx="5557932" cy="1274195"/>
          </a:xfrm>
          <a:prstGeom prst="rect">
            <a:avLst/>
          </a:prstGeom>
          <a:noFill/>
        </p:spPr>
        <p:txBody>
          <a:bodyPr wrap="none" rtlCol="0">
            <a:spAutoFit/>
          </a:bodyPr>
          <a:lstStyle/>
          <a:p>
            <a:pPr>
              <a:lnSpc>
                <a:spcPct val="80000"/>
              </a:lnSpc>
              <a:defRPr/>
            </a:pPr>
            <a:r>
              <a:rPr lang="en-GB" altLang="en-US" sz="3200" b="1" dirty="0" smtClean="0">
                <a:latin typeface="Arial" panose="020B0604020202020204" pitchFamily="34" charset="0"/>
                <a:cs typeface="Arial" panose="020B0604020202020204" pitchFamily="34" charset="0"/>
              </a:rPr>
              <a:t>...are </a:t>
            </a:r>
            <a:r>
              <a:rPr lang="en-GB" altLang="en-US" sz="3200" b="1" dirty="0" smtClean="0">
                <a:latin typeface="Arial" panose="020B0604020202020204" pitchFamily="34" charset="0"/>
                <a:cs typeface="Arial" panose="020B0604020202020204" pitchFamily="34" charset="0"/>
              </a:rPr>
              <a:t>we mass-producing – </a:t>
            </a:r>
          </a:p>
          <a:p>
            <a:pPr>
              <a:lnSpc>
                <a:spcPct val="80000"/>
              </a:lnSpc>
              <a:defRPr/>
            </a:pPr>
            <a:r>
              <a:rPr lang="en-GB" altLang="en-US" sz="3200" b="1" dirty="0" smtClean="0">
                <a:latin typeface="Arial" panose="020B0604020202020204" pitchFamily="34" charset="0"/>
                <a:cs typeface="Arial" panose="020B0604020202020204" pitchFamily="34" charset="0"/>
              </a:rPr>
              <a:t>and mass-consuming – </a:t>
            </a:r>
          </a:p>
          <a:p>
            <a:pPr>
              <a:lnSpc>
                <a:spcPct val="80000"/>
              </a:lnSpc>
              <a:defRPr/>
            </a:pPr>
            <a:r>
              <a:rPr lang="en-GB" altLang="en-US" sz="3200" b="1" dirty="0" smtClean="0">
                <a:latin typeface="Arial" panose="020B0604020202020204" pitchFamily="34" charset="0"/>
                <a:cs typeface="Arial" panose="020B0604020202020204" pitchFamily="34" charset="0"/>
              </a:rPr>
              <a:t>heritage</a:t>
            </a:r>
            <a:r>
              <a:rPr lang="en-GB" altLang="en-US" sz="3200" b="1" dirty="0" smtClean="0">
                <a:latin typeface="Arial" panose="020B0604020202020204" pitchFamily="34" charset="0"/>
                <a:cs typeface="Arial" panose="020B0604020202020204" pitchFamily="34" charset="0"/>
              </a:rPr>
              <a:t>?</a:t>
            </a:r>
            <a:endParaRPr lang="en-GB" altLang="en-US" sz="3200" b="1" dirty="0" smtClean="0">
              <a:latin typeface="Arial" panose="020B0604020202020204" pitchFamily="34" charset="0"/>
              <a:cs typeface="Arial" panose="020B0604020202020204"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p:cNvSpPr>
            <a:spLocks noGrp="1"/>
          </p:cNvSpPr>
          <p:nvPr>
            <p:ph type="title"/>
          </p:nvPr>
        </p:nvSpPr>
        <p:spPr>
          <a:xfrm>
            <a:off x="1" y="908051"/>
            <a:ext cx="11885084" cy="1368425"/>
          </a:xfrm>
        </p:spPr>
        <p:txBody>
          <a:bodyPr/>
          <a:lstStyle/>
          <a:p>
            <a:pPr algn="ctr"/>
            <a:r>
              <a:rPr lang="en-GB" altLang="en-US" sz="2800" b="1" dirty="0" smtClean="0">
                <a:latin typeface="Arial" charset="0"/>
                <a:cs typeface="Arial" charset="0"/>
              </a:rPr>
              <a:t>Kevin Walsh (1992) </a:t>
            </a:r>
            <a:br>
              <a:rPr lang="en-GB" altLang="en-US" sz="2800" b="1" dirty="0" smtClean="0">
                <a:latin typeface="Arial" charset="0"/>
                <a:cs typeface="Arial" charset="0"/>
              </a:rPr>
            </a:br>
            <a:r>
              <a:rPr lang="en-GB" sz="2800" i="1" dirty="0" smtClean="0">
                <a:solidFill>
                  <a:schemeClr val="tx1"/>
                </a:solidFill>
                <a:latin typeface="Arial" charset="0"/>
                <a:cs typeface="Arial" charset="0"/>
              </a:rPr>
              <a:t>The Representation of the Past: Museums and Heritage in the Postmodern World</a:t>
            </a:r>
            <a:endParaRPr lang="en-GB" altLang="en-US" sz="2800" b="1" dirty="0" smtClean="0">
              <a:solidFill>
                <a:schemeClr val="tx1"/>
              </a:solidFill>
              <a:latin typeface="Arial" charset="0"/>
              <a:cs typeface="Arial" charset="0"/>
            </a:endParaRPr>
          </a:p>
        </p:txBody>
      </p:sp>
      <p:sp>
        <p:nvSpPr>
          <p:cNvPr id="39939" name="Content Placeholder 5"/>
          <p:cNvSpPr>
            <a:spLocks noGrp="1"/>
          </p:cNvSpPr>
          <p:nvPr>
            <p:ph idx="1"/>
          </p:nvPr>
        </p:nvSpPr>
        <p:spPr>
          <a:xfrm>
            <a:off x="881231" y="2775604"/>
            <a:ext cx="10515600" cy="3797319"/>
          </a:xfrm>
        </p:spPr>
        <p:txBody>
          <a:bodyPr/>
          <a:lstStyle/>
          <a:p>
            <a:r>
              <a:rPr lang="en-GB" altLang="en-US" dirty="0" smtClean="0">
                <a:solidFill>
                  <a:schemeClr val="tx1"/>
                </a:solidFill>
                <a:latin typeface="Arial" charset="0"/>
                <a:cs typeface="Arial" charset="0"/>
              </a:rPr>
              <a:t>Mass market consumption of heritage </a:t>
            </a:r>
          </a:p>
          <a:p>
            <a:r>
              <a:rPr lang="en-GB" altLang="en-US" dirty="0" smtClean="0">
                <a:solidFill>
                  <a:schemeClr val="tx1"/>
                </a:solidFill>
                <a:latin typeface="Arial" charset="0"/>
                <a:cs typeface="Arial" charset="0"/>
              </a:rPr>
              <a:t>Globalisation results in a loss of a ‘sense of place’ in the world</a:t>
            </a:r>
          </a:p>
          <a:p>
            <a:r>
              <a:rPr lang="en-GB" altLang="en-US" dirty="0" smtClean="0">
                <a:solidFill>
                  <a:schemeClr val="tx1"/>
                </a:solidFill>
                <a:latin typeface="Arial" charset="0"/>
                <a:cs typeface="Arial" charset="0"/>
              </a:rPr>
              <a:t>The Heritage Industry feeds off this </a:t>
            </a:r>
          </a:p>
          <a:p>
            <a:r>
              <a:rPr lang="en-GB" altLang="en-US" dirty="0" smtClean="0">
                <a:solidFill>
                  <a:schemeClr val="tx1"/>
                </a:solidFill>
                <a:latin typeface="Arial" charset="0"/>
                <a:cs typeface="Arial" charset="0"/>
              </a:rPr>
              <a:t>Creates a desire for nostalgia</a:t>
            </a:r>
          </a:p>
          <a:p>
            <a:r>
              <a:rPr lang="en-GB" altLang="en-US" dirty="0" smtClean="0">
                <a:solidFill>
                  <a:schemeClr val="tx1"/>
                </a:solidFill>
                <a:latin typeface="Arial" charset="0"/>
                <a:cs typeface="Arial" charset="0"/>
              </a:rPr>
              <a:t>Echoes </a:t>
            </a:r>
            <a:r>
              <a:rPr lang="en-GB" altLang="en-US" dirty="0" err="1" smtClean="0">
                <a:solidFill>
                  <a:schemeClr val="tx1"/>
                </a:solidFill>
                <a:latin typeface="Arial" charset="0"/>
                <a:cs typeface="Arial" charset="0"/>
              </a:rPr>
              <a:t>Lowenthal</a:t>
            </a:r>
            <a:endParaRPr lang="en-GB" altLang="en-US" dirty="0" smtClean="0">
              <a:solidFill>
                <a:schemeClr val="tx1"/>
              </a:solidFill>
              <a:latin typeface="Arial" charset="0"/>
              <a:cs typeface="Arial" charset="0"/>
            </a:endParaRPr>
          </a:p>
          <a:p>
            <a:pPr lvl="1"/>
            <a:r>
              <a:rPr lang="en-GB" altLang="en-US" dirty="0" smtClean="0">
                <a:solidFill>
                  <a:schemeClr val="tx1"/>
                </a:solidFill>
                <a:latin typeface="Arial" charset="0"/>
                <a:cs typeface="Arial" charset="0"/>
              </a:rPr>
              <a:t>The more people attempt to know (consume) their past, the </a:t>
            </a:r>
            <a:r>
              <a:rPr lang="en-GB" altLang="en-US" dirty="0" smtClean="0">
                <a:solidFill>
                  <a:schemeClr val="tx1"/>
                </a:solidFill>
                <a:latin typeface="Arial" charset="0"/>
                <a:cs typeface="Arial" charset="0"/>
              </a:rPr>
              <a:t>more distant </a:t>
            </a:r>
            <a:r>
              <a:rPr lang="en-GB" altLang="en-US" dirty="0" smtClean="0">
                <a:solidFill>
                  <a:schemeClr val="tx1"/>
                </a:solidFill>
                <a:latin typeface="Arial" charset="0"/>
                <a:cs typeface="Arial" charset="0"/>
              </a:rPr>
              <a:t>they become from it</a:t>
            </a:r>
            <a:r>
              <a:rPr lang="en-GB" altLang="en-US" dirty="0" smtClean="0"/>
              <a:t>.</a:t>
            </a:r>
            <a:endParaRPr lang="en-GB" altLang="en-US" dirty="0" smtClean="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smaland1.jpg"/>
          <p:cNvPicPr>
            <a:picLocks noChangeAspect="1"/>
          </p:cNvPicPr>
          <p:nvPr/>
        </p:nvPicPr>
        <p:blipFill>
          <a:blip r:embed="rId2" cstate="print"/>
          <a:stretch>
            <a:fillRect/>
          </a:stretch>
        </p:blipFill>
        <p:spPr>
          <a:xfrm>
            <a:off x="190459" y="357166"/>
            <a:ext cx="11719640" cy="4951390"/>
          </a:xfrm>
          <a:prstGeom prst="rect">
            <a:avLst/>
          </a:prstGeom>
        </p:spPr>
      </p:pic>
      <p:pic>
        <p:nvPicPr>
          <p:cNvPr id="3" name="Picture 2" descr="maxresdefault2.jpg"/>
          <p:cNvPicPr>
            <a:picLocks noChangeAspect="1"/>
          </p:cNvPicPr>
          <p:nvPr/>
        </p:nvPicPr>
        <p:blipFill>
          <a:blip r:embed="rId3" cstate="print"/>
          <a:stretch>
            <a:fillRect/>
          </a:stretch>
        </p:blipFill>
        <p:spPr>
          <a:xfrm>
            <a:off x="190459" y="5418745"/>
            <a:ext cx="2476517" cy="1192766"/>
          </a:xfrm>
          <a:prstGeom prst="rect">
            <a:avLst/>
          </a:prstGeom>
        </p:spPr>
      </p:pic>
      <p:sp>
        <p:nvSpPr>
          <p:cNvPr id="4" name="TextBox 3"/>
          <p:cNvSpPr txBox="1"/>
          <p:nvPr/>
        </p:nvSpPr>
        <p:spPr>
          <a:xfrm>
            <a:off x="4762491" y="5715016"/>
            <a:ext cx="5130572" cy="369332"/>
          </a:xfrm>
          <a:prstGeom prst="rect">
            <a:avLst/>
          </a:prstGeom>
          <a:noFill/>
        </p:spPr>
        <p:txBody>
          <a:bodyPr wrap="none" rtlCol="0">
            <a:spAutoFit/>
          </a:bodyPr>
          <a:lstStyle/>
          <a:p>
            <a:r>
              <a:rPr lang="en-GB" dirty="0">
                <a:latin typeface="Arial" pitchFamily="34" charset="0"/>
                <a:cs typeface="Arial" pitchFamily="34" charset="0"/>
              </a:rPr>
              <a:t>Weston-super-Mare</a:t>
            </a:r>
            <a:r>
              <a:rPr lang="en-GB" dirty="0" smtClean="0">
                <a:latin typeface="Arial" pitchFamily="34" charset="0"/>
                <a:cs typeface="Arial" pitchFamily="34" charset="0"/>
              </a:rPr>
              <a:t>, Somerset  -  </a:t>
            </a:r>
            <a:r>
              <a:rPr lang="en-GB" b="1" dirty="0" err="1" smtClean="0">
                <a:latin typeface="Arial" pitchFamily="34" charset="0"/>
                <a:cs typeface="Arial" pitchFamily="34" charset="0"/>
              </a:rPr>
              <a:t>Banksy</a:t>
            </a:r>
            <a:r>
              <a:rPr lang="en-GB" dirty="0" smtClean="0">
                <a:latin typeface="Arial" pitchFamily="34" charset="0"/>
                <a:cs typeface="Arial" pitchFamily="34" charset="0"/>
              </a:rPr>
              <a:t>  2015</a:t>
            </a:r>
            <a:endParaRPr lang="en-GB" dirty="0">
              <a:latin typeface="Arial" pitchFamily="34" charset="0"/>
              <a:cs typeface="Arial"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8791" y="839095"/>
            <a:ext cx="6551407" cy="3693319"/>
          </a:xfrm>
          <a:prstGeom prst="rect">
            <a:avLst/>
          </a:prstGeom>
          <a:noFill/>
        </p:spPr>
        <p:txBody>
          <a:bodyPr wrap="square" rtlCol="0">
            <a:spAutoFit/>
          </a:bodyPr>
          <a:lstStyle/>
          <a:p>
            <a:r>
              <a:rPr lang="en-GB" b="1" dirty="0" smtClean="0">
                <a:latin typeface="Arial" pitchFamily="34" charset="0"/>
                <a:cs typeface="Arial" pitchFamily="34" charset="0"/>
              </a:rPr>
              <a:t>United Nations Educational, Scientific and Cultural Organization</a:t>
            </a:r>
            <a:r>
              <a:rPr lang="en-GB" dirty="0" smtClean="0">
                <a:latin typeface="Arial" pitchFamily="34" charset="0"/>
                <a:cs typeface="Arial" pitchFamily="34" charset="0"/>
              </a:rPr>
              <a:t> (</a:t>
            </a:r>
            <a:r>
              <a:rPr lang="en-GB" b="1" dirty="0" smtClean="0">
                <a:latin typeface="Arial" pitchFamily="34" charset="0"/>
                <a:cs typeface="Arial" pitchFamily="34" charset="0"/>
              </a:rPr>
              <a:t>UNESCO</a:t>
            </a:r>
            <a:r>
              <a:rPr lang="en-GB" dirty="0" smtClean="0">
                <a:latin typeface="Arial" pitchFamily="34" charset="0"/>
                <a:cs typeface="Arial" pitchFamily="34" charset="0"/>
              </a:rPr>
              <a:t>) </a:t>
            </a:r>
            <a:r>
              <a:rPr lang="en-GB" dirty="0" smtClean="0">
                <a:latin typeface="Arial" pitchFamily="34" charset="0"/>
                <a:cs typeface="Arial" pitchFamily="34" charset="0"/>
              </a:rPr>
              <a:t>is a specialised agency of the United Nations (UN) aimed at promoting world peace and security through international cooperation in education, the sciences, and culture</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It </a:t>
            </a:r>
            <a:r>
              <a:rPr lang="en-GB" dirty="0" smtClean="0">
                <a:latin typeface="Arial" pitchFamily="34" charset="0"/>
                <a:cs typeface="Arial" pitchFamily="34" charset="0"/>
              </a:rPr>
              <a:t>has 193 member states and 11 associate members</a:t>
            </a:r>
            <a:r>
              <a:rPr lang="en-GB" dirty="0" smtClean="0">
                <a:latin typeface="Arial" pitchFamily="34" charset="0"/>
                <a:cs typeface="Arial" pitchFamily="34" charset="0"/>
              </a:rPr>
              <a:t>,</a:t>
            </a:r>
            <a:r>
              <a:rPr lang="en-GB" dirty="0" smtClean="0">
                <a:latin typeface="Arial" pitchFamily="34" charset="0"/>
                <a:cs typeface="Arial" pitchFamily="34" charset="0"/>
              </a:rPr>
              <a:t> as well as partners in the nongovernmental, intergovernmental, and private sector</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Headquartered </a:t>
            </a:r>
            <a:r>
              <a:rPr lang="en-GB" dirty="0" smtClean="0">
                <a:latin typeface="Arial" pitchFamily="34" charset="0"/>
                <a:cs typeface="Arial" pitchFamily="34" charset="0"/>
              </a:rPr>
              <a:t>in Paris, France, UNESCO has 53 regional field </a:t>
            </a:r>
            <a:r>
              <a:rPr lang="en-GB" dirty="0" smtClean="0">
                <a:latin typeface="Arial" pitchFamily="34" charset="0"/>
                <a:cs typeface="Arial" pitchFamily="34" charset="0"/>
              </a:rPr>
              <a:t>offices</a:t>
            </a:r>
            <a:r>
              <a:rPr lang="en-GB" dirty="0" smtClean="0">
                <a:latin typeface="Arial" pitchFamily="34" charset="0"/>
                <a:cs typeface="Arial" pitchFamily="34" charset="0"/>
              </a:rPr>
              <a:t> and 199 national </a:t>
            </a:r>
            <a:r>
              <a:rPr lang="en-GB" dirty="0" smtClean="0">
                <a:latin typeface="Arial" pitchFamily="34" charset="0"/>
                <a:cs typeface="Arial" pitchFamily="34" charset="0"/>
              </a:rPr>
              <a:t>commissions</a:t>
            </a:r>
            <a:r>
              <a:rPr lang="en-GB" dirty="0" smtClean="0">
                <a:latin typeface="Arial" pitchFamily="34" charset="0"/>
                <a:cs typeface="Arial" pitchFamily="34" charset="0"/>
              </a:rPr>
              <a:t> that facilitate its global mandate.</a:t>
            </a:r>
            <a:endParaRPr lang="en-GB" dirty="0">
              <a:latin typeface="Arial" pitchFamily="34" charset="0"/>
              <a:cs typeface="Arial" pitchFamily="34" charset="0"/>
            </a:endParaRPr>
          </a:p>
        </p:txBody>
      </p:sp>
      <p:pic>
        <p:nvPicPr>
          <p:cNvPr id="3" name="Picture 2" descr="unnamed2.jpg"/>
          <p:cNvPicPr>
            <a:picLocks noChangeAspect="1"/>
          </p:cNvPicPr>
          <p:nvPr/>
        </p:nvPicPr>
        <p:blipFill>
          <a:blip r:embed="rId2" cstate="print"/>
          <a:stretch>
            <a:fillRect/>
          </a:stretch>
        </p:blipFill>
        <p:spPr>
          <a:xfrm>
            <a:off x="7143078" y="1945452"/>
            <a:ext cx="4876800" cy="2343150"/>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qdefault.jpg"/>
          <p:cNvPicPr>
            <a:picLocks noChangeAspect="1"/>
          </p:cNvPicPr>
          <p:nvPr/>
        </p:nvPicPr>
        <p:blipFill>
          <a:blip r:embed="rId2" cstate="print"/>
          <a:stretch>
            <a:fillRect/>
          </a:stretch>
        </p:blipFill>
        <p:spPr>
          <a:xfrm>
            <a:off x="0" y="0"/>
            <a:ext cx="6519134" cy="6858000"/>
          </a:xfrm>
          <a:prstGeom prst="rect">
            <a:avLst/>
          </a:prstGeom>
        </p:spPr>
      </p:pic>
      <p:sp>
        <p:nvSpPr>
          <p:cNvPr id="2" name="TextBox 1"/>
          <p:cNvSpPr txBox="1"/>
          <p:nvPr/>
        </p:nvSpPr>
        <p:spPr>
          <a:xfrm>
            <a:off x="6626711" y="236669"/>
            <a:ext cx="5565289" cy="5909310"/>
          </a:xfrm>
          <a:prstGeom prst="rect">
            <a:avLst/>
          </a:prstGeom>
          <a:noFill/>
        </p:spPr>
        <p:txBody>
          <a:bodyPr wrap="square" rtlCol="0">
            <a:spAutoFit/>
          </a:bodyPr>
          <a:lstStyle/>
          <a:p>
            <a:r>
              <a:rPr lang="en-GB" dirty="0" smtClean="0">
                <a:latin typeface="Arial" pitchFamily="34" charset="0"/>
                <a:cs typeface="Arial" pitchFamily="34" charset="0"/>
              </a:rPr>
              <a:t>UNESCO was founded in 1945 as the successor to the League of Nations' International Committee on Intellectual Cooperation</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UNESCO's </a:t>
            </a:r>
            <a:r>
              <a:rPr lang="en-GB" dirty="0" smtClean="0">
                <a:latin typeface="Arial" pitchFamily="34" charset="0"/>
                <a:cs typeface="Arial" pitchFamily="34" charset="0"/>
              </a:rPr>
              <a:t>founding mission, </a:t>
            </a:r>
            <a:r>
              <a:rPr lang="en-GB" dirty="0" smtClean="0">
                <a:latin typeface="Arial" pitchFamily="34" charset="0"/>
                <a:cs typeface="Arial" pitchFamily="34" charset="0"/>
              </a:rPr>
              <a:t>shaped </a:t>
            </a:r>
            <a:r>
              <a:rPr lang="en-GB" dirty="0" smtClean="0">
                <a:latin typeface="Arial" pitchFamily="34" charset="0"/>
                <a:cs typeface="Arial" pitchFamily="34" charset="0"/>
              </a:rPr>
              <a:t>by the Second World War, is to advance peace, sustainable development and human rights by facilitating collaboration and dialogue among nations</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five </a:t>
            </a:r>
            <a:r>
              <a:rPr lang="en-GB" dirty="0" smtClean="0">
                <a:latin typeface="Arial" pitchFamily="34" charset="0"/>
                <a:cs typeface="Arial" pitchFamily="34" charset="0"/>
              </a:rPr>
              <a:t>major program areas: </a:t>
            </a:r>
            <a:endParaRPr lang="en-GB" dirty="0" smtClean="0">
              <a:latin typeface="Arial" pitchFamily="34" charset="0"/>
              <a:cs typeface="Arial" pitchFamily="34" charset="0"/>
            </a:endParaRPr>
          </a:p>
          <a:p>
            <a:r>
              <a:rPr lang="en-GB" b="1" dirty="0" smtClean="0">
                <a:latin typeface="Arial" pitchFamily="34" charset="0"/>
                <a:cs typeface="Arial" pitchFamily="34" charset="0"/>
              </a:rPr>
              <a:t>education</a:t>
            </a:r>
            <a:r>
              <a:rPr lang="en-GB" b="1" dirty="0" smtClean="0">
                <a:latin typeface="Arial" pitchFamily="34" charset="0"/>
                <a:cs typeface="Arial" pitchFamily="34" charset="0"/>
              </a:rPr>
              <a:t>, </a:t>
            </a:r>
            <a:endParaRPr lang="en-GB" b="1" dirty="0" smtClean="0">
              <a:latin typeface="Arial" pitchFamily="34" charset="0"/>
              <a:cs typeface="Arial" pitchFamily="34" charset="0"/>
            </a:endParaRPr>
          </a:p>
          <a:p>
            <a:r>
              <a:rPr lang="en-GB" b="1" dirty="0" smtClean="0">
                <a:latin typeface="Arial" pitchFamily="34" charset="0"/>
                <a:cs typeface="Arial" pitchFamily="34" charset="0"/>
              </a:rPr>
              <a:t>natural </a:t>
            </a:r>
            <a:r>
              <a:rPr lang="en-GB" b="1" dirty="0" smtClean="0">
                <a:latin typeface="Arial" pitchFamily="34" charset="0"/>
                <a:cs typeface="Arial" pitchFamily="34" charset="0"/>
              </a:rPr>
              <a:t>sciences, </a:t>
            </a:r>
            <a:endParaRPr lang="en-GB" b="1" dirty="0" smtClean="0">
              <a:latin typeface="Arial" pitchFamily="34" charset="0"/>
              <a:cs typeface="Arial" pitchFamily="34" charset="0"/>
            </a:endParaRPr>
          </a:p>
          <a:p>
            <a:r>
              <a:rPr lang="en-GB" b="1" dirty="0" smtClean="0">
                <a:latin typeface="Arial" pitchFamily="34" charset="0"/>
                <a:cs typeface="Arial" pitchFamily="34" charset="0"/>
              </a:rPr>
              <a:t>social/human </a:t>
            </a:r>
            <a:r>
              <a:rPr lang="en-GB" b="1" dirty="0" smtClean="0">
                <a:latin typeface="Arial" pitchFamily="34" charset="0"/>
                <a:cs typeface="Arial" pitchFamily="34" charset="0"/>
              </a:rPr>
              <a:t>sciences, </a:t>
            </a:r>
            <a:endParaRPr lang="en-GB" b="1" dirty="0" smtClean="0">
              <a:latin typeface="Arial" pitchFamily="34" charset="0"/>
              <a:cs typeface="Arial" pitchFamily="34" charset="0"/>
            </a:endParaRPr>
          </a:p>
          <a:p>
            <a:r>
              <a:rPr lang="en-GB" b="1" dirty="0" smtClean="0">
                <a:latin typeface="Arial" pitchFamily="34" charset="0"/>
                <a:cs typeface="Arial" pitchFamily="34" charset="0"/>
              </a:rPr>
              <a:t>culture </a:t>
            </a:r>
          </a:p>
          <a:p>
            <a:r>
              <a:rPr lang="en-GB" b="1" dirty="0" smtClean="0">
                <a:latin typeface="Arial" pitchFamily="34" charset="0"/>
                <a:cs typeface="Arial" pitchFamily="34" charset="0"/>
              </a:rPr>
              <a:t>communication/information</a:t>
            </a:r>
            <a:r>
              <a:rPr lang="en-GB" b="1" dirty="0" smtClean="0">
                <a:latin typeface="Arial" pitchFamily="34" charset="0"/>
                <a:cs typeface="Arial" pitchFamily="34" charset="0"/>
              </a:rPr>
              <a:t>. </a:t>
            </a:r>
            <a:endParaRPr lang="en-GB" b="1"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UNESCO </a:t>
            </a:r>
            <a:r>
              <a:rPr lang="en-GB" dirty="0" smtClean="0">
                <a:latin typeface="Arial" pitchFamily="34" charset="0"/>
                <a:cs typeface="Arial" pitchFamily="34" charset="0"/>
              </a:rPr>
              <a:t>sponsors projects that improve literacy, provide technical training and education, advance science, protect independent media and press freedom, preserve regional and cultural history, and promote cultural diversity.</a:t>
            </a:r>
            <a:endParaRPr lang="en-GB" dirty="0">
              <a:latin typeface="Arial" pitchFamily="34" charset="0"/>
              <a:cs typeface="Arial" pitchFamily="34" charset="0"/>
            </a:endParaRP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1821" y="763791"/>
            <a:ext cx="6024283" cy="5447645"/>
          </a:xfrm>
          <a:prstGeom prst="rect">
            <a:avLst/>
          </a:prstGeom>
          <a:noFill/>
        </p:spPr>
        <p:txBody>
          <a:bodyPr wrap="square" rtlCol="0">
            <a:spAutoFit/>
          </a:bodyPr>
          <a:lstStyle/>
          <a:p>
            <a:r>
              <a:rPr lang="en-GB" dirty="0" smtClean="0">
                <a:latin typeface="Arial" pitchFamily="34" charset="0"/>
                <a:cs typeface="Arial" pitchFamily="34" charset="0"/>
              </a:rPr>
              <a:t>As a focal point for world culture and science, UNESCO's activities have broadened over the years to </a:t>
            </a:r>
            <a:r>
              <a:rPr lang="en-GB" dirty="0" smtClean="0">
                <a:latin typeface="Arial" pitchFamily="34" charset="0"/>
                <a:cs typeface="Arial" pitchFamily="34" charset="0"/>
              </a:rPr>
              <a:t>include: </a:t>
            </a:r>
          </a:p>
          <a:p>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assisting </a:t>
            </a:r>
            <a:r>
              <a:rPr lang="en-GB" dirty="0" smtClean="0">
                <a:latin typeface="Arial" pitchFamily="34" charset="0"/>
                <a:cs typeface="Arial" pitchFamily="34" charset="0"/>
              </a:rPr>
              <a:t>in the translating and disseminating of world </a:t>
            </a:r>
            <a:r>
              <a:rPr lang="en-GB" dirty="0" smtClean="0">
                <a:latin typeface="Arial" pitchFamily="34" charset="0"/>
                <a:cs typeface="Arial" pitchFamily="34" charset="0"/>
              </a:rPr>
              <a:t>literature</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establishing </a:t>
            </a:r>
            <a:r>
              <a:rPr lang="en-GB" dirty="0" smtClean="0">
                <a:latin typeface="Arial" pitchFamily="34" charset="0"/>
                <a:cs typeface="Arial" pitchFamily="34" charset="0"/>
              </a:rPr>
              <a:t>international cooperation agreements to </a:t>
            </a:r>
            <a:r>
              <a:rPr lang="en-GB" dirty="0" smtClean="0">
                <a:latin typeface="Arial" pitchFamily="34" charset="0"/>
                <a:cs typeface="Arial" pitchFamily="34" charset="0"/>
              </a:rPr>
              <a:t>World Heritage Sites</a:t>
            </a:r>
            <a:r>
              <a:rPr lang="en-GB" dirty="0" smtClean="0">
                <a:latin typeface="Arial" pitchFamily="34" charset="0"/>
                <a:cs typeface="Arial" pitchFamily="34" charset="0"/>
              </a:rPr>
              <a:t> of cultural and natural </a:t>
            </a:r>
            <a:r>
              <a:rPr lang="en-GB" dirty="0" smtClean="0">
                <a:latin typeface="Arial" pitchFamily="34" charset="0"/>
                <a:cs typeface="Arial" pitchFamily="34" charset="0"/>
              </a:rPr>
              <a:t>importance</a:t>
            </a:r>
            <a:endParaRPr lang="en-GB" dirty="0" smtClean="0">
              <a:latin typeface="Arial" pitchFamily="34" charset="0"/>
              <a:cs typeface="Arial" pitchFamily="34" charset="0"/>
            </a:endParaRP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defending human rights</a:t>
            </a:r>
            <a:endParaRPr lang="en-GB" dirty="0" smtClean="0">
              <a:latin typeface="Arial" pitchFamily="34" charset="0"/>
              <a:cs typeface="Arial" pitchFamily="34" charset="0"/>
            </a:endParaRP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bridging </a:t>
            </a:r>
            <a:r>
              <a:rPr lang="en-GB" dirty="0" smtClean="0">
                <a:latin typeface="Arial" pitchFamily="34" charset="0"/>
                <a:cs typeface="Arial" pitchFamily="34" charset="0"/>
              </a:rPr>
              <a:t>the worldwide digital </a:t>
            </a:r>
            <a:r>
              <a:rPr lang="en-GB" dirty="0" smtClean="0">
                <a:latin typeface="Arial" pitchFamily="34" charset="0"/>
                <a:cs typeface="Arial" pitchFamily="34" charset="0"/>
              </a:rPr>
              <a:t>divide</a:t>
            </a:r>
            <a:endParaRPr lang="en-GB" dirty="0" smtClean="0">
              <a:latin typeface="Arial" pitchFamily="34" charset="0"/>
              <a:cs typeface="Arial" pitchFamily="34" charset="0"/>
            </a:endParaRP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creating </a:t>
            </a:r>
            <a:r>
              <a:rPr lang="en-GB" dirty="0" smtClean="0">
                <a:latin typeface="Arial" pitchFamily="34" charset="0"/>
                <a:cs typeface="Arial" pitchFamily="34" charset="0"/>
              </a:rPr>
              <a:t>inclusive knowledge societies through information and </a:t>
            </a:r>
            <a:r>
              <a:rPr lang="en-GB" dirty="0" smtClean="0">
                <a:latin typeface="Arial" pitchFamily="34" charset="0"/>
                <a:cs typeface="Arial" pitchFamily="34" charset="0"/>
              </a:rPr>
              <a:t>communication.</a:t>
            </a:r>
            <a:r>
              <a:rPr lang="en-GB" baseline="30000" dirty="0" smtClean="0">
                <a:latin typeface="Arial" pitchFamily="34" charset="0"/>
                <a:cs typeface="Arial" pitchFamily="34" charset="0"/>
              </a:rPr>
              <a:t> </a:t>
            </a:r>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UNESCO </a:t>
            </a:r>
            <a:r>
              <a:rPr lang="en-GB" dirty="0" smtClean="0">
                <a:latin typeface="Arial" pitchFamily="34" charset="0"/>
                <a:cs typeface="Arial" pitchFamily="34" charset="0"/>
              </a:rPr>
              <a:t>has launched several initiatives and global movements, such as Education For All, to further advance its core objectives.</a:t>
            </a:r>
            <a:endParaRPr lang="en-GB" dirty="0">
              <a:latin typeface="Arial" pitchFamily="34" charset="0"/>
              <a:cs typeface="Arial" pitchFamily="34" charset="0"/>
            </a:endParaRPr>
          </a:p>
        </p:txBody>
      </p:sp>
      <p:pic>
        <p:nvPicPr>
          <p:cNvPr id="4" name="Picture 3" descr="news_1749-890-520-20171116164437.jpg"/>
          <p:cNvPicPr>
            <a:picLocks noChangeAspect="1"/>
          </p:cNvPicPr>
          <p:nvPr/>
        </p:nvPicPr>
        <p:blipFill>
          <a:blip r:embed="rId2" cstate="print"/>
          <a:stretch>
            <a:fillRect/>
          </a:stretch>
        </p:blipFill>
        <p:spPr>
          <a:xfrm>
            <a:off x="6778836" y="0"/>
            <a:ext cx="5413164" cy="3162748"/>
          </a:xfrm>
          <a:prstGeom prst="rect">
            <a:avLst/>
          </a:prstGeom>
        </p:spPr>
      </p:pic>
      <p:pic>
        <p:nvPicPr>
          <p:cNvPr id="5" name="Picture 4" descr="delegates-attend-the-39th-meeting-of-the-unesco-wo-1436428619098.jpeg"/>
          <p:cNvPicPr>
            <a:picLocks noChangeAspect="1"/>
          </p:cNvPicPr>
          <p:nvPr/>
        </p:nvPicPr>
        <p:blipFill>
          <a:blip r:embed="rId3" cstate="print"/>
          <a:stretch>
            <a:fillRect/>
          </a:stretch>
        </p:blipFill>
        <p:spPr>
          <a:xfrm>
            <a:off x="6790975" y="3259567"/>
            <a:ext cx="5401025" cy="3598433"/>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274" y="322730"/>
            <a:ext cx="7412019" cy="5909310"/>
          </a:xfrm>
          <a:prstGeom prst="rect">
            <a:avLst/>
          </a:prstGeom>
          <a:noFill/>
        </p:spPr>
        <p:txBody>
          <a:bodyPr wrap="square" rtlCol="0">
            <a:spAutoFit/>
          </a:bodyPr>
          <a:lstStyle/>
          <a:p>
            <a:r>
              <a:rPr lang="en-GB" dirty="0" smtClean="0">
                <a:latin typeface="Arial" pitchFamily="34" charset="0"/>
                <a:cs typeface="Arial" pitchFamily="34" charset="0"/>
              </a:rPr>
              <a:t>UNESCO's early activities in culture included the </a:t>
            </a:r>
            <a:r>
              <a:rPr lang="en-GB" dirty="0" err="1" smtClean="0">
                <a:latin typeface="Arial" pitchFamily="34" charset="0"/>
                <a:cs typeface="Arial" pitchFamily="34" charset="0"/>
              </a:rPr>
              <a:t>Nubia</a:t>
            </a:r>
            <a:r>
              <a:rPr lang="en-GB" dirty="0" smtClean="0">
                <a:latin typeface="Arial" pitchFamily="34" charset="0"/>
                <a:cs typeface="Arial" pitchFamily="34" charset="0"/>
              </a:rPr>
              <a:t> Campaign, launched in </a:t>
            </a:r>
            <a:r>
              <a:rPr lang="en-GB" dirty="0" smtClean="0">
                <a:latin typeface="Arial" pitchFamily="34" charset="0"/>
                <a:cs typeface="Arial" pitchFamily="34" charset="0"/>
              </a:rPr>
              <a:t>1960.</a:t>
            </a:r>
            <a:r>
              <a:rPr lang="en-GB" baseline="30000" dirty="0" smtClean="0">
                <a:latin typeface="Arial" pitchFamily="34" charset="0"/>
                <a:cs typeface="Arial" pitchFamily="34" charset="0"/>
              </a:rPr>
              <a:t> </a:t>
            </a:r>
            <a:r>
              <a:rPr lang="en-GB" dirty="0" smtClean="0">
                <a:latin typeface="Arial" pitchFamily="34" charset="0"/>
                <a:cs typeface="Arial" pitchFamily="34" charset="0"/>
              </a:rPr>
              <a:t>The </a:t>
            </a:r>
            <a:r>
              <a:rPr lang="en-GB" dirty="0" smtClean="0">
                <a:latin typeface="Arial" pitchFamily="34" charset="0"/>
                <a:cs typeface="Arial" pitchFamily="34" charset="0"/>
              </a:rPr>
              <a:t>purpose of the campaign was to move the Great Temple of Abu Simbel to keep it from being swamped by the Nile after the construction of the Aswan Dam. During the 20-year campaign, 22 monuments and architectural complexes were relocated. </a:t>
            </a:r>
            <a:endParaRPr lang="en-GB" dirty="0" smtClean="0">
              <a:latin typeface="Arial" pitchFamily="34" charset="0"/>
              <a:cs typeface="Arial" pitchFamily="34" charset="0"/>
            </a:endParaRPr>
          </a:p>
          <a:p>
            <a:r>
              <a:rPr lang="en-GB" dirty="0" smtClean="0">
                <a:latin typeface="Arial" pitchFamily="34" charset="0"/>
                <a:cs typeface="Arial" pitchFamily="34" charset="0"/>
              </a:rPr>
              <a:t>This </a:t>
            </a:r>
            <a:r>
              <a:rPr lang="en-GB" dirty="0" smtClean="0">
                <a:latin typeface="Arial" pitchFamily="34" charset="0"/>
                <a:cs typeface="Arial" pitchFamily="34" charset="0"/>
              </a:rPr>
              <a:t>was the first and largest in a series of campaigns including </a:t>
            </a:r>
            <a:r>
              <a:rPr lang="en-GB" dirty="0" err="1" smtClean="0">
                <a:latin typeface="Arial" pitchFamily="34" charset="0"/>
                <a:cs typeface="Arial" pitchFamily="34" charset="0"/>
              </a:rPr>
              <a:t>Mohenjodaro</a:t>
            </a:r>
            <a:r>
              <a:rPr lang="en-GB" dirty="0" smtClean="0">
                <a:latin typeface="Arial" pitchFamily="34" charset="0"/>
                <a:cs typeface="Arial" pitchFamily="34" charset="0"/>
              </a:rPr>
              <a:t> (Pakistan), Fes (Morocco), Kathmandu (Nepal), Borobudur (Indonesia) and the Acropolis (Greece</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The </a:t>
            </a:r>
            <a:r>
              <a:rPr lang="en-GB" dirty="0" smtClean="0">
                <a:latin typeface="Arial" pitchFamily="34" charset="0"/>
                <a:cs typeface="Arial" pitchFamily="34" charset="0"/>
              </a:rPr>
              <a:t>organization's work on heritage led to the adoption, in 1972, of the Convention concerning the Protection of the World Cultural and Natural Heritage</a:t>
            </a:r>
            <a:r>
              <a:rPr lang="en-GB" dirty="0" smtClean="0">
                <a:latin typeface="Arial" pitchFamily="34" charset="0"/>
                <a:cs typeface="Arial" pitchFamily="34" charset="0"/>
              </a:rPr>
              <a:t>.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The</a:t>
            </a:r>
            <a:r>
              <a:rPr lang="en-GB" dirty="0" smtClean="0">
                <a:latin typeface="Arial" pitchFamily="34" charset="0"/>
                <a:cs typeface="Arial" pitchFamily="34" charset="0"/>
              </a:rPr>
              <a:t> World Heritage Committee was established in 1976 and the first sites inscribed on the World Heritage List in 1978</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Since </a:t>
            </a:r>
            <a:r>
              <a:rPr lang="en-GB" dirty="0" smtClean="0">
                <a:latin typeface="Arial" pitchFamily="34" charset="0"/>
                <a:cs typeface="Arial" pitchFamily="34" charset="0"/>
              </a:rPr>
              <a:t>then important legal instruments on cultural heritage and diversity have been adopted by UNESCO member states in 2003 (Convention for the Safeguarding of the Intangible Cultural </a:t>
            </a:r>
            <a:r>
              <a:rPr lang="en-GB" dirty="0" smtClean="0">
                <a:latin typeface="Arial" pitchFamily="34" charset="0"/>
                <a:cs typeface="Arial" pitchFamily="34" charset="0"/>
              </a:rPr>
              <a:t>Heritage) </a:t>
            </a:r>
            <a:r>
              <a:rPr lang="en-GB" dirty="0" smtClean="0">
                <a:latin typeface="Arial" pitchFamily="34" charset="0"/>
                <a:cs typeface="Arial" pitchFamily="34" charset="0"/>
              </a:rPr>
              <a:t>and 2005 (Convention on the Protection and Promotion of the Diversity of Cultural </a:t>
            </a:r>
            <a:r>
              <a:rPr lang="en-GB" dirty="0" smtClean="0">
                <a:latin typeface="Arial" pitchFamily="34" charset="0"/>
                <a:cs typeface="Arial" pitchFamily="34" charset="0"/>
              </a:rPr>
              <a:t>Expressions).</a:t>
            </a:r>
            <a:endParaRPr lang="en-GB" dirty="0">
              <a:latin typeface="Arial" pitchFamily="34" charset="0"/>
              <a:cs typeface="Arial" pitchFamily="34" charset="0"/>
            </a:endParaRPr>
          </a:p>
        </p:txBody>
      </p:sp>
      <p:pic>
        <p:nvPicPr>
          <p:cNvPr id="3" name="Picture 2" descr="1200px-World_Heritage_Logo_global.svg.png"/>
          <p:cNvPicPr>
            <a:picLocks noChangeAspect="1"/>
          </p:cNvPicPr>
          <p:nvPr/>
        </p:nvPicPr>
        <p:blipFill>
          <a:blip r:embed="rId2" cstate="print"/>
          <a:stretch>
            <a:fillRect/>
          </a:stretch>
        </p:blipFill>
        <p:spPr>
          <a:xfrm>
            <a:off x="8809616" y="3898751"/>
            <a:ext cx="2959249" cy="2959249"/>
          </a:xfrm>
          <a:prstGeom prst="rect">
            <a:avLst/>
          </a:prstGeom>
        </p:spPr>
      </p:pic>
      <p:pic>
        <p:nvPicPr>
          <p:cNvPr id="4" name="Picture 3" descr="1200px-Abusimbel.jpg"/>
          <p:cNvPicPr>
            <a:picLocks noChangeAspect="1"/>
          </p:cNvPicPr>
          <p:nvPr/>
        </p:nvPicPr>
        <p:blipFill>
          <a:blip r:embed="rId3" cstate="print"/>
          <a:stretch>
            <a:fillRect/>
          </a:stretch>
        </p:blipFill>
        <p:spPr>
          <a:xfrm>
            <a:off x="8716079" y="193637"/>
            <a:ext cx="2920892" cy="3512372"/>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2730" y="268941"/>
            <a:ext cx="11532197" cy="6186309"/>
          </a:xfrm>
          <a:prstGeom prst="rect">
            <a:avLst/>
          </a:prstGeom>
          <a:noFill/>
        </p:spPr>
        <p:txBody>
          <a:bodyPr wrap="square" rtlCol="0">
            <a:spAutoFit/>
          </a:bodyPr>
          <a:lstStyle/>
          <a:p>
            <a:r>
              <a:rPr lang="en-GB" dirty="0" smtClean="0">
                <a:latin typeface="Arial" pitchFamily="34" charset="0"/>
                <a:cs typeface="Arial" pitchFamily="34" charset="0"/>
              </a:rPr>
              <a:t> In 1956, the Republic of South Africa withdrew from UNESCO saying that some of the organization's publications amounted to "interference" in the country's "racial problems</a:t>
            </a:r>
            <a:r>
              <a:rPr lang="en-GB" dirty="0" smtClean="0">
                <a:latin typeface="Arial" pitchFamily="34" charset="0"/>
                <a:cs typeface="Arial" pitchFamily="34" charset="0"/>
              </a:rPr>
              <a:t>".</a:t>
            </a:r>
            <a:r>
              <a:rPr lang="en-GB" dirty="0" smtClean="0">
                <a:latin typeface="Arial" pitchFamily="34" charset="0"/>
                <a:cs typeface="Arial" pitchFamily="34" charset="0"/>
              </a:rPr>
              <a:t> South Africa rejoined the organization in 1994 under the leadership of Nelson Mandela</a:t>
            </a:r>
            <a:r>
              <a:rPr lang="en-GB" dirty="0" smtClean="0">
                <a:latin typeface="Arial" pitchFamily="34" charset="0"/>
                <a:cs typeface="Arial" pitchFamily="34" charset="0"/>
              </a:rPr>
              <a:t>.</a:t>
            </a:r>
          </a:p>
          <a:p>
            <a:endParaRPr lang="en-GB" dirty="0" smtClean="0">
              <a:latin typeface="Arial" pitchFamily="34" charset="0"/>
              <a:cs typeface="Arial" pitchFamily="34" charset="0"/>
            </a:endParaRPr>
          </a:p>
          <a:p>
            <a:r>
              <a:rPr lang="en-GB" dirty="0" smtClean="0">
                <a:latin typeface="Arial" pitchFamily="34" charset="0"/>
                <a:cs typeface="Arial" pitchFamily="34" charset="0"/>
              </a:rPr>
              <a:t>1984 – US withdrew from UNESCO citing politicisation of the organisation’s aims, the UK and Singapore followed in 1985. The UK rejoined in 1997 and the US in 2002</a:t>
            </a:r>
          </a:p>
          <a:p>
            <a:endParaRPr lang="en-GB" dirty="0" smtClean="0">
              <a:latin typeface="Arial" pitchFamily="34" charset="0"/>
              <a:cs typeface="Arial" pitchFamily="34" charset="0"/>
            </a:endParaRPr>
          </a:p>
          <a:p>
            <a:r>
              <a:rPr lang="en-GB" dirty="0" smtClean="0">
                <a:latin typeface="Arial" pitchFamily="34" charset="0"/>
                <a:cs typeface="Arial" pitchFamily="34" charset="0"/>
              </a:rPr>
              <a:t>UNESCO admitted Palestine as a member in 2011</a:t>
            </a:r>
            <a:r>
              <a:rPr lang="en-GB" dirty="0" smtClean="0">
                <a:latin typeface="Arial" pitchFamily="34" charset="0"/>
                <a:cs typeface="Arial" pitchFamily="34" charset="0"/>
              </a:rPr>
              <a:t>.</a:t>
            </a:r>
            <a:r>
              <a:rPr lang="en-GB" dirty="0" smtClean="0">
                <a:latin typeface="Arial" pitchFamily="34" charset="0"/>
                <a:cs typeface="Arial" pitchFamily="34" charset="0"/>
              </a:rPr>
              <a:t> Laws passed in the United States after Palestine applied for UNESCO and WHO membership in April </a:t>
            </a:r>
            <a:r>
              <a:rPr lang="en-GB" dirty="0" smtClean="0">
                <a:latin typeface="Arial" pitchFamily="34" charset="0"/>
                <a:cs typeface="Arial" pitchFamily="34" charset="0"/>
              </a:rPr>
              <a:t>1989 mean </a:t>
            </a:r>
            <a:r>
              <a:rPr lang="en-GB" dirty="0" smtClean="0">
                <a:latin typeface="Arial" pitchFamily="34" charset="0"/>
                <a:cs typeface="Arial" pitchFamily="34" charset="0"/>
              </a:rPr>
              <a:t>that the US cannot contribute financially to any UN organisation that accepts Palestine as a full member</a:t>
            </a:r>
            <a:r>
              <a:rPr lang="en-GB" dirty="0" smtClean="0">
                <a:latin typeface="Arial" pitchFamily="34" charset="0"/>
                <a:cs typeface="Arial" pitchFamily="34" charset="0"/>
              </a:rPr>
              <a:t>.</a:t>
            </a:r>
            <a:r>
              <a:rPr lang="en-GB" dirty="0" smtClean="0">
                <a:latin typeface="Arial" pitchFamily="34" charset="0"/>
                <a:cs typeface="Arial" pitchFamily="34" charset="0"/>
              </a:rPr>
              <a:t> As a result, the US withdrew its funding, which had accounted for about 22% of UNESCO's budget</a:t>
            </a:r>
            <a:r>
              <a:rPr lang="en-GB" dirty="0" smtClean="0">
                <a:latin typeface="Arial" pitchFamily="34" charset="0"/>
                <a:cs typeface="Arial" pitchFamily="34" charset="0"/>
              </a:rPr>
              <a:t>.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Israel </a:t>
            </a:r>
            <a:r>
              <a:rPr lang="en-GB" dirty="0" smtClean="0">
                <a:latin typeface="Arial" pitchFamily="34" charset="0"/>
                <a:cs typeface="Arial" pitchFamily="34" charset="0"/>
              </a:rPr>
              <a:t>also reacted to Palestine's admittance to UNESCO by freezing Israeli payments to UNESCO and imposing sanctions on the Palestinian Authority</a:t>
            </a:r>
            <a:r>
              <a:rPr lang="en-GB" dirty="0" smtClean="0">
                <a:latin typeface="Arial" pitchFamily="34" charset="0"/>
                <a:cs typeface="Arial" pitchFamily="34" charset="0"/>
              </a:rPr>
              <a:t>,</a:t>
            </a:r>
            <a:r>
              <a:rPr lang="en-GB" dirty="0" smtClean="0">
                <a:latin typeface="Arial" pitchFamily="34" charset="0"/>
                <a:cs typeface="Arial" pitchFamily="34" charset="0"/>
              </a:rPr>
              <a:t> stating that Palestine's admittance would be detrimental "to potential peace talks</a:t>
            </a:r>
            <a:r>
              <a:rPr lang="en-GB" dirty="0" smtClean="0">
                <a:latin typeface="Arial" pitchFamily="34" charset="0"/>
                <a:cs typeface="Arial" pitchFamily="34" charset="0"/>
              </a:rPr>
              <a:t>".</a:t>
            </a:r>
            <a:r>
              <a:rPr lang="en-GB" dirty="0" smtClean="0">
                <a:latin typeface="Arial" pitchFamily="34" charset="0"/>
                <a:cs typeface="Arial" pitchFamily="34" charset="0"/>
              </a:rPr>
              <a:t> Two years after they stopped paying their dues to UNESCO, the US and Israel lost UNESCO voting rights in 2013 without losing the right to be elected; thus, the US was elected as a member of the Executive Board for the period 2016–19</a:t>
            </a:r>
            <a:r>
              <a:rPr lang="en-GB" dirty="0" smtClean="0">
                <a:latin typeface="Arial" pitchFamily="34" charset="0"/>
                <a:cs typeface="Arial" pitchFamily="34" charset="0"/>
              </a:rPr>
              <a:t>.</a:t>
            </a:r>
            <a:r>
              <a:rPr lang="en-GB" dirty="0" smtClean="0">
                <a:latin typeface="Arial" pitchFamily="34" charset="0"/>
                <a:cs typeface="Arial" pitchFamily="34" charset="0"/>
              </a:rPr>
              <a:t> In 2019, Israel left UNESCO after 69 years of membership, with Israel's ambassador to the UN Danny </a:t>
            </a:r>
            <a:r>
              <a:rPr lang="en-GB" dirty="0" err="1" smtClean="0">
                <a:latin typeface="Arial" pitchFamily="34" charset="0"/>
                <a:cs typeface="Arial" pitchFamily="34" charset="0"/>
              </a:rPr>
              <a:t>Danon</a:t>
            </a:r>
            <a:r>
              <a:rPr lang="en-GB" dirty="0" smtClean="0">
                <a:latin typeface="Arial" pitchFamily="34" charset="0"/>
                <a:cs typeface="Arial" pitchFamily="34" charset="0"/>
              </a:rPr>
              <a:t> writing: "UNESCO is the body that continually rewrites history, including by erasing the Jewish connection to Jerusalem... it is corrupted and manipulated by Israel's enemies... we are not going to be a member of an organisation that deliberately acts against us</a:t>
            </a:r>
            <a:r>
              <a:rPr lang="en-GB" dirty="0" smtClean="0">
                <a:latin typeface="Arial" pitchFamily="34" charset="0"/>
                <a:cs typeface="Arial" pitchFamily="34" charset="0"/>
              </a:rPr>
              <a:t>".</a:t>
            </a:r>
          </a:p>
          <a:p>
            <a:r>
              <a:rPr lang="en-GB" dirty="0" smtClean="0">
                <a:latin typeface="Arial" pitchFamily="34" charset="0"/>
                <a:cs typeface="Arial" pitchFamily="34" charset="0"/>
              </a:rPr>
              <a:t>The US left UNESCO December 31</a:t>
            </a:r>
            <a:r>
              <a:rPr lang="en-GB" baseline="30000" dirty="0" smtClean="0">
                <a:latin typeface="Arial" pitchFamily="34" charset="0"/>
                <a:cs typeface="Arial" pitchFamily="34" charset="0"/>
              </a:rPr>
              <a:t>st</a:t>
            </a:r>
            <a:r>
              <a:rPr lang="en-GB" dirty="0" smtClean="0">
                <a:latin typeface="Arial" pitchFamily="34" charset="0"/>
                <a:cs typeface="Arial" pitchFamily="34" charset="0"/>
              </a:rPr>
              <a:t> 2018.</a:t>
            </a:r>
          </a:p>
          <a:p>
            <a:endParaRPr lang="en-GB" dirty="0" smtClean="0">
              <a:latin typeface="Arial" pitchFamily="34" charset="0"/>
              <a:cs typeface="Arial" pitchFamily="34" charset="0"/>
            </a:endParaRP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6518" y="623944"/>
            <a:ext cx="8724451" cy="4247317"/>
          </a:xfrm>
          <a:prstGeom prst="rect">
            <a:avLst/>
          </a:prstGeom>
          <a:noFill/>
        </p:spPr>
        <p:txBody>
          <a:bodyPr wrap="square" rtlCol="0">
            <a:spAutoFit/>
          </a:bodyPr>
          <a:lstStyle/>
          <a:p>
            <a:r>
              <a:rPr lang="en-GB" dirty="0" smtClean="0">
                <a:latin typeface="Arial" pitchFamily="34" charset="0"/>
                <a:cs typeface="Arial" pitchFamily="34" charset="0"/>
              </a:rPr>
              <a:t>In 2015, Japan threatened to halt funding for UNESCO over the organization's decision to include documents relating to the 1937 Nanjing massacre in the latest listing for its "Memory of the World" program. In October 2016, Japanese Foreign Minister Fumio </a:t>
            </a:r>
            <a:r>
              <a:rPr lang="en-GB" dirty="0" err="1" smtClean="0">
                <a:latin typeface="Arial" pitchFamily="34" charset="0"/>
                <a:cs typeface="Arial" pitchFamily="34" charset="0"/>
              </a:rPr>
              <a:t>Kishida</a:t>
            </a:r>
            <a:r>
              <a:rPr lang="en-GB" dirty="0" smtClean="0">
                <a:latin typeface="Arial" pitchFamily="34" charset="0"/>
                <a:cs typeface="Arial" pitchFamily="34" charset="0"/>
              </a:rPr>
              <a:t> confirmed that Japan's 2016 annual funding of ¥4.4 billion had been suspended although denied any direct link with the Nanjing document controversy.</a:t>
            </a:r>
          </a:p>
          <a:p>
            <a:endParaRPr lang="en-GB" dirty="0" smtClean="0">
              <a:latin typeface="Arial" pitchFamily="34" charset="0"/>
              <a:cs typeface="Arial" pitchFamily="34" charset="0"/>
            </a:endParaRPr>
          </a:p>
          <a:p>
            <a:r>
              <a:rPr lang="en-GB" dirty="0" smtClean="0">
                <a:latin typeface="Arial" pitchFamily="34" charset="0"/>
                <a:cs typeface="Arial" pitchFamily="34" charset="0"/>
              </a:rPr>
              <a:t>On </a:t>
            </a:r>
            <a:r>
              <a:rPr lang="en-GB" dirty="0" smtClean="0">
                <a:latin typeface="Arial" pitchFamily="34" charset="0"/>
                <a:cs typeface="Arial" pitchFamily="34" charset="0"/>
              </a:rPr>
              <a:t>May 25, 2016, the noted Turkish poet and human rights activist Zülfü </a:t>
            </a:r>
            <a:r>
              <a:rPr lang="en-GB" dirty="0" err="1" smtClean="0">
                <a:latin typeface="Arial" pitchFamily="34" charset="0"/>
                <a:cs typeface="Arial" pitchFamily="34" charset="0"/>
              </a:rPr>
              <a:t>Livaneli</a:t>
            </a:r>
            <a:r>
              <a:rPr lang="en-GB" dirty="0" smtClean="0">
                <a:latin typeface="Arial" pitchFamily="34" charset="0"/>
                <a:cs typeface="Arial" pitchFamily="34" charset="0"/>
              </a:rPr>
              <a:t> resigned as Turkey's only UNESCO goodwill ambassador. He highlighted </a:t>
            </a:r>
            <a:r>
              <a:rPr lang="en-GB" dirty="0" smtClean="0">
                <a:latin typeface="Arial" pitchFamily="34" charset="0"/>
                <a:cs typeface="Arial" pitchFamily="34" charset="0"/>
              </a:rPr>
              <a:t>the human </a:t>
            </a:r>
            <a:r>
              <a:rPr lang="en-GB" dirty="0" smtClean="0">
                <a:latin typeface="Arial" pitchFamily="34" charset="0"/>
                <a:cs typeface="Arial" pitchFamily="34" charset="0"/>
              </a:rPr>
              <a:t>rights situation in Turkey and </a:t>
            </a:r>
            <a:r>
              <a:rPr lang="en-GB" dirty="0" smtClean="0">
                <a:latin typeface="Arial" pitchFamily="34" charset="0"/>
                <a:cs typeface="Arial" pitchFamily="34" charset="0"/>
              </a:rPr>
              <a:t>the destruction </a:t>
            </a:r>
            <a:r>
              <a:rPr lang="en-GB" dirty="0" smtClean="0">
                <a:latin typeface="Arial" pitchFamily="34" charset="0"/>
                <a:cs typeface="Arial" pitchFamily="34" charset="0"/>
              </a:rPr>
              <a:t>of historical Sur district of Diyarbakir, the largest city in Kurdish-majority southeast Turkey, during fighting between the Turkish army and Kurdish militants as the main reasons for his resignation. </a:t>
            </a:r>
            <a:endParaRPr lang="en-GB" dirty="0" smtClean="0">
              <a:latin typeface="Arial" pitchFamily="34" charset="0"/>
              <a:cs typeface="Arial" pitchFamily="34" charset="0"/>
            </a:endParaRPr>
          </a:p>
          <a:p>
            <a:r>
              <a:rPr lang="en-GB" dirty="0" err="1" smtClean="0">
                <a:latin typeface="Arial" pitchFamily="34" charset="0"/>
                <a:cs typeface="Arial" pitchFamily="34" charset="0"/>
              </a:rPr>
              <a:t>Livaneli</a:t>
            </a:r>
            <a:r>
              <a:rPr lang="en-GB" dirty="0" smtClean="0">
                <a:latin typeface="Arial" pitchFamily="34" charset="0"/>
                <a:cs typeface="Arial" pitchFamily="34" charset="0"/>
              </a:rPr>
              <a:t> </a:t>
            </a:r>
            <a:r>
              <a:rPr lang="en-GB" dirty="0" smtClean="0">
                <a:latin typeface="Arial" pitchFamily="34" charset="0"/>
                <a:cs typeface="Arial" pitchFamily="34" charset="0"/>
              </a:rPr>
              <a:t>said: "To pontificate on peace while remaining silent against such violations is a contradiction of the fundamental ideals of UNESCO."</a:t>
            </a:r>
            <a:endParaRPr lang="en-GB" dirty="0">
              <a:latin typeface="Arial" pitchFamily="34" charset="0"/>
              <a:cs typeface="Arial" pitchFamily="34" charset="0"/>
            </a:endParaRP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8033" y="623944"/>
            <a:ext cx="11403106" cy="4616648"/>
          </a:xfrm>
          <a:prstGeom prst="rect">
            <a:avLst/>
          </a:prstGeom>
          <a:noFill/>
        </p:spPr>
        <p:txBody>
          <a:bodyPr wrap="square" rtlCol="0">
            <a:spAutoFit/>
          </a:bodyPr>
          <a:lstStyle/>
          <a:p>
            <a:r>
              <a:rPr lang="en-GB" dirty="0" smtClean="0">
                <a:latin typeface="Arial" pitchFamily="34" charset="0"/>
                <a:cs typeface="Arial" pitchFamily="34" charset="0"/>
              </a:rPr>
              <a:t>As of January 2019, UNESCO has 193 member states and 11 associate members</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r>
              <a:rPr lang="en-GB" dirty="0" smtClean="0">
                <a:latin typeface="Arial" pitchFamily="34" charset="0"/>
                <a:cs typeface="Arial" pitchFamily="34" charset="0"/>
              </a:rPr>
              <a:t>Some </a:t>
            </a:r>
            <a:r>
              <a:rPr lang="en-GB" dirty="0" smtClean="0">
                <a:latin typeface="Arial" pitchFamily="34" charset="0"/>
                <a:cs typeface="Arial" pitchFamily="34" charset="0"/>
              </a:rPr>
              <a:t>members are not independent states and some members have additional National Organizing Committees from some of their dependent territories</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r>
              <a:rPr lang="en-GB" dirty="0" smtClean="0">
                <a:latin typeface="Arial" pitchFamily="34" charset="0"/>
                <a:cs typeface="Arial" pitchFamily="34" charset="0"/>
              </a:rPr>
              <a:t>UNESCO </a:t>
            </a:r>
            <a:r>
              <a:rPr lang="en-GB" dirty="0" smtClean="0">
                <a:latin typeface="Arial" pitchFamily="34" charset="0"/>
                <a:cs typeface="Arial" pitchFamily="34" charset="0"/>
              </a:rPr>
              <a:t>state parties are the United Nations member states (except Liechtenstein, United </a:t>
            </a:r>
            <a:r>
              <a:rPr lang="en-GB" dirty="0" smtClean="0">
                <a:latin typeface="Arial" pitchFamily="34" charset="0"/>
                <a:cs typeface="Arial" pitchFamily="34" charset="0"/>
              </a:rPr>
              <a:t>States</a:t>
            </a:r>
            <a:r>
              <a:rPr lang="en-GB" dirty="0" smtClean="0">
                <a:latin typeface="Arial" pitchFamily="34" charset="0"/>
                <a:cs typeface="Arial" pitchFamily="34" charset="0"/>
              </a:rPr>
              <a:t> and </a:t>
            </a:r>
            <a:r>
              <a:rPr lang="en-GB" dirty="0" smtClean="0">
                <a:latin typeface="Arial" pitchFamily="34" charset="0"/>
                <a:cs typeface="Arial" pitchFamily="34" charset="0"/>
              </a:rPr>
              <a:t>Israel, </a:t>
            </a:r>
            <a:r>
              <a:rPr lang="en-GB" dirty="0" smtClean="0">
                <a:latin typeface="Arial" pitchFamily="34" charset="0"/>
                <a:cs typeface="Arial" pitchFamily="34" charset="0"/>
              </a:rPr>
              <a:t>as well as Cook Islands, Niue and </a:t>
            </a:r>
            <a:r>
              <a:rPr lang="en-GB" dirty="0" smtClean="0">
                <a:latin typeface="Arial" pitchFamily="34" charset="0"/>
                <a:cs typeface="Arial" pitchFamily="34" charset="0"/>
              </a:rPr>
              <a:t>Palestine). The </a:t>
            </a:r>
            <a:r>
              <a:rPr lang="en-GB" dirty="0" smtClean="0">
                <a:latin typeface="Arial" pitchFamily="34" charset="0"/>
                <a:cs typeface="Arial" pitchFamily="34" charset="0"/>
              </a:rPr>
              <a:t>United States and Israel left UNESCO on 31 December 2018</a:t>
            </a:r>
            <a:r>
              <a:rPr lang="en-GB" dirty="0" smtClean="0">
                <a:latin typeface="Arial" pitchFamily="34" charset="0"/>
                <a:cs typeface="Arial" pitchFamily="34" charset="0"/>
              </a:rPr>
              <a:t>.</a:t>
            </a:r>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There has been no elected UNESCO Director-General from Southeast Asia, South Asia, Central and North Asia, Middle East, North Africa, East Africa, Central Africa, South Africa, Australia-Oceania, and South America since inception.</a:t>
            </a:r>
          </a:p>
          <a:p>
            <a:endParaRPr lang="en-GB" dirty="0" smtClean="0">
              <a:latin typeface="Arial" pitchFamily="34" charset="0"/>
              <a:cs typeface="Arial" pitchFamily="34" charset="0"/>
            </a:endParaRPr>
          </a:p>
          <a:p>
            <a:r>
              <a:rPr lang="en-GB" dirty="0" smtClean="0">
                <a:latin typeface="Arial" pitchFamily="34" charset="0"/>
                <a:cs typeface="Arial" pitchFamily="34" charset="0"/>
              </a:rPr>
              <a:t>The </a:t>
            </a:r>
            <a:r>
              <a:rPr lang="en-GB" dirty="0" smtClean="0">
                <a:latin typeface="Arial" pitchFamily="34" charset="0"/>
                <a:cs typeface="Arial" pitchFamily="34" charset="0"/>
              </a:rPr>
              <a:t>Directors-General of UNESCO came from West Europe (5), Central America (1), North America (2), West Africa (1), East Asia (1), and East Europe (1).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Out </a:t>
            </a:r>
            <a:r>
              <a:rPr lang="en-GB" dirty="0" smtClean="0">
                <a:latin typeface="Arial" pitchFamily="34" charset="0"/>
                <a:cs typeface="Arial" pitchFamily="34" charset="0"/>
              </a:rPr>
              <a:t>of the 11 Directors-General since inception, women have held the position only twice.</a:t>
            </a:r>
          </a:p>
          <a:p>
            <a:endParaRPr lang="en-GB" dirty="0"/>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0456" y="763792"/>
            <a:ext cx="6497619" cy="2585323"/>
          </a:xfrm>
          <a:prstGeom prst="rect">
            <a:avLst/>
          </a:prstGeom>
          <a:noFill/>
        </p:spPr>
        <p:txBody>
          <a:bodyPr wrap="square" rtlCol="0">
            <a:spAutoFit/>
          </a:bodyPr>
          <a:lstStyle/>
          <a:p>
            <a:r>
              <a:rPr lang="en-GB" dirty="0" smtClean="0">
                <a:latin typeface="Arial" pitchFamily="34" charset="0"/>
                <a:cs typeface="Arial" pitchFamily="34" charset="0"/>
              </a:rPr>
              <a:t>The </a:t>
            </a:r>
            <a:r>
              <a:rPr lang="en-GB" b="1" dirty="0" smtClean="0">
                <a:latin typeface="Arial" pitchFamily="34" charset="0"/>
                <a:cs typeface="Arial" pitchFamily="34" charset="0"/>
              </a:rPr>
              <a:t>World Heritage Committee</a:t>
            </a:r>
            <a:r>
              <a:rPr lang="en-GB" dirty="0" smtClean="0">
                <a:latin typeface="Arial" pitchFamily="34" charset="0"/>
                <a:cs typeface="Arial" pitchFamily="34" charset="0"/>
              </a:rPr>
              <a:t> selects the sites to be listed as UNESCO World Heritage Sites, including the World Heritage List and the List of World Heritage in Danger, defines the use of the World Heritage Fund and allocates financial assistance upon requests from States Parties</a:t>
            </a:r>
            <a:r>
              <a:rPr lang="en-GB" dirty="0" smtClean="0">
                <a:latin typeface="Arial" pitchFamily="34" charset="0"/>
                <a:cs typeface="Arial" pitchFamily="34" charset="0"/>
              </a:rPr>
              <a:t>.</a:t>
            </a:r>
            <a:r>
              <a:rPr lang="en-GB" dirty="0" smtClean="0">
                <a:latin typeface="Arial" pitchFamily="34" charset="0"/>
                <a:cs typeface="Arial" pitchFamily="34" charset="0"/>
              </a:rPr>
              <a:t> It comprises representatives from 21 state </a:t>
            </a:r>
            <a:r>
              <a:rPr lang="en-GB" dirty="0" smtClean="0">
                <a:latin typeface="Arial" pitchFamily="34" charset="0"/>
                <a:cs typeface="Arial" pitchFamily="34" charset="0"/>
              </a:rPr>
              <a:t>parties that </a:t>
            </a:r>
            <a:r>
              <a:rPr lang="en-GB" dirty="0" smtClean="0">
                <a:latin typeface="Arial" pitchFamily="34" charset="0"/>
                <a:cs typeface="Arial" pitchFamily="34" charset="0"/>
              </a:rPr>
              <a:t>are elected by the </a:t>
            </a:r>
            <a:r>
              <a:rPr lang="en-GB" b="1" dirty="0" smtClean="0">
                <a:latin typeface="Arial" pitchFamily="34" charset="0"/>
                <a:cs typeface="Arial" pitchFamily="34" charset="0"/>
              </a:rPr>
              <a:t>General Assembly of States Parties</a:t>
            </a:r>
            <a:r>
              <a:rPr lang="en-GB" dirty="0" smtClean="0">
                <a:latin typeface="Arial" pitchFamily="34" charset="0"/>
                <a:cs typeface="Arial" pitchFamily="34" charset="0"/>
              </a:rPr>
              <a:t> for a four-year term</a:t>
            </a:r>
            <a:r>
              <a:rPr lang="en-GB" dirty="0" smtClean="0">
                <a:latin typeface="Arial" pitchFamily="34" charset="0"/>
                <a:cs typeface="Arial" pitchFamily="34" charset="0"/>
              </a:rPr>
              <a:t>.</a:t>
            </a:r>
            <a:r>
              <a:rPr lang="en-GB" dirty="0" smtClean="0">
                <a:latin typeface="Arial" pitchFamily="34" charset="0"/>
                <a:cs typeface="Arial" pitchFamily="34" charset="0"/>
              </a:rPr>
              <a:t> These parties vote on decisions and proposals related to the World Heritage Convention and World Heritage List.</a:t>
            </a:r>
            <a:endParaRPr lang="en-GB" dirty="0">
              <a:latin typeface="Arial" pitchFamily="34" charset="0"/>
              <a:cs typeface="Arial" pitchFamily="34" charset="0"/>
            </a:endParaRPr>
          </a:p>
        </p:txBody>
      </p:sp>
      <p:pic>
        <p:nvPicPr>
          <p:cNvPr id="3" name="Picture 2" descr="1200px-World_Heritage_Logo_global.svg.png"/>
          <p:cNvPicPr>
            <a:picLocks noChangeAspect="1"/>
          </p:cNvPicPr>
          <p:nvPr/>
        </p:nvPicPr>
        <p:blipFill>
          <a:blip r:embed="rId2" cstate="print"/>
          <a:stretch>
            <a:fillRect/>
          </a:stretch>
        </p:blipFill>
        <p:spPr>
          <a:xfrm>
            <a:off x="7207624" y="0"/>
            <a:ext cx="4984376" cy="4984376"/>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comos-logo.png"/>
          <p:cNvPicPr>
            <a:picLocks noChangeAspect="1"/>
          </p:cNvPicPr>
          <p:nvPr/>
        </p:nvPicPr>
        <p:blipFill>
          <a:blip r:embed="rId2" cstate="print"/>
          <a:stretch>
            <a:fillRect/>
          </a:stretch>
        </p:blipFill>
        <p:spPr>
          <a:xfrm>
            <a:off x="365761" y="474822"/>
            <a:ext cx="6508376" cy="6044285"/>
          </a:xfrm>
          <a:prstGeom prst="rect">
            <a:avLst/>
          </a:prstGeom>
        </p:spPr>
      </p:pic>
      <p:pic>
        <p:nvPicPr>
          <p:cNvPr id="3" name="Picture 2" descr="images (1).jpg"/>
          <p:cNvPicPr>
            <a:picLocks noChangeAspect="1"/>
          </p:cNvPicPr>
          <p:nvPr/>
        </p:nvPicPr>
        <p:blipFill>
          <a:blip r:embed="rId3" cstate="print"/>
          <a:stretch>
            <a:fillRect/>
          </a:stretch>
        </p:blipFill>
        <p:spPr>
          <a:xfrm>
            <a:off x="7933585" y="0"/>
            <a:ext cx="4258415" cy="2936838"/>
          </a:xfrm>
          <a:prstGeom prst="rect">
            <a:avLst/>
          </a:prstGeom>
        </p:spPr>
      </p:pic>
      <p:pic>
        <p:nvPicPr>
          <p:cNvPr id="4" name="Picture 3" descr="unnamedee.jpg"/>
          <p:cNvPicPr>
            <a:picLocks noChangeAspect="1"/>
          </p:cNvPicPr>
          <p:nvPr/>
        </p:nvPicPr>
        <p:blipFill>
          <a:blip r:embed="rId4" cstate="print"/>
          <a:stretch>
            <a:fillRect/>
          </a:stretch>
        </p:blipFill>
        <p:spPr>
          <a:xfrm>
            <a:off x="7315200" y="5705475"/>
            <a:ext cx="4876800" cy="1152525"/>
          </a:xfrm>
          <a:prstGeom prst="rect">
            <a:avLst/>
          </a:prstGeom>
        </p:spPr>
      </p:pic>
      <p:pic>
        <p:nvPicPr>
          <p:cNvPr id="5" name="Picture 4" descr="468477390_1280x720.jpg"/>
          <p:cNvPicPr>
            <a:picLocks noChangeAspect="1"/>
          </p:cNvPicPr>
          <p:nvPr/>
        </p:nvPicPr>
        <p:blipFill>
          <a:blip r:embed="rId5" cstate="print"/>
          <a:stretch>
            <a:fillRect/>
          </a:stretch>
        </p:blipFill>
        <p:spPr>
          <a:xfrm>
            <a:off x="8748363" y="3560781"/>
            <a:ext cx="3088636" cy="1737358"/>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8033" y="1699068"/>
            <a:ext cx="10843708" cy="4801314"/>
          </a:xfrm>
          <a:prstGeom prst="rect">
            <a:avLst/>
          </a:prstGeom>
          <a:noFill/>
        </p:spPr>
        <p:txBody>
          <a:bodyPr wrap="square" rtlCol="0">
            <a:spAutoFit/>
          </a:bodyPr>
          <a:lstStyle/>
          <a:p>
            <a:r>
              <a:rPr lang="en-GB" dirty="0" smtClean="0">
                <a:latin typeface="Arial" pitchFamily="34" charset="0"/>
                <a:cs typeface="Arial" pitchFamily="34" charset="0"/>
              </a:rPr>
              <a:t>Only countries that sign the convention creating the World Heritage Committee and list can nominate sites, and that was just 40 countries when the first nominations came </a:t>
            </a:r>
            <a:r>
              <a:rPr lang="en-GB" dirty="0" smtClean="0">
                <a:latin typeface="Arial" pitchFamily="34" charset="0"/>
                <a:cs typeface="Arial" pitchFamily="34" charset="0"/>
              </a:rPr>
              <a:t>out</a:t>
            </a:r>
            <a:r>
              <a:rPr lang="en-GB" dirty="0" smtClean="0">
                <a:latin typeface="Arial" pitchFamily="34" charset="0"/>
                <a:cs typeface="Arial" pitchFamily="34" charset="0"/>
              </a:rPr>
              <a:t> </a:t>
            </a:r>
            <a:r>
              <a:rPr lang="en-GB" dirty="0" smtClean="0">
                <a:latin typeface="Arial" pitchFamily="34" charset="0"/>
                <a:cs typeface="Arial" pitchFamily="34" charset="0"/>
              </a:rPr>
              <a:t>(1978)</a:t>
            </a: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The first 12 World Heritage Sites:</a:t>
            </a:r>
          </a:p>
          <a:p>
            <a:pPr>
              <a:buFont typeface="Arial" pitchFamily="34" charset="0"/>
              <a:buChar char="•"/>
            </a:pPr>
            <a:endParaRPr lang="en-GB" dirty="0" smtClean="0">
              <a:latin typeface="Arial" pitchFamily="34" charset="0"/>
              <a:cs typeface="Arial" pitchFamily="34" charset="0"/>
            </a:endParaRPr>
          </a:p>
          <a:p>
            <a:pPr>
              <a:buFont typeface="Arial" pitchFamily="34" charset="0"/>
              <a:buChar char="•"/>
            </a:pPr>
            <a:r>
              <a:rPr lang="en-GB" dirty="0" smtClean="0">
                <a:latin typeface="Arial" pitchFamily="34" charset="0"/>
                <a:cs typeface="Arial" pitchFamily="34" charset="0"/>
              </a:rPr>
              <a:t>  L'Anse </a:t>
            </a:r>
            <a:r>
              <a:rPr lang="en-GB" dirty="0" smtClean="0">
                <a:latin typeface="Arial" pitchFamily="34" charset="0"/>
                <a:cs typeface="Arial" pitchFamily="34" charset="0"/>
              </a:rPr>
              <a:t>aux Meadows National Historic Park, </a:t>
            </a:r>
            <a:r>
              <a:rPr lang="en-GB" dirty="0" smtClean="0">
                <a:latin typeface="Arial" pitchFamily="34" charset="0"/>
                <a:cs typeface="Arial" pitchFamily="34" charset="0"/>
              </a:rPr>
              <a:t>Canada</a:t>
            </a:r>
          </a:p>
          <a:p>
            <a:pPr>
              <a:buFont typeface="Arial" pitchFamily="34" charset="0"/>
              <a:buChar char="•"/>
            </a:pPr>
            <a:r>
              <a:rPr lang="en-GB" dirty="0" smtClean="0">
                <a:latin typeface="Arial" pitchFamily="34" charset="0"/>
                <a:cs typeface="Arial" pitchFamily="34" charset="0"/>
              </a:rPr>
              <a:t>  Nahanni </a:t>
            </a:r>
            <a:r>
              <a:rPr lang="en-GB" dirty="0" smtClean="0">
                <a:latin typeface="Arial" pitchFamily="34" charset="0"/>
                <a:cs typeface="Arial" pitchFamily="34" charset="0"/>
              </a:rPr>
              <a:t>National Park, </a:t>
            </a:r>
            <a:r>
              <a:rPr lang="en-GB" dirty="0" smtClean="0">
                <a:latin typeface="Arial" pitchFamily="34" charset="0"/>
                <a:cs typeface="Arial" pitchFamily="34" charset="0"/>
              </a:rPr>
              <a:t>Canada</a:t>
            </a:r>
          </a:p>
          <a:p>
            <a:pPr>
              <a:buFont typeface="Arial" pitchFamily="34" charset="0"/>
              <a:buChar char="•"/>
            </a:pPr>
            <a:r>
              <a:rPr lang="en-GB" dirty="0" smtClean="0">
                <a:latin typeface="Arial" pitchFamily="34" charset="0"/>
                <a:cs typeface="Arial" pitchFamily="34" charset="0"/>
              </a:rPr>
              <a:t> </a:t>
            </a:r>
            <a:r>
              <a:rPr lang="en-GB" dirty="0" smtClean="0">
                <a:latin typeface="Arial" pitchFamily="34" charset="0"/>
                <a:cs typeface="Arial" pitchFamily="34" charset="0"/>
              </a:rPr>
              <a:t> Galapagos </a:t>
            </a:r>
            <a:r>
              <a:rPr lang="en-GB" dirty="0" smtClean="0">
                <a:latin typeface="Arial" pitchFamily="34" charset="0"/>
                <a:cs typeface="Arial" pitchFamily="34" charset="0"/>
              </a:rPr>
              <a:t>Islands, </a:t>
            </a:r>
            <a:r>
              <a:rPr lang="en-GB" dirty="0" smtClean="0">
                <a:latin typeface="Arial" pitchFamily="34" charset="0"/>
                <a:cs typeface="Arial" pitchFamily="34" charset="0"/>
              </a:rPr>
              <a:t>Ecuador</a:t>
            </a:r>
          </a:p>
          <a:p>
            <a:pPr>
              <a:buFont typeface="Arial" pitchFamily="34" charset="0"/>
              <a:buChar char="•"/>
            </a:pPr>
            <a:r>
              <a:rPr lang="en-GB" dirty="0" smtClean="0">
                <a:latin typeface="Arial" pitchFamily="34" charset="0"/>
                <a:cs typeface="Arial" pitchFamily="34" charset="0"/>
              </a:rPr>
              <a:t> </a:t>
            </a:r>
            <a:r>
              <a:rPr lang="en-GB" dirty="0" smtClean="0">
                <a:latin typeface="Arial" pitchFamily="34" charset="0"/>
                <a:cs typeface="Arial" pitchFamily="34" charset="0"/>
              </a:rPr>
              <a:t> City </a:t>
            </a:r>
            <a:r>
              <a:rPr lang="en-GB" dirty="0" smtClean="0">
                <a:latin typeface="Arial" pitchFamily="34" charset="0"/>
                <a:cs typeface="Arial" pitchFamily="34" charset="0"/>
              </a:rPr>
              <a:t>of Quito, </a:t>
            </a:r>
            <a:r>
              <a:rPr lang="en-GB" dirty="0" smtClean="0">
                <a:latin typeface="Arial" pitchFamily="34" charset="0"/>
                <a:cs typeface="Arial" pitchFamily="34" charset="0"/>
              </a:rPr>
              <a:t>Ecuador</a:t>
            </a:r>
          </a:p>
          <a:p>
            <a:pPr>
              <a:buFont typeface="Arial" pitchFamily="34" charset="0"/>
              <a:buChar char="•"/>
            </a:pPr>
            <a:r>
              <a:rPr lang="en-GB" dirty="0" smtClean="0">
                <a:latin typeface="Arial" pitchFamily="34" charset="0"/>
                <a:cs typeface="Arial" pitchFamily="34" charset="0"/>
              </a:rPr>
              <a:t> </a:t>
            </a:r>
            <a:r>
              <a:rPr lang="en-GB" dirty="0" smtClean="0">
                <a:latin typeface="Arial" pitchFamily="34" charset="0"/>
                <a:cs typeface="Arial" pitchFamily="34" charset="0"/>
              </a:rPr>
              <a:t> </a:t>
            </a:r>
            <a:r>
              <a:rPr lang="en-GB" dirty="0" err="1" smtClean="0">
                <a:latin typeface="Arial" pitchFamily="34" charset="0"/>
                <a:cs typeface="Arial" pitchFamily="34" charset="0"/>
              </a:rPr>
              <a:t>Simien</a:t>
            </a:r>
            <a:r>
              <a:rPr lang="en-GB" dirty="0" smtClean="0">
                <a:latin typeface="Arial" pitchFamily="34" charset="0"/>
                <a:cs typeface="Arial" pitchFamily="34" charset="0"/>
              </a:rPr>
              <a:t> </a:t>
            </a:r>
            <a:r>
              <a:rPr lang="en-GB" dirty="0" smtClean="0">
                <a:latin typeface="Arial" pitchFamily="34" charset="0"/>
                <a:cs typeface="Arial" pitchFamily="34" charset="0"/>
              </a:rPr>
              <a:t>National Park, </a:t>
            </a:r>
            <a:r>
              <a:rPr lang="en-GB" dirty="0" smtClean="0">
                <a:latin typeface="Arial" pitchFamily="34" charset="0"/>
                <a:cs typeface="Arial" pitchFamily="34" charset="0"/>
              </a:rPr>
              <a:t>Ethiopia</a:t>
            </a:r>
          </a:p>
          <a:p>
            <a:pPr>
              <a:buFont typeface="Arial" pitchFamily="34" charset="0"/>
              <a:buChar char="•"/>
            </a:pPr>
            <a:r>
              <a:rPr lang="en-GB" dirty="0" smtClean="0">
                <a:latin typeface="Arial" pitchFamily="34" charset="0"/>
                <a:cs typeface="Arial" pitchFamily="34" charset="0"/>
              </a:rPr>
              <a:t> </a:t>
            </a:r>
            <a:r>
              <a:rPr lang="en-GB" dirty="0" smtClean="0">
                <a:latin typeface="Arial" pitchFamily="34" charset="0"/>
                <a:cs typeface="Arial" pitchFamily="34" charset="0"/>
              </a:rPr>
              <a:t> Rock-Hewn </a:t>
            </a:r>
            <a:r>
              <a:rPr lang="en-GB" dirty="0" smtClean="0">
                <a:latin typeface="Arial" pitchFamily="34" charset="0"/>
                <a:cs typeface="Arial" pitchFamily="34" charset="0"/>
              </a:rPr>
              <a:t>Churches, </a:t>
            </a:r>
            <a:r>
              <a:rPr lang="en-GB" dirty="0" err="1" smtClean="0">
                <a:latin typeface="Arial" pitchFamily="34" charset="0"/>
                <a:cs typeface="Arial" pitchFamily="34" charset="0"/>
              </a:rPr>
              <a:t>Lalibela</a:t>
            </a:r>
            <a:r>
              <a:rPr lang="en-GB" dirty="0" smtClean="0">
                <a:latin typeface="Arial" pitchFamily="34" charset="0"/>
                <a:cs typeface="Arial" pitchFamily="34" charset="0"/>
              </a:rPr>
              <a:t>, Ethiopia</a:t>
            </a:r>
          </a:p>
          <a:p>
            <a:pPr>
              <a:buFont typeface="Arial" pitchFamily="34" charset="0"/>
              <a:buChar char="•"/>
            </a:pPr>
            <a:r>
              <a:rPr lang="en-GB" dirty="0" smtClean="0">
                <a:latin typeface="Arial" pitchFamily="34" charset="0"/>
                <a:cs typeface="Arial" pitchFamily="34" charset="0"/>
              </a:rPr>
              <a:t>  Aachen Cathedral</a:t>
            </a:r>
            <a:r>
              <a:rPr lang="en-GB" dirty="0" smtClean="0">
                <a:latin typeface="Arial" pitchFamily="34" charset="0"/>
                <a:cs typeface="Arial" pitchFamily="34" charset="0"/>
              </a:rPr>
              <a:t>, Germany</a:t>
            </a:r>
          </a:p>
          <a:p>
            <a:pPr>
              <a:buFont typeface="Arial" pitchFamily="34" charset="0"/>
              <a:buChar char="•"/>
            </a:pPr>
            <a:r>
              <a:rPr lang="en-GB" dirty="0" smtClean="0">
                <a:latin typeface="Arial" pitchFamily="34" charset="0"/>
                <a:cs typeface="Arial" pitchFamily="34" charset="0"/>
              </a:rPr>
              <a:t>  Krakow's </a:t>
            </a:r>
            <a:r>
              <a:rPr lang="en-GB" dirty="0" smtClean="0">
                <a:latin typeface="Arial" pitchFamily="34" charset="0"/>
                <a:cs typeface="Arial" pitchFamily="34" charset="0"/>
              </a:rPr>
              <a:t>historic </a:t>
            </a:r>
            <a:r>
              <a:rPr lang="en-GB" dirty="0" err="1" smtClean="0">
                <a:latin typeface="Arial" pitchFamily="34" charset="0"/>
                <a:cs typeface="Arial" pitchFamily="34" charset="0"/>
              </a:rPr>
              <a:t>center</a:t>
            </a:r>
            <a:r>
              <a:rPr lang="en-GB" dirty="0" smtClean="0">
                <a:latin typeface="Arial" pitchFamily="34" charset="0"/>
                <a:cs typeface="Arial" pitchFamily="34" charset="0"/>
              </a:rPr>
              <a:t>, Poland</a:t>
            </a:r>
          </a:p>
          <a:p>
            <a:pPr>
              <a:buFont typeface="Arial" pitchFamily="34" charset="0"/>
              <a:buChar char="•"/>
            </a:pPr>
            <a:r>
              <a:rPr lang="en-GB" dirty="0" smtClean="0">
                <a:latin typeface="Arial" pitchFamily="34" charset="0"/>
                <a:cs typeface="Arial" pitchFamily="34" charset="0"/>
              </a:rPr>
              <a:t>  </a:t>
            </a:r>
            <a:r>
              <a:rPr lang="pl-PL" dirty="0" smtClean="0">
                <a:latin typeface="Arial" pitchFamily="34" charset="0"/>
                <a:cs typeface="Arial" pitchFamily="34" charset="0"/>
              </a:rPr>
              <a:t>Wieliczka </a:t>
            </a:r>
            <a:r>
              <a:rPr lang="pl-PL" dirty="0" smtClean="0">
                <a:latin typeface="Arial" pitchFamily="34" charset="0"/>
                <a:cs typeface="Arial" pitchFamily="34" charset="0"/>
              </a:rPr>
              <a:t>and Bochnia Salt Mines, Poland</a:t>
            </a:r>
          </a:p>
          <a:p>
            <a:pPr>
              <a:buFont typeface="Arial" pitchFamily="34" charset="0"/>
              <a:buChar char="•"/>
            </a:pPr>
            <a:r>
              <a:rPr lang="en-GB" dirty="0" smtClean="0">
                <a:latin typeface="Arial" pitchFamily="34" charset="0"/>
                <a:cs typeface="Arial" pitchFamily="34" charset="0"/>
              </a:rPr>
              <a:t>  Island </a:t>
            </a:r>
            <a:r>
              <a:rPr lang="en-GB" dirty="0" smtClean="0">
                <a:latin typeface="Arial" pitchFamily="34" charset="0"/>
                <a:cs typeface="Arial" pitchFamily="34" charset="0"/>
              </a:rPr>
              <a:t>of </a:t>
            </a:r>
            <a:r>
              <a:rPr lang="en-GB" dirty="0" err="1" smtClean="0">
                <a:latin typeface="Arial" pitchFamily="34" charset="0"/>
                <a:cs typeface="Arial" pitchFamily="34" charset="0"/>
              </a:rPr>
              <a:t>Goree</a:t>
            </a:r>
            <a:r>
              <a:rPr lang="en-GB" dirty="0" smtClean="0">
                <a:latin typeface="Arial" pitchFamily="34" charset="0"/>
                <a:cs typeface="Arial" pitchFamily="34" charset="0"/>
              </a:rPr>
              <a:t>, Senegal</a:t>
            </a:r>
          </a:p>
          <a:p>
            <a:pPr>
              <a:buFont typeface="Arial" pitchFamily="34" charset="0"/>
              <a:buChar char="•"/>
            </a:pPr>
            <a:r>
              <a:rPr lang="en-GB" dirty="0" smtClean="0">
                <a:latin typeface="Arial" pitchFamily="34" charset="0"/>
                <a:cs typeface="Arial" pitchFamily="34" charset="0"/>
              </a:rPr>
              <a:t>  Mesa </a:t>
            </a:r>
            <a:r>
              <a:rPr lang="en-GB" dirty="0" smtClean="0">
                <a:latin typeface="Arial" pitchFamily="34" charset="0"/>
                <a:cs typeface="Arial" pitchFamily="34" charset="0"/>
              </a:rPr>
              <a:t>Verde National Park, United States</a:t>
            </a:r>
          </a:p>
          <a:p>
            <a:pPr>
              <a:buFont typeface="Arial" pitchFamily="34" charset="0"/>
              <a:buChar char="•"/>
            </a:pPr>
            <a:r>
              <a:rPr lang="en-GB" dirty="0" smtClean="0">
                <a:latin typeface="Arial" pitchFamily="34" charset="0"/>
                <a:cs typeface="Arial" pitchFamily="34" charset="0"/>
              </a:rPr>
              <a:t>  Yellowstone </a:t>
            </a:r>
            <a:r>
              <a:rPr lang="en-GB" dirty="0" smtClean="0">
                <a:latin typeface="Arial" pitchFamily="34" charset="0"/>
                <a:cs typeface="Arial" pitchFamily="34" charset="0"/>
              </a:rPr>
              <a:t>National Park, United </a:t>
            </a:r>
            <a:r>
              <a:rPr lang="en-GB" dirty="0" smtClean="0">
                <a:latin typeface="Arial" pitchFamily="34" charset="0"/>
                <a:cs typeface="Arial" pitchFamily="34" charset="0"/>
              </a:rPr>
              <a:t>States</a:t>
            </a:r>
            <a:endParaRPr lang="en-GB" dirty="0"/>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9697" y="559398"/>
            <a:ext cx="8294147" cy="5816977"/>
          </a:xfrm>
          <a:prstGeom prst="rect">
            <a:avLst/>
          </a:prstGeom>
          <a:noFill/>
        </p:spPr>
        <p:txBody>
          <a:bodyPr wrap="square" rtlCol="0">
            <a:spAutoFit/>
          </a:bodyPr>
          <a:lstStyle/>
          <a:p>
            <a:r>
              <a:rPr lang="en-GB" dirty="0" smtClean="0">
                <a:latin typeface="Arial" pitchFamily="34" charset="0"/>
                <a:cs typeface="Arial" pitchFamily="34" charset="0"/>
              </a:rPr>
              <a:t>As of July 2019, there are a total of 1,121 World Heritage Sites located in 167 States Parties (countries that have adhered to the World Heritage Convention, including the non-member state of the Holy See), of which 869 are cultural, 213 are natural and 39 are mixed properties.</a:t>
            </a:r>
            <a:r>
              <a:rPr lang="en-GB" baseline="30000" dirty="0" smtClean="0">
                <a:latin typeface="Arial" pitchFamily="34" charset="0"/>
                <a:cs typeface="Arial" pitchFamily="34" charset="0"/>
              </a:rPr>
              <a:t> </a:t>
            </a: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The countries have been divided by the World Heritage Committee into five geographic zones: </a:t>
            </a:r>
          </a:p>
          <a:p>
            <a:r>
              <a:rPr lang="en-GB" dirty="0" smtClean="0">
                <a:latin typeface="Arial" pitchFamily="34" charset="0"/>
                <a:cs typeface="Arial" pitchFamily="34" charset="0"/>
              </a:rPr>
              <a:t>Africa, Arab States, Asia and the Pacific, Europe and North America, and Latin America and the Caribbean. </a:t>
            </a:r>
          </a:p>
          <a:p>
            <a:endParaRPr lang="en-GB" dirty="0" smtClean="0">
              <a:latin typeface="Arial" pitchFamily="34" charset="0"/>
              <a:cs typeface="Arial" pitchFamily="34" charset="0"/>
            </a:endParaRPr>
          </a:p>
          <a:p>
            <a:r>
              <a:rPr lang="en-GB" dirty="0" smtClean="0">
                <a:latin typeface="Arial" pitchFamily="34" charset="0"/>
                <a:cs typeface="Arial" pitchFamily="34" charset="0"/>
              </a:rPr>
              <a:t>China and Italy have the highest number of World Heritage Sites, both with 55 entries.</a:t>
            </a:r>
            <a:r>
              <a:rPr lang="en-GB" baseline="30000" dirty="0" smtClean="0">
                <a:latin typeface="Arial" pitchFamily="34" charset="0"/>
                <a:cs typeface="Arial" pitchFamily="34" charset="0"/>
              </a:rPr>
              <a:t> </a:t>
            </a:r>
          </a:p>
          <a:p>
            <a:endParaRPr lang="en-GB" baseline="30000" dirty="0" smtClean="0">
              <a:latin typeface="Arial" pitchFamily="34" charset="0"/>
              <a:cs typeface="Arial" pitchFamily="34" charset="0"/>
            </a:endParaRPr>
          </a:p>
          <a:p>
            <a:r>
              <a:rPr lang="en-GB" dirty="0" smtClean="0">
                <a:latin typeface="Arial" pitchFamily="34" charset="0"/>
                <a:cs typeface="Arial" pitchFamily="34" charset="0"/>
              </a:rPr>
              <a:t>However, 29 state parties have no properties inscribed on the World Heritage List: Bahamas, Bhutan, Brunei, Burundi, Comoros, Cook Islands, Djibouti, Equatorial Guinea, </a:t>
            </a:r>
            <a:r>
              <a:rPr lang="en-GB" dirty="0" err="1" smtClean="0">
                <a:latin typeface="Arial" pitchFamily="34" charset="0"/>
                <a:cs typeface="Arial" pitchFamily="34" charset="0"/>
              </a:rPr>
              <a:t>Eswatini</a:t>
            </a:r>
            <a:r>
              <a:rPr lang="en-GB" dirty="0" smtClean="0">
                <a:latin typeface="Arial" pitchFamily="34" charset="0"/>
                <a:cs typeface="Arial" pitchFamily="34" charset="0"/>
              </a:rPr>
              <a:t>, Grenada, Guinea-Bissau, Guyana, Kuwait, Liberia, Liechtenstein, Maldives, Monaco, Nauru, Niue, Rwanda, Saint Vincent and the Grenadines, Samoa, Sao Tome and Principe, Sierra Leone, Somalia, South Sudan, Timor-Leste, Tonga, Trinidad and Tobago and Tuvalu.</a:t>
            </a:r>
            <a:endParaRPr lang="en-GB" baseline="30000" dirty="0" smtClean="0">
              <a:latin typeface="Arial" pitchFamily="34" charset="0"/>
              <a:cs typeface="Arial" pitchFamily="34" charset="0"/>
            </a:endParaRPr>
          </a:p>
          <a:p>
            <a:endParaRPr lang="en-GB" baseline="30000" dirty="0" smtClean="0">
              <a:latin typeface="Arial" pitchFamily="34" charset="0"/>
              <a:cs typeface="Arial" pitchFamily="34" charset="0"/>
            </a:endParaRPr>
          </a:p>
          <a:p>
            <a:r>
              <a:rPr lang="en-GB" sz="1200" dirty="0" smtClean="0">
                <a:latin typeface="Arial" pitchFamily="34" charset="0"/>
                <a:cs typeface="Arial" pitchFamily="34" charset="0"/>
              </a:rPr>
              <a:t>https://en.wikipedia.org/wiki/World_Heritage_Sites_by_country</a:t>
            </a:r>
            <a:endParaRPr lang="en-GB" sz="1200" dirty="0">
              <a:latin typeface="Arial" pitchFamily="34" charset="0"/>
              <a:cs typeface="Arial" pitchFamily="34" charset="0"/>
            </a:endParaRPr>
          </a:p>
        </p:txBody>
      </p:sp>
      <p:pic>
        <p:nvPicPr>
          <p:cNvPr id="3" name="Picture 2" descr="unesco-world-heritage-logo-png-8.png"/>
          <p:cNvPicPr>
            <a:picLocks noChangeAspect="1"/>
          </p:cNvPicPr>
          <p:nvPr/>
        </p:nvPicPr>
        <p:blipFill>
          <a:blip r:embed="rId2" cstate="print"/>
          <a:stretch>
            <a:fillRect/>
          </a:stretch>
        </p:blipFill>
        <p:spPr>
          <a:xfrm>
            <a:off x="8508846" y="914400"/>
            <a:ext cx="3683154" cy="2111675"/>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ountries with major concentrations of World Heritage Sites.png"/>
          <p:cNvPicPr>
            <a:picLocks noChangeAspect="1"/>
          </p:cNvPicPr>
          <p:nvPr/>
        </p:nvPicPr>
        <p:blipFill>
          <a:blip r:embed="rId2" cstate="print"/>
          <a:stretch>
            <a:fillRect/>
          </a:stretch>
        </p:blipFill>
        <p:spPr>
          <a:xfrm>
            <a:off x="-1" y="-12231"/>
            <a:ext cx="8918089" cy="6870231"/>
          </a:xfrm>
          <a:prstGeom prst="rect">
            <a:avLst/>
          </a:prstGeom>
        </p:spPr>
      </p:pic>
      <p:sp>
        <p:nvSpPr>
          <p:cNvPr id="2" name="TextBox 1"/>
          <p:cNvSpPr txBox="1"/>
          <p:nvPr/>
        </p:nvSpPr>
        <p:spPr>
          <a:xfrm>
            <a:off x="5780443" y="2479638"/>
            <a:ext cx="6411557" cy="3077766"/>
          </a:xfrm>
          <a:prstGeom prst="rect">
            <a:avLst/>
          </a:prstGeom>
          <a:noFill/>
        </p:spPr>
        <p:txBody>
          <a:bodyPr wrap="square" rtlCol="0">
            <a:spAutoFit/>
          </a:bodyPr>
          <a:lstStyle/>
          <a:p>
            <a:r>
              <a:rPr lang="en-GB" sz="1600" b="1" dirty="0" smtClean="0">
                <a:latin typeface="Arial" pitchFamily="34" charset="0"/>
                <a:cs typeface="Arial" pitchFamily="34" charset="0"/>
              </a:rPr>
              <a:t>Countries with major concentrations of World Heritage Sites</a:t>
            </a:r>
          </a:p>
          <a:p>
            <a:endParaRPr lang="en-GB" sz="1600" dirty="0" smtClean="0">
              <a:latin typeface="Arial" pitchFamily="34" charset="0"/>
              <a:cs typeface="Arial" pitchFamily="34" charset="0"/>
            </a:endParaRPr>
          </a:p>
          <a:p>
            <a:r>
              <a:rPr lang="en-GB" sz="1600" dirty="0" smtClean="0">
                <a:latin typeface="Arial" pitchFamily="34" charset="0"/>
                <a:cs typeface="Arial" pitchFamily="34" charset="0"/>
              </a:rPr>
              <a:t>This overview lists countries with ten or more World Heritage Sites.</a:t>
            </a:r>
          </a:p>
          <a:p>
            <a:r>
              <a:rPr lang="en-GB" sz="1600" b="1" dirty="0" smtClean="0">
                <a:solidFill>
                  <a:srgbClr val="CC3399"/>
                </a:solidFill>
                <a:latin typeface="Arial" pitchFamily="34" charset="0"/>
                <a:cs typeface="Arial" pitchFamily="34" charset="0"/>
              </a:rPr>
              <a:t>Purple: </a:t>
            </a:r>
            <a:r>
              <a:rPr lang="en-GB" sz="1600" dirty="0" smtClean="0">
                <a:latin typeface="Arial" pitchFamily="34" charset="0"/>
                <a:cs typeface="Arial" pitchFamily="34" charset="0"/>
              </a:rPr>
              <a:t>countries with 50 or more heritage sites</a:t>
            </a:r>
          </a:p>
          <a:p>
            <a:r>
              <a:rPr lang="en-GB" sz="1600" b="1" dirty="0" smtClean="0">
                <a:solidFill>
                  <a:srgbClr val="800000"/>
                </a:solidFill>
                <a:latin typeface="Arial" pitchFamily="34" charset="0"/>
                <a:cs typeface="Arial" pitchFamily="34" charset="0"/>
              </a:rPr>
              <a:t>Brown:</a:t>
            </a:r>
            <a:r>
              <a:rPr lang="en-GB" sz="1600" dirty="0" smtClean="0">
                <a:latin typeface="Arial" pitchFamily="34" charset="0"/>
                <a:cs typeface="Arial" pitchFamily="34" charset="0"/>
              </a:rPr>
              <a:t> countries with 40 to 49 heritage sites</a:t>
            </a:r>
          </a:p>
          <a:p>
            <a:r>
              <a:rPr lang="en-GB" sz="1600" b="1" dirty="0" smtClean="0">
                <a:solidFill>
                  <a:schemeClr val="accent2">
                    <a:lumMod val="75000"/>
                  </a:schemeClr>
                </a:solidFill>
                <a:latin typeface="Arial" pitchFamily="34" charset="0"/>
                <a:cs typeface="Arial" pitchFamily="34" charset="0"/>
              </a:rPr>
              <a:t>Light brown: </a:t>
            </a:r>
            <a:r>
              <a:rPr lang="en-GB" sz="1600" dirty="0" smtClean="0">
                <a:latin typeface="Arial" pitchFamily="34" charset="0"/>
                <a:cs typeface="Arial" pitchFamily="34" charset="0"/>
              </a:rPr>
              <a:t>countries with 30 to 39 heritage sites</a:t>
            </a:r>
          </a:p>
          <a:p>
            <a:r>
              <a:rPr lang="en-GB" sz="1600" b="1" dirty="0" smtClean="0">
                <a:solidFill>
                  <a:srgbClr val="FFC000"/>
                </a:solidFill>
                <a:latin typeface="Arial" pitchFamily="34" charset="0"/>
                <a:cs typeface="Arial" pitchFamily="34" charset="0"/>
              </a:rPr>
              <a:t>Orange: </a:t>
            </a:r>
            <a:r>
              <a:rPr lang="en-GB" sz="1600" dirty="0" smtClean="0">
                <a:latin typeface="Arial" pitchFamily="34" charset="0"/>
                <a:cs typeface="Arial" pitchFamily="34" charset="0"/>
              </a:rPr>
              <a:t>countries with 20 to 29 heritage sites</a:t>
            </a:r>
          </a:p>
          <a:p>
            <a:r>
              <a:rPr lang="en-GB" sz="1600" b="1" dirty="0" smtClean="0">
                <a:solidFill>
                  <a:srgbClr val="0070C0"/>
                </a:solidFill>
                <a:latin typeface="Arial" pitchFamily="34" charset="0"/>
                <a:cs typeface="Arial" pitchFamily="34" charset="0"/>
              </a:rPr>
              <a:t>Blue: </a:t>
            </a:r>
            <a:r>
              <a:rPr lang="en-GB" sz="1600" dirty="0" smtClean="0">
                <a:latin typeface="Arial" pitchFamily="34" charset="0"/>
                <a:cs typeface="Arial" pitchFamily="34" charset="0"/>
              </a:rPr>
              <a:t>countries with 15 to 19 heritage sites</a:t>
            </a:r>
          </a:p>
          <a:p>
            <a:r>
              <a:rPr lang="en-GB" sz="1600" b="1" dirty="0" smtClean="0">
                <a:solidFill>
                  <a:srgbClr val="33CC33"/>
                </a:solidFill>
                <a:latin typeface="Arial" pitchFamily="34" charset="0"/>
                <a:cs typeface="Arial" pitchFamily="34" charset="0"/>
              </a:rPr>
              <a:t>Green:</a:t>
            </a:r>
            <a:r>
              <a:rPr lang="en-GB" sz="1600" dirty="0" smtClean="0">
                <a:latin typeface="Arial" pitchFamily="34" charset="0"/>
                <a:cs typeface="Arial" pitchFamily="34" charset="0"/>
              </a:rPr>
              <a:t> countries with 10 to 14 heritage sites</a:t>
            </a:r>
          </a:p>
          <a:p>
            <a:endParaRPr lang="en-GB" sz="1600" dirty="0" smtClean="0">
              <a:latin typeface="Arial" pitchFamily="34" charset="0"/>
              <a:cs typeface="Arial" pitchFamily="34" charset="0"/>
            </a:endParaRPr>
          </a:p>
          <a:p>
            <a:r>
              <a:rPr lang="en-GB" sz="1200" dirty="0" smtClean="0">
                <a:latin typeface="Arial" pitchFamily="34" charset="0"/>
                <a:cs typeface="Arial" pitchFamily="34" charset="0"/>
              </a:rPr>
              <a:t>https://en.wikipedia.org/wiki/World_Heritage_Sites_by_country</a:t>
            </a:r>
          </a:p>
          <a:p>
            <a:endParaRPr lang="en-GB" dirty="0"/>
          </a:p>
        </p:txBody>
      </p:sp>
      <p:pic>
        <p:nvPicPr>
          <p:cNvPr id="4" name="Picture 3" descr="unesco-world-heritage-logo-png-8.png"/>
          <p:cNvPicPr>
            <a:picLocks noChangeAspect="1"/>
          </p:cNvPicPr>
          <p:nvPr/>
        </p:nvPicPr>
        <p:blipFill>
          <a:blip r:embed="rId3" cstate="print"/>
          <a:stretch>
            <a:fillRect/>
          </a:stretch>
        </p:blipFill>
        <p:spPr>
          <a:xfrm>
            <a:off x="8616480" y="441063"/>
            <a:ext cx="2838804" cy="1627581"/>
          </a:xfrm>
          <a:prstGeom prst="rect">
            <a:avLst/>
          </a:prstGeom>
        </p:spPr>
      </p:pic>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280px-UNESCO_World_Heritage (2019).png"/>
          <p:cNvPicPr>
            <a:picLocks noChangeAspect="1"/>
          </p:cNvPicPr>
          <p:nvPr/>
        </p:nvPicPr>
        <p:blipFill>
          <a:blip r:embed="rId2" cstate="print"/>
          <a:stretch>
            <a:fillRect/>
          </a:stretch>
        </p:blipFill>
        <p:spPr>
          <a:xfrm>
            <a:off x="0" y="0"/>
            <a:ext cx="12192000" cy="6858000"/>
          </a:xfrm>
          <a:prstGeom prst="rect">
            <a:avLst/>
          </a:prstGeom>
        </p:spPr>
      </p:pic>
      <p:sp>
        <p:nvSpPr>
          <p:cNvPr id="3" name="TextBox 2"/>
          <p:cNvSpPr txBox="1"/>
          <p:nvPr/>
        </p:nvSpPr>
        <p:spPr>
          <a:xfrm>
            <a:off x="5371651" y="6581001"/>
            <a:ext cx="6820349" cy="276999"/>
          </a:xfrm>
          <a:prstGeom prst="rect">
            <a:avLst/>
          </a:prstGeom>
          <a:noFill/>
        </p:spPr>
        <p:txBody>
          <a:bodyPr wrap="square" rtlCol="0">
            <a:spAutoFit/>
          </a:bodyPr>
          <a:lstStyle/>
          <a:p>
            <a:r>
              <a:rPr lang="en-GB" sz="1200" dirty="0" err="1" smtClean="0">
                <a:latin typeface="Arial" pitchFamily="34" charset="0"/>
                <a:cs typeface="Arial" pitchFamily="34" charset="0"/>
              </a:rPr>
              <a:t>UNESCO_World_Heritage</a:t>
            </a:r>
            <a:r>
              <a:rPr lang="en-GB" sz="1200" dirty="0" smtClean="0">
                <a:latin typeface="Arial" pitchFamily="34" charset="0"/>
                <a:cs typeface="Arial" pitchFamily="34" charset="0"/>
              </a:rPr>
              <a:t> (2019) </a:t>
            </a:r>
            <a:r>
              <a:rPr lang="en-GB" sz="1200" dirty="0" err="1" smtClean="0">
                <a:latin typeface="Arial" pitchFamily="34" charset="0"/>
                <a:cs typeface="Arial" pitchFamily="34" charset="0"/>
              </a:rPr>
              <a:t>NordNordWest</a:t>
            </a:r>
            <a:r>
              <a:rPr lang="en-GB" sz="1200" dirty="0" smtClean="0">
                <a:latin typeface="Arial" pitchFamily="34" charset="0"/>
                <a:cs typeface="Arial" pitchFamily="34" charset="0"/>
              </a:rPr>
              <a:t>, </a:t>
            </a:r>
            <a:r>
              <a:rPr lang="en-GB" sz="1200" dirty="0" err="1" smtClean="0">
                <a:latin typeface="Arial" pitchFamily="34" charset="0"/>
                <a:cs typeface="Arial" pitchFamily="34" charset="0"/>
              </a:rPr>
              <a:t>Lizenz</a:t>
            </a:r>
            <a:r>
              <a:rPr lang="en-GB" sz="1200" dirty="0" smtClean="0">
                <a:latin typeface="Arial" pitchFamily="34" charset="0"/>
                <a:cs typeface="Arial" pitchFamily="34" charset="0"/>
              </a:rPr>
              <a:t> - Creative Commons by-sa-3.0 de</a:t>
            </a:r>
            <a:endParaRPr lang="en-GB" sz="1200" dirty="0">
              <a:latin typeface="Arial" pitchFamily="34" charset="0"/>
              <a:cs typeface="Arial" pitchFamily="34" charset="0"/>
            </a:endParaRPr>
          </a:p>
        </p:txBody>
      </p:sp>
      <p:sp>
        <p:nvSpPr>
          <p:cNvPr id="4" name="Rectangle 3"/>
          <p:cNvSpPr/>
          <p:nvPr/>
        </p:nvSpPr>
        <p:spPr>
          <a:xfrm>
            <a:off x="7832841" y="156889"/>
            <a:ext cx="2813591" cy="369332"/>
          </a:xfrm>
          <a:prstGeom prst="rect">
            <a:avLst/>
          </a:prstGeom>
        </p:spPr>
        <p:txBody>
          <a:bodyPr wrap="none">
            <a:spAutoFit/>
          </a:bodyPr>
          <a:lstStyle/>
          <a:p>
            <a:r>
              <a:rPr lang="en-GB" b="1" dirty="0" smtClean="0">
                <a:latin typeface="Arial" pitchFamily="34" charset="0"/>
                <a:cs typeface="Arial" pitchFamily="34" charset="0"/>
              </a:rPr>
              <a:t>UNESCO world heritage</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p_of_UNESCO_Intangible_cultural_heritage.png"/>
          <p:cNvPicPr>
            <a:picLocks noChangeAspect="1"/>
          </p:cNvPicPr>
          <p:nvPr/>
        </p:nvPicPr>
        <p:blipFill>
          <a:blip r:embed="rId2" cstate="print"/>
          <a:stretch>
            <a:fillRect/>
          </a:stretch>
        </p:blipFill>
        <p:spPr>
          <a:xfrm>
            <a:off x="0" y="0"/>
            <a:ext cx="12192000" cy="6858000"/>
          </a:xfrm>
          <a:prstGeom prst="rect">
            <a:avLst/>
          </a:prstGeom>
        </p:spPr>
      </p:pic>
      <p:sp>
        <p:nvSpPr>
          <p:cNvPr id="3" name="TextBox 2"/>
          <p:cNvSpPr txBox="1"/>
          <p:nvPr/>
        </p:nvSpPr>
        <p:spPr>
          <a:xfrm>
            <a:off x="5497157" y="6581001"/>
            <a:ext cx="6425157" cy="276999"/>
          </a:xfrm>
          <a:prstGeom prst="rect">
            <a:avLst/>
          </a:prstGeom>
          <a:noFill/>
        </p:spPr>
        <p:txBody>
          <a:bodyPr wrap="none" rtlCol="0">
            <a:spAutoFit/>
          </a:bodyPr>
          <a:lstStyle/>
          <a:p>
            <a:r>
              <a:rPr lang="en-GB" sz="1200" dirty="0" smtClean="0">
                <a:latin typeface="Arial" pitchFamily="34" charset="0"/>
                <a:cs typeface="Arial" pitchFamily="34" charset="0"/>
              </a:rPr>
              <a:t>https://commons.wikimedia.org/wiki/File:Map_of_UNESCO_Intangible_cultural_heritage.svg</a:t>
            </a:r>
            <a:endParaRPr lang="en-GB" sz="1200" dirty="0">
              <a:latin typeface="Arial" pitchFamily="34" charset="0"/>
              <a:cs typeface="Arial" pitchFamily="34" charset="0"/>
            </a:endParaRPr>
          </a:p>
        </p:txBody>
      </p:sp>
      <p:sp>
        <p:nvSpPr>
          <p:cNvPr id="4" name="TextBox 3"/>
          <p:cNvSpPr txBox="1"/>
          <p:nvPr/>
        </p:nvSpPr>
        <p:spPr>
          <a:xfrm>
            <a:off x="7777778" y="139850"/>
            <a:ext cx="4185761" cy="369332"/>
          </a:xfrm>
          <a:prstGeom prst="rect">
            <a:avLst/>
          </a:prstGeom>
          <a:noFill/>
        </p:spPr>
        <p:txBody>
          <a:bodyPr wrap="none" rtlCol="0">
            <a:spAutoFit/>
          </a:bodyPr>
          <a:lstStyle/>
          <a:p>
            <a:r>
              <a:rPr lang="en-GB" b="1" dirty="0" smtClean="0">
                <a:latin typeface="Arial" pitchFamily="34" charset="0"/>
                <a:cs typeface="Arial" pitchFamily="34" charset="0"/>
              </a:rPr>
              <a:t>UNESCO Intangible cultural heritage</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UNESCO-World-Heritage-sites-in-the-area-of-Europe-Middle-East-and-North-Africa-regions.png"/>
          <p:cNvPicPr>
            <a:picLocks noChangeAspect="1"/>
          </p:cNvPicPr>
          <p:nvPr/>
        </p:nvPicPr>
        <p:blipFill>
          <a:blip r:embed="rId2" cstate="print"/>
          <a:stretch>
            <a:fillRect/>
          </a:stretch>
        </p:blipFill>
        <p:spPr>
          <a:xfrm>
            <a:off x="-1" y="0"/>
            <a:ext cx="9778701" cy="6868099"/>
          </a:xfrm>
          <a:prstGeom prst="rect">
            <a:avLst/>
          </a:prstGeom>
        </p:spPr>
      </p:pic>
      <p:sp>
        <p:nvSpPr>
          <p:cNvPr id="3" name="TextBox 2"/>
          <p:cNvSpPr txBox="1"/>
          <p:nvPr/>
        </p:nvSpPr>
        <p:spPr>
          <a:xfrm>
            <a:off x="9897035" y="473336"/>
            <a:ext cx="2294965" cy="2215991"/>
          </a:xfrm>
          <a:prstGeom prst="rect">
            <a:avLst/>
          </a:prstGeom>
          <a:noFill/>
        </p:spPr>
        <p:txBody>
          <a:bodyPr wrap="square" rtlCol="0">
            <a:spAutoFit/>
          </a:bodyPr>
          <a:lstStyle/>
          <a:p>
            <a:r>
              <a:rPr lang="en-GB" dirty="0" smtClean="0">
                <a:latin typeface="Arial" pitchFamily="34" charset="0"/>
                <a:cs typeface="Arial" pitchFamily="34" charset="0"/>
              </a:rPr>
              <a:t>UNESCO World Heritage sites in the area of Europe, Middle East and North Africa regions per year of inscription </a:t>
            </a:r>
          </a:p>
          <a:p>
            <a:r>
              <a:rPr lang="en-GB" sz="1200" dirty="0" smtClean="0">
                <a:latin typeface="Arial" pitchFamily="34" charset="0"/>
                <a:cs typeface="Arial" pitchFamily="34" charset="0"/>
              </a:rPr>
              <a:t>(UNESCO 2015)</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1971" y="376518"/>
            <a:ext cx="7046259" cy="6186309"/>
          </a:xfrm>
          <a:prstGeom prst="rect">
            <a:avLst/>
          </a:prstGeom>
          <a:noFill/>
        </p:spPr>
        <p:txBody>
          <a:bodyPr wrap="square" rtlCol="0">
            <a:spAutoFit/>
          </a:bodyPr>
          <a:lstStyle/>
          <a:p>
            <a:r>
              <a:rPr lang="en-GB" dirty="0" smtClean="0">
                <a:latin typeface="Arial" pitchFamily="34" charset="0"/>
                <a:cs typeface="Arial" pitchFamily="34" charset="0"/>
              </a:rPr>
              <a:t>Increasing </a:t>
            </a:r>
            <a:r>
              <a:rPr lang="en-GB" dirty="0" smtClean="0">
                <a:latin typeface="Arial" pitchFamily="34" charset="0"/>
                <a:cs typeface="Arial" pitchFamily="34" charset="0"/>
              </a:rPr>
              <a:t>politicization of World Heritage Committee decisions to the detriment of conservation aims has been alleged, particularly with regard to new nominations for the World Heritage List, but also with the consideration of sites for the List of World Heritage in Danger</a:t>
            </a:r>
            <a:r>
              <a:rPr lang="en-GB" dirty="0" smtClean="0">
                <a:latin typeface="Arial" pitchFamily="34" charset="0"/>
                <a:cs typeface="Arial" pitchFamily="34" charset="0"/>
              </a:rPr>
              <a:t>.</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In </a:t>
            </a:r>
            <a:r>
              <a:rPr lang="en-GB" dirty="0" smtClean="0">
                <a:latin typeface="Arial" pitchFamily="34" charset="0"/>
                <a:cs typeface="Arial" pitchFamily="34" charset="0"/>
              </a:rPr>
              <a:t>2010, states parties including Hungary, Switzerland and Zimbabwe submitted an official protest against such politicization</a:t>
            </a:r>
            <a:r>
              <a:rPr lang="en-GB" dirty="0" smtClean="0">
                <a:latin typeface="Arial" pitchFamily="34" charset="0"/>
                <a:cs typeface="Arial" pitchFamily="34" charset="0"/>
              </a:rPr>
              <a:t>.</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An </a:t>
            </a:r>
            <a:r>
              <a:rPr lang="en-GB" dirty="0" smtClean="0">
                <a:latin typeface="Arial" pitchFamily="34" charset="0"/>
                <a:cs typeface="Arial" pitchFamily="34" charset="0"/>
              </a:rPr>
              <a:t>external audit requested by the World Heritage Committee for its </a:t>
            </a:r>
            <a:r>
              <a:rPr lang="en-GB" i="1" dirty="0" smtClean="0">
                <a:latin typeface="Arial" pitchFamily="34" charset="0"/>
                <a:cs typeface="Arial" pitchFamily="34" charset="0"/>
              </a:rPr>
              <a:t>Global Strategy of the World Heritage List</a:t>
            </a:r>
            <a:r>
              <a:rPr lang="en-GB" dirty="0" smtClean="0">
                <a:latin typeface="Arial" pitchFamily="34" charset="0"/>
                <a:cs typeface="Arial" pitchFamily="34" charset="0"/>
              </a:rPr>
              <a:t> concluded in 2011 that political considerations were indeed influencing decisions</a:t>
            </a:r>
            <a:r>
              <a:rPr lang="en-GB" dirty="0" smtClean="0">
                <a:latin typeface="Arial" pitchFamily="34" charset="0"/>
                <a:cs typeface="Arial" pitchFamily="34" charset="0"/>
              </a:rPr>
              <a:t>.</a:t>
            </a:r>
            <a:r>
              <a:rPr lang="en-GB" dirty="0" smtClean="0">
                <a:latin typeface="Arial" pitchFamily="34" charset="0"/>
                <a:cs typeface="Arial" pitchFamily="34" charset="0"/>
              </a:rPr>
              <a:t> It observed that the composition of committee representatives had shifted from experts to diplomats in spite of World Heritage Convention Article 9 and found that opinions from advisory bodies often diverged from World Heritage Committee decisions</a:t>
            </a:r>
            <a:r>
              <a:rPr lang="en-GB" dirty="0" smtClean="0">
                <a:latin typeface="Arial" pitchFamily="34" charset="0"/>
                <a:cs typeface="Arial" pitchFamily="34" charset="0"/>
              </a:rPr>
              <a:t>.</a:t>
            </a:r>
          </a:p>
          <a:p>
            <a:endParaRPr lang="en-GB" dirty="0" smtClean="0">
              <a:latin typeface="Arial" pitchFamily="34" charset="0"/>
              <a:cs typeface="Arial" pitchFamily="34" charset="0"/>
            </a:endParaRPr>
          </a:p>
          <a:p>
            <a:r>
              <a:rPr lang="en-GB" dirty="0" smtClean="0">
                <a:latin typeface="Arial" pitchFamily="34" charset="0"/>
                <a:cs typeface="Arial" pitchFamily="34" charset="0"/>
              </a:rPr>
              <a:t>In 2016, Israel recalled its UNESCO ambassador after the World Heritage Committee adopted a resolution in a secret ballot that referred to one of Jerusalem's holiest sites, the Temple Mount, only as a “Muslim holy site of worship,” not mentioning that Jews and Christians venerate the site.</a:t>
            </a:r>
            <a:endParaRPr lang="en-GB" dirty="0">
              <a:latin typeface="Arial" pitchFamily="34" charset="0"/>
              <a:cs typeface="Arial" pitchFamily="34" charset="0"/>
            </a:endParaRPr>
          </a:p>
        </p:txBody>
      </p:sp>
      <p:sp>
        <p:nvSpPr>
          <p:cNvPr id="3" name="Rectangle 2"/>
          <p:cNvSpPr/>
          <p:nvPr/>
        </p:nvSpPr>
        <p:spPr>
          <a:xfrm rot="18779824">
            <a:off x="8124913" y="2257330"/>
            <a:ext cx="3407984" cy="923330"/>
          </a:xfrm>
          <a:prstGeom prst="rect">
            <a:avLst/>
          </a:prstGeom>
          <a:noFill/>
        </p:spPr>
        <p:txBody>
          <a:bodyPr wrap="none" lIns="91440" tIns="45720" rIns="91440" bIns="45720">
            <a:spAutoFit/>
          </a:bodyPr>
          <a:lstStyle/>
          <a:p>
            <a:pPr algn="ctr"/>
            <a:r>
              <a:rPr lang="en-US" sz="5400" b="1" dirty="0" smtClean="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rPr>
              <a:t>PROBLEMS</a:t>
            </a:r>
            <a:endParaRPr lang="en-US" sz="5400" b="1" dirty="0">
              <a:ln w="31550" cmpd="sng">
                <a:gradFill>
                  <a:gsLst>
                    <a:gs pos="25000">
                      <a:schemeClr val="accent1">
                        <a:shade val="25000"/>
                        <a:satMod val="190000"/>
                      </a:schemeClr>
                    </a:gs>
                    <a:gs pos="80000">
                      <a:schemeClr val="accent1">
                        <a:tint val="75000"/>
                        <a:satMod val="190000"/>
                      </a:schemeClr>
                    </a:gs>
                  </a:gsLst>
                  <a:lin ang="5400000"/>
                </a:gradFill>
                <a:prstDash val="solid"/>
              </a:ln>
              <a:solidFill>
                <a:srgbClr val="FFFFFF"/>
              </a:solidFill>
              <a:effectLst>
                <a:outerShdw blurRad="41275" dist="12700" dir="12000000" algn="tl" rotWithShape="0">
                  <a:srgbClr val="000000">
                    <a:alpha val="40000"/>
                  </a:srgbClr>
                </a:outerShdw>
              </a:effectLst>
            </a:endParaRP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67005-2.jpg"/>
          <p:cNvPicPr>
            <a:picLocks noChangeAspect="1"/>
          </p:cNvPicPr>
          <p:nvPr/>
        </p:nvPicPr>
        <p:blipFill>
          <a:blip r:embed="rId2" cstate="print"/>
          <a:stretch>
            <a:fillRect/>
          </a:stretch>
        </p:blipFill>
        <p:spPr>
          <a:xfrm>
            <a:off x="0" y="0"/>
            <a:ext cx="6884894" cy="6884894"/>
          </a:xfrm>
          <a:prstGeom prst="rect">
            <a:avLst/>
          </a:prstGeom>
        </p:spPr>
      </p:pic>
      <p:sp>
        <p:nvSpPr>
          <p:cNvPr id="3" name="TextBox 2"/>
          <p:cNvSpPr txBox="1"/>
          <p:nvPr/>
        </p:nvSpPr>
        <p:spPr>
          <a:xfrm>
            <a:off x="2119257" y="279699"/>
            <a:ext cx="4593516" cy="1569660"/>
          </a:xfrm>
          <a:prstGeom prst="rect">
            <a:avLst/>
          </a:prstGeom>
          <a:noFill/>
        </p:spPr>
        <p:txBody>
          <a:bodyPr wrap="square" rtlCol="0">
            <a:spAutoFit/>
          </a:bodyPr>
          <a:lstStyle/>
          <a:p>
            <a:r>
              <a:rPr lang="en-GB" sz="4800" b="1" dirty="0" smtClean="0">
                <a:solidFill>
                  <a:schemeClr val="bg1"/>
                </a:solidFill>
                <a:latin typeface="Arial" pitchFamily="34" charset="0"/>
                <a:cs typeface="Arial" pitchFamily="34" charset="0"/>
              </a:rPr>
              <a:t>the destruction of memory</a:t>
            </a:r>
            <a:endParaRPr lang="en-GB" sz="4800" b="1" dirty="0">
              <a:solidFill>
                <a:schemeClr val="bg1"/>
              </a:solidFill>
              <a:latin typeface="Arial" pitchFamily="34" charset="0"/>
              <a:cs typeface="Arial" pitchFamily="34" charset="0"/>
            </a:endParaRPr>
          </a:p>
        </p:txBody>
      </p:sp>
      <p:sp>
        <p:nvSpPr>
          <p:cNvPr id="4" name="TextBox 3"/>
          <p:cNvSpPr txBox="1"/>
          <p:nvPr/>
        </p:nvSpPr>
        <p:spPr>
          <a:xfrm>
            <a:off x="7186108" y="666974"/>
            <a:ext cx="4744123" cy="5016758"/>
          </a:xfrm>
          <a:prstGeom prst="rect">
            <a:avLst/>
          </a:prstGeom>
          <a:noFill/>
        </p:spPr>
        <p:txBody>
          <a:bodyPr wrap="square" rtlCol="0">
            <a:spAutoFit/>
          </a:bodyPr>
          <a:lstStyle/>
          <a:p>
            <a:r>
              <a:rPr lang="en-GB" sz="3200" b="1" dirty="0" smtClean="0">
                <a:solidFill>
                  <a:schemeClr val="accent5">
                    <a:lumMod val="60000"/>
                    <a:lumOff val="40000"/>
                  </a:schemeClr>
                </a:solidFill>
                <a:latin typeface="Arial" pitchFamily="34" charset="0"/>
                <a:cs typeface="Arial" pitchFamily="34" charset="0"/>
              </a:rPr>
              <a:t>World Heritage challenges for the </a:t>
            </a:r>
            <a:r>
              <a:rPr lang="en-GB" sz="3200" b="1" dirty="0" err="1" smtClean="0">
                <a:solidFill>
                  <a:schemeClr val="accent5">
                    <a:lumMod val="60000"/>
                    <a:lumOff val="40000"/>
                  </a:schemeClr>
                </a:solidFill>
                <a:latin typeface="Arial" pitchFamily="34" charset="0"/>
                <a:cs typeface="Arial" pitchFamily="34" charset="0"/>
              </a:rPr>
              <a:t>millenium</a:t>
            </a:r>
            <a:r>
              <a:rPr lang="en-GB" sz="3200" b="1" dirty="0" smtClean="0">
                <a:solidFill>
                  <a:schemeClr val="accent5">
                    <a:lumMod val="60000"/>
                    <a:lumOff val="40000"/>
                  </a:schemeClr>
                </a:solidFill>
                <a:latin typeface="Arial" pitchFamily="34" charset="0"/>
                <a:cs typeface="Arial" pitchFamily="34" charset="0"/>
              </a:rPr>
              <a:t>:</a:t>
            </a:r>
          </a:p>
          <a:p>
            <a:endParaRPr lang="en-GB" sz="2800" dirty="0" smtClean="0">
              <a:latin typeface="Arial" pitchFamily="34" charset="0"/>
              <a:cs typeface="Arial" pitchFamily="34" charset="0"/>
            </a:endParaRPr>
          </a:p>
          <a:p>
            <a:pPr>
              <a:buFont typeface="Arial" pitchFamily="34" charset="0"/>
              <a:buChar char="•"/>
            </a:pPr>
            <a:r>
              <a:rPr lang="en-GB" sz="2800" dirty="0" smtClean="0">
                <a:latin typeface="Arial" pitchFamily="34" charset="0"/>
                <a:cs typeface="Arial" pitchFamily="34" charset="0"/>
              </a:rPr>
              <a:t>  climate change</a:t>
            </a:r>
          </a:p>
          <a:p>
            <a:pPr>
              <a:buFont typeface="Arial" pitchFamily="34" charset="0"/>
              <a:buChar char="•"/>
            </a:pPr>
            <a:r>
              <a:rPr lang="en-GB" sz="2800" dirty="0" smtClean="0">
                <a:latin typeface="Arial" pitchFamily="34" charset="0"/>
                <a:cs typeface="Arial" pitchFamily="34" charset="0"/>
              </a:rPr>
              <a:t>  universalism in retreat – secularism under threat : </a:t>
            </a:r>
            <a:r>
              <a:rPr lang="en-GB" sz="2800" dirty="0" err="1" smtClean="0">
                <a:latin typeface="Arial" pitchFamily="34" charset="0"/>
                <a:cs typeface="Arial" pitchFamily="34" charset="0"/>
              </a:rPr>
              <a:t>Hagia</a:t>
            </a:r>
            <a:r>
              <a:rPr lang="en-GB" sz="2800" dirty="0" smtClean="0">
                <a:latin typeface="Arial" pitchFamily="34" charset="0"/>
                <a:cs typeface="Arial" pitchFamily="34" charset="0"/>
              </a:rPr>
              <a:t> Sophia, Turkey</a:t>
            </a:r>
          </a:p>
          <a:p>
            <a:pPr>
              <a:buFont typeface="Arial" pitchFamily="34" charset="0"/>
              <a:buChar char="•"/>
            </a:pPr>
            <a:r>
              <a:rPr lang="en-GB" sz="2800" dirty="0" smtClean="0">
                <a:latin typeface="Arial" pitchFamily="34" charset="0"/>
                <a:cs typeface="Arial" pitchFamily="34" charset="0"/>
              </a:rPr>
              <a:t>  rise of </a:t>
            </a:r>
            <a:r>
              <a:rPr lang="en-GB" sz="2800" dirty="0" err="1" smtClean="0">
                <a:latin typeface="Arial" pitchFamily="34" charset="0"/>
                <a:cs typeface="Arial" pitchFamily="34" charset="0"/>
              </a:rPr>
              <a:t>popularism</a:t>
            </a:r>
            <a:r>
              <a:rPr lang="en-GB" sz="2800" dirty="0" smtClean="0">
                <a:latin typeface="Arial" pitchFamily="34" charset="0"/>
                <a:cs typeface="Arial" pitchFamily="34" charset="0"/>
              </a:rPr>
              <a:t> and the ‘new’ isolationism </a:t>
            </a:r>
          </a:p>
          <a:p>
            <a:pPr>
              <a:buFont typeface="Arial" pitchFamily="34" charset="0"/>
              <a:buChar char="•"/>
            </a:pPr>
            <a:r>
              <a:rPr lang="en-GB" sz="2800" dirty="0" smtClean="0">
                <a:latin typeface="Arial" pitchFamily="34" charset="0"/>
                <a:cs typeface="Arial" pitchFamily="34" charset="0"/>
              </a:rPr>
              <a:t>  heritage futures</a:t>
            </a:r>
          </a:p>
        </p:txBody>
      </p:sp>
    </p:spTree>
    <p:extLst>
      <p:ext uri="{BB962C8B-B14F-4D97-AF65-F5344CB8AC3E}">
        <p14:creationId xmlns="" xmlns:p14="http://schemas.microsoft.com/office/powerpoint/2010/main" val="16385800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1033</TotalTime>
  <Words>1382</Words>
  <Application>Microsoft Office PowerPoint</Application>
  <PresentationFormat>Custom</PresentationFormat>
  <Paragraphs>282</Paragraphs>
  <Slides>52</Slides>
  <Notes>0</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Rodney Harrison (2010)  Understanding the Politics of Heritage </vt:lpstr>
      <vt:lpstr>UNESCO: Cultural Heritage  (in Harrison 2010)</vt:lpstr>
      <vt:lpstr>Cont…..</vt:lpstr>
      <vt:lpstr>a (very) brief history of Heritage.....</vt:lpstr>
      <vt:lpstr>Jacqui Ansell and Susie West (2010)  Understanding Heritage in Practice </vt:lpstr>
      <vt:lpstr>Professionalisation </vt:lpstr>
      <vt:lpstr>Post-War</vt:lpstr>
      <vt:lpstr>History and Heritage</vt:lpstr>
      <vt:lpstr>Does Heritage Exist?</vt:lpstr>
      <vt:lpstr>David Lowenthal (1998)  The Heritage Crusade</vt:lpstr>
      <vt:lpstr>What lies behind this expansion? </vt:lpstr>
      <vt:lpstr>The Heritage Glut</vt:lpstr>
      <vt:lpstr>Robert Hewison (1987)  The Heritage Industry:  Britain in a Climate of Decline</vt:lpstr>
      <vt:lpstr>A distraction… </vt:lpstr>
      <vt:lpstr>Theodor Adorno (2001)  The Culture Industry</vt:lpstr>
      <vt:lpstr>Slide 33</vt:lpstr>
      <vt:lpstr>Kevin Walsh (1992)  The Representation of the Past: Museums and Heritage in the Postmodern World</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Quentin Drew</dc:creator>
  <cp:lastModifiedBy>Quentin</cp:lastModifiedBy>
  <cp:revision>72</cp:revision>
  <dcterms:created xsi:type="dcterms:W3CDTF">2017-10-02T11:42:56Z</dcterms:created>
  <dcterms:modified xsi:type="dcterms:W3CDTF">2020-12-17T00:24:43Z</dcterms:modified>
</cp:coreProperties>
</file>