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368" r:id="rId2"/>
    <p:sldId id="286" r:id="rId3"/>
    <p:sldId id="288" r:id="rId4"/>
    <p:sldId id="317" r:id="rId5"/>
    <p:sldId id="315" r:id="rId6"/>
    <p:sldId id="314" r:id="rId7"/>
    <p:sldId id="318" r:id="rId8"/>
    <p:sldId id="289" r:id="rId9"/>
    <p:sldId id="319" r:id="rId10"/>
    <p:sldId id="320" r:id="rId11"/>
    <p:sldId id="321" r:id="rId12"/>
    <p:sldId id="324" r:id="rId13"/>
    <p:sldId id="325" r:id="rId14"/>
    <p:sldId id="327" r:id="rId15"/>
    <p:sldId id="329" r:id="rId16"/>
    <p:sldId id="32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5" d="100"/>
          <a:sy n="85" d="100"/>
        </p:scale>
        <p:origin x="32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er Scott" userId="60900361-c968-457a-be84-5b7d7c948694" providerId="ADAL" clId="{BAF2201D-4948-4255-9AB7-1E4CCE864C39}"/>
    <pc:docChg chg="custSel modSld sldOrd">
      <pc:chgData name="Alexander Scott" userId="60900361-c968-457a-be84-5b7d7c948694" providerId="ADAL" clId="{BAF2201D-4948-4255-9AB7-1E4CCE864C39}" dt="2021-10-12T11:04:29.023" v="2" actId="313"/>
      <pc:docMkLst>
        <pc:docMk/>
      </pc:docMkLst>
      <pc:sldChg chg="modSp mod ord">
        <pc:chgData name="Alexander Scott" userId="60900361-c968-457a-be84-5b7d7c948694" providerId="ADAL" clId="{BAF2201D-4948-4255-9AB7-1E4CCE864C39}" dt="2021-10-12T11:04:29.023" v="2" actId="313"/>
        <pc:sldMkLst>
          <pc:docMk/>
          <pc:sldMk cId="640004156" sldId="368"/>
        </pc:sldMkLst>
        <pc:spChg chg="mod">
          <ac:chgData name="Alexander Scott" userId="60900361-c968-457a-be84-5b7d7c948694" providerId="ADAL" clId="{BAF2201D-4948-4255-9AB7-1E4CCE864C39}" dt="2021-10-12T11:04:29.023" v="2" actId="313"/>
          <ac:spMkLst>
            <pc:docMk/>
            <pc:sldMk cId="640004156" sldId="368"/>
            <ac:spMk id="3" creationId="{B2CB1D94-632F-4697-BC14-42E622BCA8B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346F59-5C16-4A1C-8E4F-C60DF3D0EE1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D7D7AF-EC12-4BEC-86FF-89A196537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One answer in the original voyage of Darwin </a:t>
            </a:r>
          </a:p>
          <a:p>
            <a:endParaRPr lang="en-US" dirty="0"/>
          </a:p>
          <a:p>
            <a:r>
              <a:rPr lang="en-US" dirty="0"/>
              <a:t>Royal Navy ship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56F376-9A3F-4A3B-9777-C1A907DBE8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2857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Part of age of exploration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Renaissance cited as the precursor to modern museums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General sense of wonder – pre-Enlightenment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A7224A1-3949-4C4D-8136-948A30EEB6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6948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Repatriation of exotic species typical amongst European elites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Famous menagerie of French kings at palace of Versailles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1F4836-F42A-4D62-BAEC-5F36FEF7322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9269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Stubbs already renowned artist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Cheetah presented to George III by Sir George </a:t>
            </a:r>
            <a:r>
              <a:rPr lang="en-US" dirty="0" err="1"/>
              <a:t>Pigot</a:t>
            </a:r>
            <a:r>
              <a:rPr lang="en-US" dirty="0"/>
              <a:t> upon his return home from spell as Governor General of Madras, 1764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King gave it as a gift to Duke of Cumberland – two Indian handlers employed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Famous scene attempt to use cheetah to hunt deer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Cheetah tamed?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1F4836-F42A-4D62-BAEC-5F36FEF7322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02324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Notice also how there is not longer any sense of </a:t>
            </a:r>
            <a:r>
              <a:rPr lang="en-US" dirty="0" err="1"/>
              <a:t>syncreticism</a:t>
            </a:r>
            <a:r>
              <a:rPr lang="en-US" dirty="0"/>
              <a:t> or creolization – it’s about Britain imposing itself on India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7F8C1B0-4AEB-4EBB-B97D-962E52C5DB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6023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30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09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07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924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229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60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172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76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575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499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579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0CC1B-4A26-4392-A574-C5476E1D9471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CF2B99-4E9C-4D88-9E3B-9F8CDF7236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688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ommons.wikimedia.org/wiki/File:The_Continent_of_America_1666_Jan_van_Kessel_the_Elder.jpg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93E15-5DD2-4364-961B-54DCF306E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The Victorians and Other Animals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B1D94-632F-4697-BC14-42E622BCA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 numCol="2" spcCol="360000">
            <a:normAutofit/>
          </a:bodyPr>
          <a:lstStyle/>
          <a:p>
            <a:pPr marL="0" indent="0">
              <a:buNone/>
            </a:pPr>
            <a:r>
              <a:rPr lang="en-US" b="1" u="sng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2. Animals and Empire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Animals and Exploration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Animals and Conquest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Domesticating the Colonies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Exotic Animals in the Metropole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 algn="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r">
              <a:buNone/>
            </a:pPr>
            <a:r>
              <a:rPr lang="en-GB" b="1" dirty="0">
                <a:solidFill>
                  <a:srgbClr val="00B0F0"/>
                </a:solidFill>
              </a:rPr>
              <a:t>Key themes:</a:t>
            </a: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Use of animals in discourses surrounding industrial modernity, urbanisation, race and empire</a:t>
            </a: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Links between scientific and show business</a:t>
            </a: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Animal agency </a:t>
            </a:r>
          </a:p>
        </p:txBody>
      </p:sp>
    </p:spTree>
    <p:extLst>
      <p:ext uri="{BB962C8B-B14F-4D97-AF65-F5344CB8AC3E}">
        <p14:creationId xmlns:p14="http://schemas.microsoft.com/office/powerpoint/2010/main" val="640004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C3B56-D26C-40F0-BADD-24E3E2C83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2. Animals and Empire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DE1C5-6AE8-4332-9AD8-EA34B7CAE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connections might have existed between European imperialism and natural history?</a:t>
            </a:r>
          </a:p>
          <a:p>
            <a:endParaRPr lang="en-US" dirty="0"/>
          </a:p>
          <a:p>
            <a:r>
              <a:rPr lang="en-US" dirty="0"/>
              <a:t>In what ways might animals have featured in the economics and symbolism of colonialism?</a:t>
            </a:r>
          </a:p>
        </p:txBody>
      </p:sp>
    </p:spTree>
    <p:extLst>
      <p:ext uri="{BB962C8B-B14F-4D97-AF65-F5344CB8AC3E}">
        <p14:creationId xmlns:p14="http://schemas.microsoft.com/office/powerpoint/2010/main" val="2996100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9AF81-2615-4857-99BB-29A4A3E1C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sz="400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</a:rPr>
              <a:t>Animals and Exploration </a:t>
            </a:r>
            <a:r>
              <a:rPr lang="en-US" sz="2400" dirty="0">
                <a:solidFill>
                  <a:srgbClr val="FFFF00"/>
                </a:solidFill>
                <a:latin typeface="+mn-lt"/>
              </a:rPr>
              <a:t>: </a:t>
            </a:r>
            <a:r>
              <a:rPr lang="en-US" sz="4000" dirty="0">
                <a:solidFill>
                  <a:srgbClr val="FFFF00"/>
                </a:solidFill>
              </a:rPr>
              <a:t>Voyage of HMS Beagle</a:t>
            </a:r>
            <a:endParaRPr lang="en-GB" sz="4000" dirty="0">
              <a:solidFill>
                <a:srgbClr val="FFFF00"/>
              </a:solidFill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AF00EF9-A080-4D1A-8F31-449C5F3ADA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048" y="1416169"/>
            <a:ext cx="67429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A028CE2-D645-4C71-8A3D-6547F21E76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118" t="9863" r="10152" b="9772"/>
          <a:stretch/>
        </p:blipFill>
        <p:spPr>
          <a:xfrm>
            <a:off x="9645041" y="2797629"/>
            <a:ext cx="2546959" cy="40603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3CD24E-C8DD-4B2C-9747-F5CFEDD80F3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561" t="10593" r="6049" b="11781"/>
          <a:stretch/>
        </p:blipFill>
        <p:spPr>
          <a:xfrm>
            <a:off x="0" y="3835916"/>
            <a:ext cx="3995803" cy="298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658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98251" y="0"/>
            <a:ext cx="9169749" cy="263524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457200" marR="0" lvl="1" indent="0" algn="just" defTabSz="914400" rtl="0" eaLnBrk="1" fontAlgn="auto" latinLnBrk="0" hangingPunct="1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Calibri"/>
              <a:cs typeface="Times New Roman"/>
            </a:endParaRPr>
          </a:p>
          <a:p>
            <a:pPr marL="457200" marR="0" lvl="1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Calibri"/>
              <a:cs typeface="Times New Roman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rPr>
              <a:t> 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Calibri"/>
              <a:cs typeface="Times New Roman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rPr>
              <a:t> 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Calibri"/>
              <a:cs typeface="Times New Roman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867388" y="4222755"/>
            <a:ext cx="1975931" cy="2084399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Engraving depicting Ferrante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Imperato’s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cabinet of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curisoites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in Naples, 1599</a:t>
            </a: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154" y="0"/>
            <a:ext cx="4906095" cy="3770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0" y="726510"/>
            <a:ext cx="4931847" cy="4611721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Animals and Exploration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j-ea"/>
              <a:cs typeface="+mj-cs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82795F9B-D2C1-417E-89CD-85E2470C4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7304"/>
            <a:ext cx="5777976" cy="4080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07D6745-7317-40B6-B72E-49192DB3ACF0}"/>
              </a:ext>
            </a:extLst>
          </p:cNvPr>
          <p:cNvSpPr/>
          <p:nvPr/>
        </p:nvSpPr>
        <p:spPr>
          <a:xfrm>
            <a:off x="6140657" y="3908560"/>
            <a:ext cx="2880602" cy="2576841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Central panel of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Jan van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Kessel’s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Amerika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1664–1666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Alte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Pinakothek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Munich). Part of a cycle of paintings depicting the continents  (Europe, Asia, Africa) – America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cabinet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</a:t>
            </a:r>
            <a:endParaRPr kumimoji="0" lang="it-IT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7203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Animals and Exploration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Palace of Versailles Menagerie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22507" y="1657879"/>
            <a:ext cx="4984438" cy="34856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29063" t="25880" r="23646" b="26152"/>
          <a:stretch/>
        </p:blipFill>
        <p:spPr>
          <a:xfrm>
            <a:off x="8432800" y="3937395"/>
            <a:ext cx="3524950" cy="274852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/>
          <a:srcRect l="26459" t="24796" r="23958" b="24255"/>
          <a:stretch/>
        </p:blipFill>
        <p:spPr>
          <a:xfrm>
            <a:off x="203200" y="4421516"/>
            <a:ext cx="2866643" cy="226440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/>
          <a:srcRect l="31354" t="24391" r="30749" b="13394"/>
          <a:stretch/>
        </p:blipFill>
        <p:spPr>
          <a:xfrm>
            <a:off x="9778999" y="1643614"/>
            <a:ext cx="2178751" cy="274977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3200" y="1643614"/>
            <a:ext cx="4117445" cy="277790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357725" y="5822434"/>
            <a:ext cx="32524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Paintings by Jean-Baptiste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Oudry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3569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696" y="858763"/>
            <a:ext cx="8966688" cy="605857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5740" y="3888050"/>
            <a:ext cx="142299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George Stubbs,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Cheetah and Stag with Two Indian Attendants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(c. 1764)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1F8ADD81-79E9-4188-84A0-E774C04D18C3}"/>
              </a:ext>
            </a:extLst>
          </p:cNvPr>
          <p:cNvSpPr txBox="1">
            <a:spLocks/>
          </p:cNvSpPr>
          <p:nvPr/>
        </p:nvSpPr>
        <p:spPr>
          <a:xfrm>
            <a:off x="0" y="93281"/>
            <a:ext cx="12192000" cy="169068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Animals and Conquest</a:t>
            </a:r>
          </a:p>
        </p:txBody>
      </p:sp>
    </p:spTree>
    <p:extLst>
      <p:ext uri="{BB962C8B-B14F-4D97-AF65-F5344CB8AC3E}">
        <p14:creationId xmlns:p14="http://schemas.microsoft.com/office/powerpoint/2010/main" val="823299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8460" y="0"/>
            <a:ext cx="7277100" cy="683769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359025" y="3231714"/>
            <a:ext cx="162342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Edward Armitage,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Retribution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(1858)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35C31499-5422-44D1-B02F-2619042ADF07}"/>
              </a:ext>
            </a:extLst>
          </p:cNvPr>
          <p:cNvSpPr txBox="1">
            <a:spLocks/>
          </p:cNvSpPr>
          <p:nvPr/>
        </p:nvSpPr>
        <p:spPr>
          <a:xfrm>
            <a:off x="0" y="93281"/>
            <a:ext cx="2868460" cy="169068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Animals and Conquest</a:t>
            </a:r>
          </a:p>
        </p:txBody>
      </p:sp>
    </p:spTree>
    <p:extLst>
      <p:ext uri="{BB962C8B-B14F-4D97-AF65-F5344CB8AC3E}">
        <p14:creationId xmlns:p14="http://schemas.microsoft.com/office/powerpoint/2010/main" val="443913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4B344-6182-41A4-B278-8F27906D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>
                <a:latin typeface="+mn-lt"/>
              </a:rPr>
              <a:t>Animals and Conquest</a:t>
            </a:r>
            <a:br>
              <a:rPr lang="en-GB" dirty="0">
                <a:latin typeface="+mn-lt"/>
              </a:rPr>
            </a:br>
            <a:r>
              <a:rPr lang="en-US" dirty="0" err="1"/>
              <a:t>Tipu’s</a:t>
            </a:r>
            <a:r>
              <a:rPr lang="en-US" dirty="0"/>
              <a:t> Tiger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8612B0-7934-42FE-8320-DBE5F2FC0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4207" y="365125"/>
            <a:ext cx="4717036" cy="60134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5E81C4-B8CB-423A-9702-9A378E7A0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292" y="2765279"/>
            <a:ext cx="6423708" cy="3613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61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1D4EF-1847-47AF-8FE7-94A76ADE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Domesticating the Colonies </a:t>
            </a: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66570A-C1D4-4D33-A21E-4853AF6E0E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72892" y="1690688"/>
            <a:ext cx="5857875" cy="428625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1C0104-FA22-49F6-8B2A-9304755C2FAA}"/>
              </a:ext>
            </a:extLst>
          </p:cNvPr>
          <p:cNvSpPr txBox="1"/>
          <p:nvPr/>
        </p:nvSpPr>
        <p:spPr>
          <a:xfrm>
            <a:off x="6278671" y="6123543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Waimate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mission station, New Zealand, 1845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430C2F-B697-4EF4-8894-684DC90BD5F4}"/>
              </a:ext>
            </a:extLst>
          </p:cNvPr>
          <p:cNvSpPr txBox="1"/>
          <p:nvPr/>
        </p:nvSpPr>
        <p:spPr>
          <a:xfrm>
            <a:off x="613776" y="1837293"/>
            <a:ext cx="61878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Zealand's first sheep released, 20 May 1773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B17B85-F78A-41F0-874C-F1C4E237E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837" y="2602674"/>
            <a:ext cx="4286250" cy="258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656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519CE-EFDA-4CCC-94DE-470D15F3A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Domesticating the Colonies Gone Wrong</a:t>
            </a:r>
            <a:br>
              <a:rPr lang="en-US" dirty="0"/>
            </a:br>
            <a:r>
              <a:rPr lang="en-US" dirty="0"/>
              <a:t>Rabbit-Proof Fence, Western Australia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1D39A0-A288-4295-BE57-A2BFAFA3A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868248"/>
            <a:ext cx="2962613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8029BB-1E88-45A0-821C-3C7390F1E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150" y="1807120"/>
            <a:ext cx="7052153" cy="4717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312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F1DBD-C34E-42BF-BABD-61AB6F489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899" y="612796"/>
            <a:ext cx="2669087" cy="204272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Exotic Animals in the Metropole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F44F473-59B7-4CE6-859E-B60306EC7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341" y="3015597"/>
            <a:ext cx="177974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Shipping wild animals in the London docks, 1874</a:t>
            </a:r>
            <a:endParaRPr lang="en-GB" sz="2000" dirty="0"/>
          </a:p>
        </p:txBody>
      </p:sp>
      <p:pic>
        <p:nvPicPr>
          <p:cNvPr id="5122" name="Picture 2" descr="Shipping wild animals in the London docks, 21st May 1864. Some of the...  News Photo - Getty Images">
            <a:extLst>
              <a:ext uri="{FF2B5EF4-FFF2-40B4-BE49-F238E27FC236}">
                <a16:creationId xmlns:a16="http://schemas.microsoft.com/office/drawing/2014/main" id="{07648B06-A41B-419F-AF85-09EBE122A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915" y="120369"/>
            <a:ext cx="8685692" cy="636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819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01497-D710-44D4-8E68-7B3AC116E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88" y="71241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Exotic Animals in the Metropole</a:t>
            </a:r>
            <a:br>
              <a:rPr lang="en-US" b="1" dirty="0"/>
            </a:br>
            <a:r>
              <a:rPr lang="en-US" dirty="0"/>
              <a:t>Exeter Exchange Menagerie,  London, 1773–1829</a:t>
            </a:r>
            <a:br>
              <a:rPr lang="en-US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0980B98-408B-48B1-9503-9C47E1AF67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50695" y="2037974"/>
            <a:ext cx="5841305" cy="3847473"/>
          </a:xfr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DD99DE9C-83F8-4EA5-A33C-6EB32AC5C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2" y="2037974"/>
            <a:ext cx="5177946" cy="412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816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37E27-68D6-4884-B740-531844CB8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79" y="365125"/>
            <a:ext cx="6243703" cy="132556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Exotic Animals in the Metropole</a:t>
            </a:r>
            <a:br>
              <a:rPr lang="en-US" dirty="0"/>
            </a:br>
            <a:r>
              <a:rPr lang="en-US" dirty="0"/>
              <a:t>Edward Cross (1774–1854)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F50C34-52F3-49AD-AC35-E157698C41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416" y="2129425"/>
            <a:ext cx="3651002" cy="472112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C06D86-9108-4193-85D9-775B96A5B894}"/>
              </a:ext>
            </a:extLst>
          </p:cNvPr>
          <p:cNvSpPr txBox="1"/>
          <p:nvPr/>
        </p:nvSpPr>
        <p:spPr>
          <a:xfrm>
            <a:off x="4341835" y="2450102"/>
            <a:ext cx="197180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Jacques-Laurent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Agasse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Edward Cross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(1838) and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Nubain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Giraffe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(1827).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255B651-B01C-4A66-B1FF-010D0256D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6581" y="0"/>
            <a:ext cx="5415419" cy="686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995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8DF42-3F32-49CF-9584-D4A9FCA45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Exotic Animals in the Metropole </a:t>
            </a:r>
            <a:br>
              <a:rPr lang="en-US" b="1" dirty="0"/>
            </a:br>
            <a:r>
              <a:rPr lang="en-US" dirty="0"/>
              <a:t>London Zoological Gardens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BCF94D-D66C-4DFA-B1E6-C82A2E5F2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67703" y="1690688"/>
            <a:ext cx="5715000" cy="36480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37212B-288F-429C-A954-94484C8DF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297" y="1749186"/>
            <a:ext cx="5630824" cy="34004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FA920F-DB74-4CC1-9157-F3EF40328E6B}"/>
              </a:ext>
            </a:extLst>
          </p:cNvPr>
          <p:cNvSpPr txBox="1"/>
          <p:nvPr/>
        </p:nvSpPr>
        <p:spPr>
          <a:xfrm>
            <a:off x="209297" y="5552791"/>
            <a:ext cx="836738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Zoological Society of London, est. 1826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Zoological Gardens opened 1828 as study gardens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Opened to public 1847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29254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22EF6-BE9D-4C86-BEF4-42B3A5181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Exotic Animals in the Metropole </a:t>
            </a:r>
            <a:br>
              <a:rPr lang="en-US" b="1" dirty="0"/>
            </a:br>
            <a:r>
              <a:rPr lang="en-US" dirty="0"/>
              <a:t>Charles </a:t>
            </a:r>
            <a:r>
              <a:rPr lang="en-US" dirty="0" err="1"/>
              <a:t>Jamrach</a:t>
            </a:r>
            <a:r>
              <a:rPr lang="en-US" dirty="0"/>
              <a:t> (1815—1891) menagerie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CD9979-3143-47E0-9FA0-EF71330D10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63663" y="1690688"/>
            <a:ext cx="4923512" cy="298175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F7EC8B-D9B7-4B25-A7BA-0B7511AE1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825" y="1690688"/>
            <a:ext cx="5591175" cy="4743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3281B8-26CD-4C89-8A62-1896B32B51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8943" y="3828971"/>
            <a:ext cx="2171178" cy="267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926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32A75-55A7-4B81-924E-0C19D14D8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Exotic Animals in the Metropole </a:t>
            </a:r>
            <a:br>
              <a:rPr lang="en-US" b="1" dirty="0"/>
            </a:br>
            <a:r>
              <a:rPr lang="en-GB" dirty="0"/>
              <a:t>Natural History Museum, est. 1881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B84AE0A-14FB-450A-8450-12B97B73E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D56753-ED37-4ECA-8FE6-19EC428A2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310" y="1847546"/>
            <a:ext cx="5017865" cy="3688915"/>
          </a:xfrm>
          <a:prstGeom prst="rect">
            <a:avLst/>
          </a:prstGeom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5E373782-FB91-4EB6-85CA-1D2A4505A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73" y="1847546"/>
            <a:ext cx="6752341" cy="449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402236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453</Words>
  <Application>Microsoft Office PowerPoint</Application>
  <PresentationFormat>Widescreen</PresentationFormat>
  <Paragraphs>76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1_Office Theme</vt:lpstr>
      <vt:lpstr>The Victorians and Other Animals</vt:lpstr>
      <vt:lpstr>2. Animals and Empire</vt:lpstr>
      <vt:lpstr>Animals and Exploration : Voyage of HMS Beagle</vt:lpstr>
      <vt:lpstr>PowerPoint Presentation</vt:lpstr>
      <vt:lpstr>Animals and Exploration Palace of Versailles Menagerie</vt:lpstr>
      <vt:lpstr>PowerPoint Presentation</vt:lpstr>
      <vt:lpstr>PowerPoint Presentation</vt:lpstr>
      <vt:lpstr>Animals and Conquest Tipu’s Tiger</vt:lpstr>
      <vt:lpstr>Domesticating the Colonies </vt:lpstr>
      <vt:lpstr>Domesticating the Colonies Gone Wrong Rabbit-Proof Fence, Western Australia</vt:lpstr>
      <vt:lpstr>Exotic Animals in the Metropole</vt:lpstr>
      <vt:lpstr>Exotic Animals in the Metropole Exeter Exchange Menagerie,  London, 1773–1829 </vt:lpstr>
      <vt:lpstr>Exotic Animals in the Metropole Edward Cross (1774–1854)</vt:lpstr>
      <vt:lpstr>Exotic Animals in the Metropole  London Zoological Gardens</vt:lpstr>
      <vt:lpstr>Exotic Animals in the Metropole  Charles Jamrach (1815—1891) menagerie</vt:lpstr>
      <vt:lpstr>Exotic Animals in the Metropole  Natural History Museum, est. 1881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Animals and Empire</dc:title>
  <dc:creator>Alexander Scott</dc:creator>
  <cp:lastModifiedBy>Alexander Scott</cp:lastModifiedBy>
  <cp:revision>1</cp:revision>
  <dcterms:created xsi:type="dcterms:W3CDTF">2021-10-08T08:16:38Z</dcterms:created>
  <dcterms:modified xsi:type="dcterms:W3CDTF">2021-10-12T11:04:31Z</dcterms:modified>
</cp:coreProperties>
</file>