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ebm" ContentType="video/webm"/>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Lst>
  <p:sldIdLst>
    <p:sldId id="266" r:id="rId25"/>
    <p:sldId id="275" r:id="rId26"/>
    <p:sldId id="276" r:id="rId27"/>
    <p:sldId id="277" r:id="rId28"/>
    <p:sldId id="280" r:id="rId29"/>
    <p:sldId id="281" r:id="rId30"/>
    <p:sldId id="282" r:id="rId31"/>
    <p:sldId id="283" r:id="rId32"/>
    <p:sldId id="284" r:id="rId33"/>
    <p:sldId id="286" r:id="rId34"/>
    <p:sldId id="285" r:id="rId35"/>
    <p:sldId id="278" r:id="rId36"/>
    <p:sldId id="279"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50" d="100"/>
          <a:sy n="150" d="100"/>
        </p:scale>
        <p:origin x="654"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2.xml"/><Relationship Id="rId39" Type="http://schemas.openxmlformats.org/officeDocument/2006/relationships/viewProps" Target="viewProps.xml"/><Relationship Id="rId21" Type="http://schemas.openxmlformats.org/officeDocument/2006/relationships/slideMaster" Target="slideMasters/slideMaster18.xml"/><Relationship Id="rId34" Type="http://schemas.openxmlformats.org/officeDocument/2006/relationships/slide" Target="slides/slide10.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Master" Target="slideMasters/slideMaster17.xml"/><Relationship Id="rId29" Type="http://schemas.openxmlformats.org/officeDocument/2006/relationships/slide" Target="slides/slide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7.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1/12/2025</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webm"/><Relationship Id="rId1" Type="http://schemas.microsoft.com/office/2007/relationships/media" Target="../media/media1.webm"/><Relationship Id="rId4" Type="http://schemas.openxmlformats.org/officeDocument/2006/relationships/image" Target="../media/image2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2.webm"/><Relationship Id="rId1" Type="http://schemas.microsoft.com/office/2007/relationships/media" Target="../media/media2.webm"/><Relationship Id="rId4" Type="http://schemas.openxmlformats.org/officeDocument/2006/relationships/image" Target="../media/image27.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3.webm"/><Relationship Id="rId1" Type="http://schemas.microsoft.com/office/2007/relationships/media" Target="../media/media3.webm"/><Relationship Id="rId4" Type="http://schemas.openxmlformats.org/officeDocument/2006/relationships/image" Target="../media/image2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4.webm"/><Relationship Id="rId1" Type="http://schemas.microsoft.com/office/2007/relationships/media" Target="../media/media4.webm"/><Relationship Id="rId4" Type="http://schemas.openxmlformats.org/officeDocument/2006/relationships/image" Target="../media/image2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275210" y="1934210"/>
            <a:ext cx="4535079" cy="3141010"/>
          </a:xfrm>
        </p:spPr>
        <p:txBody>
          <a:bodyPr/>
          <a:lstStyle/>
          <a:p>
            <a:r>
              <a:rPr lang="en-US" sz="4800" dirty="0"/>
              <a:t>Demonstration</a:t>
            </a:r>
          </a:p>
          <a:p>
            <a:endParaRPr lang="en-US" sz="4800" dirty="0"/>
          </a:p>
          <a:p>
            <a:r>
              <a:rPr lang="en-US" sz="4800" dirty="0"/>
              <a:t>Advanced Cyber Security</a:t>
            </a:r>
          </a:p>
        </p:txBody>
      </p:sp>
      <p:sp>
        <p:nvSpPr>
          <p:cNvPr id="3" name="Content Placeholder 2">
            <a:extLst>
              <a:ext uri="{FF2B5EF4-FFF2-40B4-BE49-F238E27FC236}">
                <a16:creationId xmlns:a16="http://schemas.microsoft.com/office/drawing/2014/main" id="{7792F468-1F22-4EFA-A06A-156DBDDE1DD7}"/>
              </a:ext>
            </a:extLst>
          </p:cNvPr>
          <p:cNvSpPr>
            <a:spLocks noGrp="1"/>
          </p:cNvSpPr>
          <p:nvPr>
            <p:ph idx="10"/>
          </p:nvPr>
        </p:nvSpPr>
        <p:spPr>
          <a:xfrm>
            <a:off x="7026111" y="4215864"/>
            <a:ext cx="4535079" cy="1119705"/>
          </a:xfrm>
        </p:spPr>
        <p:txBody>
          <a:bodyPr/>
          <a:lstStyle/>
          <a:p>
            <a:r>
              <a:rPr lang="en-US" dirty="0"/>
              <a:t>Ethan Hopkins</a:t>
            </a:r>
          </a:p>
          <a:p>
            <a:r>
              <a:rPr lang="en-US" dirty="0"/>
              <a:t>2201011</a:t>
            </a:r>
          </a:p>
          <a:p>
            <a:endParaRPr lang="en-US" dirty="0"/>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F405A-3C4D-11A8-BCE5-3D6EE16BF585}"/>
              </a:ext>
            </a:extLst>
          </p:cNvPr>
          <p:cNvSpPr>
            <a:spLocks noGrp="1"/>
          </p:cNvSpPr>
          <p:nvPr>
            <p:ph type="title"/>
          </p:nvPr>
        </p:nvSpPr>
        <p:spPr>
          <a:xfrm>
            <a:off x="355076" y="85725"/>
            <a:ext cx="11481847" cy="1325563"/>
          </a:xfrm>
        </p:spPr>
        <p:txBody>
          <a:bodyPr/>
          <a:lstStyle/>
          <a:p>
            <a:r>
              <a:rPr lang="en-GB" dirty="0"/>
              <a:t>Activity 1 – Setting up the Network</a:t>
            </a:r>
          </a:p>
        </p:txBody>
      </p:sp>
      <p:pic>
        <p:nvPicPr>
          <p:cNvPr id="4" name="VIDEO 1">
            <a:hlinkClick r:id="" action="ppaction://media"/>
            <a:extLst>
              <a:ext uri="{FF2B5EF4-FFF2-40B4-BE49-F238E27FC236}">
                <a16:creationId xmlns:a16="http://schemas.microsoft.com/office/drawing/2014/main" id="{63AF5E79-34D2-023D-486F-709941FEA07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019300" y="1319268"/>
            <a:ext cx="7768829" cy="4370331"/>
          </a:xfrm>
        </p:spPr>
      </p:pic>
    </p:spTree>
    <p:extLst>
      <p:ext uri="{BB962C8B-B14F-4D97-AF65-F5344CB8AC3E}">
        <p14:creationId xmlns:p14="http://schemas.microsoft.com/office/powerpoint/2010/main" val="2599964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32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37238-342F-34B5-BFFA-3F92A685EE85}"/>
              </a:ext>
            </a:extLst>
          </p:cNvPr>
          <p:cNvSpPr>
            <a:spLocks noGrp="1"/>
          </p:cNvSpPr>
          <p:nvPr>
            <p:ph type="title"/>
          </p:nvPr>
        </p:nvSpPr>
        <p:spPr>
          <a:xfrm>
            <a:off x="358219" y="130878"/>
            <a:ext cx="11481847" cy="1325563"/>
          </a:xfrm>
        </p:spPr>
        <p:txBody>
          <a:bodyPr/>
          <a:lstStyle/>
          <a:p>
            <a:r>
              <a:rPr lang="en-GB" dirty="0"/>
              <a:t>Activity 1 – Network Showcase</a:t>
            </a:r>
          </a:p>
        </p:txBody>
      </p:sp>
      <p:sp>
        <p:nvSpPr>
          <p:cNvPr id="3" name="Content Placeholder 2">
            <a:extLst>
              <a:ext uri="{FF2B5EF4-FFF2-40B4-BE49-F238E27FC236}">
                <a16:creationId xmlns:a16="http://schemas.microsoft.com/office/drawing/2014/main" id="{62AD8944-30ED-F597-B3B7-5E27469D8B56}"/>
              </a:ext>
            </a:extLst>
          </p:cNvPr>
          <p:cNvSpPr>
            <a:spLocks noGrp="1"/>
          </p:cNvSpPr>
          <p:nvPr>
            <p:ph idx="1"/>
          </p:nvPr>
        </p:nvSpPr>
        <p:spPr/>
        <p:txBody>
          <a:bodyPr/>
          <a:lstStyle/>
          <a:p>
            <a:r>
              <a:rPr lang="en-GB" dirty="0"/>
              <a:t>All devices have been configured and successfully connected to create the network as described.</a:t>
            </a:r>
          </a:p>
          <a:p>
            <a:endParaRPr lang="en-GB" dirty="0"/>
          </a:p>
          <a:p>
            <a:r>
              <a:rPr lang="en-GB" dirty="0"/>
              <a:t>All devices have been given IP address and all ping to each other</a:t>
            </a:r>
          </a:p>
          <a:p>
            <a:endParaRPr lang="en-GB" dirty="0"/>
          </a:p>
          <a:p>
            <a:r>
              <a:rPr lang="en-GB" dirty="0"/>
              <a:t>All devices have been configured with vulnerabilities</a:t>
            </a:r>
          </a:p>
        </p:txBody>
      </p:sp>
    </p:spTree>
    <p:extLst>
      <p:ext uri="{BB962C8B-B14F-4D97-AF65-F5344CB8AC3E}">
        <p14:creationId xmlns:p14="http://schemas.microsoft.com/office/powerpoint/2010/main" val="142290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CC4DD-7F8A-820F-D3C8-79A2DF3707BA}"/>
              </a:ext>
            </a:extLst>
          </p:cNvPr>
          <p:cNvSpPr>
            <a:spLocks noGrp="1"/>
          </p:cNvSpPr>
          <p:nvPr>
            <p:ph type="title"/>
          </p:nvPr>
        </p:nvSpPr>
        <p:spPr>
          <a:xfrm>
            <a:off x="355076" y="155575"/>
            <a:ext cx="11481847" cy="1325563"/>
          </a:xfrm>
        </p:spPr>
        <p:txBody>
          <a:bodyPr/>
          <a:lstStyle/>
          <a:p>
            <a:r>
              <a:rPr lang="en-GB" dirty="0"/>
              <a:t>Activity 2 – Information Gathering</a:t>
            </a:r>
          </a:p>
        </p:txBody>
      </p:sp>
      <p:pic>
        <p:nvPicPr>
          <p:cNvPr id="4" name="VIDEO 2">
            <a:hlinkClick r:id="" action="ppaction://media"/>
            <a:extLst>
              <a:ext uri="{FF2B5EF4-FFF2-40B4-BE49-F238E27FC236}">
                <a16:creationId xmlns:a16="http://schemas.microsoft.com/office/drawing/2014/main" id="{E3A01316-9C6E-0F07-AE5E-BEAC5EB849E3}"/>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055885" y="1339850"/>
            <a:ext cx="7766108" cy="4368800"/>
          </a:xfrm>
        </p:spPr>
      </p:pic>
    </p:spTree>
    <p:extLst>
      <p:ext uri="{BB962C8B-B14F-4D97-AF65-F5344CB8AC3E}">
        <p14:creationId xmlns:p14="http://schemas.microsoft.com/office/powerpoint/2010/main" val="22029040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18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A7379-CA79-2E46-863F-F7B01590337E}"/>
              </a:ext>
            </a:extLst>
          </p:cNvPr>
          <p:cNvSpPr>
            <a:spLocks noGrp="1"/>
          </p:cNvSpPr>
          <p:nvPr>
            <p:ph type="title"/>
          </p:nvPr>
        </p:nvSpPr>
        <p:spPr>
          <a:xfrm>
            <a:off x="358220" y="106362"/>
            <a:ext cx="11481847" cy="1325563"/>
          </a:xfrm>
        </p:spPr>
        <p:txBody>
          <a:bodyPr/>
          <a:lstStyle/>
          <a:p>
            <a:r>
              <a:rPr lang="en-GB" dirty="0"/>
              <a:t>Activity 2 – Findings</a:t>
            </a:r>
          </a:p>
        </p:txBody>
      </p:sp>
      <p:sp>
        <p:nvSpPr>
          <p:cNvPr id="3" name="Content Placeholder 2">
            <a:extLst>
              <a:ext uri="{FF2B5EF4-FFF2-40B4-BE49-F238E27FC236}">
                <a16:creationId xmlns:a16="http://schemas.microsoft.com/office/drawing/2014/main" id="{3578FA61-2D7E-B953-E572-2AFFEBB569A7}"/>
              </a:ext>
            </a:extLst>
          </p:cNvPr>
          <p:cNvSpPr>
            <a:spLocks noGrp="1"/>
          </p:cNvSpPr>
          <p:nvPr>
            <p:ph idx="1"/>
          </p:nvPr>
        </p:nvSpPr>
        <p:spPr>
          <a:xfrm>
            <a:off x="351933" y="1431925"/>
            <a:ext cx="11481847" cy="2085975"/>
          </a:xfrm>
        </p:spPr>
        <p:txBody>
          <a:bodyPr>
            <a:normAutofit lnSpcReduction="10000"/>
          </a:bodyPr>
          <a:lstStyle/>
          <a:p>
            <a:r>
              <a:rPr lang="en-GB" sz="2400" dirty="0"/>
              <a:t>Findings include</a:t>
            </a:r>
          </a:p>
          <a:p>
            <a:pPr lvl="1"/>
            <a:r>
              <a:rPr lang="en-GB" sz="2000" dirty="0"/>
              <a:t>Domain names of all devices</a:t>
            </a:r>
          </a:p>
          <a:p>
            <a:pPr lvl="1"/>
            <a:r>
              <a:rPr lang="en-GB" sz="2000" dirty="0"/>
              <a:t>Layout of the network</a:t>
            </a:r>
          </a:p>
          <a:p>
            <a:pPr lvl="1"/>
            <a:r>
              <a:rPr lang="en-GB" sz="2000" dirty="0"/>
              <a:t>Port numbers including open ports</a:t>
            </a:r>
          </a:p>
          <a:p>
            <a:pPr lvl="1"/>
            <a:r>
              <a:rPr lang="en-GB" sz="2000" dirty="0"/>
              <a:t>Ip addresses</a:t>
            </a:r>
          </a:p>
          <a:p>
            <a:pPr lvl="1"/>
            <a:r>
              <a:rPr lang="en-GB" sz="2000" dirty="0"/>
              <a:t>System and hardware information</a:t>
            </a:r>
          </a:p>
          <a:p>
            <a:pPr lvl="1"/>
            <a:endParaRPr lang="en-GB" dirty="0"/>
          </a:p>
          <a:p>
            <a:pPr lvl="1"/>
            <a:endParaRPr lang="en-GB" dirty="0"/>
          </a:p>
          <a:p>
            <a:pPr marL="457200" lvl="1" indent="0">
              <a:buNone/>
            </a:pPr>
            <a:endParaRPr lang="en-GB" dirty="0"/>
          </a:p>
        </p:txBody>
      </p:sp>
      <p:sp>
        <p:nvSpPr>
          <p:cNvPr id="4" name="Content Placeholder 2">
            <a:extLst>
              <a:ext uri="{FF2B5EF4-FFF2-40B4-BE49-F238E27FC236}">
                <a16:creationId xmlns:a16="http://schemas.microsoft.com/office/drawing/2014/main" id="{CAE6168C-7EBD-559E-8154-A3D5DFF86719}"/>
              </a:ext>
            </a:extLst>
          </p:cNvPr>
          <p:cNvSpPr txBox="1">
            <a:spLocks/>
          </p:cNvSpPr>
          <p:nvPr/>
        </p:nvSpPr>
        <p:spPr>
          <a:xfrm>
            <a:off x="345647" y="3463925"/>
            <a:ext cx="11481847" cy="22415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Tools used</a:t>
            </a:r>
          </a:p>
          <a:p>
            <a:pPr lvl="1"/>
            <a:r>
              <a:rPr lang="en-GB" sz="1800" dirty="0"/>
              <a:t>Nmap – Showcased open ports, Ip addressed</a:t>
            </a:r>
          </a:p>
          <a:p>
            <a:pPr lvl="1"/>
            <a:r>
              <a:rPr lang="en-GB" sz="1800" dirty="0" err="1"/>
              <a:t>MegaPing</a:t>
            </a:r>
            <a:r>
              <a:rPr lang="en-GB" sz="1800" dirty="0"/>
              <a:t> – Used and unused Ip addresses</a:t>
            </a:r>
          </a:p>
          <a:p>
            <a:pPr lvl="1"/>
            <a:r>
              <a:rPr lang="en-GB" sz="1800" dirty="0"/>
              <a:t>Global Network Inventory – System hardware</a:t>
            </a:r>
          </a:p>
          <a:p>
            <a:pPr lvl="1"/>
            <a:r>
              <a:rPr lang="en-GB" sz="1800" dirty="0" err="1"/>
              <a:t>NetscanTools</a:t>
            </a:r>
            <a:r>
              <a:rPr lang="en-GB" sz="1800" dirty="0"/>
              <a:t> – Domain names, Ip address, MAC addresses and main server + Domain</a:t>
            </a:r>
          </a:p>
          <a:p>
            <a:pPr lvl="1"/>
            <a:r>
              <a:rPr lang="en-GB" sz="1800" dirty="0"/>
              <a:t>SolarWinds Network Topology Mapper – Network topology, </a:t>
            </a:r>
            <a:r>
              <a:rPr lang="en-GB" sz="1800" dirty="0" err="1"/>
              <a:t>ip</a:t>
            </a:r>
            <a:r>
              <a:rPr lang="en-GB" sz="1800" dirty="0"/>
              <a:t> address etc.</a:t>
            </a:r>
          </a:p>
          <a:p>
            <a:pPr lvl="1"/>
            <a:endParaRPr lang="en-GB" dirty="0"/>
          </a:p>
          <a:p>
            <a:pPr lvl="1"/>
            <a:endParaRPr lang="en-GB" dirty="0"/>
          </a:p>
          <a:p>
            <a:pPr marL="457200" lvl="1" indent="0">
              <a:buFont typeface="Arial" panose="020B0604020202020204" pitchFamily="34" charset="0"/>
              <a:buNone/>
            </a:pPr>
            <a:endParaRPr lang="en-GB" dirty="0"/>
          </a:p>
        </p:txBody>
      </p:sp>
    </p:spTree>
    <p:extLst>
      <p:ext uri="{BB962C8B-B14F-4D97-AF65-F5344CB8AC3E}">
        <p14:creationId xmlns:p14="http://schemas.microsoft.com/office/powerpoint/2010/main" val="3167913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06BB-7EDB-8803-F17F-E7E84936684F}"/>
              </a:ext>
            </a:extLst>
          </p:cNvPr>
          <p:cNvSpPr>
            <a:spLocks noGrp="1"/>
          </p:cNvSpPr>
          <p:nvPr>
            <p:ph type="title"/>
          </p:nvPr>
        </p:nvSpPr>
        <p:spPr>
          <a:xfrm>
            <a:off x="355076" y="104775"/>
            <a:ext cx="11481847" cy="1325563"/>
          </a:xfrm>
        </p:spPr>
        <p:txBody>
          <a:bodyPr/>
          <a:lstStyle/>
          <a:p>
            <a:r>
              <a:rPr lang="en-GB" dirty="0"/>
              <a:t>Activity 3 – Vulnerability Assessment</a:t>
            </a:r>
          </a:p>
        </p:txBody>
      </p:sp>
      <p:pic>
        <p:nvPicPr>
          <p:cNvPr id="4" name="VIDEO 3">
            <a:hlinkClick r:id="" action="ppaction://media"/>
            <a:extLst>
              <a:ext uri="{FF2B5EF4-FFF2-40B4-BE49-F238E27FC236}">
                <a16:creationId xmlns:a16="http://schemas.microsoft.com/office/drawing/2014/main" id="{A42D7A1A-380E-5281-6BE9-13D432F607A2}"/>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1976869" y="1295400"/>
            <a:ext cx="7788684" cy="4381500"/>
          </a:xfrm>
        </p:spPr>
      </p:pic>
    </p:spTree>
    <p:extLst>
      <p:ext uri="{BB962C8B-B14F-4D97-AF65-F5344CB8AC3E}">
        <p14:creationId xmlns:p14="http://schemas.microsoft.com/office/powerpoint/2010/main" val="2026027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926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23795B-704F-4B59-511A-546BA0FBB5DC}"/>
              </a:ext>
            </a:extLst>
          </p:cNvPr>
          <p:cNvSpPr>
            <a:spLocks noGrp="1"/>
          </p:cNvSpPr>
          <p:nvPr>
            <p:ph type="title"/>
          </p:nvPr>
        </p:nvSpPr>
        <p:spPr>
          <a:xfrm>
            <a:off x="355076" y="130878"/>
            <a:ext cx="11481847" cy="1325563"/>
          </a:xfrm>
        </p:spPr>
        <p:txBody>
          <a:bodyPr/>
          <a:lstStyle/>
          <a:p>
            <a:r>
              <a:rPr lang="en-GB" dirty="0"/>
              <a:t>Activity 3 – Findings</a:t>
            </a:r>
          </a:p>
        </p:txBody>
      </p:sp>
      <p:sp>
        <p:nvSpPr>
          <p:cNvPr id="3" name="Content Placeholder 2">
            <a:extLst>
              <a:ext uri="{FF2B5EF4-FFF2-40B4-BE49-F238E27FC236}">
                <a16:creationId xmlns:a16="http://schemas.microsoft.com/office/drawing/2014/main" id="{9739FFA4-FF7A-3D43-3C2F-6D0F28A9454F}"/>
              </a:ext>
            </a:extLst>
          </p:cNvPr>
          <p:cNvSpPr>
            <a:spLocks noGrp="1"/>
          </p:cNvSpPr>
          <p:nvPr>
            <p:ph idx="1"/>
          </p:nvPr>
        </p:nvSpPr>
        <p:spPr>
          <a:xfrm>
            <a:off x="358219" y="1263650"/>
            <a:ext cx="11481847" cy="4137909"/>
          </a:xfrm>
        </p:spPr>
        <p:txBody>
          <a:bodyPr/>
          <a:lstStyle/>
          <a:p>
            <a:r>
              <a:rPr lang="en-GB" dirty="0"/>
              <a:t>Tools used</a:t>
            </a:r>
          </a:p>
          <a:p>
            <a:pPr lvl="1"/>
            <a:r>
              <a:rPr lang="en-GB" dirty="0"/>
              <a:t>Nessus</a:t>
            </a:r>
          </a:p>
          <a:p>
            <a:pPr lvl="2"/>
            <a:r>
              <a:rPr lang="en-GB" dirty="0"/>
              <a:t>Full network vulnerability assessment across the whole network</a:t>
            </a:r>
          </a:p>
          <a:p>
            <a:pPr lvl="2"/>
            <a:r>
              <a:rPr lang="en-GB" dirty="0"/>
              <a:t>Full report given – Includes all network vulnerabilities categorised by its CVSS score and by device</a:t>
            </a:r>
          </a:p>
          <a:p>
            <a:pPr lvl="2"/>
            <a:r>
              <a:rPr lang="en-GB" dirty="0"/>
              <a:t>Report includes information on all vulnerabilities and include mitigations for each</a:t>
            </a:r>
          </a:p>
          <a:p>
            <a:pPr lvl="2"/>
            <a:endParaRPr lang="en-GB" dirty="0"/>
          </a:p>
          <a:p>
            <a:pPr lvl="1"/>
            <a:r>
              <a:rPr lang="en-GB" dirty="0" err="1"/>
              <a:t>Nikto</a:t>
            </a:r>
            <a:endParaRPr lang="en-GB" dirty="0"/>
          </a:p>
          <a:p>
            <a:pPr lvl="2"/>
            <a:r>
              <a:rPr lang="en-GB" dirty="0"/>
              <a:t>Web vulnerability assessment on </a:t>
            </a:r>
            <a:r>
              <a:rPr lang="en-GB" dirty="0" err="1"/>
              <a:t>BeeBox</a:t>
            </a:r>
            <a:r>
              <a:rPr lang="en-GB" dirty="0"/>
              <a:t> Server</a:t>
            </a:r>
          </a:p>
          <a:p>
            <a:pPr lvl="2"/>
            <a:endParaRPr lang="en-GB" dirty="0"/>
          </a:p>
        </p:txBody>
      </p:sp>
    </p:spTree>
    <p:extLst>
      <p:ext uri="{BB962C8B-B14F-4D97-AF65-F5344CB8AC3E}">
        <p14:creationId xmlns:p14="http://schemas.microsoft.com/office/powerpoint/2010/main" val="37657150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9ED03-CE5D-8C41-214C-CC8E97BAC8FC}"/>
              </a:ext>
            </a:extLst>
          </p:cNvPr>
          <p:cNvSpPr>
            <a:spLocks noGrp="1"/>
          </p:cNvSpPr>
          <p:nvPr>
            <p:ph type="title"/>
          </p:nvPr>
        </p:nvSpPr>
        <p:spPr/>
        <p:txBody>
          <a:bodyPr/>
          <a:lstStyle/>
          <a:p>
            <a:r>
              <a:rPr lang="en-GB" dirty="0"/>
              <a:t>Activity 4 – Exploiting the Vulnerabilities</a:t>
            </a:r>
          </a:p>
        </p:txBody>
      </p:sp>
      <p:pic>
        <p:nvPicPr>
          <p:cNvPr id="4" name="VIDEO 4">
            <a:hlinkClick r:id="" action="ppaction://media"/>
            <a:extLst>
              <a:ext uri="{FF2B5EF4-FFF2-40B4-BE49-F238E27FC236}">
                <a16:creationId xmlns:a16="http://schemas.microsoft.com/office/drawing/2014/main" id="{8B59347E-CF17-067B-3291-83BE808F3A6D}"/>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2025651" y="1322841"/>
            <a:ext cx="7772400" cy="4372340"/>
          </a:xfrm>
        </p:spPr>
      </p:pic>
    </p:spTree>
    <p:extLst>
      <p:ext uri="{BB962C8B-B14F-4D97-AF65-F5344CB8AC3E}">
        <p14:creationId xmlns:p14="http://schemas.microsoft.com/office/powerpoint/2010/main" val="1196589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5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BCDE8-5118-BEB9-DCA0-09BDC0EC89A3}"/>
              </a:ext>
            </a:extLst>
          </p:cNvPr>
          <p:cNvSpPr>
            <a:spLocks noGrp="1"/>
          </p:cNvSpPr>
          <p:nvPr>
            <p:ph type="title"/>
          </p:nvPr>
        </p:nvSpPr>
        <p:spPr/>
        <p:txBody>
          <a:bodyPr/>
          <a:lstStyle/>
          <a:p>
            <a:r>
              <a:rPr lang="en-GB" dirty="0"/>
              <a:t>Activity 4 – Findings</a:t>
            </a:r>
          </a:p>
        </p:txBody>
      </p:sp>
      <p:sp>
        <p:nvSpPr>
          <p:cNvPr id="3" name="Content Placeholder 2">
            <a:extLst>
              <a:ext uri="{FF2B5EF4-FFF2-40B4-BE49-F238E27FC236}">
                <a16:creationId xmlns:a16="http://schemas.microsoft.com/office/drawing/2014/main" id="{FCCD9A11-5D40-17C9-8456-0A59076C0C9F}"/>
              </a:ext>
            </a:extLst>
          </p:cNvPr>
          <p:cNvSpPr>
            <a:spLocks noGrp="1"/>
          </p:cNvSpPr>
          <p:nvPr>
            <p:ph idx="1"/>
          </p:nvPr>
        </p:nvSpPr>
        <p:spPr/>
        <p:txBody>
          <a:bodyPr/>
          <a:lstStyle/>
          <a:p>
            <a:r>
              <a:rPr lang="en-GB" dirty="0"/>
              <a:t>Tools used</a:t>
            </a:r>
          </a:p>
          <a:p>
            <a:pPr lvl="1"/>
            <a:r>
              <a:rPr lang="en-GB" dirty="0"/>
              <a:t>Responder – Poisoner tool which sends all responses to the hosts device</a:t>
            </a:r>
          </a:p>
          <a:p>
            <a:pPr marL="1371600" lvl="3" indent="0">
              <a:buNone/>
            </a:pPr>
            <a:r>
              <a:rPr lang="en-GB" dirty="0"/>
              <a:t>Poisons LLMNR, NBT-NS and MDNS</a:t>
            </a:r>
          </a:p>
          <a:p>
            <a:pPr marL="1371600" lvl="3" indent="0">
              <a:buNone/>
            </a:pPr>
            <a:r>
              <a:rPr lang="en-GB" dirty="0"/>
              <a:t>Used to trick users into inputting credentials and sends them to the host</a:t>
            </a:r>
          </a:p>
          <a:p>
            <a:pPr lvl="3"/>
            <a:endParaRPr lang="en-GB" dirty="0"/>
          </a:p>
          <a:p>
            <a:pPr lvl="1"/>
            <a:r>
              <a:rPr lang="en-GB" dirty="0"/>
              <a:t>John the Ripper </a:t>
            </a:r>
          </a:p>
          <a:p>
            <a:pPr marL="1371600" lvl="3" indent="0">
              <a:buNone/>
            </a:pPr>
            <a:r>
              <a:rPr lang="en-GB" dirty="0"/>
              <a:t>Used to decrypt hashed credentials such as the ones stolen by Responder</a:t>
            </a:r>
          </a:p>
        </p:txBody>
      </p:sp>
    </p:spTree>
    <p:extLst>
      <p:ext uri="{BB962C8B-B14F-4D97-AF65-F5344CB8AC3E}">
        <p14:creationId xmlns:p14="http://schemas.microsoft.com/office/powerpoint/2010/main" val="1758526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5DAA18-B06C-D7A8-4222-E0666E4C2C31}"/>
              </a:ext>
            </a:extLst>
          </p:cNvPr>
          <p:cNvSpPr>
            <a:spLocks noGrp="1"/>
          </p:cNvSpPr>
          <p:nvPr>
            <p:ph type="title"/>
          </p:nvPr>
        </p:nvSpPr>
        <p:spPr/>
        <p:txBody>
          <a:bodyPr/>
          <a:lstStyle/>
          <a:p>
            <a:r>
              <a:rPr lang="en-GB" dirty="0"/>
              <a:t>Overall Vulnerabilities</a:t>
            </a:r>
          </a:p>
        </p:txBody>
      </p:sp>
      <p:sp>
        <p:nvSpPr>
          <p:cNvPr id="3" name="Content Placeholder 2">
            <a:extLst>
              <a:ext uri="{FF2B5EF4-FFF2-40B4-BE49-F238E27FC236}">
                <a16:creationId xmlns:a16="http://schemas.microsoft.com/office/drawing/2014/main" id="{CBA3ADD5-00D4-06D9-0712-D674C4B7944B}"/>
              </a:ext>
            </a:extLst>
          </p:cNvPr>
          <p:cNvSpPr>
            <a:spLocks noGrp="1"/>
          </p:cNvSpPr>
          <p:nvPr>
            <p:ph idx="1"/>
          </p:nvPr>
        </p:nvSpPr>
        <p:spPr>
          <a:xfrm>
            <a:off x="358219" y="1397000"/>
            <a:ext cx="11481847" cy="4347459"/>
          </a:xfrm>
        </p:spPr>
        <p:txBody>
          <a:bodyPr>
            <a:normAutofit lnSpcReduction="10000"/>
          </a:bodyPr>
          <a:lstStyle/>
          <a:p>
            <a:r>
              <a:rPr lang="en-GB" sz="2400" dirty="0"/>
              <a:t>Outdated SSH </a:t>
            </a:r>
          </a:p>
          <a:p>
            <a:r>
              <a:rPr lang="en-GB" sz="2400" dirty="0"/>
              <a:t>Outdated SSL (Version 2 &amp; 3)</a:t>
            </a:r>
          </a:p>
          <a:p>
            <a:r>
              <a:rPr lang="en-GB" sz="2400" dirty="0"/>
              <a:t>Poor password policies and Default passwords</a:t>
            </a:r>
          </a:p>
          <a:p>
            <a:r>
              <a:rPr lang="en-GB" sz="2400" dirty="0"/>
              <a:t>Vulnerabilities in DNS</a:t>
            </a:r>
          </a:p>
          <a:p>
            <a:r>
              <a:rPr lang="en-GB" sz="2400" dirty="0"/>
              <a:t>Vulnerabilities in IIS</a:t>
            </a:r>
          </a:p>
          <a:p>
            <a:r>
              <a:rPr lang="en-GB" sz="2400" dirty="0"/>
              <a:t>TLS Versions outdated (Versions 1.0 &amp; 1.1)</a:t>
            </a:r>
          </a:p>
          <a:p>
            <a:r>
              <a:rPr lang="en-GB" sz="2400" dirty="0"/>
              <a:t>SNMP (Public default community name)</a:t>
            </a:r>
          </a:p>
          <a:p>
            <a:r>
              <a:rPr lang="en-GB" sz="2400" dirty="0"/>
              <a:t>SMB – Signing not required</a:t>
            </a:r>
          </a:p>
          <a:p>
            <a:r>
              <a:rPr lang="en-GB" sz="2400" dirty="0"/>
              <a:t>No encryption</a:t>
            </a:r>
          </a:p>
          <a:p>
            <a:r>
              <a:rPr lang="en-GB" sz="2400" dirty="0"/>
              <a:t>No Firewall</a:t>
            </a:r>
          </a:p>
          <a:p>
            <a:endParaRPr lang="en-GB" dirty="0"/>
          </a:p>
        </p:txBody>
      </p:sp>
    </p:spTree>
    <p:extLst>
      <p:ext uri="{BB962C8B-B14F-4D97-AF65-F5344CB8AC3E}">
        <p14:creationId xmlns:p14="http://schemas.microsoft.com/office/powerpoint/2010/main" val="622096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E8FE4-A488-77F6-6CB7-C71A2BCC323F}"/>
              </a:ext>
            </a:extLst>
          </p:cNvPr>
          <p:cNvSpPr>
            <a:spLocks noGrp="1"/>
          </p:cNvSpPr>
          <p:nvPr>
            <p:ph type="title"/>
          </p:nvPr>
        </p:nvSpPr>
        <p:spPr/>
        <p:txBody>
          <a:bodyPr/>
          <a:lstStyle/>
          <a:p>
            <a:r>
              <a:rPr lang="en-GB" dirty="0"/>
              <a:t>Basic Vulnerabilities &amp; Mitigations</a:t>
            </a:r>
          </a:p>
        </p:txBody>
      </p:sp>
      <p:sp>
        <p:nvSpPr>
          <p:cNvPr id="3" name="Content Placeholder 2">
            <a:extLst>
              <a:ext uri="{FF2B5EF4-FFF2-40B4-BE49-F238E27FC236}">
                <a16:creationId xmlns:a16="http://schemas.microsoft.com/office/drawing/2014/main" id="{856D158E-D920-9BEA-775D-D734422A0460}"/>
              </a:ext>
            </a:extLst>
          </p:cNvPr>
          <p:cNvSpPr>
            <a:spLocks noGrp="1"/>
          </p:cNvSpPr>
          <p:nvPr>
            <p:ph idx="1"/>
          </p:nvPr>
        </p:nvSpPr>
        <p:spPr>
          <a:xfrm>
            <a:off x="351934" y="1690688"/>
            <a:ext cx="11481847" cy="4092575"/>
          </a:xfrm>
        </p:spPr>
        <p:txBody>
          <a:bodyPr>
            <a:normAutofit lnSpcReduction="10000"/>
          </a:bodyPr>
          <a:lstStyle/>
          <a:p>
            <a:r>
              <a:rPr lang="en-GB" dirty="0"/>
              <a:t>1) Weak passwords and no password policies</a:t>
            </a:r>
          </a:p>
          <a:p>
            <a:pPr lvl="1"/>
            <a:r>
              <a:rPr lang="en-GB" dirty="0"/>
              <a:t>leading the system to be vulnerable to brute forcing passwords using certain tools</a:t>
            </a:r>
          </a:p>
          <a:p>
            <a:pPr lvl="1"/>
            <a:r>
              <a:rPr lang="en-GB" dirty="0"/>
              <a:t>Also leads to outdated passwords that could be part of data leaks etc.</a:t>
            </a:r>
          </a:p>
          <a:p>
            <a:pPr marL="457200" lvl="1" indent="0">
              <a:buNone/>
            </a:pPr>
            <a:r>
              <a:rPr lang="en-GB" b="1" dirty="0"/>
              <a:t>	</a:t>
            </a:r>
            <a:r>
              <a:rPr lang="en-GB" b="1" u="sng" dirty="0"/>
              <a:t>Mitigation</a:t>
            </a:r>
          </a:p>
          <a:p>
            <a:pPr marL="457200" lvl="1" indent="0">
              <a:buNone/>
            </a:pPr>
            <a:r>
              <a:rPr lang="en-GB" dirty="0"/>
              <a:t>		Create password policies including minimum length, expiry date etc.</a:t>
            </a:r>
          </a:p>
          <a:p>
            <a:pPr marL="457200" lvl="1" indent="0">
              <a:buNone/>
            </a:pPr>
            <a:endParaRPr lang="en-GB" dirty="0"/>
          </a:p>
          <a:p>
            <a:r>
              <a:rPr lang="en-GB" dirty="0"/>
              <a:t>2) No firewalls or windows defence</a:t>
            </a:r>
          </a:p>
          <a:p>
            <a:pPr lvl="1"/>
            <a:r>
              <a:rPr lang="en-GB" dirty="0"/>
              <a:t>Could lead to issues with Malware, Viruses and Trojan Horses.</a:t>
            </a:r>
          </a:p>
          <a:p>
            <a:pPr marL="457200" lvl="1" indent="0">
              <a:buNone/>
            </a:pPr>
            <a:r>
              <a:rPr lang="en-GB" b="1" dirty="0"/>
              <a:t>	</a:t>
            </a:r>
            <a:r>
              <a:rPr lang="en-GB" b="1" u="sng" dirty="0"/>
              <a:t>Mitigation</a:t>
            </a:r>
          </a:p>
          <a:p>
            <a:pPr marL="457200" lvl="1" indent="0">
              <a:buNone/>
            </a:pPr>
            <a:r>
              <a:rPr lang="en-GB" dirty="0"/>
              <a:t>		Activate all firewall defences in security settings.</a:t>
            </a:r>
          </a:p>
          <a:p>
            <a:pPr marL="457200" lvl="1" indent="0">
              <a:buNone/>
            </a:pPr>
            <a:endParaRPr lang="en-GB" dirty="0"/>
          </a:p>
        </p:txBody>
      </p:sp>
    </p:spTree>
    <p:extLst>
      <p:ext uri="{BB962C8B-B14F-4D97-AF65-F5344CB8AC3E}">
        <p14:creationId xmlns:p14="http://schemas.microsoft.com/office/powerpoint/2010/main" val="12316480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DB9CC-7430-002B-E334-8AF9D526CB65}"/>
              </a:ext>
            </a:extLst>
          </p:cNvPr>
          <p:cNvSpPr>
            <a:spLocks noGrp="1"/>
          </p:cNvSpPr>
          <p:nvPr>
            <p:ph type="title"/>
          </p:nvPr>
        </p:nvSpPr>
        <p:spPr>
          <a:xfrm>
            <a:off x="355075" y="136525"/>
            <a:ext cx="11481847" cy="1325563"/>
          </a:xfrm>
        </p:spPr>
        <p:txBody>
          <a:bodyPr/>
          <a:lstStyle/>
          <a:p>
            <a:r>
              <a:rPr lang="en-GB" dirty="0"/>
              <a:t>Advanced Vulnerabilities</a:t>
            </a:r>
          </a:p>
        </p:txBody>
      </p:sp>
      <p:sp>
        <p:nvSpPr>
          <p:cNvPr id="3" name="Content Placeholder 2">
            <a:extLst>
              <a:ext uri="{FF2B5EF4-FFF2-40B4-BE49-F238E27FC236}">
                <a16:creationId xmlns:a16="http://schemas.microsoft.com/office/drawing/2014/main" id="{D04322E5-8AB5-C790-D93E-1BD4A07FB228}"/>
              </a:ext>
            </a:extLst>
          </p:cNvPr>
          <p:cNvSpPr>
            <a:spLocks noGrp="1"/>
          </p:cNvSpPr>
          <p:nvPr>
            <p:ph idx="1"/>
          </p:nvPr>
        </p:nvSpPr>
        <p:spPr>
          <a:xfrm>
            <a:off x="358219" y="1384301"/>
            <a:ext cx="11481847" cy="2171700"/>
          </a:xfrm>
        </p:spPr>
        <p:txBody>
          <a:bodyPr>
            <a:normAutofit lnSpcReduction="10000"/>
          </a:bodyPr>
          <a:lstStyle/>
          <a:p>
            <a:r>
              <a:rPr lang="en-GB" dirty="0"/>
              <a:t>1) IIS and DNS vulnerabilities</a:t>
            </a:r>
          </a:p>
          <a:p>
            <a:pPr lvl="1"/>
            <a:r>
              <a:rPr lang="en-GB" dirty="0"/>
              <a:t>Securing IIS is crucial to prevent unauthorized access, data breaches, and exploitation of vulnerabilities that could expose sensitive files or compromise web applications. Securing DNS is essential to protect against attacks like DNS amplification, cache poisoning, and data leakage, ensuring the stability and integrity of critical network infrastructure.</a:t>
            </a:r>
          </a:p>
          <a:p>
            <a:pPr lvl="1"/>
            <a:endParaRPr lang="en-GB" dirty="0"/>
          </a:p>
          <a:p>
            <a:pPr marL="457200" lvl="1" indent="0">
              <a:buNone/>
            </a:pPr>
            <a:endParaRPr lang="en-GB" dirty="0"/>
          </a:p>
        </p:txBody>
      </p:sp>
      <p:sp>
        <p:nvSpPr>
          <p:cNvPr id="6" name="Content Placeholder 2">
            <a:extLst>
              <a:ext uri="{FF2B5EF4-FFF2-40B4-BE49-F238E27FC236}">
                <a16:creationId xmlns:a16="http://schemas.microsoft.com/office/drawing/2014/main" id="{6F85737F-FEBC-A744-59D5-47D4B6C39227}"/>
              </a:ext>
            </a:extLst>
          </p:cNvPr>
          <p:cNvSpPr txBox="1">
            <a:spLocks/>
          </p:cNvSpPr>
          <p:nvPr/>
        </p:nvSpPr>
        <p:spPr>
          <a:xfrm>
            <a:off x="355076" y="3813177"/>
            <a:ext cx="11481847" cy="21717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2) Drive Encryption</a:t>
            </a:r>
          </a:p>
          <a:p>
            <a:pPr lvl="1"/>
            <a:r>
              <a:rPr lang="en-GB" dirty="0"/>
              <a:t>Unencrypted drives allow them to be accessed by anyone freely and allows full access to the contents of the drive which could include sensitive information.</a:t>
            </a:r>
          </a:p>
        </p:txBody>
      </p:sp>
    </p:spTree>
    <p:extLst>
      <p:ext uri="{BB962C8B-B14F-4D97-AF65-F5344CB8AC3E}">
        <p14:creationId xmlns:p14="http://schemas.microsoft.com/office/powerpoint/2010/main" val="3498635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22DB7-E5A0-3331-E0CB-45B2D632B127}"/>
              </a:ext>
            </a:extLst>
          </p:cNvPr>
          <p:cNvSpPr>
            <a:spLocks noGrp="1"/>
          </p:cNvSpPr>
          <p:nvPr>
            <p:ph type="title"/>
          </p:nvPr>
        </p:nvSpPr>
        <p:spPr/>
        <p:txBody>
          <a:bodyPr/>
          <a:lstStyle/>
          <a:p>
            <a:r>
              <a:rPr lang="en-GB" dirty="0"/>
              <a:t>Advanced Proposed Mitigations</a:t>
            </a:r>
          </a:p>
        </p:txBody>
      </p:sp>
      <p:sp>
        <p:nvSpPr>
          <p:cNvPr id="3" name="Content Placeholder 2">
            <a:extLst>
              <a:ext uri="{FF2B5EF4-FFF2-40B4-BE49-F238E27FC236}">
                <a16:creationId xmlns:a16="http://schemas.microsoft.com/office/drawing/2014/main" id="{A110E02E-5F40-ED4F-CABB-6D432DBA7DE3}"/>
              </a:ext>
            </a:extLst>
          </p:cNvPr>
          <p:cNvSpPr>
            <a:spLocks noGrp="1"/>
          </p:cNvSpPr>
          <p:nvPr>
            <p:ph idx="1"/>
          </p:nvPr>
        </p:nvSpPr>
        <p:spPr>
          <a:xfrm>
            <a:off x="355075" y="3800475"/>
            <a:ext cx="11481847" cy="1641475"/>
          </a:xfrm>
        </p:spPr>
        <p:txBody>
          <a:bodyPr/>
          <a:lstStyle/>
          <a:p>
            <a:r>
              <a:rPr lang="en-GB" dirty="0"/>
              <a:t>Enabling BitLocker encryption ensures drive security, preventing access to those whose TPM (Trusted Platform Module) does not match the owner's system, preventing access without a recovery key. </a:t>
            </a:r>
          </a:p>
          <a:p>
            <a:endParaRPr lang="en-GB" dirty="0"/>
          </a:p>
        </p:txBody>
      </p:sp>
      <p:sp>
        <p:nvSpPr>
          <p:cNvPr id="6" name="Content Placeholder 2">
            <a:extLst>
              <a:ext uri="{FF2B5EF4-FFF2-40B4-BE49-F238E27FC236}">
                <a16:creationId xmlns:a16="http://schemas.microsoft.com/office/drawing/2014/main" id="{CDFE65AD-1D4A-D6C3-CB79-6B3636D23C58}"/>
              </a:ext>
            </a:extLst>
          </p:cNvPr>
          <p:cNvSpPr txBox="1">
            <a:spLocks/>
          </p:cNvSpPr>
          <p:nvPr/>
        </p:nvSpPr>
        <p:spPr>
          <a:xfrm>
            <a:off x="355076" y="1787525"/>
            <a:ext cx="11481847" cy="164147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Ensuring IIS and DNS are correctly set up and that all defensives are enabled, ensuring there are no backdoors for unauthorized access or DNS amplification.</a:t>
            </a:r>
          </a:p>
          <a:p>
            <a:endParaRPr lang="en-GB" dirty="0"/>
          </a:p>
        </p:txBody>
      </p:sp>
    </p:spTree>
    <p:extLst>
      <p:ext uri="{BB962C8B-B14F-4D97-AF65-F5344CB8AC3E}">
        <p14:creationId xmlns:p14="http://schemas.microsoft.com/office/powerpoint/2010/main" val="956865678"/>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4578e83a-c651-467e-b4ac-eda21ac66dab">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05AF22062FDE441875F95122206E002" ma:contentTypeVersion="10" ma:contentTypeDescription="Create a new document." ma:contentTypeScope="" ma:versionID="85d765fcf95f879fcd196a3aeb7f17e5">
  <xsd:schema xmlns:xsd="http://www.w3.org/2001/XMLSchema" xmlns:xs="http://www.w3.org/2001/XMLSchema" xmlns:p="http://schemas.microsoft.com/office/2006/metadata/properties" xmlns:ns2="4578e83a-c651-467e-b4ac-eda21ac66dab" targetNamespace="http://schemas.microsoft.com/office/2006/metadata/properties" ma:root="true" ma:fieldsID="e04cd382f98f8265f6cb08c9816c68c7" ns2:_="">
    <xsd:import namespace="4578e83a-c651-467e-b4ac-eda21ac66da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578e83a-c651-467e-b4ac-eda21ac66d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 ds:uri="4578e83a-c651-467e-b4ac-eda21ac66dab"/>
  </ds:schemaRefs>
</ds:datastoreItem>
</file>

<file path=customXml/itemProps2.xml><?xml version="1.0" encoding="utf-8"?>
<ds:datastoreItem xmlns:ds="http://schemas.openxmlformats.org/officeDocument/2006/customXml" ds:itemID="{77669A92-FC9E-4324-B704-DAA4C8EEFB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578e83a-c651-467e-b4ac-eda21ac66d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1299</TotalTime>
  <Words>536</Words>
  <Application>Microsoft Office PowerPoint</Application>
  <PresentationFormat>Widescreen</PresentationFormat>
  <Paragraphs>77</Paragraphs>
  <Slides>13</Slides>
  <Notes>0</Notes>
  <HiddenSlides>0</HiddenSlides>
  <MMClips>4</MMClips>
  <ScaleCrop>false</ScaleCrop>
  <HeadingPairs>
    <vt:vector size="6" baseType="variant">
      <vt:variant>
        <vt:lpstr>Fonts Used</vt:lpstr>
      </vt:variant>
      <vt:variant>
        <vt:i4>3</vt:i4>
      </vt:variant>
      <vt:variant>
        <vt:lpstr>Theme</vt:lpstr>
      </vt:variant>
      <vt:variant>
        <vt:i4>21</vt:i4>
      </vt:variant>
      <vt:variant>
        <vt:lpstr>Slide Titles</vt:lpstr>
      </vt:variant>
      <vt:variant>
        <vt:i4>13</vt:i4>
      </vt:variant>
    </vt:vector>
  </HeadingPairs>
  <TitlesOfParts>
    <vt:vector size="37"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Activity 1 – Setting up the Network</vt:lpstr>
      <vt:lpstr>Activity 1 – Network Showcase</vt:lpstr>
      <vt:lpstr>Activity 2 – Information Gathering</vt:lpstr>
      <vt:lpstr>Activity 2 – Findings</vt:lpstr>
      <vt:lpstr>Activity 3 – Vulnerability Assessment</vt:lpstr>
      <vt:lpstr>Activity 3 – Findings</vt:lpstr>
      <vt:lpstr>Activity 4 – Exploiting the Vulnerabilities</vt:lpstr>
      <vt:lpstr>Activity 4 – Findings</vt:lpstr>
      <vt:lpstr>Overall Vulnerabilities</vt:lpstr>
      <vt:lpstr>Basic Vulnerabilities &amp; Mitigations</vt:lpstr>
      <vt:lpstr>Advanced Vulnerabilities</vt:lpstr>
      <vt:lpstr>Advanced Proposed Mitigations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Ethan Hopkins (2201011)</cp:lastModifiedBy>
  <cp:revision>25</cp:revision>
  <dcterms:created xsi:type="dcterms:W3CDTF">2021-03-09T15:35:42Z</dcterms:created>
  <dcterms:modified xsi:type="dcterms:W3CDTF">2025-01-12T23:54:43Z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0x010100305AF22062FDE441875F95122206E002</vt:lpwstr>
  </property>
</Properties>
</file>