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311" r:id="rId6"/>
    <p:sldId id="312" r:id="rId7"/>
    <p:sldId id="313" r:id="rId8"/>
    <p:sldId id="316" r:id="rId9"/>
    <p:sldId id="296" r:id="rId10"/>
    <p:sldId id="297" r:id="rId11"/>
    <p:sldId id="298" r:id="rId12"/>
    <p:sldId id="299" r:id="rId13"/>
    <p:sldId id="300" r:id="rId14"/>
    <p:sldId id="303" r:id="rId15"/>
    <p:sldId id="317" r:id="rId16"/>
    <p:sldId id="318" r:id="rId17"/>
    <p:sldId id="310" r:id="rId18"/>
    <p:sldId id="302" r:id="rId19"/>
    <p:sldId id="301" r:id="rId20"/>
    <p:sldId id="304" r:id="rId21"/>
    <p:sldId id="307" r:id="rId22"/>
    <p:sldId id="305" r:id="rId23"/>
    <p:sldId id="306" r:id="rId24"/>
    <p:sldId id="308" r:id="rId25"/>
    <p:sldId id="309" r:id="rId26"/>
    <p:sldId id="295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1" d="100"/>
          <a:sy n="101" d="100"/>
        </p:scale>
        <p:origin x="191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Analysing and Solving Problems (APS)</a:t>
            </a:r>
          </a:p>
          <a:p>
            <a:r>
              <a:rPr lang="en-GB" dirty="0"/>
              <a:t>Adam Head, using material from 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 dirty="0"/>
              <a:t>07-Feb-2023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153400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Here is the pseudocode to the Bank Deposit problem:</a:t>
            </a:r>
          </a:p>
          <a:p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accountNumber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customerBalance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Input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Set</a:t>
            </a:r>
            <a:r>
              <a:rPr lang="en-GB" dirty="0"/>
              <a:t>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is:”</a:t>
            </a:r>
          </a:p>
          <a:p>
            <a:pPr marL="56007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newBalance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372200" y="1916832"/>
            <a:ext cx="2987824" cy="280076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What is your account number?</a:t>
            </a:r>
          </a:p>
          <a:p>
            <a:r>
              <a:rPr lang="en-GB" sz="1600" b="1" dirty="0"/>
              <a:t>123456 [Enter]</a:t>
            </a:r>
            <a:endParaRPr lang="en-GB" sz="1600" dirty="0"/>
          </a:p>
          <a:p>
            <a:r>
              <a:rPr lang="en-GB" sz="1600" dirty="0"/>
              <a:t>Your current balance is:</a:t>
            </a:r>
          </a:p>
          <a:p>
            <a:r>
              <a:rPr lang="en-GB" sz="1600" dirty="0"/>
              <a:t>50.00</a:t>
            </a:r>
          </a:p>
          <a:p>
            <a:r>
              <a:rPr lang="en-GB" sz="1600" dirty="0"/>
              <a:t>How much would you like to deposit?</a:t>
            </a:r>
          </a:p>
          <a:p>
            <a:r>
              <a:rPr lang="en-GB" sz="1600" b="1" dirty="0"/>
              <a:t>20.00 [Enter]</a:t>
            </a:r>
            <a:endParaRPr lang="en-GB" sz="1600" dirty="0"/>
          </a:p>
          <a:p>
            <a:r>
              <a:rPr lang="en-GB" sz="1600" dirty="0"/>
              <a:t>You paid in:</a:t>
            </a:r>
          </a:p>
          <a:p>
            <a:r>
              <a:rPr lang="en-GB" sz="1600" dirty="0"/>
              <a:t>20.00</a:t>
            </a:r>
          </a:p>
          <a:p>
            <a:r>
              <a:rPr lang="en-GB" sz="1600" dirty="0"/>
              <a:t>Your new balance is:</a:t>
            </a:r>
          </a:p>
          <a:p>
            <a:r>
              <a:rPr lang="en-GB" sz="1600" dirty="0"/>
              <a:t>70.00</a:t>
            </a:r>
          </a:p>
        </p:txBody>
      </p:sp>
    </p:spTree>
    <p:extLst>
      <p:ext uri="{BB962C8B-B14F-4D97-AF65-F5344CB8AC3E}">
        <p14:creationId xmlns:p14="http://schemas.microsoft.com/office/powerpoint/2010/main" val="45943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</a:t>
            </a:r>
            <a:r>
              <a:rPr lang="en-GB" b="1" dirty="0"/>
              <a:t>combine</a:t>
            </a:r>
            <a:r>
              <a:rPr lang="en-GB" dirty="0"/>
              <a:t> a message string and a variable value </a:t>
            </a:r>
            <a:r>
              <a:rPr lang="en-GB" b="1" dirty="0"/>
              <a:t>on one line</a:t>
            </a:r>
            <a:r>
              <a:rPr lang="en-GB" dirty="0"/>
              <a:t> in pseudocode.</a:t>
            </a:r>
          </a:p>
          <a:p>
            <a:pPr lvl="1"/>
            <a:r>
              <a:rPr lang="en-GB" dirty="0"/>
              <a:t>As long as </a:t>
            </a:r>
            <a:r>
              <a:rPr lang="en-GB" b="1" dirty="0"/>
              <a:t>both lines</a:t>
            </a:r>
            <a:r>
              <a:rPr lang="en-GB" dirty="0"/>
              <a:t> are for output i.e. Display …</a:t>
            </a:r>
          </a:p>
          <a:p>
            <a:r>
              <a:rPr lang="en-GB" dirty="0"/>
              <a:t>For example, for the following pseudocode: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dirty="0"/>
              <a:t>Lines 3 and 4 can be combined by separating the strings with a comma as follows:</a:t>
            </a:r>
          </a:p>
          <a:p>
            <a:pPr marL="1143000" lvl="2" indent="-45720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dirty="0"/>
              <a:t>”, </a:t>
            </a:r>
            <a:r>
              <a:rPr lang="en-GB" dirty="0" err="1"/>
              <a:t>depositAmount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your account number?”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accountNumber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customerBalance</a:t>
            </a:r>
            <a:r>
              <a:rPr lang="en-GB" dirty="0"/>
              <a:t> = 50.00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current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customerBalance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Input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Set </a:t>
            </a:r>
            <a:r>
              <a:rPr lang="en-GB" dirty="0" err="1"/>
              <a:t>newBalance</a:t>
            </a:r>
            <a:r>
              <a:rPr lang="en-GB" dirty="0"/>
              <a:t> = </a:t>
            </a:r>
            <a:r>
              <a:rPr lang="en-GB" dirty="0" err="1"/>
              <a:t>customerBalance</a:t>
            </a:r>
            <a:r>
              <a:rPr lang="en-GB" dirty="0"/>
              <a:t> + </a:t>
            </a:r>
            <a:r>
              <a:rPr lang="en-GB" dirty="0" err="1"/>
              <a:t>depositAmount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paid in: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depositAmount</a:t>
            </a:r>
            <a:endParaRPr lang="en-GB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new balance is: ”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 err="1">
                <a:highlight>
                  <a:srgbClr val="FFFF00"/>
                </a:highlight>
              </a:rPr>
              <a:t>newBalance</a:t>
            </a:r>
            <a:endParaRPr lang="en-GB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4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Strings in 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Shorter example, combining strings: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…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current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customerBalance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“How much would you like to deposit?”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Input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dirty="0"/>
              <a:t>Set </a:t>
            </a:r>
            <a:r>
              <a:rPr lang="en-GB" sz="1800" dirty="0" err="1"/>
              <a:t>newBalance</a:t>
            </a:r>
            <a:r>
              <a:rPr lang="en-GB" sz="1800" dirty="0"/>
              <a:t> = </a:t>
            </a:r>
            <a:r>
              <a:rPr lang="en-GB" sz="1800" dirty="0" err="1"/>
              <a:t>customerBalance</a:t>
            </a:r>
            <a:r>
              <a:rPr lang="en-GB" sz="1800" dirty="0"/>
              <a:t> + </a:t>
            </a:r>
            <a:r>
              <a:rPr lang="en-GB" sz="1800" dirty="0" err="1"/>
              <a:t>depositAmount</a:t>
            </a:r>
            <a:endParaRPr lang="en-GB" sz="1800" dirty="0"/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 paid in: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depositAmount</a:t>
            </a:r>
            <a:endParaRPr lang="en-GB" sz="1800" dirty="0">
              <a:highlight>
                <a:srgbClr val="FFFF00"/>
              </a:highlight>
            </a:endParaRPr>
          </a:p>
          <a:p>
            <a:pPr marL="1154430" lvl="2" indent="-514350">
              <a:buFont typeface="+mj-lt"/>
              <a:buAutoNum type="arabicPeriod"/>
            </a:pPr>
            <a:r>
              <a:rPr lang="en-GB" sz="1800" b="1" dirty="0"/>
              <a:t>Display</a:t>
            </a:r>
            <a:r>
              <a:rPr lang="en-GB" sz="1800" dirty="0"/>
              <a:t> “Your new balance is: ”</a:t>
            </a:r>
            <a:r>
              <a:rPr lang="en-GB" sz="1800" dirty="0">
                <a:highlight>
                  <a:srgbClr val="FFFF00"/>
                </a:highlight>
              </a:rPr>
              <a:t>, </a:t>
            </a:r>
            <a:r>
              <a:rPr lang="en-GB" sz="1800" dirty="0" err="1">
                <a:highlight>
                  <a:srgbClr val="FFFF00"/>
                </a:highlight>
              </a:rPr>
              <a:t>newBalance</a:t>
            </a:r>
            <a:endParaRPr lang="en-GB" sz="1800" dirty="0">
              <a:highlight>
                <a:srgbClr val="FFFF00"/>
              </a:highlight>
            </a:endParaRPr>
          </a:p>
          <a:p>
            <a:pPr marL="1143000" lvl="2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4581128"/>
            <a:ext cx="6408712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What is your account number?</a:t>
            </a:r>
          </a:p>
          <a:p>
            <a:r>
              <a:rPr lang="en-GB" b="1" dirty="0"/>
              <a:t>123456 [Enter]</a:t>
            </a:r>
            <a:endParaRPr lang="en-GB" dirty="0"/>
          </a:p>
          <a:p>
            <a:r>
              <a:rPr lang="en-GB" dirty="0"/>
              <a:t>Your current balance is: 50.00</a:t>
            </a:r>
          </a:p>
          <a:p>
            <a:r>
              <a:rPr lang="en-GB" dirty="0"/>
              <a:t>How much would you like to deposit?</a:t>
            </a:r>
          </a:p>
          <a:p>
            <a:r>
              <a:rPr lang="en-GB" b="1" dirty="0"/>
              <a:t>20.00 [Enter]</a:t>
            </a:r>
            <a:endParaRPr lang="en-GB" dirty="0"/>
          </a:p>
          <a:p>
            <a:r>
              <a:rPr lang="en-GB" dirty="0"/>
              <a:t>You paid in: 20.00</a:t>
            </a:r>
          </a:p>
          <a:p>
            <a:r>
              <a:rPr lang="en-GB" dirty="0"/>
              <a:t>Your new balance is: 70.00</a:t>
            </a:r>
          </a:p>
        </p:txBody>
      </p:sp>
    </p:spTree>
    <p:extLst>
      <p:ext uri="{BB962C8B-B14F-4D97-AF65-F5344CB8AC3E}">
        <p14:creationId xmlns:p14="http://schemas.microsoft.com/office/powerpoint/2010/main" val="631647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6592887"/>
              </p:ext>
            </p:extLst>
          </p:nvPr>
        </p:nvGraphicFramePr>
        <p:xfrm>
          <a:off x="612775" y="1600200"/>
          <a:ext cx="8153400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98985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433819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971600" y="2242906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863588" y="3173644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863588" y="3986692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863588" y="4846616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331640" y="5811424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the last lecture.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Walkthrough Demonstration</a:t>
            </a:r>
          </a:p>
        </p:txBody>
      </p:sp>
    </p:spTree>
    <p:extLst>
      <p:ext uri="{BB962C8B-B14F-4D97-AF65-F5344CB8AC3E}">
        <p14:creationId xmlns:p14="http://schemas.microsoft.com/office/powerpoint/2010/main" val="15780271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83241458"/>
              </p:ext>
            </p:extLst>
          </p:nvPr>
        </p:nvGraphicFramePr>
        <p:xfrm>
          <a:off x="612775" y="1600200"/>
          <a:ext cx="8153400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229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83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if we wanted to make the following changes to the simple algorithms we have been writing:</a:t>
            </a:r>
          </a:p>
          <a:p>
            <a:pPr lvl="1"/>
            <a:r>
              <a:rPr lang="en-GB" dirty="0"/>
              <a:t>In the Student Credits problem, if student has a enough credits display a congratulations message, otherwise display credits left</a:t>
            </a:r>
          </a:p>
          <a:p>
            <a:pPr lvl="1"/>
            <a:r>
              <a:rPr lang="en-GB" dirty="0"/>
              <a:t>The Shopping Basket Calculator: allow the user to enter any number of Item prices they want.</a:t>
            </a:r>
          </a:p>
          <a:p>
            <a:r>
              <a:rPr lang="en-GB" dirty="0"/>
              <a:t>We need control structures!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933264" y="3212976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1809028" y="3501008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3527884" y="1600200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3419872" y="2695972"/>
            <a:ext cx="1800200" cy="115212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3419872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6444208" y="4437112"/>
            <a:ext cx="1800200" cy="7200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>
            <a:off x="4319972" y="2060848"/>
            <a:ext cx="0" cy="6351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4319972" y="3848100"/>
            <a:ext cx="0" cy="58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5220072" y="3272036"/>
            <a:ext cx="2124236" cy="116507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4932040" y="5884101"/>
            <a:ext cx="1584176" cy="4606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4658596" y="4818568"/>
            <a:ext cx="726909" cy="14041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6170764" y="4710556"/>
            <a:ext cx="726909" cy="162018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32649" y="2932723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56384" y="3854574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539552" y="3212976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827584" y="4221088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680012" y="3645023"/>
            <a:ext cx="4086036" cy="2489143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897260" y="1600200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3357200" y="2636912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3609228" y="3832482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3357200" y="5445224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4689348" y="2125977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4689348" y="3212976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4689348" y="4840594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6732240" y="4817830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6804248" y="6021288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3623630" y="3522730"/>
            <a:ext cx="1065718" cy="2210527"/>
          </a:xfrm>
          <a:prstGeom prst="bentConnector4">
            <a:avLst>
              <a:gd name="adj1" fmla="val -105386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5769468" y="4336538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7596336" y="5430478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5772308" y="3996996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196302" y="4817830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 and 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know how to write pseudocode for Sequence statements.</a:t>
            </a:r>
          </a:p>
          <a:p>
            <a:r>
              <a:rPr lang="en-GB" dirty="0"/>
              <a:t>What about for Selection </a:t>
            </a:r>
            <a:r>
              <a:rPr lang="en-GB"/>
              <a:t>and Repetition?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507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12660</TotalTime>
  <Words>1202</Words>
  <Application>Microsoft Office PowerPoint</Application>
  <PresentationFormat>On-screen Show (4:3)</PresentationFormat>
  <Paragraphs>224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Cambria</vt:lpstr>
      <vt:lpstr>Wingdings</vt:lpstr>
      <vt:lpstr>Wingdings 2</vt:lpstr>
      <vt:lpstr>Median</vt:lpstr>
      <vt:lpstr>Flowcharts and Control Structures</vt:lpstr>
      <vt:lpstr>Today’s Lecture</vt:lpstr>
      <vt:lpstr>Combining Strings in Pseudocode</vt:lpstr>
      <vt:lpstr>Combining Strings in Pseudocode</vt:lpstr>
      <vt:lpstr>Combining Strings in Pseudocode</vt:lpstr>
      <vt:lpstr>Combining Strings in Pseudocode</vt:lpstr>
      <vt:lpstr>Flowcharts</vt:lpstr>
      <vt:lpstr>Basic Flowchart Symbols</vt:lpstr>
      <vt:lpstr>Flowchart Examples</vt:lpstr>
      <vt:lpstr>Pseudocode: Tip Calculator Problem</vt:lpstr>
      <vt:lpstr>Exercises</vt:lpstr>
      <vt:lpstr>Control Structures</vt:lpstr>
      <vt:lpstr>Comparison Operators</vt:lpstr>
      <vt:lpstr>Comparison Operators</vt:lpstr>
      <vt:lpstr>Control Structures</vt:lpstr>
      <vt:lpstr>Control Structures</vt:lpstr>
      <vt:lpstr>Sequence</vt:lpstr>
      <vt:lpstr>Selection (Decision)</vt:lpstr>
      <vt:lpstr>Selection (Decision) A Simple Example</vt:lpstr>
      <vt:lpstr>Selection</vt:lpstr>
      <vt:lpstr>Repetition</vt:lpstr>
      <vt:lpstr>Repetition A Simple Example</vt:lpstr>
      <vt:lpstr>Pseudocode and Control Structures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Adam</cp:lastModifiedBy>
  <cp:revision>2031</cp:revision>
  <cp:lastPrinted>2014-09-29T16:21:25Z</cp:lastPrinted>
  <dcterms:created xsi:type="dcterms:W3CDTF">2013-09-18T07:00:31Z</dcterms:created>
  <dcterms:modified xsi:type="dcterms:W3CDTF">2023-02-07T11:43:58Z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