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68" r:id="rId3"/>
    <p:sldId id="257" r:id="rId4"/>
    <p:sldId id="258" r:id="rId5"/>
    <p:sldId id="259" r:id="rId6"/>
    <p:sldId id="260" r:id="rId7"/>
    <p:sldId id="27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9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54529" autoAdjust="0"/>
  </p:normalViewPr>
  <p:slideViewPr>
    <p:cSldViewPr>
      <p:cViewPr varScale="1">
        <p:scale>
          <a:sx n="38" d="100"/>
          <a:sy n="38" d="100"/>
        </p:scale>
        <p:origin x="-14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90956C-7BA9-4BF3-9B76-E5F9E4A971DF}" type="datetimeFigureOut">
              <a:rPr lang="en-GB" smtClean="0"/>
              <a:t>11/10/2016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726DB0-E258-44E7-9D09-E65B742F63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42534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726DB0-E258-44E7-9D09-E65B742F63E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16713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726DB0-E258-44E7-9D09-E65B742F63E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11550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726DB0-E258-44E7-9D09-E65B742F63E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64012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726DB0-E258-44E7-9D09-E65B742F63E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26866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726DB0-E258-44E7-9D09-E65B742F63E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988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sz="1200" b="0" i="0" u="none" strike="noStrike" baseline="0" dirty="0" smtClean="0">
              <a:latin typeface="WarnockPro-Regular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726DB0-E258-44E7-9D09-E65B742F63E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22739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726DB0-E258-44E7-9D09-E65B742F63E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33524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726DB0-E258-44E7-9D09-E65B742F63E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69447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726DB0-E258-44E7-9D09-E65B742F63E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121234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726DB0-E258-44E7-9D09-E65B742F63E7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667744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726DB0-E258-44E7-9D09-E65B742F63E7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909552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726DB0-E258-44E7-9D09-E65B742F63E7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87199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7C52E-4803-4C85-89D8-2C9E8A33C632}" type="datetimeFigureOut">
              <a:rPr lang="en-GB" smtClean="0"/>
              <a:t>11/10/2016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E07C04-27A8-4341-9960-6B15DBAD35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44762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7C52E-4803-4C85-89D8-2C9E8A33C632}" type="datetimeFigureOut">
              <a:rPr lang="en-GB" smtClean="0"/>
              <a:t>11/10/2016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E07C04-27A8-4341-9960-6B15DBAD35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60574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7C52E-4803-4C85-89D8-2C9E8A33C632}" type="datetimeFigureOut">
              <a:rPr lang="en-GB" smtClean="0"/>
              <a:t>11/10/2016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E07C04-27A8-4341-9960-6B15DBAD35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46990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7C52E-4803-4C85-89D8-2C9E8A33C632}" type="datetimeFigureOut">
              <a:rPr lang="en-GB" smtClean="0"/>
              <a:t>11/10/2016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E07C04-27A8-4341-9960-6B15DBAD35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63696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7C52E-4803-4C85-89D8-2C9E8A33C632}" type="datetimeFigureOut">
              <a:rPr lang="en-GB" smtClean="0"/>
              <a:t>11/10/2016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E07C04-27A8-4341-9960-6B15DBAD35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306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7C52E-4803-4C85-89D8-2C9E8A33C632}" type="datetimeFigureOut">
              <a:rPr lang="en-GB" smtClean="0"/>
              <a:t>11/10/2016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E07C04-27A8-4341-9960-6B15DBAD35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094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7C52E-4803-4C85-89D8-2C9E8A33C632}" type="datetimeFigureOut">
              <a:rPr lang="en-GB" smtClean="0"/>
              <a:t>11/10/2016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E07C04-27A8-4341-9960-6B15DBAD35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05668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7C52E-4803-4C85-89D8-2C9E8A33C632}" type="datetimeFigureOut">
              <a:rPr lang="en-GB" smtClean="0"/>
              <a:t>11/10/2016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E07C04-27A8-4341-9960-6B15DBAD35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2548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7C52E-4803-4C85-89D8-2C9E8A33C632}" type="datetimeFigureOut">
              <a:rPr lang="en-GB" smtClean="0"/>
              <a:t>11/10/2016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E07C04-27A8-4341-9960-6B15DBAD35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64885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7C52E-4803-4C85-89D8-2C9E8A33C632}" type="datetimeFigureOut">
              <a:rPr lang="en-GB" smtClean="0"/>
              <a:t>11/10/2016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E07C04-27A8-4341-9960-6B15DBAD35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08452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07C52E-4803-4C85-89D8-2C9E8A33C632}" type="datetimeFigureOut">
              <a:rPr lang="en-GB" smtClean="0"/>
              <a:t>11/10/2016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E07C04-27A8-4341-9960-6B15DBAD35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6675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07C52E-4803-4C85-89D8-2C9E8A33C632}" type="datetimeFigureOut">
              <a:rPr lang="en-GB" smtClean="0"/>
              <a:t>11/10/2016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E07C04-27A8-4341-9960-6B15DBAD35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54607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Week two session one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Management of working capital (2) – </a:t>
            </a:r>
            <a:r>
              <a:rPr lang="en-GB" dirty="0" smtClean="0"/>
              <a:t>Inventory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3054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Managing inventory</a:t>
            </a:r>
          </a:p>
          <a:p>
            <a:r>
              <a:rPr lang="en-GB" dirty="0" smtClean="0"/>
              <a:t>Minimising inventory costs</a:t>
            </a:r>
          </a:p>
          <a:p>
            <a:r>
              <a:rPr lang="en-GB" dirty="0" smtClean="0"/>
              <a:t>The Economic Order Quantity (ECQ)</a:t>
            </a:r>
          </a:p>
          <a:p>
            <a:r>
              <a:rPr lang="en-GB" dirty="0" smtClean="0"/>
              <a:t>Bulk discounts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78710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Management of working capital Inventory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</a:p>
          <a:p>
            <a:r>
              <a:rPr lang="en-GB" dirty="0" smtClean="0"/>
              <a:t>Managing inventories:</a:t>
            </a:r>
          </a:p>
          <a:p>
            <a:pPr lvl="1"/>
            <a:r>
              <a:rPr lang="en-GB" dirty="0" smtClean="0"/>
              <a:t>The Economic Order Quantity (ECQ)</a:t>
            </a:r>
          </a:p>
          <a:p>
            <a:pPr lvl="1"/>
            <a:r>
              <a:rPr lang="en-GB" dirty="0" smtClean="0"/>
              <a:t>Bulk discounts</a:t>
            </a:r>
          </a:p>
          <a:p>
            <a:pPr lvl="1"/>
            <a:r>
              <a:rPr lang="en-GB" dirty="0" smtClean="0"/>
              <a:t>Uncertainty in demand </a:t>
            </a:r>
          </a:p>
          <a:p>
            <a:r>
              <a:rPr lang="en-GB" dirty="0" smtClean="0"/>
              <a:t>The EOQ model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11308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Management of working capital Inventory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Costs involved in an holding inventory ordering system:</a:t>
            </a:r>
          </a:p>
          <a:p>
            <a:pPr lvl="1"/>
            <a:r>
              <a:rPr lang="en-GB" dirty="0" smtClean="0"/>
              <a:t>The purchase cost</a:t>
            </a:r>
          </a:p>
          <a:p>
            <a:pPr lvl="1"/>
            <a:r>
              <a:rPr lang="en-GB" dirty="0" smtClean="0"/>
              <a:t>Reorder cost</a:t>
            </a:r>
          </a:p>
          <a:p>
            <a:pPr lvl="1"/>
            <a:r>
              <a:rPr lang="en-GB" dirty="0" smtClean="0"/>
              <a:t>Inventory-holding cost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6078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Management of working capital Inventory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i="0" u="none" strike="noStrike" baseline="0" dirty="0" smtClean="0">
                <a:solidFill>
                  <a:srgbClr val="0049BC"/>
                </a:solidFill>
                <a:latin typeface="WarnockPro-Bold"/>
              </a:rPr>
              <a:t>Minimising costs</a:t>
            </a:r>
          </a:p>
          <a:p>
            <a:pPr marL="0" indent="0">
              <a:buNone/>
            </a:pPr>
            <a:r>
              <a:rPr lang="en-GB" sz="2000" dirty="0" smtClean="0"/>
              <a:t>One obvious approach to finding the economic order quantity is to calculate the costs p.a. for various order quantities and identify the order quantity that gives the minimum total cost.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b="1" dirty="0" smtClean="0"/>
              <a:t>Example 1</a:t>
            </a:r>
          </a:p>
          <a:p>
            <a:pPr marL="0" indent="0">
              <a:buNone/>
            </a:pPr>
            <a:r>
              <a:rPr lang="en-GB" sz="2000" b="0" i="0" u="none" strike="noStrike" baseline="0" dirty="0" smtClean="0"/>
              <a:t>Janis has demand for 40,000 desks p.a. the purchase price of each desk is $25. There are ordering costs of $20</a:t>
            </a:r>
            <a:r>
              <a:rPr lang="en-GB" sz="2000" b="0" i="0" u="none" strike="noStrike" dirty="0" smtClean="0"/>
              <a:t> </a:t>
            </a:r>
            <a:r>
              <a:rPr lang="en-GB" sz="2000" b="0" i="0" u="none" strike="noStrike" baseline="0" dirty="0" smtClean="0"/>
              <a:t>for each order placed. Inventory holding costs amount to 10% p.a. of inventory value.</a:t>
            </a:r>
          </a:p>
          <a:p>
            <a:pPr marL="0" indent="0">
              <a:buNone/>
            </a:pPr>
            <a:r>
              <a:rPr lang="en-GB" sz="2000" b="1" i="0" u="none" strike="noStrike" baseline="0" dirty="0" smtClean="0"/>
              <a:t>Calculate the inventory costs p.a. for the following order quantities, and plot them on a graph:</a:t>
            </a:r>
          </a:p>
          <a:p>
            <a:pPr marL="0" indent="0">
              <a:buNone/>
            </a:pPr>
            <a:r>
              <a:rPr lang="en-GB" sz="2000" b="1" i="0" u="none" strike="noStrike" baseline="0" dirty="0" smtClean="0"/>
              <a:t>(a) 500 units</a:t>
            </a:r>
          </a:p>
          <a:p>
            <a:pPr marL="0" indent="0">
              <a:buNone/>
            </a:pPr>
            <a:r>
              <a:rPr lang="en-GB" sz="2000" b="1" i="0" u="none" strike="noStrike" baseline="0" dirty="0" smtClean="0"/>
              <a:t>(b) 750 units</a:t>
            </a:r>
          </a:p>
          <a:p>
            <a:pPr marL="0" indent="0">
              <a:buNone/>
            </a:pPr>
            <a:r>
              <a:rPr lang="en-GB" sz="2000" b="1" i="0" u="none" strike="noStrike" baseline="0" dirty="0" smtClean="0"/>
              <a:t>(c) 1000 units</a:t>
            </a:r>
          </a:p>
          <a:p>
            <a:pPr marL="0" indent="0">
              <a:buNone/>
            </a:pPr>
            <a:r>
              <a:rPr lang="en-GB" sz="2000" b="1" i="0" u="none" strike="noStrike" baseline="0" dirty="0" smtClean="0"/>
              <a:t>(d) 1250 units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555874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Management of working capital Inventory 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517" y="2708920"/>
            <a:ext cx="8967798" cy="226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37276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Management of working capital Inventory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Answer to example one contd.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289864"/>
            <a:ext cx="6768752" cy="41054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13435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Management of working capital Inventory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i="0" u="none" strike="noStrike" baseline="0" dirty="0" smtClean="0">
                <a:solidFill>
                  <a:srgbClr val="0049BC"/>
                </a:solidFill>
                <a:latin typeface="WarnockPro-Bold"/>
              </a:rPr>
              <a:t>The EOQ formula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708920"/>
            <a:ext cx="8362846" cy="3561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70204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Management of working capital Inventory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/>
              <a:t>Example 2</a:t>
            </a:r>
          </a:p>
          <a:p>
            <a:pPr marL="0" indent="0">
              <a:buNone/>
            </a:pPr>
            <a:r>
              <a:rPr lang="en-GB" dirty="0" smtClean="0"/>
              <a:t>For the information given in Example 1</a:t>
            </a:r>
          </a:p>
          <a:p>
            <a:pPr marL="0" indent="0">
              <a:buNone/>
            </a:pPr>
            <a:r>
              <a:rPr lang="en-GB" dirty="0" smtClean="0"/>
              <a:t>(a) use the EOQ formula to calculate the Economic Order Quantity.</a:t>
            </a:r>
          </a:p>
          <a:p>
            <a:pPr marL="0" indent="0">
              <a:buNone/>
            </a:pPr>
            <a:r>
              <a:rPr lang="en-GB" dirty="0" smtClean="0"/>
              <a:t>(b) calculate the total inventory costs for this order quantity.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5481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Management of working capital Inventory 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37" y="2708920"/>
            <a:ext cx="9114898" cy="21041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97333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Management of working capital Inventory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i="0" u="none" strike="noStrike" baseline="0" dirty="0" smtClean="0">
                <a:solidFill>
                  <a:srgbClr val="0049BC"/>
                </a:solidFill>
                <a:latin typeface="WarnockPro-Bold"/>
              </a:rPr>
              <a:t>Quantity discounts</a:t>
            </a:r>
          </a:p>
          <a:p>
            <a:pPr marL="0" indent="0">
              <a:buNone/>
            </a:pPr>
            <a:endParaRPr lang="en-GB" b="1" dirty="0">
              <a:solidFill>
                <a:srgbClr val="0049BC"/>
              </a:solidFill>
              <a:latin typeface="WarnockPro-Bold"/>
            </a:endParaRPr>
          </a:p>
          <a:p>
            <a:pPr marL="0" indent="0">
              <a:buNone/>
            </a:pPr>
            <a:r>
              <a:rPr lang="en-GB" dirty="0" smtClean="0"/>
              <a:t>Often, discounts will be offered for ordering in large quantities. The problem may be solved using the following steps:</a:t>
            </a:r>
          </a:p>
          <a:p>
            <a:pPr marL="0" indent="0">
              <a:buNone/>
            </a:pPr>
            <a:endParaRPr lang="en-GB" dirty="0" smtClean="0"/>
          </a:p>
          <a:p>
            <a:pPr marL="514350" indent="-514350">
              <a:buFont typeface="+mj-lt"/>
              <a:buAutoNum type="arabicParenR"/>
            </a:pPr>
            <a:r>
              <a:rPr lang="en-GB" dirty="0" smtClean="0"/>
              <a:t>Calculate EOQ ignoring discounts</a:t>
            </a:r>
          </a:p>
          <a:p>
            <a:pPr marL="514350" indent="-514350">
              <a:buFont typeface="+mj-lt"/>
              <a:buAutoNum type="arabicParenR"/>
            </a:pPr>
            <a:r>
              <a:rPr lang="en-GB" dirty="0" smtClean="0"/>
              <a:t>If it is below the quantity which must be ordered to obtain discounts, calculate total annual inventory costs.</a:t>
            </a:r>
          </a:p>
          <a:p>
            <a:pPr marL="514350" indent="-514350">
              <a:buFont typeface="+mj-lt"/>
              <a:buAutoNum type="arabicParenR"/>
            </a:pPr>
            <a:r>
              <a:rPr lang="en-GB" dirty="0" smtClean="0"/>
              <a:t>Recalculate total annual inventory costs using the order size required to just obtain the discount</a:t>
            </a:r>
          </a:p>
          <a:p>
            <a:pPr marL="514350" indent="-514350">
              <a:buFont typeface="+mj-lt"/>
              <a:buAutoNum type="arabicParenR"/>
            </a:pPr>
            <a:r>
              <a:rPr lang="en-GB" dirty="0" smtClean="0"/>
              <a:t>Compare the cost of step 2 and 3 with the saving from the discount and select the minimum cost alternative.</a:t>
            </a:r>
          </a:p>
          <a:p>
            <a:pPr marL="514350" indent="-514350">
              <a:buFont typeface="+mj-lt"/>
              <a:buAutoNum type="arabicParenR"/>
            </a:pPr>
            <a:r>
              <a:rPr lang="en-GB" dirty="0" smtClean="0"/>
              <a:t>Repeat for all discount levels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4329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Management of working capital Inventory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en-GB" sz="2200" b="1" dirty="0">
                <a:solidFill>
                  <a:srgbClr val="0049BC"/>
                </a:solidFill>
                <a:latin typeface="WarnockPro-Bold"/>
              </a:rPr>
              <a:t>Quantity </a:t>
            </a:r>
            <a:r>
              <a:rPr lang="en-GB" sz="2200" b="1" dirty="0" smtClean="0">
                <a:solidFill>
                  <a:srgbClr val="0049BC"/>
                </a:solidFill>
                <a:latin typeface="WarnockPro-Bold"/>
              </a:rPr>
              <a:t>discounts</a:t>
            </a:r>
          </a:p>
          <a:p>
            <a:pPr marL="0" lvl="0" indent="0">
              <a:buNone/>
            </a:pPr>
            <a:endParaRPr lang="en-GB" sz="2200" b="1" dirty="0">
              <a:solidFill>
                <a:srgbClr val="0049BC"/>
              </a:solidFill>
              <a:latin typeface="WarnockPro-Bold"/>
            </a:endParaRPr>
          </a:p>
          <a:p>
            <a:pPr marL="0" lvl="0" indent="0">
              <a:buNone/>
            </a:pPr>
            <a:r>
              <a:rPr lang="en-GB" sz="2200" b="1" dirty="0" smtClean="0">
                <a:latin typeface="WarnockPro-Bold"/>
              </a:rPr>
              <a:t>Example 3 – Quantity discounts</a:t>
            </a:r>
            <a:endParaRPr lang="en-GB" sz="2200" b="1" dirty="0">
              <a:latin typeface="WarnockPro-Bold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346" y="3429958"/>
            <a:ext cx="9144001" cy="18685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89100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Management of working capital Inventory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en-GB" sz="2200" b="1" dirty="0">
                <a:solidFill>
                  <a:srgbClr val="0049BC"/>
                </a:solidFill>
                <a:latin typeface="WarnockPro-Bold"/>
              </a:rPr>
              <a:t>Quantity discounts</a:t>
            </a:r>
          </a:p>
          <a:p>
            <a:pPr marL="0" lvl="0" indent="0">
              <a:buNone/>
            </a:pPr>
            <a:endParaRPr lang="en-GB" sz="2200" b="1" dirty="0">
              <a:solidFill>
                <a:srgbClr val="0049BC"/>
              </a:solidFill>
              <a:latin typeface="WarnockPro-Bold"/>
            </a:endParaRPr>
          </a:p>
          <a:p>
            <a:pPr marL="0" lvl="0" indent="0">
              <a:buNone/>
            </a:pPr>
            <a:r>
              <a:rPr lang="en-GB" sz="2200" b="1" dirty="0">
                <a:solidFill>
                  <a:prstClr val="black"/>
                </a:solidFill>
                <a:latin typeface="WarnockPro-Bold"/>
              </a:rPr>
              <a:t>Example 3 – Quantity discounts</a:t>
            </a:r>
          </a:p>
          <a:p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551077"/>
            <a:ext cx="9144000" cy="2025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04226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Management of working capital Inventory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i="0" u="none" strike="noStrike" baseline="0" dirty="0" smtClean="0">
                <a:solidFill>
                  <a:srgbClr val="0049BC"/>
                </a:solidFill>
                <a:latin typeface="WarnockPro-Bold"/>
              </a:rPr>
              <a:t>The Just-in-time system</a:t>
            </a:r>
            <a:endParaRPr lang="en-GB" b="1" dirty="0">
              <a:solidFill>
                <a:srgbClr val="0049BC"/>
              </a:solidFill>
              <a:latin typeface="WarnockPro-Bold"/>
            </a:endParaRPr>
          </a:p>
          <a:p>
            <a:r>
              <a:rPr lang="en-GB" dirty="0" smtClean="0">
                <a:latin typeface="WarnockPro-Bold"/>
              </a:rPr>
              <a:t>Finished goods</a:t>
            </a:r>
          </a:p>
          <a:p>
            <a:r>
              <a:rPr lang="en-GB" dirty="0" smtClean="0">
                <a:latin typeface="WarnockPro-Bold"/>
              </a:rPr>
              <a:t>Work-in-Progress</a:t>
            </a:r>
          </a:p>
          <a:p>
            <a:r>
              <a:rPr lang="en-GB" dirty="0" smtClean="0">
                <a:latin typeface="WarnockPro-Bold"/>
              </a:rPr>
              <a:t>Raw Materials</a:t>
            </a:r>
          </a:p>
          <a:p>
            <a:pPr marL="0" indent="0">
              <a:buNone/>
            </a:pPr>
            <a:r>
              <a:rPr lang="en-GB" dirty="0" smtClean="0">
                <a:latin typeface="WarnockPro-Bold"/>
              </a:rPr>
              <a:t>Benefits of JIT:</a:t>
            </a:r>
          </a:p>
          <a:p>
            <a:pPr lvl="1"/>
            <a:r>
              <a:rPr lang="en-GB" dirty="0" smtClean="0">
                <a:latin typeface="WarnockPro-Bold"/>
              </a:rPr>
              <a:t>Reduction in inventory holding costs</a:t>
            </a:r>
          </a:p>
          <a:p>
            <a:pPr lvl="1"/>
            <a:r>
              <a:rPr lang="en-GB" dirty="0" smtClean="0">
                <a:latin typeface="WarnockPro-Bold"/>
              </a:rPr>
              <a:t>Reduced manufacturing lead times</a:t>
            </a:r>
          </a:p>
          <a:p>
            <a:pPr lvl="1"/>
            <a:r>
              <a:rPr lang="en-GB" dirty="0" smtClean="0">
                <a:latin typeface="WarnockPro-Bold"/>
              </a:rPr>
              <a:t>Improved labour productivity</a:t>
            </a:r>
          </a:p>
          <a:p>
            <a:pPr lvl="1"/>
            <a:r>
              <a:rPr lang="en-GB" dirty="0" smtClean="0">
                <a:latin typeface="WarnockPro-Bold"/>
              </a:rPr>
              <a:t>Reduced scrap/rework/warranty costs</a:t>
            </a:r>
          </a:p>
          <a:p>
            <a:pPr lvl="1"/>
            <a:endParaRPr lang="en-GB" dirty="0" smtClean="0">
              <a:latin typeface="WarnockPro-Bold"/>
            </a:endParaRPr>
          </a:p>
          <a:p>
            <a:pPr marL="57150" indent="0">
              <a:buNone/>
            </a:pPr>
            <a:r>
              <a:rPr lang="en-GB" dirty="0" smtClean="0">
                <a:latin typeface="WarnockPro-Bold"/>
              </a:rPr>
              <a:t>When is JIT not appropriate</a:t>
            </a:r>
          </a:p>
          <a:p>
            <a:pPr marL="0" indent="0">
              <a:buNone/>
            </a:pPr>
            <a:endParaRPr lang="en-GB" dirty="0" smtClean="0">
              <a:latin typeface="WarnockPro-Bold"/>
            </a:endParaRPr>
          </a:p>
          <a:p>
            <a:pPr marL="0" indent="0">
              <a:buNone/>
            </a:pPr>
            <a:endParaRPr lang="en-GB" dirty="0" smtClean="0">
              <a:latin typeface="WarnockPro-Bold"/>
            </a:endParaRPr>
          </a:p>
          <a:p>
            <a:endParaRPr lang="en-GB" dirty="0" smtClean="0">
              <a:solidFill>
                <a:srgbClr val="0049BC"/>
              </a:solidFill>
              <a:latin typeface="WarnockPro-Bold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64223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Management of working capital Inventory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Objectives</a:t>
            </a:r>
          </a:p>
          <a:p>
            <a:r>
              <a:rPr lang="en-GB" dirty="0" smtClean="0"/>
              <a:t>Managing inventory</a:t>
            </a:r>
          </a:p>
          <a:p>
            <a:r>
              <a:rPr lang="en-GB" dirty="0" smtClean="0"/>
              <a:t>Minimising inventory costs</a:t>
            </a:r>
          </a:p>
          <a:p>
            <a:r>
              <a:rPr lang="en-GB" dirty="0" smtClean="0"/>
              <a:t>The Economic Order Quantity (ECQ)</a:t>
            </a:r>
          </a:p>
          <a:p>
            <a:r>
              <a:rPr lang="en-GB" dirty="0" smtClean="0"/>
              <a:t>Bulk discounts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00813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314</TotalTime>
  <Words>453</Words>
  <Application>Microsoft Office PowerPoint</Application>
  <PresentationFormat>On-screen Show (4:3)</PresentationFormat>
  <Paragraphs>91</Paragraphs>
  <Slides>15</Slides>
  <Notes>12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Week two session one</vt:lpstr>
      <vt:lpstr>Objectives</vt:lpstr>
      <vt:lpstr>Management of working capital Inventory </vt:lpstr>
      <vt:lpstr>Management of working capital Inventory </vt:lpstr>
      <vt:lpstr>Management of working capital Inventory </vt:lpstr>
      <vt:lpstr>Management of working capital Inventory </vt:lpstr>
      <vt:lpstr>Management of working capital Inventory </vt:lpstr>
      <vt:lpstr>Management of working capital Inventory </vt:lpstr>
      <vt:lpstr>Management of working capital Inventory </vt:lpstr>
      <vt:lpstr>Management of working capital Inventory </vt:lpstr>
      <vt:lpstr>Management of working capital Inventory </vt:lpstr>
      <vt:lpstr>Management of working capital Inventory </vt:lpstr>
      <vt:lpstr>Management of working capital Inventory </vt:lpstr>
      <vt:lpstr>Management of working capital Inventory </vt:lpstr>
      <vt:lpstr>Management of working capital Inventory 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two session one</dc:title>
  <dc:creator>Anthony Burns</dc:creator>
  <cp:lastModifiedBy>Administrator</cp:lastModifiedBy>
  <cp:revision>44</cp:revision>
  <dcterms:created xsi:type="dcterms:W3CDTF">2016-08-03T07:20:59Z</dcterms:created>
  <dcterms:modified xsi:type="dcterms:W3CDTF">2016-10-11T09:00:19Z</dcterms:modified>
</cp:coreProperties>
</file>