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59" r:id="rId3"/>
    <p:sldId id="257" r:id="rId4"/>
    <p:sldId id="267" r:id="rId5"/>
    <p:sldId id="258" r:id="rId6"/>
    <p:sldId id="260" r:id="rId7"/>
    <p:sldId id="268" r:id="rId8"/>
    <p:sldId id="262" r:id="rId9"/>
    <p:sldId id="270" r:id="rId10"/>
    <p:sldId id="263" r:id="rId11"/>
    <p:sldId id="264" r:id="rId12"/>
    <p:sldId id="272" r:id="rId13"/>
    <p:sldId id="261" r:id="rId14"/>
    <p:sldId id="273" r:id="rId15"/>
    <p:sldId id="265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1CD337-F3D2-48C0-ACBC-E19DC6F1A3EB}" v="1185" dt="2022-07-20T16:28:24.915"/>
    <p1510:client id="{1FE99C1E-0B01-A165-67A6-F4D7321EEBC9}" v="37" dt="2022-07-22T09:27:38.241"/>
    <p1510:client id="{B410D1B6-3F02-FBB9-B06E-9AE8D8EE36B6}" v="40" dt="2022-07-21T21:09:27.689"/>
    <p1510:client id="{C754F80B-5586-BF37-52FE-2AD67DC37C99}" v="741" dt="2022-07-20T16:47:23.168"/>
    <p1510:client id="{D604851D-7D58-9B99-BFAE-C5A09CA56998}" v="38" dt="2022-07-20T16:21:51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B3E785-FC96-4A21-91C8-EB5B1117400D}" type="doc">
      <dgm:prSet loTypeId="urn:microsoft.com/office/officeart/2005/8/layout/hList1" loCatId="list" qsTypeId="urn:microsoft.com/office/officeart/2005/8/quickstyle/3d2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872A4779-E5FC-4C4F-A045-97938C416978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What is communication?</a:t>
          </a:r>
          <a:endParaRPr lang="en-GB"/>
        </a:p>
      </dgm:t>
    </dgm:pt>
    <dgm:pt modelId="{8CE1A10F-7213-49F5-A6E1-F5B283110DFC}" type="parTrans" cxnId="{AA4C92A5-BC2E-4AC6-9173-E98A0511FDD9}">
      <dgm:prSet/>
      <dgm:spPr/>
      <dgm:t>
        <a:bodyPr/>
        <a:lstStyle/>
        <a:p>
          <a:endParaRPr lang="en-GB"/>
        </a:p>
      </dgm:t>
    </dgm:pt>
    <dgm:pt modelId="{EEB97F5F-E652-407D-98DD-C7873FC01424}" type="sibTrans" cxnId="{AA4C92A5-BC2E-4AC6-9173-E98A0511FDD9}">
      <dgm:prSet/>
      <dgm:spPr/>
      <dgm:t>
        <a:bodyPr/>
        <a:lstStyle/>
        <a:p>
          <a:endParaRPr lang="en-GB"/>
        </a:p>
      </dgm:t>
    </dgm:pt>
    <dgm:pt modelId="{F22BA964-B496-4BA9-80D1-6242843C5113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Body language</a:t>
          </a:r>
        </a:p>
      </dgm:t>
    </dgm:pt>
    <dgm:pt modelId="{4DB522FB-F3E7-4E24-AEFA-86A9D3533EE1}" type="parTrans" cxnId="{EEB5C1F7-532B-47EC-B444-8AA28D038FCC}">
      <dgm:prSet/>
      <dgm:spPr/>
      <dgm:t>
        <a:bodyPr/>
        <a:lstStyle/>
        <a:p>
          <a:endParaRPr lang="en-GB"/>
        </a:p>
      </dgm:t>
    </dgm:pt>
    <dgm:pt modelId="{CB15504A-9FAC-43FC-A73C-C1FF89AA1ABD}" type="sibTrans" cxnId="{EEB5C1F7-532B-47EC-B444-8AA28D038FCC}">
      <dgm:prSet/>
      <dgm:spPr/>
      <dgm:t>
        <a:bodyPr/>
        <a:lstStyle/>
        <a:p>
          <a:endParaRPr lang="en-GB"/>
        </a:p>
      </dgm:t>
    </dgm:pt>
    <dgm:pt modelId="{2F95D321-3043-476D-A3DE-F5CFBB91AAA7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Eye contact</a:t>
          </a:r>
          <a:endParaRPr lang="en-GB"/>
        </a:p>
      </dgm:t>
    </dgm:pt>
    <dgm:pt modelId="{98398AF4-0909-4D38-BE90-F51FF66431F1}" type="parTrans" cxnId="{20643A41-8A46-4AA4-933D-DB45073666E9}">
      <dgm:prSet/>
      <dgm:spPr/>
      <dgm:t>
        <a:bodyPr/>
        <a:lstStyle/>
        <a:p>
          <a:endParaRPr lang="en-GB"/>
        </a:p>
      </dgm:t>
    </dgm:pt>
    <dgm:pt modelId="{D0AE89DF-A836-487F-93E8-1C440657B93D}" type="sibTrans" cxnId="{20643A41-8A46-4AA4-933D-DB45073666E9}">
      <dgm:prSet/>
      <dgm:spPr/>
      <dgm:t>
        <a:bodyPr/>
        <a:lstStyle/>
        <a:p>
          <a:endParaRPr lang="en-GB"/>
        </a:p>
      </dgm:t>
    </dgm:pt>
    <dgm:pt modelId="{E843C8A1-7354-43F6-9FDE-7B974CFBD734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Important to understand the language spoken</a:t>
          </a:r>
          <a:endParaRPr lang="en-GB"/>
        </a:p>
      </dgm:t>
    </dgm:pt>
    <dgm:pt modelId="{361FF251-DB97-4B49-9B98-3E69472339F8}" type="parTrans" cxnId="{660D9F74-8B2A-46B9-9855-B0894E6DFC82}">
      <dgm:prSet/>
      <dgm:spPr/>
      <dgm:t>
        <a:bodyPr/>
        <a:lstStyle/>
        <a:p>
          <a:endParaRPr lang="en-GB"/>
        </a:p>
      </dgm:t>
    </dgm:pt>
    <dgm:pt modelId="{6DD2B6AA-96AA-459E-A69B-84333A23A421}" type="sibTrans" cxnId="{660D9F74-8B2A-46B9-9855-B0894E6DFC82}">
      <dgm:prSet/>
      <dgm:spPr/>
      <dgm:t>
        <a:bodyPr/>
        <a:lstStyle/>
        <a:p>
          <a:endParaRPr lang="en-GB"/>
        </a:p>
      </dgm:t>
    </dgm:pt>
    <dgm:pt modelId="{A4F1D2F4-39BC-4B68-9025-5F94FF956A00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Good listening skills</a:t>
          </a:r>
          <a:endParaRPr lang="en-GB"/>
        </a:p>
      </dgm:t>
    </dgm:pt>
    <dgm:pt modelId="{F4C129EA-C5D7-42A7-9E29-2F715A9130CA}" type="parTrans" cxnId="{21555690-A2E0-4D50-ACA2-5B78D2BE5C52}">
      <dgm:prSet/>
      <dgm:spPr/>
      <dgm:t>
        <a:bodyPr/>
        <a:lstStyle/>
        <a:p>
          <a:endParaRPr lang="en-GB"/>
        </a:p>
      </dgm:t>
    </dgm:pt>
    <dgm:pt modelId="{F73017EE-A61E-4FD1-B465-4380FDC7EA4F}" type="sibTrans" cxnId="{21555690-A2E0-4D50-ACA2-5B78D2BE5C52}">
      <dgm:prSet/>
      <dgm:spPr/>
      <dgm:t>
        <a:bodyPr/>
        <a:lstStyle/>
        <a:p>
          <a:endParaRPr lang="en-GB"/>
        </a:p>
      </dgm:t>
    </dgm:pt>
    <dgm:pt modelId="{8788DE77-51F0-4E2E-A95A-475B9384D8CE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Different strategies that can be used in a care setting</a:t>
          </a:r>
          <a:endParaRPr lang="en-GB"/>
        </a:p>
      </dgm:t>
    </dgm:pt>
    <dgm:pt modelId="{3FFDC25C-A1EE-4BE1-A405-BAEFC439A18E}" type="parTrans" cxnId="{92191E0A-135B-4BFD-810D-FDCC3D8A12DD}">
      <dgm:prSet/>
      <dgm:spPr/>
      <dgm:t>
        <a:bodyPr/>
        <a:lstStyle/>
        <a:p>
          <a:endParaRPr lang="en-GB"/>
        </a:p>
      </dgm:t>
    </dgm:pt>
    <dgm:pt modelId="{8DA662BD-85AC-4046-A2A4-49CEA870E45B}" type="sibTrans" cxnId="{92191E0A-135B-4BFD-810D-FDCC3D8A12DD}">
      <dgm:prSet/>
      <dgm:spPr/>
      <dgm:t>
        <a:bodyPr/>
        <a:lstStyle/>
        <a:p>
          <a:endParaRPr lang="en-GB"/>
        </a:p>
      </dgm:t>
    </dgm:pt>
    <dgm:pt modelId="{A12D89D7-AC74-4219-9C95-86A09F3BA297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Control – managing staff</a:t>
          </a:r>
          <a:endParaRPr lang="en-GB"/>
        </a:p>
      </dgm:t>
    </dgm:pt>
    <dgm:pt modelId="{19D12530-9049-467E-B5F2-5D1360CC22FF}" type="parTrans" cxnId="{0D8CBEE4-D3E5-441E-B280-C37B1B11D9C8}">
      <dgm:prSet/>
      <dgm:spPr/>
      <dgm:t>
        <a:bodyPr/>
        <a:lstStyle/>
        <a:p>
          <a:endParaRPr lang="en-GB"/>
        </a:p>
      </dgm:t>
    </dgm:pt>
    <dgm:pt modelId="{3A926FBD-88C7-48D9-B135-9FE5E867FE3A}" type="sibTrans" cxnId="{0D8CBEE4-D3E5-441E-B280-C37B1B11D9C8}">
      <dgm:prSet/>
      <dgm:spPr/>
      <dgm:t>
        <a:bodyPr/>
        <a:lstStyle/>
        <a:p>
          <a:endParaRPr lang="en-GB"/>
        </a:p>
      </dgm:t>
    </dgm:pt>
    <dgm:pt modelId="{20302C56-7C82-4C48-B941-25BD91240AFA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Motivation – rewards and recognitions</a:t>
          </a:r>
          <a:endParaRPr lang="en-GB"/>
        </a:p>
      </dgm:t>
    </dgm:pt>
    <dgm:pt modelId="{00FC62B9-740B-44EE-A4E1-13EE50055916}" type="parTrans" cxnId="{1EF8BBE4-83E9-42FB-BB98-DDA2EC39FAB1}">
      <dgm:prSet/>
      <dgm:spPr/>
      <dgm:t>
        <a:bodyPr/>
        <a:lstStyle/>
        <a:p>
          <a:endParaRPr lang="en-GB"/>
        </a:p>
      </dgm:t>
    </dgm:pt>
    <dgm:pt modelId="{3EE5F649-BE91-4486-BB91-92DA401C5170}" type="sibTrans" cxnId="{1EF8BBE4-83E9-42FB-BB98-DDA2EC39FAB1}">
      <dgm:prSet/>
      <dgm:spPr/>
      <dgm:t>
        <a:bodyPr/>
        <a:lstStyle/>
        <a:p>
          <a:endParaRPr lang="en-GB"/>
        </a:p>
      </dgm:t>
    </dgm:pt>
    <dgm:pt modelId="{CE6D67BF-AB96-4617-9027-38E0AA29E8CD}">
      <dgm:prSet phldr="0"/>
      <dgm:spPr/>
      <dgm:t>
        <a:bodyPr/>
        <a:lstStyle/>
        <a:p>
          <a:r>
            <a:rPr lang="en-GB">
              <a:latin typeface="Gill Sans Nova"/>
            </a:rPr>
            <a:t>Thoughts</a:t>
          </a:r>
        </a:p>
      </dgm:t>
    </dgm:pt>
    <dgm:pt modelId="{4C1D2242-0CC6-4AD6-9699-E29300F1A263}" type="parTrans" cxnId="{40C32EAD-576A-44A4-BE3A-CD7604984C27}">
      <dgm:prSet/>
      <dgm:spPr/>
      <dgm:t>
        <a:bodyPr/>
        <a:lstStyle/>
        <a:p>
          <a:endParaRPr lang="en-GB"/>
        </a:p>
      </dgm:t>
    </dgm:pt>
    <dgm:pt modelId="{4D4A8CA0-BCCB-4A0E-9E81-4E8B841ECDB8}" type="sibTrans" cxnId="{40C32EAD-576A-44A4-BE3A-CD7604984C27}">
      <dgm:prSet/>
      <dgm:spPr/>
      <dgm:t>
        <a:bodyPr/>
        <a:lstStyle/>
        <a:p>
          <a:endParaRPr lang="en-GB"/>
        </a:p>
      </dgm:t>
    </dgm:pt>
    <dgm:pt modelId="{9A106312-A1BE-47FC-B2C2-2EB87186857D}">
      <dgm:prSet phldr="0"/>
      <dgm:spPr/>
      <dgm:t>
        <a:bodyPr/>
        <a:lstStyle/>
        <a:p>
          <a:r>
            <a:rPr lang="en-GB">
              <a:latin typeface="Gill Sans Nova"/>
            </a:rPr>
            <a:t>Ideas</a:t>
          </a:r>
        </a:p>
      </dgm:t>
    </dgm:pt>
    <dgm:pt modelId="{E5D0DF25-83C8-46BE-A9BF-A94A82288445}" type="parTrans" cxnId="{1D46D2BA-6BD3-4306-B88F-88C05B2B7E2A}">
      <dgm:prSet/>
      <dgm:spPr/>
      <dgm:t>
        <a:bodyPr/>
        <a:lstStyle/>
        <a:p>
          <a:endParaRPr lang="en-GB"/>
        </a:p>
      </dgm:t>
    </dgm:pt>
    <dgm:pt modelId="{A2A9FD3F-2FBB-4BB3-AD9D-BAC31BA276ED}" type="sibTrans" cxnId="{1D46D2BA-6BD3-4306-B88F-88C05B2B7E2A}">
      <dgm:prSet/>
      <dgm:spPr/>
      <dgm:t>
        <a:bodyPr/>
        <a:lstStyle/>
        <a:p>
          <a:endParaRPr lang="en-GB"/>
        </a:p>
      </dgm:t>
    </dgm:pt>
    <dgm:pt modelId="{83C958C7-9BE7-44EB-B04D-35D27FC20A40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Emotions</a:t>
          </a:r>
        </a:p>
      </dgm:t>
    </dgm:pt>
    <dgm:pt modelId="{285938B7-893B-4CB6-95B1-256705AFB398}" type="parTrans" cxnId="{B78EE9F9-5496-40FA-829F-EDB74E1A5412}">
      <dgm:prSet/>
      <dgm:spPr/>
      <dgm:t>
        <a:bodyPr/>
        <a:lstStyle/>
        <a:p>
          <a:endParaRPr lang="en-GB"/>
        </a:p>
      </dgm:t>
    </dgm:pt>
    <dgm:pt modelId="{8E45F3E9-FD90-4429-973D-435A4E5783F5}" type="sibTrans" cxnId="{B78EE9F9-5496-40FA-829F-EDB74E1A5412}">
      <dgm:prSet/>
      <dgm:spPr/>
      <dgm:t>
        <a:bodyPr/>
        <a:lstStyle/>
        <a:p>
          <a:endParaRPr lang="en-GB"/>
        </a:p>
      </dgm:t>
    </dgm:pt>
    <dgm:pt modelId="{3107ABC7-BB63-4358-985F-C54310C8C0A8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Spoken words verbal/non-verbal</a:t>
          </a:r>
          <a:endParaRPr lang="en-GB"/>
        </a:p>
      </dgm:t>
    </dgm:pt>
    <dgm:pt modelId="{53BE06DC-CA94-4B68-A707-3309A2B94C75}" type="parTrans" cxnId="{AB0F5A2B-E050-40EC-998A-44F5EC845C3C}">
      <dgm:prSet/>
      <dgm:spPr/>
      <dgm:t>
        <a:bodyPr/>
        <a:lstStyle/>
        <a:p>
          <a:endParaRPr lang="en-GB"/>
        </a:p>
      </dgm:t>
    </dgm:pt>
    <dgm:pt modelId="{4A16A076-FE4E-4421-A195-9706465DD8B2}" type="sibTrans" cxnId="{AB0F5A2B-E050-40EC-998A-44F5EC845C3C}">
      <dgm:prSet/>
      <dgm:spPr/>
      <dgm:t>
        <a:bodyPr/>
        <a:lstStyle/>
        <a:p>
          <a:endParaRPr lang="en-GB"/>
        </a:p>
      </dgm:t>
    </dgm:pt>
    <dgm:pt modelId="{02F0320D-89DD-4491-8343-12971D9A491C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What makes communication effective in a care setting?</a:t>
          </a:r>
          <a:endParaRPr lang="en-GB"/>
        </a:p>
      </dgm:t>
    </dgm:pt>
    <dgm:pt modelId="{3DAB5F4A-3CE6-42BE-9182-5AF9BEF315D2}" type="parTrans" cxnId="{7488AFF3-FBD0-4E8A-8ABB-43EE8896227F}">
      <dgm:prSet/>
      <dgm:spPr/>
      <dgm:t>
        <a:bodyPr/>
        <a:lstStyle/>
        <a:p>
          <a:endParaRPr lang="en-GB"/>
        </a:p>
      </dgm:t>
    </dgm:pt>
    <dgm:pt modelId="{629A5CE6-4A46-457D-9172-1EAC42DF96D7}" type="sibTrans" cxnId="{7488AFF3-FBD0-4E8A-8ABB-43EE8896227F}">
      <dgm:prSet/>
      <dgm:spPr/>
      <dgm:t>
        <a:bodyPr/>
        <a:lstStyle/>
        <a:p>
          <a:endParaRPr lang="en-GB"/>
        </a:p>
      </dgm:t>
    </dgm:pt>
    <dgm:pt modelId="{3E2465C3-DADA-4276-8361-EA9CAE3189AA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To</a:t>
          </a:r>
          <a:r>
            <a:rPr lang="en-GB"/>
            <a:t> make it possible for people to communicate what is essential to them</a:t>
          </a:r>
          <a:r>
            <a:rPr lang="en-GB">
              <a:latin typeface="Gill Sans Nova"/>
            </a:rPr>
            <a:t> (Dynes, 2017).</a:t>
          </a:r>
        </a:p>
      </dgm:t>
    </dgm:pt>
    <dgm:pt modelId="{CD593A35-ADD6-41D2-A4D8-8FBE25E12E6D}" type="parTrans" cxnId="{D661A486-EA9D-42A5-BB4A-ECB733BB3F7A}">
      <dgm:prSet/>
      <dgm:spPr/>
      <dgm:t>
        <a:bodyPr/>
        <a:lstStyle/>
        <a:p>
          <a:endParaRPr lang="en-GB"/>
        </a:p>
      </dgm:t>
    </dgm:pt>
    <dgm:pt modelId="{38A9ACCF-0EFF-4EC8-B54A-4CC32ACF5C0A}" type="sibTrans" cxnId="{D661A486-EA9D-42A5-BB4A-ECB733BB3F7A}">
      <dgm:prSet/>
      <dgm:spPr/>
      <dgm:t>
        <a:bodyPr/>
        <a:lstStyle/>
        <a:p>
          <a:endParaRPr lang="en-GB"/>
        </a:p>
      </dgm:t>
    </dgm:pt>
    <dgm:pt modelId="{81EAFC36-E3F7-4F14-90E0-AD8CE74BE5DF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Have the ability to use and recognise information</a:t>
          </a:r>
        </a:p>
      </dgm:t>
    </dgm:pt>
    <dgm:pt modelId="{F77F907A-92B4-4543-A5F4-E8DBDA44B0BD}" type="parTrans" cxnId="{C48094B4-38FC-4182-9B67-957C2F613CB7}">
      <dgm:prSet/>
      <dgm:spPr/>
      <dgm:t>
        <a:bodyPr/>
        <a:lstStyle/>
        <a:p>
          <a:endParaRPr lang="en-GB"/>
        </a:p>
      </dgm:t>
    </dgm:pt>
    <dgm:pt modelId="{3B4F878A-8276-49AF-AF50-2083FBE31374}" type="sibTrans" cxnId="{C48094B4-38FC-4182-9B67-957C2F613CB7}">
      <dgm:prSet/>
      <dgm:spPr/>
      <dgm:t>
        <a:bodyPr/>
        <a:lstStyle/>
        <a:p>
          <a:endParaRPr lang="en-GB"/>
        </a:p>
      </dgm:t>
    </dgm:pt>
    <dgm:pt modelId="{E3DCDB7F-56B4-4544-A06E-46E90A915F95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Ability</a:t>
          </a:r>
          <a:r>
            <a:rPr lang="en-GB"/>
            <a:t> to remember and comprehend information</a:t>
          </a:r>
          <a:endParaRPr lang="en-GB">
            <a:latin typeface="Gill Sans Nova"/>
          </a:endParaRPr>
        </a:p>
      </dgm:t>
    </dgm:pt>
    <dgm:pt modelId="{51A3FB06-B269-4715-B0F6-024B1C52F25D}" type="parTrans" cxnId="{33FD4545-45AC-4A1D-B7D3-EDB3FC35482F}">
      <dgm:prSet/>
      <dgm:spPr/>
      <dgm:t>
        <a:bodyPr/>
        <a:lstStyle/>
        <a:p>
          <a:endParaRPr lang="en-GB"/>
        </a:p>
      </dgm:t>
    </dgm:pt>
    <dgm:pt modelId="{3BF41428-C87F-4AAA-85C2-82B13057212D}" type="sibTrans" cxnId="{33FD4545-45AC-4A1D-B7D3-EDB3FC35482F}">
      <dgm:prSet/>
      <dgm:spPr/>
      <dgm:t>
        <a:bodyPr/>
        <a:lstStyle/>
        <a:p>
          <a:endParaRPr lang="en-GB"/>
        </a:p>
      </dgm:t>
    </dgm:pt>
    <dgm:pt modelId="{3439D998-E077-4D90-A798-D9510DE69586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Reading skills</a:t>
          </a:r>
        </a:p>
      </dgm:t>
    </dgm:pt>
    <dgm:pt modelId="{E7FD7B66-67CF-4415-A68D-1A6A2329EB8A}" type="parTrans" cxnId="{B70136D4-36E6-4516-9026-6E47567440D3}">
      <dgm:prSet/>
      <dgm:spPr/>
      <dgm:t>
        <a:bodyPr/>
        <a:lstStyle/>
        <a:p>
          <a:endParaRPr lang="en-GB"/>
        </a:p>
      </dgm:t>
    </dgm:pt>
    <dgm:pt modelId="{6222882A-AE68-47C0-AD90-60374B55919D}" type="sibTrans" cxnId="{B70136D4-36E6-4516-9026-6E47567440D3}">
      <dgm:prSet/>
      <dgm:spPr/>
      <dgm:t>
        <a:bodyPr/>
        <a:lstStyle/>
        <a:p>
          <a:endParaRPr lang="en-GB"/>
        </a:p>
      </dgm:t>
    </dgm:pt>
    <dgm:pt modelId="{DB945C49-EAD6-4906-93F9-5E7DC0E6833D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Being</a:t>
          </a:r>
          <a:r>
            <a:rPr lang="en-GB"/>
            <a:t> attentive to patients’ needs and involving them therapeutically</a:t>
          </a:r>
          <a:r>
            <a:rPr lang="en-GB">
              <a:latin typeface="Gill Sans Nova"/>
            </a:rPr>
            <a:t> (Jootun and McGhee, 2011).</a:t>
          </a:r>
        </a:p>
      </dgm:t>
    </dgm:pt>
    <dgm:pt modelId="{67797AE6-65E7-4DF6-873C-FC79B79D8C02}" type="parTrans" cxnId="{94D225F5-EA60-42A4-9DC6-4E90ABA4C481}">
      <dgm:prSet/>
      <dgm:spPr/>
      <dgm:t>
        <a:bodyPr/>
        <a:lstStyle/>
        <a:p>
          <a:endParaRPr lang="en-GB"/>
        </a:p>
      </dgm:t>
    </dgm:pt>
    <dgm:pt modelId="{29370683-EA63-4753-9EF2-E57B37221747}" type="sibTrans" cxnId="{94D225F5-EA60-42A4-9DC6-4E90ABA4C481}">
      <dgm:prSet/>
      <dgm:spPr/>
      <dgm:t>
        <a:bodyPr/>
        <a:lstStyle/>
        <a:p>
          <a:endParaRPr lang="en-GB"/>
        </a:p>
      </dgm:t>
    </dgm:pt>
    <dgm:pt modelId="{F62ED666-381C-4AAE-808C-A1CBE9743AF7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Emotional expression- facial expression, tone of voice and touch</a:t>
          </a:r>
        </a:p>
      </dgm:t>
    </dgm:pt>
    <dgm:pt modelId="{5E05C9F7-4149-4C16-B82A-AB5A152722BD}" type="parTrans" cxnId="{11FD2481-8C71-4248-8575-7FA1D9EE698A}">
      <dgm:prSet/>
      <dgm:spPr/>
      <dgm:t>
        <a:bodyPr/>
        <a:lstStyle/>
        <a:p>
          <a:endParaRPr lang="en-GB"/>
        </a:p>
      </dgm:t>
    </dgm:pt>
    <dgm:pt modelId="{D79690EC-604B-44BB-9318-8D451C242B70}" type="sibTrans" cxnId="{11FD2481-8C71-4248-8575-7FA1D9EE698A}">
      <dgm:prSet/>
      <dgm:spPr/>
      <dgm:t>
        <a:bodyPr/>
        <a:lstStyle/>
        <a:p>
          <a:endParaRPr lang="en-GB"/>
        </a:p>
      </dgm:t>
    </dgm:pt>
    <dgm:pt modelId="{A4870415-EB4E-49A1-95AC-7388A4A8DB92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Being informative- policies and procedures, risk assessments, email</a:t>
          </a:r>
        </a:p>
      </dgm:t>
    </dgm:pt>
    <dgm:pt modelId="{15F5ED62-0EB0-4C4B-A549-DFD17055C52C}" type="parTrans" cxnId="{A72AAD0D-20B8-441D-91DE-DCFD07BFBDBE}">
      <dgm:prSet/>
      <dgm:spPr/>
      <dgm:t>
        <a:bodyPr/>
        <a:lstStyle/>
        <a:p>
          <a:endParaRPr lang="en-GB"/>
        </a:p>
      </dgm:t>
    </dgm:pt>
    <dgm:pt modelId="{DC0620FE-6134-467F-90F5-50A35EA5928E}" type="sibTrans" cxnId="{A72AAD0D-20B8-441D-91DE-DCFD07BFBDBE}">
      <dgm:prSet/>
      <dgm:spPr/>
      <dgm:t>
        <a:bodyPr/>
        <a:lstStyle/>
        <a:p>
          <a:endParaRPr lang="en-GB"/>
        </a:p>
      </dgm:t>
    </dgm:pt>
    <dgm:pt modelId="{4335C323-3229-4E4F-9587-39F5F117AA07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Written rules</a:t>
          </a:r>
        </a:p>
      </dgm:t>
    </dgm:pt>
    <dgm:pt modelId="{65EC04EA-D991-4D26-8F44-21689298D1EB}" type="parTrans" cxnId="{62815A40-60A0-4C95-8C26-B09AEFC93CBF}">
      <dgm:prSet/>
      <dgm:spPr/>
      <dgm:t>
        <a:bodyPr/>
        <a:lstStyle/>
        <a:p>
          <a:endParaRPr lang="en-GB"/>
        </a:p>
      </dgm:t>
    </dgm:pt>
    <dgm:pt modelId="{C166C102-82E3-4D7A-A002-9AC4AA6D9993}" type="sibTrans" cxnId="{62815A40-60A0-4C95-8C26-B09AEFC93CBF}">
      <dgm:prSet/>
      <dgm:spPr/>
      <dgm:t>
        <a:bodyPr/>
        <a:lstStyle/>
        <a:p>
          <a:endParaRPr lang="en-GB"/>
        </a:p>
      </dgm:t>
    </dgm:pt>
    <dgm:pt modelId="{ADF30D1F-A24E-4EFE-83C6-D9DFC7F3BEB7}">
      <dgm:prSet phldr="0"/>
      <dgm:spPr/>
      <dgm:t>
        <a:bodyPr/>
        <a:lstStyle/>
        <a:p>
          <a:pPr rtl="0"/>
          <a:endParaRPr lang="en-GB">
            <a:latin typeface="Gill Sans Nova"/>
          </a:endParaRPr>
        </a:p>
      </dgm:t>
    </dgm:pt>
    <dgm:pt modelId="{70A578BC-9FA5-4D1A-A2C2-2F45C8B46B15}" type="parTrans" cxnId="{247E5A8D-5903-4AE7-B153-45B1FF4B7067}">
      <dgm:prSet/>
      <dgm:spPr/>
      <dgm:t>
        <a:bodyPr/>
        <a:lstStyle/>
        <a:p>
          <a:endParaRPr lang="en-GB"/>
        </a:p>
      </dgm:t>
    </dgm:pt>
    <dgm:pt modelId="{0FB80B52-9A14-4FA6-AC59-587BD403E8EA}" type="sibTrans" cxnId="{247E5A8D-5903-4AE7-B153-45B1FF4B7067}">
      <dgm:prSet/>
      <dgm:spPr/>
      <dgm:t>
        <a:bodyPr/>
        <a:lstStyle/>
        <a:p>
          <a:endParaRPr lang="en-GB"/>
        </a:p>
      </dgm:t>
    </dgm:pt>
    <dgm:pt modelId="{2A73484E-8623-4AC6-9533-ACFC68D60188}">
      <dgm:prSet phldr="0"/>
      <dgm:spPr/>
      <dgm:t>
        <a:bodyPr/>
        <a:lstStyle/>
        <a:p>
          <a:pPr rtl="0"/>
          <a:r>
            <a:rPr lang="en-GB"/>
            <a:t>The process of creating meaning through the exchange of symbols among people is known as communication</a:t>
          </a:r>
          <a:r>
            <a:rPr lang="en-GB">
              <a:latin typeface="Gill Sans Nova"/>
            </a:rPr>
            <a:t> (Fielding, 2006). </a:t>
          </a:r>
        </a:p>
      </dgm:t>
    </dgm:pt>
    <dgm:pt modelId="{82B01558-B8AE-4A8D-A2D2-6EB1E87EC220}" type="parTrans" cxnId="{40A5D7B8-706A-449C-BC8A-E3CC50E7D3B2}">
      <dgm:prSet/>
      <dgm:spPr/>
    </dgm:pt>
    <dgm:pt modelId="{4AB708F1-3378-4544-80C9-3F9A97D44F0E}" type="sibTrans" cxnId="{40A5D7B8-706A-449C-BC8A-E3CC50E7D3B2}">
      <dgm:prSet/>
      <dgm:spPr/>
    </dgm:pt>
    <dgm:pt modelId="{392E438C-9307-44C6-8CC0-AECB092865FD}" type="pres">
      <dgm:prSet presAssocID="{4EB3E785-FC96-4A21-91C8-EB5B1117400D}" presName="Name0" presStyleCnt="0">
        <dgm:presLayoutVars>
          <dgm:dir/>
          <dgm:animLvl val="lvl"/>
          <dgm:resizeHandles val="exact"/>
        </dgm:presLayoutVars>
      </dgm:prSet>
      <dgm:spPr/>
    </dgm:pt>
    <dgm:pt modelId="{04ABCCEB-D5D0-461A-AE0D-E38164324B22}" type="pres">
      <dgm:prSet presAssocID="{872A4779-E5FC-4C4F-A045-97938C416978}" presName="composite" presStyleCnt="0"/>
      <dgm:spPr/>
    </dgm:pt>
    <dgm:pt modelId="{42066BC3-CA8A-4C88-96E3-318D69354A2D}" type="pres">
      <dgm:prSet presAssocID="{872A4779-E5FC-4C4F-A045-97938C41697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C84E846-14CD-49EC-BA1B-49F36ED28618}" type="pres">
      <dgm:prSet presAssocID="{872A4779-E5FC-4C4F-A045-97938C416978}" presName="desTx" presStyleLbl="alignAccFollowNode1" presStyleIdx="0" presStyleCnt="3">
        <dgm:presLayoutVars>
          <dgm:bulletEnabled val="1"/>
        </dgm:presLayoutVars>
      </dgm:prSet>
      <dgm:spPr/>
    </dgm:pt>
    <dgm:pt modelId="{D2064C62-631F-4F52-BCCB-D807A3ECF51A}" type="pres">
      <dgm:prSet presAssocID="{EEB97F5F-E652-407D-98DD-C7873FC01424}" presName="space" presStyleCnt="0"/>
      <dgm:spPr/>
    </dgm:pt>
    <dgm:pt modelId="{E5855E05-6935-4055-8C9D-98882838633F}" type="pres">
      <dgm:prSet presAssocID="{02F0320D-89DD-4491-8343-12971D9A491C}" presName="composite" presStyleCnt="0"/>
      <dgm:spPr/>
    </dgm:pt>
    <dgm:pt modelId="{0D09CF4F-664A-4916-A55D-8E3DA7C95BD3}" type="pres">
      <dgm:prSet presAssocID="{02F0320D-89DD-4491-8343-12971D9A491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7BB5A5B-0E13-4B1C-9915-7974C306BE24}" type="pres">
      <dgm:prSet presAssocID="{02F0320D-89DD-4491-8343-12971D9A491C}" presName="desTx" presStyleLbl="alignAccFollowNode1" presStyleIdx="1" presStyleCnt="3">
        <dgm:presLayoutVars>
          <dgm:bulletEnabled val="1"/>
        </dgm:presLayoutVars>
      </dgm:prSet>
      <dgm:spPr/>
    </dgm:pt>
    <dgm:pt modelId="{097F59B7-EC68-4B55-8FFF-BBA06F67BCA0}" type="pres">
      <dgm:prSet presAssocID="{629A5CE6-4A46-457D-9172-1EAC42DF96D7}" presName="space" presStyleCnt="0"/>
      <dgm:spPr/>
    </dgm:pt>
    <dgm:pt modelId="{A6CD5ABE-E8D8-4C47-890F-A1D5CC0EACEB}" type="pres">
      <dgm:prSet presAssocID="{8788DE77-51F0-4E2E-A95A-475B9384D8CE}" presName="composite" presStyleCnt="0"/>
      <dgm:spPr/>
    </dgm:pt>
    <dgm:pt modelId="{49E18A96-CE66-44BD-A092-A6084A8069C9}" type="pres">
      <dgm:prSet presAssocID="{8788DE77-51F0-4E2E-A95A-475B9384D8C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FD60F78-E446-4628-A926-B1A3FDA83E81}" type="pres">
      <dgm:prSet presAssocID="{8788DE77-51F0-4E2E-A95A-475B9384D8C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2191E0A-135B-4BFD-810D-FDCC3D8A12DD}" srcId="{4EB3E785-FC96-4A21-91C8-EB5B1117400D}" destId="{8788DE77-51F0-4E2E-A95A-475B9384D8CE}" srcOrd="2" destOrd="0" parTransId="{3FFDC25C-A1EE-4BE1-A405-BAEFC439A18E}" sibTransId="{8DA662BD-85AC-4046-A2A4-49CEA870E45B}"/>
    <dgm:cxn modelId="{A72AAD0D-20B8-441D-91DE-DCFD07BFBDBE}" srcId="{8788DE77-51F0-4E2E-A95A-475B9384D8CE}" destId="{A4870415-EB4E-49A1-95AC-7388A4A8DB92}" srcOrd="3" destOrd="0" parTransId="{15F5ED62-0EB0-4C4B-A549-DFD17055C52C}" sibTransId="{DC0620FE-6134-467F-90F5-50A35EA5928E}"/>
    <dgm:cxn modelId="{E6E7F011-1857-488B-AF31-7FE15F1894D4}" type="presOf" srcId="{E3DCDB7F-56B4-4544-A06E-46E90A915F95}" destId="{87BB5A5B-0E13-4B1C-9915-7974C306BE24}" srcOrd="0" destOrd="3" presId="urn:microsoft.com/office/officeart/2005/8/layout/hList1"/>
    <dgm:cxn modelId="{1E6D7717-F3A2-49C5-BCA9-E6A4272046DD}" type="presOf" srcId="{A4F1D2F4-39BC-4B68-9025-5F94FF956A00}" destId="{87BB5A5B-0E13-4B1C-9915-7974C306BE24}" srcOrd="0" destOrd="1" presId="urn:microsoft.com/office/officeart/2005/8/layout/hList1"/>
    <dgm:cxn modelId="{0D8F6618-3CF5-4F3B-BDA7-517EA020E10E}" type="presOf" srcId="{CE6D67BF-AB96-4617-9027-38E0AA29E8CD}" destId="{CC84E846-14CD-49EC-BA1B-49F36ED28618}" srcOrd="0" destOrd="2" presId="urn:microsoft.com/office/officeart/2005/8/layout/hList1"/>
    <dgm:cxn modelId="{AB0F5A2B-E050-40EC-998A-44F5EC845C3C}" srcId="{872A4779-E5FC-4C4F-A045-97938C416978}" destId="{3107ABC7-BB63-4358-985F-C54310C8C0A8}" srcOrd="6" destOrd="0" parTransId="{53BE06DC-CA94-4B68-A707-3309A2B94C75}" sibTransId="{4A16A076-FE4E-4421-A195-9706465DD8B2}"/>
    <dgm:cxn modelId="{6CC9AC35-ADD5-478F-9C79-F70ED29E9085}" type="presOf" srcId="{9A106312-A1BE-47FC-B2C2-2EB87186857D}" destId="{CC84E846-14CD-49EC-BA1B-49F36ED28618}" srcOrd="0" destOrd="3" presId="urn:microsoft.com/office/officeart/2005/8/layout/hList1"/>
    <dgm:cxn modelId="{9E096637-EC53-43CE-894C-096FE89B5B04}" type="presOf" srcId="{81EAFC36-E3F7-4F14-90E0-AD8CE74BE5DF}" destId="{87BB5A5B-0E13-4B1C-9915-7974C306BE24}" srcOrd="0" destOrd="2" presId="urn:microsoft.com/office/officeart/2005/8/layout/hList1"/>
    <dgm:cxn modelId="{76DD8C37-29E1-4F20-ABD7-8C1FD853BF1C}" type="presOf" srcId="{3439D998-E077-4D90-A798-D9510DE69586}" destId="{87BB5A5B-0E13-4B1C-9915-7974C306BE24}" srcOrd="0" destOrd="4" presId="urn:microsoft.com/office/officeart/2005/8/layout/hList1"/>
    <dgm:cxn modelId="{11805839-2CE6-4730-887F-3F28AEE05C07}" type="presOf" srcId="{872A4779-E5FC-4C4F-A045-97938C416978}" destId="{42066BC3-CA8A-4C88-96E3-318D69354A2D}" srcOrd="0" destOrd="0" presId="urn:microsoft.com/office/officeart/2005/8/layout/hList1"/>
    <dgm:cxn modelId="{4E838E3E-EF7D-495A-A07B-DA8D66089C41}" type="presOf" srcId="{F22BA964-B496-4BA9-80D1-6242843C5113}" destId="{CC84E846-14CD-49EC-BA1B-49F36ED28618}" srcOrd="0" destOrd="5" presId="urn:microsoft.com/office/officeart/2005/8/layout/hList1"/>
    <dgm:cxn modelId="{62815A40-60A0-4C95-8C26-B09AEFC93CBF}" srcId="{8788DE77-51F0-4E2E-A95A-475B9384D8CE}" destId="{4335C323-3229-4E4F-9587-39F5F117AA07}" srcOrd="4" destOrd="0" parTransId="{65EC04EA-D991-4D26-8F44-21689298D1EB}" sibTransId="{C166C102-82E3-4D7A-A002-9AC4AA6D9993}"/>
    <dgm:cxn modelId="{20643A41-8A46-4AA4-933D-DB45073666E9}" srcId="{872A4779-E5FC-4C4F-A045-97938C416978}" destId="{2F95D321-3043-476D-A3DE-F5CFBB91AAA7}" srcOrd="7" destOrd="0" parTransId="{98398AF4-0909-4D38-BE90-F51FF66431F1}" sibTransId="{D0AE89DF-A836-487F-93E8-1C440657B93D}"/>
    <dgm:cxn modelId="{33FD4545-45AC-4A1D-B7D3-EDB3FC35482F}" srcId="{02F0320D-89DD-4491-8343-12971D9A491C}" destId="{E3DCDB7F-56B4-4544-A06E-46E90A915F95}" srcOrd="3" destOrd="0" parTransId="{51A3FB06-B269-4715-B0F6-024B1C52F25D}" sibTransId="{3BF41428-C87F-4AAA-85C2-82B13057212D}"/>
    <dgm:cxn modelId="{43E10271-82CA-4094-82D5-18F41F3689F9}" type="presOf" srcId="{3E2465C3-DADA-4276-8361-EA9CAE3189AA}" destId="{CC84E846-14CD-49EC-BA1B-49F36ED28618}" srcOrd="0" destOrd="0" presId="urn:microsoft.com/office/officeart/2005/8/layout/hList1"/>
    <dgm:cxn modelId="{660D9F74-8B2A-46B9-9855-B0894E6DFC82}" srcId="{02F0320D-89DD-4491-8343-12971D9A491C}" destId="{E843C8A1-7354-43F6-9FDE-7B974CFBD734}" srcOrd="0" destOrd="0" parTransId="{361FF251-DB97-4B49-9B98-3E69472339F8}" sibTransId="{6DD2B6AA-96AA-459E-A69B-84333A23A421}"/>
    <dgm:cxn modelId="{11FD2481-8C71-4248-8575-7FA1D9EE698A}" srcId="{8788DE77-51F0-4E2E-A95A-475B9384D8CE}" destId="{F62ED666-381C-4AAE-808C-A1CBE9743AF7}" srcOrd="2" destOrd="0" parTransId="{5E05C9F7-4149-4C16-B82A-AB5A152722BD}" sibTransId="{D79690EC-604B-44BB-9318-8D451C242B70}"/>
    <dgm:cxn modelId="{D661A486-EA9D-42A5-BB4A-ECB733BB3F7A}" srcId="{872A4779-E5FC-4C4F-A045-97938C416978}" destId="{3E2465C3-DADA-4276-8361-EA9CAE3189AA}" srcOrd="0" destOrd="0" parTransId="{CD593A35-ADD6-41D2-A4D8-8FBE25E12E6D}" sibTransId="{38A9ACCF-0EFF-4EC8-B54A-4CC32ACF5C0A}"/>
    <dgm:cxn modelId="{8C926087-EACD-4C83-9B50-FDED35B4855E}" type="presOf" srcId="{F62ED666-381C-4AAE-808C-A1CBE9743AF7}" destId="{8FD60F78-E446-4628-A926-B1A3FDA83E81}" srcOrd="0" destOrd="2" presId="urn:microsoft.com/office/officeart/2005/8/layout/hList1"/>
    <dgm:cxn modelId="{247E5A8D-5903-4AE7-B153-45B1FF4B7067}" srcId="{8788DE77-51F0-4E2E-A95A-475B9384D8CE}" destId="{ADF30D1F-A24E-4EFE-83C6-D9DFC7F3BEB7}" srcOrd="5" destOrd="0" parTransId="{70A578BC-9FA5-4D1A-A2C2-2F45C8B46B15}" sibTransId="{0FB80B52-9A14-4FA6-AC59-587BD403E8EA}"/>
    <dgm:cxn modelId="{21555690-A2E0-4D50-ACA2-5B78D2BE5C52}" srcId="{02F0320D-89DD-4491-8343-12971D9A491C}" destId="{A4F1D2F4-39BC-4B68-9025-5F94FF956A00}" srcOrd="1" destOrd="0" parTransId="{F4C129EA-C5D7-42A7-9E29-2F715A9130CA}" sibTransId="{F73017EE-A61E-4FD1-B465-4380FDC7EA4F}"/>
    <dgm:cxn modelId="{83B77993-0015-4A0F-A7CA-99912655AC33}" type="presOf" srcId="{E843C8A1-7354-43F6-9FDE-7B974CFBD734}" destId="{87BB5A5B-0E13-4B1C-9915-7974C306BE24}" srcOrd="0" destOrd="0" presId="urn:microsoft.com/office/officeart/2005/8/layout/hList1"/>
    <dgm:cxn modelId="{FFDB7099-81AF-4760-822E-6FE023874F66}" type="presOf" srcId="{20302C56-7C82-4C48-B941-25BD91240AFA}" destId="{8FD60F78-E446-4628-A926-B1A3FDA83E81}" srcOrd="0" destOrd="1" presId="urn:microsoft.com/office/officeart/2005/8/layout/hList1"/>
    <dgm:cxn modelId="{25B57C9B-CA4F-424C-9E9F-32463DD9D457}" type="presOf" srcId="{02F0320D-89DD-4491-8343-12971D9A491C}" destId="{0D09CF4F-664A-4916-A55D-8E3DA7C95BD3}" srcOrd="0" destOrd="0" presId="urn:microsoft.com/office/officeart/2005/8/layout/hList1"/>
    <dgm:cxn modelId="{AA4C92A5-BC2E-4AC6-9173-E98A0511FDD9}" srcId="{4EB3E785-FC96-4A21-91C8-EB5B1117400D}" destId="{872A4779-E5FC-4C4F-A045-97938C416978}" srcOrd="0" destOrd="0" parTransId="{8CE1A10F-7213-49F5-A6E1-F5B283110DFC}" sibTransId="{EEB97F5F-E652-407D-98DD-C7873FC01424}"/>
    <dgm:cxn modelId="{40C32EAD-576A-44A4-BE3A-CD7604984C27}" srcId="{872A4779-E5FC-4C4F-A045-97938C416978}" destId="{CE6D67BF-AB96-4617-9027-38E0AA29E8CD}" srcOrd="2" destOrd="0" parTransId="{4C1D2242-0CC6-4AD6-9699-E29300F1A263}" sibTransId="{4D4A8CA0-BCCB-4A0E-9E81-4E8B841ECDB8}"/>
    <dgm:cxn modelId="{4B3F3DB3-C5C1-4789-95D2-9DE088ED9631}" type="presOf" srcId="{4335C323-3229-4E4F-9587-39F5F117AA07}" destId="{8FD60F78-E446-4628-A926-B1A3FDA83E81}" srcOrd="0" destOrd="4" presId="urn:microsoft.com/office/officeart/2005/8/layout/hList1"/>
    <dgm:cxn modelId="{C48094B4-38FC-4182-9B67-957C2F613CB7}" srcId="{02F0320D-89DD-4491-8343-12971D9A491C}" destId="{81EAFC36-E3F7-4F14-90E0-AD8CE74BE5DF}" srcOrd="2" destOrd="0" parTransId="{F77F907A-92B4-4543-A5F4-E8DBDA44B0BD}" sibTransId="{3B4F878A-8276-49AF-AF50-2083FBE31374}"/>
    <dgm:cxn modelId="{40A5D7B8-706A-449C-BC8A-E3CC50E7D3B2}" srcId="{872A4779-E5FC-4C4F-A045-97938C416978}" destId="{2A73484E-8623-4AC6-9533-ACFC68D60188}" srcOrd="1" destOrd="0" parTransId="{82B01558-B8AE-4A8D-A2D2-6EB1E87EC220}" sibTransId="{4AB708F1-3378-4544-80C9-3F9A97D44F0E}"/>
    <dgm:cxn modelId="{1D46D2BA-6BD3-4306-B88F-88C05B2B7E2A}" srcId="{872A4779-E5FC-4C4F-A045-97938C416978}" destId="{9A106312-A1BE-47FC-B2C2-2EB87186857D}" srcOrd="3" destOrd="0" parTransId="{E5D0DF25-83C8-46BE-A9BF-A94A82288445}" sibTransId="{A2A9FD3F-2FBB-4BB3-AD9D-BAC31BA276ED}"/>
    <dgm:cxn modelId="{5CB4B8C2-BA69-4FA6-9DAE-650D590B56C7}" type="presOf" srcId="{2F95D321-3043-476D-A3DE-F5CFBB91AAA7}" destId="{CC84E846-14CD-49EC-BA1B-49F36ED28618}" srcOrd="0" destOrd="7" presId="urn:microsoft.com/office/officeart/2005/8/layout/hList1"/>
    <dgm:cxn modelId="{E078E4C2-966C-46DC-B2C1-2B2C6C059FD0}" type="presOf" srcId="{DB945C49-EAD6-4906-93F9-5E7DC0E6833D}" destId="{87BB5A5B-0E13-4B1C-9915-7974C306BE24}" srcOrd="0" destOrd="5" presId="urn:microsoft.com/office/officeart/2005/8/layout/hList1"/>
    <dgm:cxn modelId="{A1801CCE-1AB8-41CD-B53D-968A13BCC86D}" type="presOf" srcId="{8788DE77-51F0-4E2E-A95A-475B9384D8CE}" destId="{49E18A96-CE66-44BD-A092-A6084A8069C9}" srcOrd="0" destOrd="0" presId="urn:microsoft.com/office/officeart/2005/8/layout/hList1"/>
    <dgm:cxn modelId="{342294D2-A88D-4B5E-B0CF-0FC37CEF376C}" type="presOf" srcId="{A12D89D7-AC74-4219-9C95-86A09F3BA297}" destId="{8FD60F78-E446-4628-A926-B1A3FDA83E81}" srcOrd="0" destOrd="0" presId="urn:microsoft.com/office/officeart/2005/8/layout/hList1"/>
    <dgm:cxn modelId="{B70136D4-36E6-4516-9026-6E47567440D3}" srcId="{02F0320D-89DD-4491-8343-12971D9A491C}" destId="{3439D998-E077-4D90-A798-D9510DE69586}" srcOrd="4" destOrd="0" parTransId="{E7FD7B66-67CF-4415-A68D-1A6A2329EB8A}" sibTransId="{6222882A-AE68-47C0-AD90-60374B55919D}"/>
    <dgm:cxn modelId="{6E2487DB-64ED-41D7-8AA3-6B1373D2677C}" type="presOf" srcId="{83C958C7-9BE7-44EB-B04D-35D27FC20A40}" destId="{CC84E846-14CD-49EC-BA1B-49F36ED28618}" srcOrd="0" destOrd="4" presId="urn:microsoft.com/office/officeart/2005/8/layout/hList1"/>
    <dgm:cxn modelId="{4E1DACE4-48E4-4BFB-AF00-ACDD7CA4B82D}" type="presOf" srcId="{A4870415-EB4E-49A1-95AC-7388A4A8DB92}" destId="{8FD60F78-E446-4628-A926-B1A3FDA83E81}" srcOrd="0" destOrd="3" presId="urn:microsoft.com/office/officeart/2005/8/layout/hList1"/>
    <dgm:cxn modelId="{1EF8BBE4-83E9-42FB-BB98-DDA2EC39FAB1}" srcId="{8788DE77-51F0-4E2E-A95A-475B9384D8CE}" destId="{20302C56-7C82-4C48-B941-25BD91240AFA}" srcOrd="1" destOrd="0" parTransId="{00FC62B9-740B-44EE-A4E1-13EE50055916}" sibTransId="{3EE5F649-BE91-4486-BB91-92DA401C5170}"/>
    <dgm:cxn modelId="{0D8CBEE4-D3E5-441E-B280-C37B1B11D9C8}" srcId="{8788DE77-51F0-4E2E-A95A-475B9384D8CE}" destId="{A12D89D7-AC74-4219-9C95-86A09F3BA297}" srcOrd="0" destOrd="0" parTransId="{19D12530-9049-467E-B5F2-5D1360CC22FF}" sibTransId="{3A926FBD-88C7-48D9-B135-9FE5E867FE3A}"/>
    <dgm:cxn modelId="{2403B6EB-625E-4C9D-BCF3-B3CE5A916564}" type="presOf" srcId="{ADF30D1F-A24E-4EFE-83C6-D9DFC7F3BEB7}" destId="{8FD60F78-E446-4628-A926-B1A3FDA83E81}" srcOrd="0" destOrd="5" presId="urn:microsoft.com/office/officeart/2005/8/layout/hList1"/>
    <dgm:cxn modelId="{9840E1F1-CFB0-4D65-ACD2-37053FC5E8A6}" type="presOf" srcId="{4EB3E785-FC96-4A21-91C8-EB5B1117400D}" destId="{392E438C-9307-44C6-8CC0-AECB092865FD}" srcOrd="0" destOrd="0" presId="urn:microsoft.com/office/officeart/2005/8/layout/hList1"/>
    <dgm:cxn modelId="{7488AFF3-FBD0-4E8A-8ABB-43EE8896227F}" srcId="{4EB3E785-FC96-4A21-91C8-EB5B1117400D}" destId="{02F0320D-89DD-4491-8343-12971D9A491C}" srcOrd="1" destOrd="0" parTransId="{3DAB5F4A-3CE6-42BE-9182-5AF9BEF315D2}" sibTransId="{629A5CE6-4A46-457D-9172-1EAC42DF96D7}"/>
    <dgm:cxn modelId="{9FD2A3F4-0ED2-4DCE-9C43-0CAE1287460A}" type="presOf" srcId="{3107ABC7-BB63-4358-985F-C54310C8C0A8}" destId="{CC84E846-14CD-49EC-BA1B-49F36ED28618}" srcOrd="0" destOrd="6" presId="urn:microsoft.com/office/officeart/2005/8/layout/hList1"/>
    <dgm:cxn modelId="{94D225F5-EA60-42A4-9DC6-4E90ABA4C481}" srcId="{02F0320D-89DD-4491-8343-12971D9A491C}" destId="{DB945C49-EAD6-4906-93F9-5E7DC0E6833D}" srcOrd="5" destOrd="0" parTransId="{67797AE6-65E7-4DF6-873C-FC79B79D8C02}" sibTransId="{29370683-EA63-4753-9EF2-E57B37221747}"/>
    <dgm:cxn modelId="{0452AEF6-89D1-4001-8A48-A35C92DC7E4B}" type="presOf" srcId="{2A73484E-8623-4AC6-9533-ACFC68D60188}" destId="{CC84E846-14CD-49EC-BA1B-49F36ED28618}" srcOrd="0" destOrd="1" presId="urn:microsoft.com/office/officeart/2005/8/layout/hList1"/>
    <dgm:cxn modelId="{EEB5C1F7-532B-47EC-B444-8AA28D038FCC}" srcId="{872A4779-E5FC-4C4F-A045-97938C416978}" destId="{F22BA964-B496-4BA9-80D1-6242843C5113}" srcOrd="5" destOrd="0" parTransId="{4DB522FB-F3E7-4E24-AEFA-86A9D3533EE1}" sibTransId="{CB15504A-9FAC-43FC-A73C-C1FF89AA1ABD}"/>
    <dgm:cxn modelId="{B78EE9F9-5496-40FA-829F-EDB74E1A5412}" srcId="{872A4779-E5FC-4C4F-A045-97938C416978}" destId="{83C958C7-9BE7-44EB-B04D-35D27FC20A40}" srcOrd="4" destOrd="0" parTransId="{285938B7-893B-4CB6-95B1-256705AFB398}" sibTransId="{8E45F3E9-FD90-4429-973D-435A4E5783F5}"/>
    <dgm:cxn modelId="{78D1FC55-72B8-4DC0-9477-AA61F86DC3E7}" type="presParOf" srcId="{392E438C-9307-44C6-8CC0-AECB092865FD}" destId="{04ABCCEB-D5D0-461A-AE0D-E38164324B22}" srcOrd="0" destOrd="0" presId="urn:microsoft.com/office/officeart/2005/8/layout/hList1"/>
    <dgm:cxn modelId="{910492BB-CBD6-4CF2-A210-036BF0522482}" type="presParOf" srcId="{04ABCCEB-D5D0-461A-AE0D-E38164324B22}" destId="{42066BC3-CA8A-4C88-96E3-318D69354A2D}" srcOrd="0" destOrd="0" presId="urn:microsoft.com/office/officeart/2005/8/layout/hList1"/>
    <dgm:cxn modelId="{17FD178F-EDFE-4105-A512-396986C378E9}" type="presParOf" srcId="{04ABCCEB-D5D0-461A-AE0D-E38164324B22}" destId="{CC84E846-14CD-49EC-BA1B-49F36ED28618}" srcOrd="1" destOrd="0" presId="urn:microsoft.com/office/officeart/2005/8/layout/hList1"/>
    <dgm:cxn modelId="{31ED01E7-68A9-4C19-BDE8-3CC715C033C7}" type="presParOf" srcId="{392E438C-9307-44C6-8CC0-AECB092865FD}" destId="{D2064C62-631F-4F52-BCCB-D807A3ECF51A}" srcOrd="1" destOrd="0" presId="urn:microsoft.com/office/officeart/2005/8/layout/hList1"/>
    <dgm:cxn modelId="{2F789BFB-CA5F-4B00-8A43-9F365E073CA8}" type="presParOf" srcId="{392E438C-9307-44C6-8CC0-AECB092865FD}" destId="{E5855E05-6935-4055-8C9D-98882838633F}" srcOrd="2" destOrd="0" presId="urn:microsoft.com/office/officeart/2005/8/layout/hList1"/>
    <dgm:cxn modelId="{04355395-499F-4AF7-96F1-6C9B3778E6A3}" type="presParOf" srcId="{E5855E05-6935-4055-8C9D-98882838633F}" destId="{0D09CF4F-664A-4916-A55D-8E3DA7C95BD3}" srcOrd="0" destOrd="0" presId="urn:microsoft.com/office/officeart/2005/8/layout/hList1"/>
    <dgm:cxn modelId="{2EE79C33-D43C-492A-B15B-442CA49895A4}" type="presParOf" srcId="{E5855E05-6935-4055-8C9D-98882838633F}" destId="{87BB5A5B-0E13-4B1C-9915-7974C306BE24}" srcOrd="1" destOrd="0" presId="urn:microsoft.com/office/officeart/2005/8/layout/hList1"/>
    <dgm:cxn modelId="{2827E7D3-303B-4A7A-B49D-4E75789B08B8}" type="presParOf" srcId="{392E438C-9307-44C6-8CC0-AECB092865FD}" destId="{097F59B7-EC68-4B55-8FFF-BBA06F67BCA0}" srcOrd="3" destOrd="0" presId="urn:microsoft.com/office/officeart/2005/8/layout/hList1"/>
    <dgm:cxn modelId="{4B1AE9AE-ECEC-4097-AA6F-1F765070F969}" type="presParOf" srcId="{392E438C-9307-44C6-8CC0-AECB092865FD}" destId="{A6CD5ABE-E8D8-4C47-890F-A1D5CC0EACEB}" srcOrd="4" destOrd="0" presId="urn:microsoft.com/office/officeart/2005/8/layout/hList1"/>
    <dgm:cxn modelId="{CCA7573D-6732-4E21-90D0-C3EC23473A9B}" type="presParOf" srcId="{A6CD5ABE-E8D8-4C47-890F-A1D5CC0EACEB}" destId="{49E18A96-CE66-44BD-A092-A6084A8069C9}" srcOrd="0" destOrd="0" presId="urn:microsoft.com/office/officeart/2005/8/layout/hList1"/>
    <dgm:cxn modelId="{9134E9A2-714D-4E73-B79A-8FA2D24DD7E6}" type="presParOf" srcId="{A6CD5ABE-E8D8-4C47-890F-A1D5CC0EACEB}" destId="{8FD60F78-E446-4628-A926-B1A3FDA83E8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7CB4F1-C92A-4ABE-94A7-7EF951CFAE6C}" type="doc">
      <dgm:prSet loTypeId="urn:microsoft.com/office/officeart/2011/layout/HexagonRadial" loCatId="cycle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72533B6-C19D-473F-BBF6-64A5A9D8392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Barriers in Communication</a:t>
          </a:r>
        </a:p>
      </dgm:t>
    </dgm:pt>
    <dgm:pt modelId="{E00CA32C-99A4-4071-9590-38CA6A7D6A52}" type="parTrans" cxnId="{7A5E7738-0504-4BA4-9B17-70DB6AF13950}">
      <dgm:prSet/>
      <dgm:spPr/>
      <dgm:t>
        <a:bodyPr/>
        <a:lstStyle/>
        <a:p>
          <a:endParaRPr lang="en-GB"/>
        </a:p>
      </dgm:t>
    </dgm:pt>
    <dgm:pt modelId="{DC6D7A5B-CD33-4689-8560-9FBB55494BD1}" type="sibTrans" cxnId="{7A5E7738-0504-4BA4-9B17-70DB6AF13950}">
      <dgm:prSet/>
      <dgm:spPr/>
      <dgm:t>
        <a:bodyPr/>
        <a:lstStyle/>
        <a:p>
          <a:endParaRPr lang="en-GB"/>
        </a:p>
      </dgm:t>
    </dgm:pt>
    <dgm:pt modelId="{AAA7F838-9ADC-4DF5-94B4-0783B249C58F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Culture </a:t>
          </a:r>
        </a:p>
        <a:p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(values and beliefs)</a:t>
          </a:r>
        </a:p>
      </dgm:t>
    </dgm:pt>
    <dgm:pt modelId="{FDB2EB05-2758-4636-B97A-71CDBABF5AA9}" type="parTrans" cxnId="{80EFA7D4-5DCB-47B9-B991-614A8707F0C6}">
      <dgm:prSet/>
      <dgm:spPr/>
      <dgm:t>
        <a:bodyPr/>
        <a:lstStyle/>
        <a:p>
          <a:endParaRPr lang="en-GB"/>
        </a:p>
      </dgm:t>
    </dgm:pt>
    <dgm:pt modelId="{29C7D685-3901-4177-96BC-A546180F7A45}" type="sibTrans" cxnId="{80EFA7D4-5DCB-47B9-B991-614A8707F0C6}">
      <dgm:prSet/>
      <dgm:spPr/>
      <dgm:t>
        <a:bodyPr/>
        <a:lstStyle/>
        <a:p>
          <a:endParaRPr lang="en-GB"/>
        </a:p>
      </dgm:t>
    </dgm:pt>
    <dgm:pt modelId="{F3ED2C70-BDE1-4871-8CB5-702C383B301F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Language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(things that prevent people from understanding each other)</a:t>
          </a:r>
        </a:p>
      </dgm:t>
    </dgm:pt>
    <dgm:pt modelId="{5B315D4A-6C88-4D01-8D20-DA64A2FAB75A}" type="parTrans" cxnId="{EF5C0214-6954-4F38-BF97-B759B7552861}">
      <dgm:prSet/>
      <dgm:spPr/>
      <dgm:t>
        <a:bodyPr/>
        <a:lstStyle/>
        <a:p>
          <a:endParaRPr lang="en-GB"/>
        </a:p>
      </dgm:t>
    </dgm:pt>
    <dgm:pt modelId="{DF0EFBB0-FFA6-4D02-AFFC-7A15278CDBDE}" type="sibTrans" cxnId="{EF5C0214-6954-4F38-BF97-B759B7552861}">
      <dgm:prSet/>
      <dgm:spPr/>
      <dgm:t>
        <a:bodyPr/>
        <a:lstStyle/>
        <a:p>
          <a:endParaRPr lang="en-GB"/>
        </a:p>
      </dgm:t>
    </dgm:pt>
    <dgm:pt modelId="{5FEEADA4-5486-4A99-80FA-BE6297D867E4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Defensiveness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(when a message triggers a sense of threat)</a:t>
          </a:r>
        </a:p>
      </dgm:t>
    </dgm:pt>
    <dgm:pt modelId="{17B5B4A0-63CD-471C-ADC8-2BCC7E0CBF43}" type="parTrans" cxnId="{F68256EA-5408-4C0D-B096-C4E2619C9ACF}">
      <dgm:prSet/>
      <dgm:spPr/>
      <dgm:t>
        <a:bodyPr/>
        <a:lstStyle/>
        <a:p>
          <a:endParaRPr lang="en-GB"/>
        </a:p>
      </dgm:t>
    </dgm:pt>
    <dgm:pt modelId="{68412385-9E4D-42B4-A5E4-9C80654AB7AB}" type="sibTrans" cxnId="{F68256EA-5408-4C0D-B096-C4E2619C9ACF}">
      <dgm:prSet/>
      <dgm:spPr/>
      <dgm:t>
        <a:bodyPr/>
        <a:lstStyle/>
        <a:p>
          <a:endParaRPr lang="en-GB"/>
        </a:p>
      </dgm:t>
    </dgm:pt>
    <dgm:pt modelId="{1B6D8FFB-9B78-4401-B860-0461BD09EBF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Filtering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(distortion or withholding of information)</a:t>
          </a:r>
        </a:p>
      </dgm:t>
    </dgm:pt>
    <dgm:pt modelId="{8FBCB9E1-201B-4B7F-9D8D-FED11C3BAA69}" type="parTrans" cxnId="{EFC60F21-E1C7-4084-90E1-07A0236E4F6C}">
      <dgm:prSet/>
      <dgm:spPr/>
      <dgm:t>
        <a:bodyPr/>
        <a:lstStyle/>
        <a:p>
          <a:endParaRPr lang="en-GB"/>
        </a:p>
      </dgm:t>
    </dgm:pt>
    <dgm:pt modelId="{7751DDCE-458D-46AC-BF94-C5B5D8A9143D}" type="sibTrans" cxnId="{EFC60F21-E1C7-4084-90E1-07A0236E4F6C}">
      <dgm:prSet/>
      <dgm:spPr/>
      <dgm:t>
        <a:bodyPr/>
        <a:lstStyle/>
        <a:p>
          <a:endParaRPr lang="en-GB"/>
        </a:p>
      </dgm:t>
    </dgm:pt>
    <dgm:pt modelId="{A6F2DEE9-3D7A-434B-BD70-36F0DBC016B5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Emotions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(can get within the course of the communication process)</a:t>
          </a:r>
        </a:p>
        <a:p>
          <a:pPr marL="0" lvl="0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E6B392-07A8-4A7F-92F1-038398BC9DBA}" type="parTrans" cxnId="{6DB2C83A-7344-40AC-B52D-F1C1AD046E72}">
      <dgm:prSet/>
      <dgm:spPr/>
      <dgm:t>
        <a:bodyPr/>
        <a:lstStyle/>
        <a:p>
          <a:endParaRPr lang="en-GB"/>
        </a:p>
      </dgm:t>
    </dgm:pt>
    <dgm:pt modelId="{85920C69-0575-421D-A0F9-73D69341AADA}" type="sibTrans" cxnId="{6DB2C83A-7344-40AC-B52D-F1C1AD046E72}">
      <dgm:prSet/>
      <dgm:spPr/>
      <dgm:t>
        <a:bodyPr/>
        <a:lstStyle/>
        <a:p>
          <a:endParaRPr lang="en-GB"/>
        </a:p>
      </dgm:t>
    </dgm:pt>
    <dgm:pt modelId="{38F5B003-A396-4297-A300-8CFF08BA9D5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Overload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(huge amount of information)</a:t>
          </a:r>
        </a:p>
      </dgm:t>
    </dgm:pt>
    <dgm:pt modelId="{C09AD55C-7F48-408E-BE3B-C4B15EAC32E1}" type="parTrans" cxnId="{8976E08D-0412-463C-A7E8-FE9A707F83F1}">
      <dgm:prSet/>
      <dgm:spPr/>
      <dgm:t>
        <a:bodyPr/>
        <a:lstStyle/>
        <a:p>
          <a:endParaRPr lang="en-GB"/>
        </a:p>
      </dgm:t>
    </dgm:pt>
    <dgm:pt modelId="{9CB944B7-66AE-42E4-9286-DF973B9B8D1B}" type="sibTrans" cxnId="{8976E08D-0412-463C-A7E8-FE9A707F83F1}">
      <dgm:prSet/>
      <dgm:spPr/>
      <dgm:t>
        <a:bodyPr/>
        <a:lstStyle/>
        <a:p>
          <a:endParaRPr lang="en-GB"/>
        </a:p>
      </dgm:t>
    </dgm:pt>
    <dgm:pt modelId="{C547556C-18B8-41DE-B54C-DE9942F7618C}" type="pres">
      <dgm:prSet presAssocID="{A07CB4F1-C92A-4ABE-94A7-7EF951CFAE6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D59C2AC-05B6-4C9E-B08A-67EF417D5877}" type="pres">
      <dgm:prSet presAssocID="{172533B6-C19D-473F-BBF6-64A5A9D83921}" presName="Parent" presStyleLbl="node0" presStyleIdx="0" presStyleCnt="1">
        <dgm:presLayoutVars>
          <dgm:chMax val="6"/>
          <dgm:chPref val="6"/>
        </dgm:presLayoutVars>
      </dgm:prSet>
      <dgm:spPr/>
    </dgm:pt>
    <dgm:pt modelId="{3F5ADC8C-299A-4B1D-9135-50E1AECA2084}" type="pres">
      <dgm:prSet presAssocID="{AAA7F838-9ADC-4DF5-94B4-0783B249C58F}" presName="Accent1" presStyleCnt="0"/>
      <dgm:spPr/>
    </dgm:pt>
    <dgm:pt modelId="{1437A569-4927-4909-80B3-1EAEB4BA37D7}" type="pres">
      <dgm:prSet presAssocID="{AAA7F838-9ADC-4DF5-94B4-0783B249C58F}" presName="Accent" presStyleLbl="bgShp" presStyleIdx="0" presStyleCnt="6"/>
      <dgm:spPr/>
    </dgm:pt>
    <dgm:pt modelId="{2919A60D-4C22-4BF8-BCBB-F167113B7374}" type="pres">
      <dgm:prSet presAssocID="{AAA7F838-9ADC-4DF5-94B4-0783B249C58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465C7356-85C4-4830-8593-F0F8F39864B6}" type="pres">
      <dgm:prSet presAssocID="{F3ED2C70-BDE1-4871-8CB5-702C383B301F}" presName="Accent2" presStyleCnt="0"/>
      <dgm:spPr/>
    </dgm:pt>
    <dgm:pt modelId="{394F04D6-C942-4EAF-87F0-D1220CA6EFDE}" type="pres">
      <dgm:prSet presAssocID="{F3ED2C70-BDE1-4871-8CB5-702C383B301F}" presName="Accent" presStyleLbl="bgShp" presStyleIdx="1" presStyleCnt="6"/>
      <dgm:spPr/>
    </dgm:pt>
    <dgm:pt modelId="{19ADF541-8763-4F67-81D3-C88E7C8A53C9}" type="pres">
      <dgm:prSet presAssocID="{F3ED2C70-BDE1-4871-8CB5-702C383B301F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D1DC984B-C325-4ECC-9D81-FB66FFE2EED5}" type="pres">
      <dgm:prSet presAssocID="{5FEEADA4-5486-4A99-80FA-BE6297D867E4}" presName="Accent3" presStyleCnt="0"/>
      <dgm:spPr/>
    </dgm:pt>
    <dgm:pt modelId="{1CD4DE24-0F12-4A7F-938F-A1DE6AAB2569}" type="pres">
      <dgm:prSet presAssocID="{5FEEADA4-5486-4A99-80FA-BE6297D867E4}" presName="Accent" presStyleLbl="bgShp" presStyleIdx="2" presStyleCnt="6"/>
      <dgm:spPr/>
    </dgm:pt>
    <dgm:pt modelId="{97BE170E-020E-4CC9-9505-235ACC5E90F2}" type="pres">
      <dgm:prSet presAssocID="{5FEEADA4-5486-4A99-80FA-BE6297D867E4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1C984C7A-5635-4058-B83C-4F5B05A3D7B4}" type="pres">
      <dgm:prSet presAssocID="{1B6D8FFB-9B78-4401-B860-0461BD09EBF1}" presName="Accent4" presStyleCnt="0"/>
      <dgm:spPr/>
    </dgm:pt>
    <dgm:pt modelId="{0AACC807-3BC7-45A4-BE5F-AC17571C4677}" type="pres">
      <dgm:prSet presAssocID="{1B6D8FFB-9B78-4401-B860-0461BD09EBF1}" presName="Accent" presStyleLbl="bgShp" presStyleIdx="3" presStyleCnt="6"/>
      <dgm:spPr/>
    </dgm:pt>
    <dgm:pt modelId="{170A25DA-5F69-45EA-85E1-9940D823909C}" type="pres">
      <dgm:prSet presAssocID="{1B6D8FFB-9B78-4401-B860-0461BD09EBF1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E682DB0-58A7-49DC-AAD1-E1695B2C89DC}" type="pres">
      <dgm:prSet presAssocID="{A6F2DEE9-3D7A-434B-BD70-36F0DBC016B5}" presName="Accent5" presStyleCnt="0"/>
      <dgm:spPr/>
    </dgm:pt>
    <dgm:pt modelId="{84903E14-040B-4DA0-85F2-A451D56278F8}" type="pres">
      <dgm:prSet presAssocID="{A6F2DEE9-3D7A-434B-BD70-36F0DBC016B5}" presName="Accent" presStyleLbl="bgShp" presStyleIdx="4" presStyleCnt="6"/>
      <dgm:spPr/>
    </dgm:pt>
    <dgm:pt modelId="{B1A13DE4-42D7-48D4-908D-66E907AA344A}" type="pres">
      <dgm:prSet presAssocID="{A6F2DEE9-3D7A-434B-BD70-36F0DBC016B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CF6FFD7B-A113-48DA-87AF-3AF7CF265CED}" type="pres">
      <dgm:prSet presAssocID="{38F5B003-A396-4297-A300-8CFF08BA9D51}" presName="Accent6" presStyleCnt="0"/>
      <dgm:spPr/>
    </dgm:pt>
    <dgm:pt modelId="{7D7A5F05-5837-47CA-9EBF-DAC7695DEE63}" type="pres">
      <dgm:prSet presAssocID="{38F5B003-A396-4297-A300-8CFF08BA9D51}" presName="Accent" presStyleLbl="bgShp" presStyleIdx="5" presStyleCnt="6"/>
      <dgm:spPr/>
    </dgm:pt>
    <dgm:pt modelId="{E30BC8EC-9662-404E-B3D1-7F33103B0E9D}" type="pres">
      <dgm:prSet presAssocID="{38F5B003-A396-4297-A300-8CFF08BA9D51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6C09A906-F692-4239-8D7C-EF78DE4E142B}" type="presOf" srcId="{A07CB4F1-C92A-4ABE-94A7-7EF951CFAE6C}" destId="{C547556C-18B8-41DE-B54C-DE9942F7618C}" srcOrd="0" destOrd="0" presId="urn:microsoft.com/office/officeart/2011/layout/HexagonRadial"/>
    <dgm:cxn modelId="{EF5C0214-6954-4F38-BF97-B759B7552861}" srcId="{172533B6-C19D-473F-BBF6-64A5A9D83921}" destId="{F3ED2C70-BDE1-4871-8CB5-702C383B301F}" srcOrd="1" destOrd="0" parTransId="{5B315D4A-6C88-4D01-8D20-DA64A2FAB75A}" sibTransId="{DF0EFBB0-FFA6-4D02-AFFC-7A15278CDBDE}"/>
    <dgm:cxn modelId="{EFC60F21-E1C7-4084-90E1-07A0236E4F6C}" srcId="{172533B6-C19D-473F-BBF6-64A5A9D83921}" destId="{1B6D8FFB-9B78-4401-B860-0461BD09EBF1}" srcOrd="3" destOrd="0" parTransId="{8FBCB9E1-201B-4B7F-9D8D-FED11C3BAA69}" sibTransId="{7751DDCE-458D-46AC-BF94-C5B5D8A9143D}"/>
    <dgm:cxn modelId="{7A5E7738-0504-4BA4-9B17-70DB6AF13950}" srcId="{A07CB4F1-C92A-4ABE-94A7-7EF951CFAE6C}" destId="{172533B6-C19D-473F-BBF6-64A5A9D83921}" srcOrd="0" destOrd="0" parTransId="{E00CA32C-99A4-4071-9590-38CA6A7D6A52}" sibTransId="{DC6D7A5B-CD33-4689-8560-9FBB55494BD1}"/>
    <dgm:cxn modelId="{6DB2C83A-7344-40AC-B52D-F1C1AD046E72}" srcId="{172533B6-C19D-473F-BBF6-64A5A9D83921}" destId="{A6F2DEE9-3D7A-434B-BD70-36F0DBC016B5}" srcOrd="4" destOrd="0" parTransId="{F3E6B392-07A8-4A7F-92F1-038398BC9DBA}" sibTransId="{85920C69-0575-421D-A0F9-73D69341AADA}"/>
    <dgm:cxn modelId="{ECBAB25C-FE46-4B57-8329-8C9C2BEF70AB}" type="presOf" srcId="{A6F2DEE9-3D7A-434B-BD70-36F0DBC016B5}" destId="{B1A13DE4-42D7-48D4-908D-66E907AA344A}" srcOrd="0" destOrd="0" presId="urn:microsoft.com/office/officeart/2011/layout/HexagonRadial"/>
    <dgm:cxn modelId="{2F5F5261-6BCB-40EF-A1FB-63CEE26E61CD}" type="presOf" srcId="{38F5B003-A396-4297-A300-8CFF08BA9D51}" destId="{E30BC8EC-9662-404E-B3D1-7F33103B0E9D}" srcOrd="0" destOrd="0" presId="urn:microsoft.com/office/officeart/2011/layout/HexagonRadial"/>
    <dgm:cxn modelId="{206F2966-5E87-423C-9548-DA096BEC2036}" type="presOf" srcId="{172533B6-C19D-473F-BBF6-64A5A9D83921}" destId="{3D59C2AC-05B6-4C9E-B08A-67EF417D5877}" srcOrd="0" destOrd="0" presId="urn:microsoft.com/office/officeart/2011/layout/HexagonRadial"/>
    <dgm:cxn modelId="{8976E08D-0412-463C-A7E8-FE9A707F83F1}" srcId="{172533B6-C19D-473F-BBF6-64A5A9D83921}" destId="{38F5B003-A396-4297-A300-8CFF08BA9D51}" srcOrd="5" destOrd="0" parTransId="{C09AD55C-7F48-408E-BE3B-C4B15EAC32E1}" sibTransId="{9CB944B7-66AE-42E4-9286-DF973B9B8D1B}"/>
    <dgm:cxn modelId="{993674B1-3C4E-4B7D-BB25-95263EDC843F}" type="presOf" srcId="{F3ED2C70-BDE1-4871-8CB5-702C383B301F}" destId="{19ADF541-8763-4F67-81D3-C88E7C8A53C9}" srcOrd="0" destOrd="0" presId="urn:microsoft.com/office/officeart/2011/layout/HexagonRadial"/>
    <dgm:cxn modelId="{80EFA7D4-5DCB-47B9-B991-614A8707F0C6}" srcId="{172533B6-C19D-473F-BBF6-64A5A9D83921}" destId="{AAA7F838-9ADC-4DF5-94B4-0783B249C58F}" srcOrd="0" destOrd="0" parTransId="{FDB2EB05-2758-4636-B97A-71CDBABF5AA9}" sibTransId="{29C7D685-3901-4177-96BC-A546180F7A45}"/>
    <dgm:cxn modelId="{FEBDF5D4-75A7-4F3E-AA54-AEACF3FE5271}" type="presOf" srcId="{5FEEADA4-5486-4A99-80FA-BE6297D867E4}" destId="{97BE170E-020E-4CC9-9505-235ACC5E90F2}" srcOrd="0" destOrd="0" presId="urn:microsoft.com/office/officeart/2011/layout/HexagonRadial"/>
    <dgm:cxn modelId="{F68256EA-5408-4C0D-B096-C4E2619C9ACF}" srcId="{172533B6-C19D-473F-BBF6-64A5A9D83921}" destId="{5FEEADA4-5486-4A99-80FA-BE6297D867E4}" srcOrd="2" destOrd="0" parTransId="{17B5B4A0-63CD-471C-ADC8-2BCC7E0CBF43}" sibTransId="{68412385-9E4D-42B4-A5E4-9C80654AB7AB}"/>
    <dgm:cxn modelId="{6842C5F3-F75D-44B2-9877-99104F44B759}" type="presOf" srcId="{AAA7F838-9ADC-4DF5-94B4-0783B249C58F}" destId="{2919A60D-4C22-4BF8-BCBB-F167113B7374}" srcOrd="0" destOrd="0" presId="urn:microsoft.com/office/officeart/2011/layout/HexagonRadial"/>
    <dgm:cxn modelId="{80BF8BF7-C00B-404B-90BF-A70E54D0A496}" type="presOf" srcId="{1B6D8FFB-9B78-4401-B860-0461BD09EBF1}" destId="{170A25DA-5F69-45EA-85E1-9940D823909C}" srcOrd="0" destOrd="0" presId="urn:microsoft.com/office/officeart/2011/layout/HexagonRadial"/>
    <dgm:cxn modelId="{BE354D03-0F91-4DAC-89BF-279966BFA989}" type="presParOf" srcId="{C547556C-18B8-41DE-B54C-DE9942F7618C}" destId="{3D59C2AC-05B6-4C9E-B08A-67EF417D5877}" srcOrd="0" destOrd="0" presId="urn:microsoft.com/office/officeart/2011/layout/HexagonRadial"/>
    <dgm:cxn modelId="{3CE6F45E-3F71-4697-866F-C9DB67488DEC}" type="presParOf" srcId="{C547556C-18B8-41DE-B54C-DE9942F7618C}" destId="{3F5ADC8C-299A-4B1D-9135-50E1AECA2084}" srcOrd="1" destOrd="0" presId="urn:microsoft.com/office/officeart/2011/layout/HexagonRadial"/>
    <dgm:cxn modelId="{9423D202-319F-43D0-B6C9-A6F91331A016}" type="presParOf" srcId="{3F5ADC8C-299A-4B1D-9135-50E1AECA2084}" destId="{1437A569-4927-4909-80B3-1EAEB4BA37D7}" srcOrd="0" destOrd="0" presId="urn:microsoft.com/office/officeart/2011/layout/HexagonRadial"/>
    <dgm:cxn modelId="{C7A67918-BA39-4509-B52B-B7C7312F7B71}" type="presParOf" srcId="{C547556C-18B8-41DE-B54C-DE9942F7618C}" destId="{2919A60D-4C22-4BF8-BCBB-F167113B7374}" srcOrd="2" destOrd="0" presId="urn:microsoft.com/office/officeart/2011/layout/HexagonRadial"/>
    <dgm:cxn modelId="{04097C1B-7E2C-45FB-B0E4-D1F1D14DD89D}" type="presParOf" srcId="{C547556C-18B8-41DE-B54C-DE9942F7618C}" destId="{465C7356-85C4-4830-8593-F0F8F39864B6}" srcOrd="3" destOrd="0" presId="urn:microsoft.com/office/officeart/2011/layout/HexagonRadial"/>
    <dgm:cxn modelId="{0CA2BC16-94C8-450E-8BB1-D1B8871E1384}" type="presParOf" srcId="{465C7356-85C4-4830-8593-F0F8F39864B6}" destId="{394F04D6-C942-4EAF-87F0-D1220CA6EFDE}" srcOrd="0" destOrd="0" presId="urn:microsoft.com/office/officeart/2011/layout/HexagonRadial"/>
    <dgm:cxn modelId="{FBAC2695-8E05-4D97-A1D9-10754A9371C0}" type="presParOf" srcId="{C547556C-18B8-41DE-B54C-DE9942F7618C}" destId="{19ADF541-8763-4F67-81D3-C88E7C8A53C9}" srcOrd="4" destOrd="0" presId="urn:microsoft.com/office/officeart/2011/layout/HexagonRadial"/>
    <dgm:cxn modelId="{AC76ACEE-DD95-4BA5-AAC1-49B992386DA9}" type="presParOf" srcId="{C547556C-18B8-41DE-B54C-DE9942F7618C}" destId="{D1DC984B-C325-4ECC-9D81-FB66FFE2EED5}" srcOrd="5" destOrd="0" presId="urn:microsoft.com/office/officeart/2011/layout/HexagonRadial"/>
    <dgm:cxn modelId="{218EB284-F333-4C3B-B9F1-BF375DC9CBF7}" type="presParOf" srcId="{D1DC984B-C325-4ECC-9D81-FB66FFE2EED5}" destId="{1CD4DE24-0F12-4A7F-938F-A1DE6AAB2569}" srcOrd="0" destOrd="0" presId="urn:microsoft.com/office/officeart/2011/layout/HexagonRadial"/>
    <dgm:cxn modelId="{8637EA99-50F4-4A7F-860E-F7C6AE023DDE}" type="presParOf" srcId="{C547556C-18B8-41DE-B54C-DE9942F7618C}" destId="{97BE170E-020E-4CC9-9505-235ACC5E90F2}" srcOrd="6" destOrd="0" presId="urn:microsoft.com/office/officeart/2011/layout/HexagonRadial"/>
    <dgm:cxn modelId="{353C1136-D674-4C94-B568-5DD267A87FD2}" type="presParOf" srcId="{C547556C-18B8-41DE-B54C-DE9942F7618C}" destId="{1C984C7A-5635-4058-B83C-4F5B05A3D7B4}" srcOrd="7" destOrd="0" presId="urn:microsoft.com/office/officeart/2011/layout/HexagonRadial"/>
    <dgm:cxn modelId="{A0DB4EFB-C0BA-4334-AB84-F04C5D3698C6}" type="presParOf" srcId="{1C984C7A-5635-4058-B83C-4F5B05A3D7B4}" destId="{0AACC807-3BC7-45A4-BE5F-AC17571C4677}" srcOrd="0" destOrd="0" presId="urn:microsoft.com/office/officeart/2011/layout/HexagonRadial"/>
    <dgm:cxn modelId="{BCCBC335-61EC-4251-BA11-967FB46C096F}" type="presParOf" srcId="{C547556C-18B8-41DE-B54C-DE9942F7618C}" destId="{170A25DA-5F69-45EA-85E1-9940D823909C}" srcOrd="8" destOrd="0" presId="urn:microsoft.com/office/officeart/2011/layout/HexagonRadial"/>
    <dgm:cxn modelId="{B9D23970-DF4F-4A7C-BD7B-226B0BD71A58}" type="presParOf" srcId="{C547556C-18B8-41DE-B54C-DE9942F7618C}" destId="{7E682DB0-58A7-49DC-AAD1-E1695B2C89DC}" srcOrd="9" destOrd="0" presId="urn:microsoft.com/office/officeart/2011/layout/HexagonRadial"/>
    <dgm:cxn modelId="{8A6D383B-AD55-4316-9A62-6F89AB30A7EC}" type="presParOf" srcId="{7E682DB0-58A7-49DC-AAD1-E1695B2C89DC}" destId="{84903E14-040B-4DA0-85F2-A451D56278F8}" srcOrd="0" destOrd="0" presId="urn:microsoft.com/office/officeart/2011/layout/HexagonRadial"/>
    <dgm:cxn modelId="{72AC4B6D-6C2B-44F6-A4E1-8F49E54AE037}" type="presParOf" srcId="{C547556C-18B8-41DE-B54C-DE9942F7618C}" destId="{B1A13DE4-42D7-48D4-908D-66E907AA344A}" srcOrd="10" destOrd="0" presId="urn:microsoft.com/office/officeart/2011/layout/HexagonRadial"/>
    <dgm:cxn modelId="{DA837831-0359-471D-BBDC-0253A6D5FD3F}" type="presParOf" srcId="{C547556C-18B8-41DE-B54C-DE9942F7618C}" destId="{CF6FFD7B-A113-48DA-87AF-3AF7CF265CED}" srcOrd="11" destOrd="0" presId="urn:microsoft.com/office/officeart/2011/layout/HexagonRadial"/>
    <dgm:cxn modelId="{20D25901-CA33-4A83-855E-894AE4A1A952}" type="presParOf" srcId="{CF6FFD7B-A113-48DA-87AF-3AF7CF265CED}" destId="{7D7A5F05-5837-47CA-9EBF-DAC7695DEE63}" srcOrd="0" destOrd="0" presId="urn:microsoft.com/office/officeart/2011/layout/HexagonRadial"/>
    <dgm:cxn modelId="{05F60126-851F-40BD-8911-057DF1A39A91}" type="presParOf" srcId="{C547556C-18B8-41DE-B54C-DE9942F7618C}" destId="{E30BC8EC-9662-404E-B3D1-7F33103B0E9D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66BC3-CA8A-4C88-96E3-318D69354A2D}">
      <dsp:nvSpPr>
        <dsp:cNvPr id="0" name=""/>
        <dsp:cNvSpPr/>
      </dsp:nvSpPr>
      <dsp:spPr>
        <a:xfrm>
          <a:off x="3689" y="469155"/>
          <a:ext cx="3596820" cy="74222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Nova"/>
            </a:rPr>
            <a:t>What is communication?</a:t>
          </a:r>
          <a:endParaRPr lang="en-GB" sz="1900" kern="1200"/>
        </a:p>
      </dsp:txBody>
      <dsp:txXfrm>
        <a:off x="3689" y="469155"/>
        <a:ext cx="3596820" cy="742221"/>
      </dsp:txXfrm>
    </dsp:sp>
    <dsp:sp modelId="{CC84E846-14CD-49EC-BA1B-49F36ED28618}">
      <dsp:nvSpPr>
        <dsp:cNvPr id="0" name=""/>
        <dsp:cNvSpPr/>
      </dsp:nvSpPr>
      <dsp:spPr>
        <a:xfrm>
          <a:off x="3689" y="1211376"/>
          <a:ext cx="3596820" cy="458963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To</a:t>
          </a:r>
          <a:r>
            <a:rPr lang="en-GB" sz="1900" kern="1200"/>
            <a:t> make it possible for people to communicate what is essential to them</a:t>
          </a:r>
          <a:r>
            <a:rPr lang="en-GB" sz="1900" kern="1200">
              <a:latin typeface="Gill Sans Nova"/>
            </a:rPr>
            <a:t> (Dynes, 2017).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The process of creating meaning through the exchange of symbols among people is known as communication</a:t>
          </a:r>
          <a:r>
            <a:rPr lang="en-GB" sz="1900" kern="1200">
              <a:latin typeface="Gill Sans Nova"/>
            </a:rPr>
            <a:t> (Fielding, 2006). 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Thoughts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Ideas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Emotions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Body language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Spoken words verbal/non-verbal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Eye contact</a:t>
          </a:r>
          <a:endParaRPr lang="en-GB" sz="1900" kern="1200"/>
        </a:p>
      </dsp:txBody>
      <dsp:txXfrm>
        <a:off x="3689" y="1211376"/>
        <a:ext cx="3596820" cy="4589639"/>
      </dsp:txXfrm>
    </dsp:sp>
    <dsp:sp modelId="{0D09CF4F-664A-4916-A55D-8E3DA7C95BD3}">
      <dsp:nvSpPr>
        <dsp:cNvPr id="0" name=""/>
        <dsp:cNvSpPr/>
      </dsp:nvSpPr>
      <dsp:spPr>
        <a:xfrm>
          <a:off x="4104064" y="469155"/>
          <a:ext cx="3596820" cy="74222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Nova"/>
            </a:rPr>
            <a:t>What makes communication effective in a care setting?</a:t>
          </a:r>
          <a:endParaRPr lang="en-GB" sz="1900" kern="1200"/>
        </a:p>
      </dsp:txBody>
      <dsp:txXfrm>
        <a:off x="4104064" y="469155"/>
        <a:ext cx="3596820" cy="742221"/>
      </dsp:txXfrm>
    </dsp:sp>
    <dsp:sp modelId="{87BB5A5B-0E13-4B1C-9915-7974C306BE24}">
      <dsp:nvSpPr>
        <dsp:cNvPr id="0" name=""/>
        <dsp:cNvSpPr/>
      </dsp:nvSpPr>
      <dsp:spPr>
        <a:xfrm>
          <a:off x="4104064" y="1211376"/>
          <a:ext cx="3596820" cy="458963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Important to understand the language spoken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Good listening skills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Have the ability to use and recognise information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Ability</a:t>
          </a:r>
          <a:r>
            <a:rPr lang="en-GB" sz="1900" kern="1200"/>
            <a:t> to remember and comprehend information</a:t>
          </a:r>
          <a:endParaRPr lang="en-GB" sz="1900" kern="1200">
            <a:latin typeface="Gill Sans Nova"/>
          </a:endParaRP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Reading skills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Being</a:t>
          </a:r>
          <a:r>
            <a:rPr lang="en-GB" sz="1900" kern="1200"/>
            <a:t> attentive to patients’ needs and involving them therapeutically</a:t>
          </a:r>
          <a:r>
            <a:rPr lang="en-GB" sz="1900" kern="1200">
              <a:latin typeface="Gill Sans Nova"/>
            </a:rPr>
            <a:t> (Jootun and McGhee, 2011).</a:t>
          </a:r>
        </a:p>
      </dsp:txBody>
      <dsp:txXfrm>
        <a:off x="4104064" y="1211376"/>
        <a:ext cx="3596820" cy="4589639"/>
      </dsp:txXfrm>
    </dsp:sp>
    <dsp:sp modelId="{49E18A96-CE66-44BD-A092-A6084A8069C9}">
      <dsp:nvSpPr>
        <dsp:cNvPr id="0" name=""/>
        <dsp:cNvSpPr/>
      </dsp:nvSpPr>
      <dsp:spPr>
        <a:xfrm>
          <a:off x="8204439" y="469155"/>
          <a:ext cx="3596820" cy="74222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Nova"/>
            </a:rPr>
            <a:t>Different strategies that can be used in a care setting</a:t>
          </a:r>
          <a:endParaRPr lang="en-GB" sz="1900" kern="1200"/>
        </a:p>
      </dsp:txBody>
      <dsp:txXfrm>
        <a:off x="8204439" y="469155"/>
        <a:ext cx="3596820" cy="742221"/>
      </dsp:txXfrm>
    </dsp:sp>
    <dsp:sp modelId="{8FD60F78-E446-4628-A926-B1A3FDA83E81}">
      <dsp:nvSpPr>
        <dsp:cNvPr id="0" name=""/>
        <dsp:cNvSpPr/>
      </dsp:nvSpPr>
      <dsp:spPr>
        <a:xfrm>
          <a:off x="8204439" y="1211376"/>
          <a:ext cx="3596820" cy="458963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Control – managing staff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Motivation – rewards and recognitions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Emotional expression- facial expression, tone of voice and touch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Being informative- policies and procedures, risk assessments, email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Gill Sans Nova"/>
            </a:rPr>
            <a:t>Written rules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900" kern="1200">
            <a:latin typeface="Gill Sans Nova"/>
          </a:endParaRPr>
        </a:p>
      </dsp:txBody>
      <dsp:txXfrm>
        <a:off x="8204439" y="1211376"/>
        <a:ext cx="3596820" cy="45896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9C2AC-05B6-4C9E-B08A-67EF417D5877}">
      <dsp:nvSpPr>
        <dsp:cNvPr id="0" name=""/>
        <dsp:cNvSpPr/>
      </dsp:nvSpPr>
      <dsp:spPr>
        <a:xfrm>
          <a:off x="3076916" y="1697081"/>
          <a:ext cx="2157064" cy="186594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Barriers in Communication</a:t>
          </a:r>
        </a:p>
      </dsp:txBody>
      <dsp:txXfrm>
        <a:off x="3434372" y="2006295"/>
        <a:ext cx="1442152" cy="1247520"/>
      </dsp:txXfrm>
    </dsp:sp>
    <dsp:sp modelId="{394F04D6-C942-4EAF-87F0-D1220CA6EFDE}">
      <dsp:nvSpPr>
        <dsp:cNvPr id="0" name=""/>
        <dsp:cNvSpPr/>
      </dsp:nvSpPr>
      <dsp:spPr>
        <a:xfrm>
          <a:off x="4427653" y="804351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9A60D-4C22-4BF8-BCBB-F167113B7374}">
      <dsp:nvSpPr>
        <dsp:cNvPr id="0" name=""/>
        <dsp:cNvSpPr/>
      </dsp:nvSpPr>
      <dsp:spPr>
        <a:xfrm>
          <a:off x="3275613" y="0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Culture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(values and beliefs)</a:t>
          </a:r>
        </a:p>
      </dsp:txBody>
      <dsp:txXfrm>
        <a:off x="3568558" y="253432"/>
        <a:ext cx="1181809" cy="1022403"/>
      </dsp:txXfrm>
    </dsp:sp>
    <dsp:sp modelId="{1CD4DE24-0F12-4A7F-938F-A1DE6AAB2569}">
      <dsp:nvSpPr>
        <dsp:cNvPr id="0" name=""/>
        <dsp:cNvSpPr/>
      </dsp:nvSpPr>
      <dsp:spPr>
        <a:xfrm>
          <a:off x="5377484" y="2115302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DF541-8763-4F67-81D3-C88E7C8A53C9}">
      <dsp:nvSpPr>
        <dsp:cNvPr id="0" name=""/>
        <dsp:cNvSpPr/>
      </dsp:nvSpPr>
      <dsp:spPr>
        <a:xfrm>
          <a:off x="4896798" y="940602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Language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(things that prevent people from understanding each other)</a:t>
          </a:r>
        </a:p>
      </dsp:txBody>
      <dsp:txXfrm>
        <a:off x="5189743" y="1194034"/>
        <a:ext cx="1181809" cy="1022403"/>
      </dsp:txXfrm>
    </dsp:sp>
    <dsp:sp modelId="{0AACC807-3BC7-45A4-BE5F-AC17571C4677}">
      <dsp:nvSpPr>
        <dsp:cNvPr id="0" name=""/>
        <dsp:cNvSpPr/>
      </dsp:nvSpPr>
      <dsp:spPr>
        <a:xfrm>
          <a:off x="4717670" y="3595120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E170E-020E-4CC9-9505-235ACC5E90F2}">
      <dsp:nvSpPr>
        <dsp:cNvPr id="0" name=""/>
        <dsp:cNvSpPr/>
      </dsp:nvSpPr>
      <dsp:spPr>
        <a:xfrm>
          <a:off x="4896798" y="2789716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Defensiveness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(when a message triggers a sense of threat)</a:t>
          </a:r>
        </a:p>
      </dsp:txBody>
      <dsp:txXfrm>
        <a:off x="5189743" y="3043148"/>
        <a:ext cx="1181809" cy="1022403"/>
      </dsp:txXfrm>
    </dsp:sp>
    <dsp:sp modelId="{84903E14-040B-4DA0-85F2-A451D56278F8}">
      <dsp:nvSpPr>
        <dsp:cNvPr id="0" name=""/>
        <dsp:cNvSpPr/>
      </dsp:nvSpPr>
      <dsp:spPr>
        <a:xfrm>
          <a:off x="3080930" y="3748730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0A25DA-5F69-45EA-85E1-9940D823909C}">
      <dsp:nvSpPr>
        <dsp:cNvPr id="0" name=""/>
        <dsp:cNvSpPr/>
      </dsp:nvSpPr>
      <dsp:spPr>
        <a:xfrm>
          <a:off x="3275613" y="3731370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Filtering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(distortion or withholding of information)</a:t>
          </a:r>
        </a:p>
      </dsp:txBody>
      <dsp:txXfrm>
        <a:off x="3568558" y="3984802"/>
        <a:ext cx="1181809" cy="1022403"/>
      </dsp:txXfrm>
    </dsp:sp>
    <dsp:sp modelId="{7D7A5F05-5837-47CA-9EBF-DAC7695DEE63}">
      <dsp:nvSpPr>
        <dsp:cNvPr id="0" name=""/>
        <dsp:cNvSpPr/>
      </dsp:nvSpPr>
      <dsp:spPr>
        <a:xfrm>
          <a:off x="2115544" y="2438305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A13DE4-42D7-48D4-908D-66E907AA344A}">
      <dsp:nvSpPr>
        <dsp:cNvPr id="0" name=""/>
        <dsp:cNvSpPr/>
      </dsp:nvSpPr>
      <dsp:spPr>
        <a:xfrm>
          <a:off x="1646901" y="2790768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Emotions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(can get within the course of the communication process)</a:t>
          </a:r>
        </a:p>
        <a:p>
          <a:pPr marL="0"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0" kern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9846" y="3044200"/>
        <a:ext cx="1181809" cy="1022403"/>
      </dsp:txXfrm>
    </dsp:sp>
    <dsp:sp modelId="{E30BC8EC-9662-404E-B3D1-7F33103B0E9D}">
      <dsp:nvSpPr>
        <dsp:cNvPr id="0" name=""/>
        <dsp:cNvSpPr/>
      </dsp:nvSpPr>
      <dsp:spPr>
        <a:xfrm>
          <a:off x="1646901" y="938497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Overload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(huge amount of information)</a:t>
          </a:r>
        </a:p>
      </dsp:txBody>
      <dsp:txXfrm>
        <a:off x="1939846" y="1191929"/>
        <a:ext cx="1181809" cy="1022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B17588-AB67-41A2-89B7-A81243DB4009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D50E02-3C4B-4CE2-A7F8-CE907D49A5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241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207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868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21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00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44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80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058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11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321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375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49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Friday, July 22, 2022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93573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5A5D4-03F8-D5F3-D5CF-12E696D12B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4F04D94-5D02-443B-801E-0CAC1D4E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7DA40C-10B8-4678-8433-AA03ED65E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020" y="-189139"/>
            <a:ext cx="6202135" cy="4062547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895" y="4596697"/>
            <a:ext cx="5650160" cy="1303155"/>
          </a:xfrm>
        </p:spPr>
        <p:txBody>
          <a:bodyPr vert="horz" lIns="0" tIns="0" rIns="0" bIns="0" rtlCol="0" anchor="t">
            <a:noAutofit/>
          </a:bodyPr>
          <a:lstStyle/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BSMW4002</a:t>
            </a:r>
            <a:endParaRPr lang="en-US" sz="2000">
              <a:solidFill>
                <a:schemeClr val="bg1"/>
              </a:solidFill>
              <a:ea typeface="+mn-lt"/>
              <a:cs typeface="+mn-lt"/>
            </a:endParaRPr>
          </a:p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Effective Team Working &amp; Communications</a:t>
            </a:r>
            <a:endParaRPr lang="en-GB" sz="2000">
              <a:solidFill>
                <a:schemeClr val="bg1"/>
              </a:solidFill>
            </a:endParaRPr>
          </a:p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Joanne Davies</a:t>
            </a:r>
            <a:endParaRPr lang="en-GB" err="1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F3D9AA-2746-40BA-A174-3C45EA458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0BF160C-EC5F-45F5-9B8D-197AFA37B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20ED80-4227-272A-A2F4-51B20E6A68D2}"/>
              </a:ext>
            </a:extLst>
          </p:cNvPr>
          <p:cNvSpPr txBox="1"/>
          <p:nvPr/>
        </p:nvSpPr>
        <p:spPr>
          <a:xfrm>
            <a:off x="7891463" y="4926804"/>
            <a:ext cx="488632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accent2"/>
                </a:solidFill>
              </a:rPr>
              <a:t>Reema Parveen 2117189</a:t>
            </a:r>
          </a:p>
          <a:p>
            <a:r>
              <a:rPr lang="en-GB" sz="2800" b="1">
                <a:solidFill>
                  <a:schemeClr val="accent2"/>
                </a:solidFill>
              </a:rPr>
              <a:t>Aleah Khan 2119469</a:t>
            </a:r>
          </a:p>
          <a:p>
            <a:r>
              <a:rPr lang="en-GB" sz="2800" b="1">
                <a:solidFill>
                  <a:schemeClr val="accent2"/>
                </a:solidFill>
              </a:rPr>
              <a:t>Corina Radu 2117956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F1DA978-2FF0-4E09-976F-91C6D4AA5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80619" y="381383"/>
            <a:ext cx="6858000" cy="609523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25488" y="125488"/>
            <a:ext cx="6346209" cy="609523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88104" y="2550870"/>
            <a:ext cx="2501979" cy="6112279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579BBB12-9455-421B-86B2-0EA775202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72450" y="728296"/>
            <a:ext cx="4808302" cy="4808302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9234B294-F992-9CA4-D774-AF8898057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5841" y="460659"/>
            <a:ext cx="4449692" cy="17131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FA342D-00E2-28B5-4BD0-88E1F0E5FFA9}"/>
              </a:ext>
            </a:extLst>
          </p:cNvPr>
          <p:cNvSpPr txBox="1"/>
          <p:nvPr/>
        </p:nvSpPr>
        <p:spPr>
          <a:xfrm>
            <a:off x="163133" y="4627808"/>
            <a:ext cx="338714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Caregenics Healthcare Limited</a:t>
            </a:r>
            <a:br>
              <a:rPr lang="en-GB" sz="2000" b="1">
                <a:latin typeface="Arial"/>
                <a:ea typeface="+mn-lt"/>
                <a:cs typeface="+mn-lt"/>
              </a:rPr>
            </a:br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Kings Court, 17 School Road</a:t>
            </a:r>
            <a:br>
              <a:rPr lang="en-GB" sz="2000" b="1">
                <a:latin typeface="Arial"/>
                <a:ea typeface="+mn-lt"/>
                <a:cs typeface="+mn-lt"/>
              </a:rPr>
            </a:br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Hall Green B28 8JG</a:t>
            </a:r>
          </a:p>
          <a:p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Call- </a:t>
            </a: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0121 244 1800</a:t>
            </a:r>
            <a:endParaRPr lang="en-GB" sz="2000" b="1">
              <a:solidFill>
                <a:schemeClr val="bg1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B4DEA3-2BE9-BFBB-CBEC-9AFE6CA375AE}"/>
              </a:ext>
            </a:extLst>
          </p:cNvPr>
          <p:cNvSpPr txBox="1"/>
          <p:nvPr/>
        </p:nvSpPr>
        <p:spPr>
          <a:xfrm>
            <a:off x="6666963" y="3425780"/>
            <a:ext cx="500773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ea typeface="+mn-lt"/>
                <a:cs typeface="+mn-lt"/>
              </a:rPr>
              <a:t>"Our aim is to offer every one of our valued clients a fully bespoke and affordable solution so you can retain your independence with our ongoing support. With </a:t>
            </a:r>
            <a:r>
              <a:rPr lang="en-GB" sz="2000" err="1">
                <a:latin typeface="Arial"/>
                <a:ea typeface="+mn-lt"/>
                <a:cs typeface="+mn-lt"/>
              </a:rPr>
              <a:t>Caregenics</a:t>
            </a:r>
            <a:r>
              <a:rPr lang="en-GB" sz="2000">
                <a:latin typeface="Arial"/>
                <a:ea typeface="+mn-lt"/>
                <a:cs typeface="+mn-lt"/>
              </a:rPr>
              <a:t> you are in full control of the care you receive, with personal one-to-one care for however long you require."</a:t>
            </a:r>
          </a:p>
          <a:p>
            <a:endParaRPr lang="en-GB" sz="2000">
              <a:latin typeface="Arial"/>
            </a:endParaRPr>
          </a:p>
          <a:p>
            <a:r>
              <a:rPr lang="en-GB" sz="2000">
                <a:latin typeface="Arial"/>
                <a:cs typeface="Arial"/>
              </a:rPr>
              <a:t>(</a:t>
            </a:r>
            <a:r>
              <a:rPr lang="en-GB" sz="2000" err="1">
                <a:latin typeface="Arial"/>
                <a:cs typeface="Arial"/>
              </a:rPr>
              <a:t>Caregenics</a:t>
            </a:r>
            <a:r>
              <a:rPr lang="en-GB" sz="2000">
                <a:latin typeface="Arial"/>
                <a:cs typeface="Arial"/>
              </a:rPr>
              <a:t> Healthcare Ltd, 2022)</a:t>
            </a:r>
          </a:p>
        </p:txBody>
      </p:sp>
    </p:spTree>
    <p:extLst>
      <p:ext uri="{BB962C8B-B14F-4D97-AF65-F5344CB8AC3E}">
        <p14:creationId xmlns:p14="http://schemas.microsoft.com/office/powerpoint/2010/main" val="139483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325A9-136B-8A9A-D27C-8054E5AFB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519" y="-80321"/>
            <a:ext cx="9394031" cy="956902"/>
          </a:xfrm>
        </p:spPr>
        <p:txBody>
          <a:bodyPr vert="horz" lIns="0" tIns="0" rIns="0" bIns="0" rtlCol="0" anchor="ctr">
            <a:normAutofit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Introduction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D3E83E1-A5D1-2F0B-4B84-CFF2FEBECA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7239158"/>
              </p:ext>
            </p:extLst>
          </p:nvPr>
        </p:nvGraphicFramePr>
        <p:xfrm>
          <a:off x="193524" y="487438"/>
          <a:ext cx="11804949" cy="6270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B6FD17F5-D117-0BBA-6E4D-E315082A6E71}"/>
              </a:ext>
            </a:extLst>
          </p:cNvPr>
          <p:cNvSpPr txBox="1"/>
          <p:nvPr/>
        </p:nvSpPr>
        <p:spPr>
          <a:xfrm>
            <a:off x="309638" y="64540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646065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036FAE6-5602-EBF8-C0AD-A4D84CAA0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923" y="430427"/>
            <a:ext cx="7907866" cy="5321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35A8A69-6BCE-AD39-DA19-DD01A8E869E4}"/>
              </a:ext>
            </a:extLst>
          </p:cNvPr>
          <p:cNvSpPr/>
          <p:nvPr/>
        </p:nvSpPr>
        <p:spPr>
          <a:xfrm>
            <a:off x="310849" y="1211943"/>
            <a:ext cx="3289903" cy="416076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latin typeface="Arial"/>
                <a:ea typeface="+mn-lt"/>
                <a:cs typeface="+mn-lt"/>
              </a:rPr>
              <a:t>One of life's essential activities is communication. Throughout this action, a sender sends information to the receiver via the appropriate process (Jootun and McGhee, 2011). 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9C8900-BD28-C41E-542E-2FEA50529A4A}"/>
              </a:ext>
            </a:extLst>
          </p:cNvPr>
          <p:cNvSpPr txBox="1"/>
          <p:nvPr/>
        </p:nvSpPr>
        <p:spPr>
          <a:xfrm>
            <a:off x="8594878" y="5921829"/>
            <a:ext cx="35535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(Jootun and McGhee, 2011)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FCF0C8-55EF-EF4E-0B00-6D013A6EB674}"/>
              </a:ext>
            </a:extLst>
          </p:cNvPr>
          <p:cNvSpPr txBox="1"/>
          <p:nvPr/>
        </p:nvSpPr>
        <p:spPr>
          <a:xfrm>
            <a:off x="140305" y="649030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1771378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24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758FD-4A80-3176-79A6-BB2300FF3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28" y="-107294"/>
            <a:ext cx="11137840" cy="1633210"/>
          </a:xfrm>
        </p:spPr>
        <p:txBody>
          <a:bodyPr vert="horz" lIns="0" tIns="0" rIns="0" bIns="0" rtlCol="0" anchor="ctr">
            <a:normAutofit fontScale="90000"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Benefits of effective communication on the organization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25A653-3A2E-7977-FCF4-A883E233176E}"/>
              </a:ext>
            </a:extLst>
          </p:cNvPr>
          <p:cNvSpPr txBox="1"/>
          <p:nvPr/>
        </p:nvSpPr>
        <p:spPr>
          <a:xfrm>
            <a:off x="176590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32F271-D503-19E3-70D1-CAC86FF4CEB6}"/>
              </a:ext>
            </a:extLst>
          </p:cNvPr>
          <p:cNvSpPr txBox="1"/>
          <p:nvPr/>
        </p:nvSpPr>
        <p:spPr>
          <a:xfrm>
            <a:off x="9021234" y="5295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13AD81F-8CA9-1595-067D-E21289B8072A}"/>
              </a:ext>
            </a:extLst>
          </p:cNvPr>
          <p:cNvSpPr/>
          <p:nvPr/>
        </p:nvSpPr>
        <p:spPr>
          <a:xfrm>
            <a:off x="7912706" y="1302657"/>
            <a:ext cx="4100284" cy="2648856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latin typeface="Arial"/>
                <a:ea typeface="+mn-lt"/>
                <a:cs typeface="+mn-lt"/>
              </a:rPr>
              <a:t>Effective communication is beneficial within an organisation as it promotes high performance and withdraws unnecessary problems within a team (</a:t>
            </a:r>
            <a:r>
              <a:rPr lang="en-GB" sz="2000" err="1">
                <a:latin typeface="Arial"/>
                <a:cs typeface="Arial"/>
              </a:rPr>
              <a:t>Efectio</a:t>
            </a:r>
            <a:r>
              <a:rPr lang="en-GB" sz="2000">
                <a:latin typeface="Arial"/>
                <a:cs typeface="Arial"/>
              </a:rPr>
              <a:t>, 2020).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2E1A753-F6FD-50B2-8480-B27E2EF178FD}"/>
              </a:ext>
            </a:extLst>
          </p:cNvPr>
          <p:cNvSpPr/>
          <p:nvPr/>
        </p:nvSpPr>
        <p:spPr>
          <a:xfrm>
            <a:off x="2915103" y="1421342"/>
            <a:ext cx="4934856" cy="506790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>
                <a:latin typeface="Arial"/>
                <a:ea typeface="+mn-lt"/>
                <a:cs typeface="+mn-lt"/>
              </a:rPr>
              <a:t>  Benefits of this include:</a:t>
            </a:r>
            <a:br>
              <a:rPr lang="en-GB" sz="2000">
                <a:latin typeface="Arial"/>
                <a:ea typeface="+mn-lt"/>
                <a:cs typeface="+mn-lt"/>
              </a:rPr>
            </a:br>
            <a:endParaRPr lang="en-GB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Building Trust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Increased Job Satisfaction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Problem Solving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Team Building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An Increase In Productivity And Engagement – effective teamwork</a:t>
            </a:r>
            <a:br>
              <a:rPr lang="en-GB" sz="2000">
                <a:latin typeface="Arial"/>
                <a:ea typeface="+mn-lt"/>
                <a:cs typeface="+mn-lt"/>
              </a:rPr>
            </a:br>
            <a:br>
              <a:rPr lang="en-GB" sz="2000">
                <a:latin typeface="Arial"/>
                <a:ea typeface="+mn-lt"/>
                <a:cs typeface="+mn-lt"/>
              </a:rPr>
            </a:br>
            <a:r>
              <a:rPr lang="en-GB" sz="2000">
                <a:latin typeface="Arial"/>
                <a:ea typeface="+mn-lt"/>
                <a:cs typeface="+mn-lt"/>
              </a:rPr>
              <a:t>(Johnson, 2021).</a:t>
            </a:r>
            <a:endParaRPr lang="en-GB" sz="2000">
              <a:latin typeface="Arial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01237F76-F2D9-6616-EDC5-03BF8604F48C}"/>
              </a:ext>
            </a:extLst>
          </p:cNvPr>
          <p:cNvSpPr/>
          <p:nvPr/>
        </p:nvSpPr>
        <p:spPr>
          <a:xfrm>
            <a:off x="7912705" y="4078199"/>
            <a:ext cx="3918857" cy="2322285"/>
          </a:xfrm>
          <a:prstGeom prst="wedgeRoundRect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most important aspect of communication is when you communicate with your clients, because without them a business cannot function (Fielding, 2006).</a:t>
            </a:r>
            <a:endParaRPr lang="en-US" sz="2000">
              <a:solidFill>
                <a:schemeClr val="tx1"/>
              </a:solidFill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116635-9402-A5F0-DD56-8DF69FEAB9CE}"/>
              </a:ext>
            </a:extLst>
          </p:cNvPr>
          <p:cNvSpPr txBox="1"/>
          <p:nvPr/>
        </p:nvSpPr>
        <p:spPr>
          <a:xfrm>
            <a:off x="176590" y="2341638"/>
            <a:ext cx="2380343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EXAMPLES: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Active listening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Compromising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Discuss a situation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Produce an outcome/ solution</a:t>
            </a:r>
          </a:p>
          <a:p>
            <a:pPr marL="285750" indent="-285750">
              <a:buFont typeface="Wingdings"/>
              <a:buChar char="Ø"/>
            </a:pPr>
            <a:endParaRPr lang="en-GB"/>
          </a:p>
        </p:txBody>
      </p:sp>
      <p:pic>
        <p:nvPicPr>
          <p:cNvPr id="10" name="Graphic 10" descr="Arrow Right with solid fill">
            <a:extLst>
              <a:ext uri="{FF2B5EF4-FFF2-40B4-BE49-F238E27FC236}">
                <a16:creationId xmlns:a16="http://schemas.microsoft.com/office/drawing/2014/main" id="{98535E33-24B3-857E-C562-BBFA898A55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52991" y="3419324"/>
            <a:ext cx="1047447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567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CF9945-8330-BCF7-E771-7D0087262F66}"/>
              </a:ext>
            </a:extLst>
          </p:cNvPr>
          <p:cNvSpPr txBox="1"/>
          <p:nvPr/>
        </p:nvSpPr>
        <p:spPr>
          <a:xfrm>
            <a:off x="4005366" y="161341"/>
            <a:ext cx="72160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  <a:cs typeface="Arial"/>
              </a:rPr>
              <a:t>Theories Relating to models of Communication 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9D401-7002-61F0-5B29-FC29E987144D}"/>
              </a:ext>
            </a:extLst>
          </p:cNvPr>
          <p:cNvSpPr txBox="1"/>
          <p:nvPr/>
        </p:nvSpPr>
        <p:spPr>
          <a:xfrm>
            <a:off x="104019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26B08477-499F-174C-7A44-2A0A616FFD9B}"/>
              </a:ext>
            </a:extLst>
          </p:cNvPr>
          <p:cNvSpPr/>
          <p:nvPr/>
        </p:nvSpPr>
        <p:spPr>
          <a:xfrm>
            <a:off x="318520" y="401247"/>
            <a:ext cx="3722985" cy="1765904"/>
          </a:xfrm>
          <a:prstGeom prst="wedgeRoundRect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A model in communication establishes a structure for talking about issues with the process of communication (Al-</a:t>
            </a:r>
            <a:r>
              <a:rPr lang="en-GB" err="1">
                <a:solidFill>
                  <a:schemeClr val="tx2"/>
                </a:solidFill>
                <a:latin typeface="Arial"/>
                <a:cs typeface="Arial"/>
              </a:rPr>
              <a:t>Fedaghi</a:t>
            </a:r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, 2012).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864993-0F26-2DB0-9B24-096F76F61338}"/>
              </a:ext>
            </a:extLst>
          </p:cNvPr>
          <p:cNvSpPr txBox="1"/>
          <p:nvPr/>
        </p:nvSpPr>
        <p:spPr>
          <a:xfrm>
            <a:off x="338782" y="5142596"/>
            <a:ext cx="575721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Schematic diagram of a general communication system (Shannon-Weaver, 1949).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8F39BA-6982-3D87-3D44-E2C67D5B33BF}"/>
              </a:ext>
            </a:extLst>
          </p:cNvPr>
          <p:cNvSpPr txBox="1"/>
          <p:nvPr/>
        </p:nvSpPr>
        <p:spPr>
          <a:xfrm>
            <a:off x="4114583" y="1364812"/>
            <a:ext cx="342558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Shannon-Weaver Communication system Model, 1949</a:t>
            </a:r>
            <a:endParaRPr lang="en-US" sz="20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C310F79-4D91-CFF6-28C5-B691793E5081}"/>
              </a:ext>
            </a:extLst>
          </p:cNvPr>
          <p:cNvSpPr/>
          <p:nvPr/>
        </p:nvSpPr>
        <p:spPr>
          <a:xfrm>
            <a:off x="7373914" y="1351840"/>
            <a:ext cx="4628863" cy="5345371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source of information that generates messages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transmitter that converts the message's data into signals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path (channel) through which signals can be transmitted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receiver extracts the message from the signal and decodes it.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place where the message is delivered.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The sixth component, noise, is a malfunctioning factor. It is any disruption to the message's path through the channel that could cause the transmitted signal to change from the information sent.</a:t>
            </a:r>
          </a:p>
          <a:p>
            <a:pPr algn="ctr"/>
            <a:r>
              <a:rPr lang="en-GB">
                <a:solidFill>
                  <a:schemeClr val="tx2"/>
                </a:solidFill>
                <a:latin typeface="Arial"/>
              </a:rPr>
              <a:t>(Chandler, 1994)</a:t>
            </a:r>
            <a:endParaRPr lang="en-GB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A0548E4-1B8B-FB33-A0B1-6587824E759F}"/>
              </a:ext>
            </a:extLst>
          </p:cNvPr>
          <p:cNvSpPr/>
          <p:nvPr/>
        </p:nvSpPr>
        <p:spPr>
          <a:xfrm>
            <a:off x="1924509" y="5615856"/>
            <a:ext cx="5257095" cy="899546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Arial"/>
              </a:rPr>
              <a:t>Communication through the use of a technological channel, e.g., Telephone.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14DF160-C9F1-0FB8-198B-283047C677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1" y="2756609"/>
            <a:ext cx="6286500" cy="2286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9859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C5C84E-5193-99B9-EA32-F19B36ED5925}"/>
              </a:ext>
            </a:extLst>
          </p:cNvPr>
          <p:cNvSpPr txBox="1"/>
          <p:nvPr/>
        </p:nvSpPr>
        <p:spPr>
          <a:xfrm>
            <a:off x="1124555" y="61516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(Blythe, 2009, pp. 178).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34426D-B891-8A6C-AEEC-D8410028869F}"/>
              </a:ext>
            </a:extLst>
          </p:cNvPr>
          <p:cNvSpPr txBox="1"/>
          <p:nvPr/>
        </p:nvSpPr>
        <p:spPr>
          <a:xfrm>
            <a:off x="5936949" y="3100615"/>
            <a:ext cx="62493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/>
              <a:t> 'The Schramm Model of Communication' process.</a:t>
            </a:r>
            <a:br>
              <a:rPr lang="en-GB"/>
            </a:br>
            <a:r>
              <a:rPr lang="en-GB" b="1"/>
              <a:t>(Blythe, 2009, pp. 178).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24B521-EDFF-597B-77B8-042C25233458}"/>
              </a:ext>
            </a:extLst>
          </p:cNvPr>
          <p:cNvSpPr txBox="1"/>
          <p:nvPr/>
        </p:nvSpPr>
        <p:spPr>
          <a:xfrm>
            <a:off x="3802895" y="281667"/>
            <a:ext cx="32874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  <a:latin typeface="Arial"/>
                <a:cs typeface="Arial"/>
              </a:rPr>
              <a:t>Schramm's Model of Communication</a:t>
            </a:r>
            <a:endParaRPr lang="en-US" sz="2400" b="1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534DA99-EFBA-B3E5-E9A3-9037D02BC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066" y="351789"/>
            <a:ext cx="4288367" cy="2577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63F150-ED3C-9E6D-0E54-B3DF0569CBC8}"/>
              </a:ext>
            </a:extLst>
          </p:cNvPr>
          <p:cNvSpPr txBox="1"/>
          <p:nvPr/>
        </p:nvSpPr>
        <p:spPr>
          <a:xfrm>
            <a:off x="101752" y="640261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D132EC-ADCF-D958-A6DB-390890F5F2EC}"/>
              </a:ext>
            </a:extLst>
          </p:cNvPr>
          <p:cNvSpPr/>
          <p:nvPr/>
        </p:nvSpPr>
        <p:spPr>
          <a:xfrm>
            <a:off x="6340324" y="3927325"/>
            <a:ext cx="5781523" cy="26972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Communication encoding activities include voice, nonverbal cues, and writing.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Communication decoding skills include listening, reading, and interpreting verbal and nonverbal cues.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(Floyd, 2006)</a:t>
            </a:r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DE77E9D1-F1A3-CEAB-741D-3DBEF8D44D62}"/>
              </a:ext>
            </a:extLst>
          </p:cNvPr>
          <p:cNvSpPr/>
          <p:nvPr/>
        </p:nvSpPr>
        <p:spPr>
          <a:xfrm>
            <a:off x="193674" y="1826218"/>
            <a:ext cx="5854095" cy="385837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Wilbur Schramm proposed this theory in 1948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The process of communication involves a message being encoded by the transmitter (sender) and decoded by the receiver.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The receiver has the ability to send feedback back to the sender to verify that the information has been successfully interpreted and delivered.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Before the message is received by the receiver, the message is sent through the medium.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Noise and interference can affect the ability of the message to be correctly received and the ability to understand the message being sent.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BC33F11-C579-9CC4-1DCB-945EE80522F1}"/>
              </a:ext>
            </a:extLst>
          </p:cNvPr>
          <p:cNvSpPr/>
          <p:nvPr/>
        </p:nvSpPr>
        <p:spPr>
          <a:xfrm>
            <a:off x="336550" y="16026"/>
            <a:ext cx="3652761" cy="172961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/>
                </a:solidFill>
                <a:latin typeface="Arial"/>
                <a:ea typeface="+mn-lt"/>
                <a:cs typeface="+mn-lt"/>
              </a:rPr>
              <a:t>The most common theory we actively use today is Schramm's Model of Communication.</a:t>
            </a:r>
            <a:endParaRPr lang="en-US" b="1">
              <a:solidFill>
                <a:schemeClr val="tx2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4196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2DEB9-F720-F60D-0BFE-B570A27FED76}"/>
              </a:ext>
            </a:extLst>
          </p:cNvPr>
          <p:cNvSpPr txBox="1"/>
          <p:nvPr/>
        </p:nvSpPr>
        <p:spPr>
          <a:xfrm>
            <a:off x="457047" y="79761"/>
            <a:ext cx="1138675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Barriers preventing effective communication between the organisation and their external stakeholders</a:t>
            </a:r>
            <a:endParaRPr lang="en-US" sz="3600">
              <a:solidFill>
                <a:schemeClr val="bg1"/>
              </a:solidFill>
              <a:latin typeface="Algeria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D43E0-F2CC-92A7-A7BB-A7B7A07FB345}"/>
              </a:ext>
            </a:extLst>
          </p:cNvPr>
          <p:cNvSpPr txBox="1"/>
          <p:nvPr/>
        </p:nvSpPr>
        <p:spPr>
          <a:xfrm>
            <a:off x="75542" y="64010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C714E7F5-10A3-F102-3701-BCBA9D0675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0631932"/>
              </p:ext>
            </p:extLst>
          </p:nvPr>
        </p:nvGraphicFramePr>
        <p:xfrm>
          <a:off x="5310641" y="1452889"/>
          <a:ext cx="8311399" cy="5260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Flowchart: Alternative Process 1">
            <a:extLst>
              <a:ext uri="{FF2B5EF4-FFF2-40B4-BE49-F238E27FC236}">
                <a16:creationId xmlns:a16="http://schemas.microsoft.com/office/drawing/2014/main" id="{2102809B-FB7F-7888-6DEB-9F7586EB003D}"/>
              </a:ext>
            </a:extLst>
          </p:cNvPr>
          <p:cNvSpPr/>
          <p:nvPr/>
        </p:nvSpPr>
        <p:spPr>
          <a:xfrm>
            <a:off x="803632" y="2352933"/>
            <a:ext cx="5292365" cy="3654099"/>
          </a:xfrm>
          <a:prstGeom prst="flowChartAlternateProces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When two individuals try to work together to achieve mutual goals, barriers almost always appear as no two persons are the same in terms of history, experience, mood, and expectations (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cs typeface="Arial"/>
              </a:rPr>
              <a:t>Quill, 1995)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Culture of the organization is becoming more widely acknowledged, being a substantial barrier to using conceptual skills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(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cs typeface="Arial"/>
              </a:rPr>
              <a:t>De Long and Fahey, 2000).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40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2DEB9-F720-F60D-0BFE-B570A27FED76}"/>
              </a:ext>
            </a:extLst>
          </p:cNvPr>
          <p:cNvSpPr txBox="1"/>
          <p:nvPr/>
        </p:nvSpPr>
        <p:spPr>
          <a:xfrm>
            <a:off x="1086000" y="171963"/>
            <a:ext cx="106489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barriers in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D43E0-F2CC-92A7-A7BB-A7B7A07FB345}"/>
              </a:ext>
            </a:extLst>
          </p:cNvPr>
          <p:cNvSpPr txBox="1"/>
          <p:nvPr/>
        </p:nvSpPr>
        <p:spPr>
          <a:xfrm>
            <a:off x="-4" y="64726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8A20E13B-2773-C711-E134-E3442C2F2CFB}"/>
              </a:ext>
            </a:extLst>
          </p:cNvPr>
          <p:cNvSpPr/>
          <p:nvPr/>
        </p:nvSpPr>
        <p:spPr>
          <a:xfrm>
            <a:off x="508422" y="894007"/>
            <a:ext cx="3794641" cy="5579712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Organisational Barriers: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Complex organisational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Excessive layering o administration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policies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Improper delegation of authority and responsibility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Individual Barriers: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Personality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Wrong explanation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Individual conflict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Pre-Idea 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DBAC3F9-45C4-A472-5539-EC37AA45F175}"/>
              </a:ext>
            </a:extLst>
          </p:cNvPr>
          <p:cNvSpPr/>
          <p:nvPr/>
        </p:nvSpPr>
        <p:spPr>
          <a:xfrm>
            <a:off x="4682383" y="896188"/>
            <a:ext cx="3322928" cy="4161137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Language/Semantic Barrier: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local dialect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different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specific terms- different professions</a:t>
            </a:r>
            <a:endParaRPr lang="en-GB">
              <a:solidFill>
                <a:schemeClr val="tx1"/>
              </a:solidFill>
              <a:latin typeface="Arial"/>
              <a:ea typeface="Source Sans Pro"/>
              <a:cs typeface="Arial"/>
            </a:endParaRPr>
          </a:p>
          <a:p>
            <a:r>
              <a:rPr lang="en-GB">
                <a:solidFill>
                  <a:schemeClr val="tx1"/>
                </a:solidFill>
                <a:latin typeface="Source Sans Pro"/>
                <a:ea typeface="Source Sans Pro"/>
              </a:rPr>
              <a:t>      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(</a:t>
            </a:r>
            <a:r>
              <a:rPr lang="en-GB" b="0" i="0" err="1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Skjeggestad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, 2017)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Barriers due to position: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Status/Position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Mental state </a:t>
            </a: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66AED25-43A2-1122-1FDE-1D6AF924F635}"/>
              </a:ext>
            </a:extLst>
          </p:cNvPr>
          <p:cNvSpPr/>
          <p:nvPr/>
        </p:nvSpPr>
        <p:spPr>
          <a:xfrm>
            <a:off x="8361329" y="1207069"/>
            <a:ext cx="3153595" cy="51883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Barriers due to Resistance to Change: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Following the ‘Old way’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Own interpretation or assumption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Other Barriers: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Geographical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harmony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Faulty expression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Cultural difference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Absence of Feedback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C3A58E-462F-475A-C6F8-95B7DC8630D1}"/>
              </a:ext>
            </a:extLst>
          </p:cNvPr>
          <p:cNvSpPr/>
          <p:nvPr/>
        </p:nvSpPr>
        <p:spPr>
          <a:xfrm>
            <a:off x="4420068" y="5300739"/>
            <a:ext cx="3797506" cy="1236687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Having a language barrier can cause miscommunication and misunderstandings. </a:t>
            </a:r>
          </a:p>
        </p:txBody>
      </p:sp>
    </p:spTree>
    <p:extLst>
      <p:ext uri="{BB962C8B-B14F-4D97-AF65-F5344CB8AC3E}">
        <p14:creationId xmlns:p14="http://schemas.microsoft.com/office/powerpoint/2010/main" val="1697936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85CD7F-BE19-4BB4-417A-D7C3D62C3FC4}"/>
              </a:ext>
            </a:extLst>
          </p:cNvPr>
          <p:cNvSpPr txBox="1"/>
          <p:nvPr/>
        </p:nvSpPr>
        <p:spPr>
          <a:xfrm>
            <a:off x="3833771" y="177494"/>
            <a:ext cx="724376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Channels of communication used by the organisation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7067BC-2791-487E-E98F-D19FFCDEC6AE}"/>
              </a:ext>
            </a:extLst>
          </p:cNvPr>
          <p:cNvSpPr txBox="1"/>
          <p:nvPr/>
        </p:nvSpPr>
        <p:spPr>
          <a:xfrm>
            <a:off x="164495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Aleah Khan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9E96CB-87B1-DFC4-37B1-9071C36F2BE6}"/>
              </a:ext>
            </a:extLst>
          </p:cNvPr>
          <p:cNvSpPr txBox="1"/>
          <p:nvPr/>
        </p:nvSpPr>
        <p:spPr>
          <a:xfrm>
            <a:off x="509673" y="5182865"/>
            <a:ext cx="69907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latin typeface="Myriad Pro"/>
              </a:rPr>
              <a:t>(The Health Foundation, 2015)</a:t>
            </a:r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4860A3-A8BD-27BB-EB45-E65A35921DCC}"/>
              </a:ext>
            </a:extLst>
          </p:cNvPr>
          <p:cNvSpPr/>
          <p:nvPr/>
        </p:nvSpPr>
        <p:spPr>
          <a:xfrm>
            <a:off x="7674964" y="1647668"/>
            <a:ext cx="4299359" cy="4765521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majority of your channels will be on the left of the mentioned spectrum if you need to express a complicated subject (The Health Foundation, 2015).</a:t>
            </a:r>
            <a:endParaRPr lang="en-GB">
              <a:solidFill>
                <a:schemeClr val="tx1"/>
              </a:solidFill>
              <a:latin typeface="Gill Sans Nova"/>
              <a:ea typeface="+mn-lt"/>
              <a:cs typeface="+mn-lt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Understanding of these channels is needed as nearly all forms of these are executed in a healthcare setting</a:t>
            </a:r>
          </a:p>
          <a:p>
            <a:pPr marL="342900" indent="-342900" algn="ctr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Makes it easier for information to flow throughout the business</a:t>
            </a: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D8CFE7-A4E2-4D30-DE51-FC5D5A2E9A97}"/>
              </a:ext>
            </a:extLst>
          </p:cNvPr>
          <p:cNvSpPr/>
          <p:nvPr/>
        </p:nvSpPr>
        <p:spPr>
          <a:xfrm>
            <a:off x="2353964" y="5617396"/>
            <a:ext cx="3672588" cy="961867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Channels of Richness in a healthcare setting</a:t>
            </a:r>
            <a:endParaRPr lang="en-US"/>
          </a:p>
        </p:txBody>
      </p:sp>
      <p:pic>
        <p:nvPicPr>
          <p:cNvPr id="15" name="Content Placeholder 3">
            <a:extLst>
              <a:ext uri="{FF2B5EF4-FFF2-40B4-BE49-F238E27FC236}">
                <a16:creationId xmlns:a16="http://schemas.microsoft.com/office/drawing/2014/main" id="{561FD024-16E4-34DF-65C2-79B334062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493" y="2219462"/>
            <a:ext cx="7352634" cy="27416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4E3D6CF-6592-9040-CDB2-8F77CE13C599}"/>
              </a:ext>
            </a:extLst>
          </p:cNvPr>
          <p:cNvSpPr/>
          <p:nvPr/>
        </p:nvSpPr>
        <p:spPr>
          <a:xfrm>
            <a:off x="220133" y="117326"/>
            <a:ext cx="3822094" cy="183847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term "communication channel" refers to the method or platform that the message travels through (Rayudu, 2009, p10)</a:t>
            </a:r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7032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77E2CA-EEDE-3C79-BD33-77EAED7E3350}"/>
              </a:ext>
            </a:extLst>
          </p:cNvPr>
          <p:cNvSpPr txBox="1"/>
          <p:nvPr/>
        </p:nvSpPr>
        <p:spPr>
          <a:xfrm>
            <a:off x="2381705" y="100049"/>
            <a:ext cx="99226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Channels that can be used to improve communication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5F707C-4D8B-7408-08BC-D63DA76BC2E0}"/>
              </a:ext>
            </a:extLst>
          </p:cNvPr>
          <p:cNvSpPr txBox="1"/>
          <p:nvPr/>
        </p:nvSpPr>
        <p:spPr>
          <a:xfrm>
            <a:off x="67733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Aleah Khan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A24B8D3A-5B42-3E9E-53DA-4482E5E7E775}"/>
              </a:ext>
            </a:extLst>
          </p:cNvPr>
          <p:cNvSpPr/>
          <p:nvPr/>
        </p:nvSpPr>
        <p:spPr>
          <a:xfrm>
            <a:off x="207951" y="102745"/>
            <a:ext cx="2266963" cy="964645"/>
          </a:xfrm>
          <a:prstGeom prst="wedgeRound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LISTENING</a:t>
            </a:r>
          </a:p>
        </p:txBody>
      </p:sp>
      <p:pic>
        <p:nvPicPr>
          <p:cNvPr id="6" name="Graphic 6" descr="Ear outline">
            <a:extLst>
              <a:ext uri="{FF2B5EF4-FFF2-40B4-BE49-F238E27FC236}">
                <a16:creationId xmlns:a16="http://schemas.microsoft.com/office/drawing/2014/main" id="{9F548EF5-5488-5224-2791-D3417BAA21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65944" y="95909"/>
            <a:ext cx="878115" cy="878115"/>
          </a:xfrm>
          <a:prstGeom prst="rect">
            <a:avLst/>
          </a:prstGeom>
        </p:spPr>
      </p:pic>
      <p:sp>
        <p:nvSpPr>
          <p:cNvPr id="7" name="Hexagon 6">
            <a:extLst>
              <a:ext uri="{FF2B5EF4-FFF2-40B4-BE49-F238E27FC236}">
                <a16:creationId xmlns:a16="http://schemas.microsoft.com/office/drawing/2014/main" id="{F96C52A5-5358-13D5-A451-34C353CE0E28}"/>
              </a:ext>
            </a:extLst>
          </p:cNvPr>
          <p:cNvSpPr/>
          <p:nvPr/>
        </p:nvSpPr>
        <p:spPr>
          <a:xfrm>
            <a:off x="67692" y="1233876"/>
            <a:ext cx="5334000" cy="4846818"/>
          </a:xfrm>
          <a:prstGeom prst="hex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Acronym SOLER describes five specific behaviours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–S- Square- Address the person squarely/directly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–O- Open –Maintain an open stance without crossing your arms or legs.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–L- Lean – Lean forward to demonstrate your curiosity.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–E- Eye contact- Make eye contact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–R – Relax- Stay relaxed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endParaRPr lang="en-GB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    (Griffiths &amp; Dunham, 2015)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9" name="Picture 10" descr="Diagram&#10;&#10;Description automatically generated">
            <a:extLst>
              <a:ext uri="{FF2B5EF4-FFF2-40B4-BE49-F238E27FC236}">
                <a16:creationId xmlns:a16="http://schemas.microsoft.com/office/drawing/2014/main" id="{6D61C8B3-0B10-0705-29D2-3F98D371D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6895" y="1238023"/>
            <a:ext cx="5317898" cy="373198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01B8BE-F022-D745-5F36-14FEC0B8A6BC}"/>
              </a:ext>
            </a:extLst>
          </p:cNvPr>
          <p:cNvSpPr/>
          <p:nvPr/>
        </p:nvSpPr>
        <p:spPr>
          <a:xfrm>
            <a:off x="4788366" y="5214376"/>
            <a:ext cx="6313118" cy="154898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To improve listening performance: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Observe         Acknowledge      Focus      Respect</a:t>
            </a: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Quintanilla and Wahl (2017 as cited by Maund et al, 2017), p.98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CC1B6A-ACCB-A27C-1CA1-01EA94653209}"/>
              </a:ext>
            </a:extLst>
          </p:cNvPr>
          <p:cNvSpPr txBox="1"/>
          <p:nvPr/>
        </p:nvSpPr>
        <p:spPr>
          <a:xfrm>
            <a:off x="9204199" y="473134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(Hoppe, 2007)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FAC2F5-3FC7-7190-234D-731EC6156BB7}"/>
              </a:ext>
            </a:extLst>
          </p:cNvPr>
          <p:cNvSpPr txBox="1"/>
          <p:nvPr/>
        </p:nvSpPr>
        <p:spPr>
          <a:xfrm>
            <a:off x="9973733" y="866020"/>
            <a:ext cx="213843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i="1">
                <a:latin typeface="Arial"/>
                <a:cs typeface="Arial"/>
              </a:rPr>
              <a:t>*Body language and </a:t>
            </a:r>
            <a:endParaRPr lang="en-US"/>
          </a:p>
          <a:p>
            <a:pPr algn="ctr"/>
            <a:r>
              <a:rPr lang="en-GB" sz="2000" b="1" i="1">
                <a:latin typeface="Arial"/>
                <a:cs typeface="Arial"/>
              </a:rPr>
              <a:t>Face to face communication can also be used*</a:t>
            </a:r>
          </a:p>
        </p:txBody>
      </p:sp>
    </p:spTree>
    <p:extLst>
      <p:ext uri="{BB962C8B-B14F-4D97-AF65-F5344CB8AC3E}">
        <p14:creationId xmlns:p14="http://schemas.microsoft.com/office/powerpoint/2010/main" val="1437211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EA7F1D-6737-4609-94CE-0E7C0CED7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0FCA68-3497-4CB3-8C25-B6AE87EFE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4">
                  <a:alpha val="61000"/>
                </a:schemeClr>
              </a:gs>
              <a:gs pos="100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AA3DC6B-18DE-4588-B321-8101DED54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80357" y="0"/>
            <a:ext cx="11711642" cy="6857998"/>
          </a:xfrm>
          <a:prstGeom prst="rect">
            <a:avLst/>
          </a:prstGeom>
          <a:gradFill>
            <a:gsLst>
              <a:gs pos="6000">
                <a:schemeClr val="accent6">
                  <a:lumMod val="75000"/>
                  <a:alpha val="93000"/>
                </a:schemeClr>
              </a:gs>
              <a:gs pos="100000">
                <a:schemeClr val="accent2">
                  <a:lumMod val="60000"/>
                  <a:lumOff val="40000"/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A34BCD-93B4-45FF-9448-87F7C4311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1494"/>
            <a:ext cx="8153399" cy="6399306"/>
          </a:xfrm>
          <a:prstGeom prst="rect">
            <a:avLst/>
          </a:prstGeom>
          <a:gradFill>
            <a:gsLst>
              <a:gs pos="22000">
                <a:schemeClr val="accent2">
                  <a:alpha val="68000"/>
                </a:schemeClr>
              </a:gs>
              <a:gs pos="99000">
                <a:schemeClr val="accent5"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BF7F8F0-28A9-4A24-96A8-E5E423FBF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8591">
            <a:off x="7897613" y="684022"/>
            <a:ext cx="5330585" cy="5218721"/>
          </a:xfrm>
          <a:custGeom>
            <a:avLst/>
            <a:gdLst>
              <a:gd name="connsiteX0" fmla="*/ 4721855 w 5330585"/>
              <a:gd name="connsiteY0" fmla="*/ 4361426 h 5218721"/>
              <a:gd name="connsiteX1" fmla="*/ 3457542 w 5330585"/>
              <a:gd name="connsiteY1" fmla="*/ 5211667 h 5218721"/>
              <a:gd name="connsiteX2" fmla="*/ 3430109 w 5330585"/>
              <a:gd name="connsiteY2" fmla="*/ 5218721 h 5218721"/>
              <a:gd name="connsiteX3" fmla="*/ 0 w 5330585"/>
              <a:gd name="connsiteY3" fmla="*/ 2647363 h 5218721"/>
              <a:gd name="connsiteX4" fmla="*/ 12834 w 5330585"/>
              <a:gd name="connsiteY4" fmla="*/ 2393199 h 5218721"/>
              <a:gd name="connsiteX5" fmla="*/ 2664828 w 5330585"/>
              <a:gd name="connsiteY5" fmla="*/ 0 h 5218721"/>
              <a:gd name="connsiteX6" fmla="*/ 5330585 w 5330585"/>
              <a:gd name="connsiteY6" fmla="*/ 2665757 h 5218721"/>
              <a:gd name="connsiteX7" fmla="*/ 4721855 w 5330585"/>
              <a:gd name="connsiteY7" fmla="*/ 4361426 h 5218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30585" h="5218721">
                <a:moveTo>
                  <a:pt x="4721855" y="4361426"/>
                </a:moveTo>
                <a:cubicBezTo>
                  <a:pt x="4395896" y="4756397"/>
                  <a:pt x="3958379" y="5055891"/>
                  <a:pt x="3457542" y="5211667"/>
                </a:cubicBezTo>
                <a:lnTo>
                  <a:pt x="3430109" y="5218721"/>
                </a:lnTo>
                <a:lnTo>
                  <a:pt x="0" y="2647363"/>
                </a:lnTo>
                <a:lnTo>
                  <a:pt x="12834" y="2393199"/>
                </a:lnTo>
                <a:cubicBezTo>
                  <a:pt x="149347" y="1048975"/>
                  <a:pt x="1284587" y="0"/>
                  <a:pt x="2664828" y="0"/>
                </a:cubicBezTo>
                <a:cubicBezTo>
                  <a:pt x="4137085" y="0"/>
                  <a:pt x="5330585" y="1193500"/>
                  <a:pt x="5330585" y="2665757"/>
                </a:cubicBezTo>
                <a:cubicBezTo>
                  <a:pt x="5330585" y="3309870"/>
                  <a:pt x="5102142" y="3900626"/>
                  <a:pt x="4721855" y="4361426"/>
                </a:cubicBezTo>
                <a:close/>
              </a:path>
            </a:pathLst>
          </a:custGeom>
          <a:gradFill>
            <a:gsLst>
              <a:gs pos="16000">
                <a:schemeClr val="accent6">
                  <a:alpha val="0"/>
                </a:schemeClr>
              </a:gs>
              <a:gs pos="85000">
                <a:schemeClr val="accent6">
                  <a:lumMod val="60000"/>
                  <a:lumOff val="40000"/>
                  <a:alpha val="2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DEE5410-5DAB-442C-8E7B-CDAB35E75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3"/>
            <a:ext cx="12191999" cy="4399229"/>
          </a:xfrm>
          <a:prstGeom prst="rect">
            <a:avLst/>
          </a:prstGeom>
          <a:gradFill>
            <a:gsLst>
              <a:gs pos="22000">
                <a:schemeClr val="accent2">
                  <a:alpha val="49000"/>
                </a:schemeClr>
              </a:gs>
              <a:gs pos="99000">
                <a:schemeClr val="accent5">
                  <a:alpha val="62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8B976-82FD-FF6C-C9DA-B5EA0FF48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021" y="274562"/>
            <a:ext cx="9537290" cy="515659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Conclusion and Recommendation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BB1797E-181F-C53E-9B92-0403C10BFA44}"/>
              </a:ext>
            </a:extLst>
          </p:cNvPr>
          <p:cNvSpPr/>
          <p:nvPr/>
        </p:nvSpPr>
        <p:spPr>
          <a:xfrm>
            <a:off x="208040" y="124581"/>
            <a:ext cx="6489678" cy="6598328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What has been identified: 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Communication process requires more than the delivery of information; it is ultimately about expressing and giving meaning and through engagement, communicators co-create the moral value of messages (Kuznar and Yager, 2020).</a:t>
            </a:r>
            <a:endParaRPr lang="en-GB">
              <a:solidFill>
                <a:schemeClr val="tx1"/>
              </a:solidFill>
              <a:latin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Communication examples:</a:t>
            </a:r>
          </a:p>
          <a:p>
            <a:pPr algn="ctr"/>
            <a:endParaRPr lang="en-GB" sz="2000">
              <a:solidFill>
                <a:srgbClr val="FFFFFF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Listening- The most effective and without this messages can be misunderstood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Face-to-face communication- Creates</a:t>
            </a: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 the framework for trust and improved collaboration.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Body language- H</a:t>
            </a: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elps comprehend and grasp what the individual is saying.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 a healthcare setting, effective communication is crucial because without it, the standard of care would suffer (Ratna, 2019).</a:t>
            </a:r>
            <a:endParaRPr lang="en-GB">
              <a:solidFill>
                <a:schemeClr val="tx1"/>
              </a:solidFill>
              <a:latin typeface="Arial"/>
            </a:endParaRPr>
          </a:p>
          <a:p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 sz="2000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6" name="Graphic 6" descr="Chat outline">
            <a:extLst>
              <a:ext uri="{FF2B5EF4-FFF2-40B4-BE49-F238E27FC236}">
                <a16:creationId xmlns:a16="http://schemas.microsoft.com/office/drawing/2014/main" id="{991FCBCE-650C-27CB-BF8B-06B5FF41EE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09182" y="2161420"/>
            <a:ext cx="1132114" cy="114420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52D73AB-900F-5E96-CE6F-3A4596B63046}"/>
              </a:ext>
            </a:extLst>
          </p:cNvPr>
          <p:cNvSpPr/>
          <p:nvPr/>
        </p:nvSpPr>
        <p:spPr>
          <a:xfrm>
            <a:off x="6872515" y="1484085"/>
            <a:ext cx="5200951" cy="503161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Recommended Model: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Schramm's Model of communication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Why is it effective?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342900" indent="-342900" algn="ctr">
              <a:buFont typeface="Wingdings,Sans-Serif"/>
              <a:buChar char="Ø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Schramm's methodology makes it clear that encoding and decoding are the two most essential steps in any successful communication (Kalogiannidis, 2020).</a:t>
            </a:r>
            <a:endParaRPr lang="en-GB" sz="20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342900" indent="-342900" algn="ctr">
              <a:buFont typeface="Wingdings,Sans-Serif"/>
              <a:buChar char="Ø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Feedback is necessary and important, especially in Health and Social care – allows you to implement and is utilised daily.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After the recipient has decoded the message, feedback is crucial (Bowman &amp; </a:t>
            </a:r>
            <a:r>
              <a:rPr lang="en-GB" sz="2000" err="1">
                <a:solidFill>
                  <a:schemeClr val="tx1"/>
                </a:solidFill>
                <a:latin typeface="Arial"/>
                <a:cs typeface="Arial"/>
              </a:rPr>
              <a:t>Targowski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, 1987 cited by </a:t>
            </a:r>
            <a:r>
              <a:rPr lang="en-GB" sz="2000" err="1">
                <a:solidFill>
                  <a:schemeClr val="tx1"/>
                </a:solidFill>
                <a:latin typeface="Arial"/>
                <a:cs typeface="Arial"/>
              </a:rPr>
              <a:t>Kalogiannidis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E1B59B-0A17-21BB-32D8-F9E4BA2FE0FA}"/>
              </a:ext>
            </a:extLst>
          </p:cNvPr>
          <p:cNvSpPr txBox="1"/>
          <p:nvPr/>
        </p:nvSpPr>
        <p:spPr>
          <a:xfrm>
            <a:off x="-4838" y="64540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Gill Sans Nova"/>
                <a:cs typeface="Arial"/>
              </a:rPr>
              <a:t>Aleah Khan</a:t>
            </a:r>
          </a:p>
        </p:txBody>
      </p:sp>
    </p:spTree>
    <p:extLst>
      <p:ext uri="{BB962C8B-B14F-4D97-AF65-F5344CB8AC3E}">
        <p14:creationId xmlns:p14="http://schemas.microsoft.com/office/powerpoint/2010/main" val="795663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2B0B66-375E-64C1-65F1-C760729A0710}"/>
              </a:ext>
            </a:extLst>
          </p:cNvPr>
          <p:cNvSpPr txBox="1"/>
          <p:nvPr/>
        </p:nvSpPr>
        <p:spPr>
          <a:xfrm>
            <a:off x="4216509" y="-79682"/>
            <a:ext cx="380285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Algerian"/>
              </a:rPr>
              <a:t>References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5EC267-7354-C8FD-17ED-FB8B9DB3C372}"/>
              </a:ext>
            </a:extLst>
          </p:cNvPr>
          <p:cNvSpPr txBox="1"/>
          <p:nvPr/>
        </p:nvSpPr>
        <p:spPr>
          <a:xfrm>
            <a:off x="258510" y="564547"/>
            <a:ext cx="11674976" cy="60299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Al-</a:t>
            </a: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Fedaghi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, S. (2012) ‘A conceptual foundation for the Shannon-Weaver model of communication’,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International journal of soft computing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, 7(1), pp.12-19.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Blythe, J. (2009)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Key Concepts in Marketing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Los Angeles, California.: SAGE Publications Ltd. pp.178-180. 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Chandler, D. (1994)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The transmission model of communication.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Available at: http://visual-memory.co.uk/Daniel/</a:t>
            </a:r>
            <a:r>
              <a:rPr lang="en-GB" sz="16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Arial"/>
              </a:rPr>
              <a:t>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 (Accessed: 6 July 2022).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De Long, D. W. and Fahey, L. (2000) ‘Diagnosing Cultural Barriers to Knowledge Management’,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Academy of Management perspectives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Briarcliff Manor: Academy of Management, 14(4), pp. 113–127.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Dynes, R. (2017) 'Positive Communication: Activities to Reduce Isolation and Improve the Wellbeing of Older Adults' London: Jessica Kingsley Publishers.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Efectio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 (2020).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Why is Communication in the Workplace Important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[online] </a:t>
            </a: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Efectio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 - Employee Engagement Platform. Available at: https://efectio.com/en/why-is-communication-in-the-workplace-important-and-how-to-improve-it/</a:t>
            </a:r>
            <a:r>
              <a:rPr lang="en-GB" sz="16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Arial"/>
              </a:rPr>
              <a:t>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 (Accessed: 11th July 2022).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ea typeface="+mn-lt"/>
                <a:cs typeface="+mn-lt"/>
              </a:rPr>
              <a:t>Fielding, M., (2006). </a:t>
            </a:r>
            <a:r>
              <a:rPr lang="en-GB" sz="1600" i="1">
                <a:latin typeface="Arial"/>
                <a:ea typeface="+mn-lt"/>
                <a:cs typeface="+mn-lt"/>
              </a:rPr>
              <a:t>Effective communication in organisations</a:t>
            </a:r>
            <a:r>
              <a:rPr lang="en-GB" sz="1600">
                <a:latin typeface="Arial"/>
                <a:ea typeface="+mn-lt"/>
                <a:cs typeface="+mn-lt"/>
              </a:rPr>
              <a:t>. Juta and Company Ltd.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cs typeface="Arial"/>
              </a:rPr>
              <a:t>Floyd, K. (2006) 'ENCODING AFFECTIONATE MESSAGES,' in </a:t>
            </a:r>
            <a:r>
              <a:rPr lang="en-GB" sz="1600" i="1">
                <a:solidFill>
                  <a:srgbClr val="0E101A"/>
                </a:solidFill>
                <a:effectLst/>
                <a:latin typeface="Arial"/>
                <a:cs typeface="Arial"/>
              </a:rPr>
              <a:t>Communicating Affection: Interpersonal </a:t>
            </a:r>
            <a:r>
              <a:rPr lang="en-GB" sz="1600" i="1">
                <a:solidFill>
                  <a:srgbClr val="0E101A"/>
                </a:solidFill>
                <a:latin typeface="Arial"/>
                <a:cs typeface="Arial"/>
              </a:rPr>
              <a:t>Behaviour</a:t>
            </a:r>
            <a:r>
              <a:rPr lang="en-GB" sz="1600" i="1">
                <a:solidFill>
                  <a:srgbClr val="0E101A"/>
                </a:solidFill>
                <a:effectLst/>
                <a:latin typeface="Arial"/>
                <a:cs typeface="Arial"/>
              </a:rPr>
              <a:t> and Social Context</a:t>
            </a:r>
            <a:r>
              <a:rPr lang="en-GB" sz="1600">
                <a:latin typeface="Arial"/>
                <a:cs typeface="Arial"/>
              </a:rPr>
              <a:t>. Cambridge: Cambridge University Press (Advances in Personal Relationships), pp. 28–50.</a:t>
            </a:r>
            <a:endParaRPr lang="en-GB" sz="1600"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ea typeface="Calibri" panose="020F0502020204030204" pitchFamily="34" charset="0"/>
                <a:cs typeface="Arial"/>
              </a:rPr>
              <a:t>Griffith, B. and Dunham, E. (2015) ‘Interpersonal Dynamics and Conflict’, in </a:t>
            </a:r>
            <a:r>
              <a:rPr lang="en-GB" sz="1600" i="1">
                <a:latin typeface="Arial"/>
                <a:ea typeface="Calibri" panose="020F0502020204030204" pitchFamily="34" charset="0"/>
                <a:cs typeface="Arial"/>
              </a:rPr>
              <a:t>Working in Teams: Moving from High Potential to High Performance</a:t>
            </a:r>
            <a:r>
              <a:rPr lang="en-GB" sz="1600">
                <a:latin typeface="Arial"/>
                <a:ea typeface="Calibri" panose="020F0502020204030204" pitchFamily="34" charset="0"/>
                <a:cs typeface="Arial"/>
              </a:rPr>
              <a:t>. 55 City Road: SAGE Publications, Inc, p. 43.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endParaRPr lang="en-GB" sz="1100">
              <a:effectLst/>
              <a:latin typeface="Gill Sans Nova"/>
              <a:ea typeface="Calibri" panose="020F050202020403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9116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AC09D5-828F-6B99-A32E-A287C434B3CB}"/>
              </a:ext>
            </a:extLst>
          </p:cNvPr>
          <p:cNvSpPr/>
          <p:nvPr/>
        </p:nvSpPr>
        <p:spPr>
          <a:xfrm>
            <a:off x="254152" y="272294"/>
            <a:ext cx="11925903" cy="64104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Jootun, D. and McGhee, G. (2011) ‘Effective communication with people who have dementia’,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Nursing standard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25(25), pp. 40–47.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 err="1">
                <a:solidFill>
                  <a:schemeClr val="tx1"/>
                </a:solidFill>
                <a:latin typeface="Arial"/>
                <a:cs typeface="Arial"/>
              </a:rPr>
              <a:t>Kalogiannidis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S. and </a:t>
            </a:r>
            <a:r>
              <a:rPr lang="en-GB" sz="1600" err="1">
                <a:solidFill>
                  <a:schemeClr val="tx1"/>
                </a:solidFill>
                <a:latin typeface="Arial"/>
                <a:cs typeface="Arial"/>
              </a:rPr>
              <a:t>Papaevangelou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O., (2020) 'Impact of Business Communication on the Performance of Adult Trainees',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International Journal of Academic Research in Progressive Education and Development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 9(3), pp.213-222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Kuznar, L.A. and Yager, M., (2020).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The Development of Communication Models, Quick Look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Joint Staff J39, Strategic Multi-layer Assessment Washington, DC United States.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Quill, T.E. (1995) ‘Barriers to effective communication’, In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The medical interview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 (pp. 110-121). Springer, New York, NY.</a:t>
            </a:r>
            <a:endParaRPr lang="en-US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Quintanilla, K.M. and Wahl, S, T., (2017)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Business and Professional Communication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3rd eds. Thousand Oaks: SAGE.  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Ratna, H., (2019) 'The importance of effective communication in healthcare practice', </a:t>
            </a:r>
            <a:r>
              <a:rPr lang="en-GB" sz="1600" i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Harvard Public Health Review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, 23, pp.1-6.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Rayudu, C., (2009) </a:t>
            </a:r>
            <a:r>
              <a:rPr lang="en-GB" sz="1600" i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Communication, Global Media, Mumbai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. Available from: ProQuest </a:t>
            </a:r>
            <a:r>
              <a:rPr lang="en-GB" sz="16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Ebook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 Central.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Shannon, C. E. and Weaver, W. (1949) The Mathematical Theory of Communication, Urbana: University of Illinois Press</a:t>
            </a:r>
            <a:endParaRPr lang="en-US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Skjeggestad, E., Gerwing, J. and Gulbrandsen, P. (2017) ‘Language barriers and professional identity: A qualitative interview study of newly employed international medical doctors and Norwegian colleagues’,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Patient education and counselling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Ireland: Elsevier B.V, 100(8), pp. 1466–1472. 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The Health Foundation (2020)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Communication Channels: A Guide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[online] Available at: https://www.health.org.uk/sites/default/files/Communications-channels.pdf </a:t>
            </a:r>
            <a:r>
              <a:rPr lang="en-GB" sz="1600" u="sng">
                <a:solidFill>
                  <a:schemeClr val="tx1"/>
                </a:solidFill>
                <a:latin typeface="Arial"/>
                <a:cs typeface="Arial"/>
              </a:rPr>
              <a:t>/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  (Accessed: 11th July 2022).</a:t>
            </a:r>
            <a:endParaRPr lang="en-GB" sz="1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5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5A65C5-325E-0F42-D6EF-FBE05225308D}"/>
              </a:ext>
            </a:extLst>
          </p:cNvPr>
          <p:cNvSpPr txBox="1"/>
          <p:nvPr/>
        </p:nvSpPr>
        <p:spPr>
          <a:xfrm>
            <a:off x="3372649" y="173801"/>
            <a:ext cx="51408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Team Evaluation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D3EC7F-7943-3B65-D1F6-1928DB71BBD7}"/>
              </a:ext>
            </a:extLst>
          </p:cNvPr>
          <p:cNvSpPr txBox="1"/>
          <p:nvPr/>
        </p:nvSpPr>
        <p:spPr>
          <a:xfrm>
            <a:off x="116114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Reema, Corina and Aleah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48BBB6FA-C622-6D03-E4EA-003DDCF4F0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303736"/>
              </p:ext>
            </p:extLst>
          </p:nvPr>
        </p:nvGraphicFramePr>
        <p:xfrm>
          <a:off x="580571" y="1016000"/>
          <a:ext cx="11208797" cy="529772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629447">
                  <a:extLst>
                    <a:ext uri="{9D8B030D-6E8A-4147-A177-3AD203B41FA5}">
                      <a16:colId xmlns:a16="http://schemas.microsoft.com/office/drawing/2014/main" val="2366919619"/>
                    </a:ext>
                  </a:extLst>
                </a:gridCol>
                <a:gridCol w="5579350">
                  <a:extLst>
                    <a:ext uri="{9D8B030D-6E8A-4147-A177-3AD203B41FA5}">
                      <a16:colId xmlns:a16="http://schemas.microsoft.com/office/drawing/2014/main" val="3077307736"/>
                    </a:ext>
                  </a:extLst>
                </a:gridCol>
              </a:tblGrid>
              <a:tr h="730075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noProof="0"/>
                        <a:t>Teamwork Evaluation </a:t>
                      </a:r>
                      <a:endParaRPr lang="en-US"/>
                    </a:p>
                    <a:p>
                      <a:pPr lvl="0" algn="ctr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noProof="0"/>
                        <a:t>Team responses. </a:t>
                      </a:r>
                      <a:endParaRPr lang="en-US"/>
                    </a:p>
                    <a:p>
                      <a:pPr lvl="0" algn="ctr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959970"/>
                  </a:ext>
                </a:extLst>
              </a:tr>
              <a:tr h="73007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Who was in your team?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Gill Sans Nova"/>
                        </a:rPr>
                        <a:t>Aleah, Reema and Corina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113194"/>
                  </a:ext>
                </a:extLst>
              </a:tr>
              <a:tr h="80495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were the key strengths of your team?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Understanding, work collectively, teamwork, effective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447716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were the challenges that you overcame as a team?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Revolving around work, Health issues, Catching 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8524043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would you do differently if you worked as a team again?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Face to face interaction rather than messages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Or video chat/teams if not able to attend in campus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625448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How would you rate your team working? Out of 10?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7.5 - including all issues/obstacles that we overcome (health issues)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Time management based on work schedule.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646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791265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412427"/>
      </a:dk2>
      <a:lt2>
        <a:srgbClr val="E2E6E8"/>
      </a:lt2>
      <a:accent1>
        <a:srgbClr val="C79880"/>
      </a:accent1>
      <a:accent2>
        <a:srgbClr val="C2767C"/>
      </a:accent2>
      <a:accent3>
        <a:srgbClr val="CD8FAE"/>
      </a:accent3>
      <a:accent4>
        <a:srgbClr val="C276BC"/>
      </a:accent4>
      <a:accent5>
        <a:srgbClr val="B98FCD"/>
      </a:accent5>
      <a:accent6>
        <a:srgbClr val="8A76C2"/>
      </a:accent6>
      <a:hlink>
        <a:srgbClr val="5B879D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GradientRiseVTI</vt:lpstr>
      <vt:lpstr>STRATEGIES FOR EFFECTIVE COMMUNICATION IN A BUSINESS SETTING</vt:lpstr>
      <vt:lpstr>PowerPoint Presentation</vt:lpstr>
      <vt:lpstr>Introduction</vt:lpstr>
      <vt:lpstr>PowerPoint Presentation</vt:lpstr>
      <vt:lpstr>Benefits of effective communication on the organization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and Recommendation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</cp:revision>
  <dcterms:created xsi:type="dcterms:W3CDTF">2022-06-29T15:23:52Z</dcterms:created>
  <dcterms:modified xsi:type="dcterms:W3CDTF">2022-07-22T09:35:45Z</dcterms:modified>
</cp:coreProperties>
</file>