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A01E0-1296-4868-A7F9-A994CEF67E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0923" y="106532"/>
            <a:ext cx="11540971" cy="1518081"/>
          </a:xfrm>
        </p:spPr>
        <p:txBody>
          <a:bodyPr>
            <a:noAutofit/>
          </a:bodyPr>
          <a:lstStyle/>
          <a:p>
            <a:r>
              <a:rPr lang="en-GB" sz="2400" dirty="0">
                <a:effectLst/>
              </a:rPr>
              <a:t>What challenges faced the British State when confronted with the rise of a more militant women’s Suffrage movement in the early years of the twentieth century, and how effective was the response?</a:t>
            </a:r>
            <a:endParaRPr lang="en-GB" sz="24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7290714-0888-4A20-9C89-4D761C3C5263}"/>
              </a:ext>
            </a:extLst>
          </p:cNvPr>
          <p:cNvSpPr txBox="1">
            <a:spLocks/>
          </p:cNvSpPr>
          <p:nvPr/>
        </p:nvSpPr>
        <p:spPr>
          <a:xfrm>
            <a:off x="210103" y="5230427"/>
            <a:ext cx="11771791" cy="1882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i="0" kern="1200" cap="all">
                <a:solidFill>
                  <a:schemeClr val="tx1"/>
                </a:solidFill>
                <a:effectLst>
                  <a:outerShdw blurRad="50800" dist="63500" dir="2700000" algn="tl" rotWithShape="0">
                    <a:srgbClr val="000000">
                      <a:alpha val="48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David Cunningham – 1501145</a:t>
            </a:r>
          </a:p>
          <a:p>
            <a:r>
              <a:rPr lang="en-GB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AHHI6013 Presentation</a:t>
            </a:r>
          </a:p>
          <a:p>
            <a:endParaRPr lang="en-GB" sz="2400" dirty="0"/>
          </a:p>
        </p:txBody>
      </p:sp>
      <p:pic>
        <p:nvPicPr>
          <p:cNvPr id="1026" name="Picture 2" descr="Image result for suffragettes">
            <a:extLst>
              <a:ext uri="{FF2B5EF4-FFF2-40B4-BE49-F238E27FC236}">
                <a16:creationId xmlns:a16="http://schemas.microsoft.com/office/drawing/2014/main" id="{AC267B54-13CD-45B9-A885-5E37A6977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210" y="1770737"/>
            <a:ext cx="5204151" cy="412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457D1BC-0848-4894-B71F-E1FE55876A2B}"/>
              </a:ext>
            </a:extLst>
          </p:cNvPr>
          <p:cNvSpPr txBox="1"/>
          <p:nvPr/>
        </p:nvSpPr>
        <p:spPr>
          <a:xfrm>
            <a:off x="8620217" y="5522749"/>
            <a:ext cx="523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(1)</a:t>
            </a:r>
          </a:p>
        </p:txBody>
      </p:sp>
    </p:spTree>
    <p:extLst>
      <p:ext uri="{BB962C8B-B14F-4D97-AF65-F5344CB8AC3E}">
        <p14:creationId xmlns:p14="http://schemas.microsoft.com/office/powerpoint/2010/main" val="22897182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0EC37-875A-429B-85C5-0E6E41A14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201227"/>
            <a:ext cx="10353761" cy="766439"/>
          </a:xfrm>
        </p:spPr>
        <p:txBody>
          <a:bodyPr>
            <a:normAutofit/>
          </a:bodyPr>
          <a:lstStyle/>
          <a:p>
            <a:r>
              <a:rPr lang="en-GB" sz="4000" u="sng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046B3-B6B0-4F8C-B156-824795200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60" y="1279316"/>
            <a:ext cx="6800900" cy="5112606"/>
          </a:xfrm>
        </p:spPr>
        <p:txBody>
          <a:bodyPr>
            <a:normAutofit/>
          </a:bodyPr>
          <a:lstStyle/>
          <a:p>
            <a:r>
              <a:rPr lang="en-GB" sz="2400" dirty="0"/>
              <a:t>‘SUFFRAGETTE’ FIRST USED BY THE DAILY MAIL (2)</a:t>
            </a:r>
          </a:p>
          <a:p>
            <a:r>
              <a:rPr lang="en-GB" sz="2400" dirty="0"/>
              <a:t>APPLIES TO THE MILITANT WING OF THE MOVEMENT</a:t>
            </a:r>
          </a:p>
          <a:p>
            <a:r>
              <a:rPr lang="en-GB" sz="2400" dirty="0"/>
              <a:t>WOMEN’S SOCIAL AND POLITICAL UNION (WSPU)</a:t>
            </a:r>
          </a:p>
          <a:p>
            <a:r>
              <a:rPr lang="en-GB" sz="2400" dirty="0"/>
              <a:t>OPINION DIVIDED OVER THEIR ACTIONS </a:t>
            </a:r>
          </a:p>
          <a:p>
            <a:r>
              <a:rPr lang="en-GB" sz="2400" dirty="0"/>
              <a:t>STATE RESPONSE ONLY EFFECTIVE TO AN EXTENT</a:t>
            </a: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Image result for suffragettes">
            <a:extLst>
              <a:ext uri="{FF2B5EF4-FFF2-40B4-BE49-F238E27FC236}">
                <a16:creationId xmlns:a16="http://schemas.microsoft.com/office/drawing/2014/main" id="{3FAA0B94-696C-4253-B02A-96959B064B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77" t="6177" r="9667" b="2993"/>
          <a:stretch/>
        </p:blipFill>
        <p:spPr bwMode="auto">
          <a:xfrm>
            <a:off x="7554897" y="1098170"/>
            <a:ext cx="3559946" cy="529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14C341-78A8-40FB-BFA6-AA4E274BFECD}"/>
              </a:ext>
            </a:extLst>
          </p:cNvPr>
          <p:cNvSpPr txBox="1"/>
          <p:nvPr/>
        </p:nvSpPr>
        <p:spPr>
          <a:xfrm>
            <a:off x="11034944" y="6022590"/>
            <a:ext cx="701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val="4763269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CE376-6713-4E49-9F80-08C9D77E7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76940"/>
            <a:ext cx="10353761" cy="775317"/>
          </a:xfrm>
        </p:spPr>
        <p:txBody>
          <a:bodyPr>
            <a:normAutofit/>
          </a:bodyPr>
          <a:lstStyle/>
          <a:p>
            <a:r>
              <a:rPr lang="en-GB" sz="4000" u="sng" dirty="0"/>
              <a:t>Militant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D21D0-E0E9-4727-BD53-AA77395A7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291" y="1336556"/>
            <a:ext cx="5219476" cy="4819641"/>
          </a:xfrm>
        </p:spPr>
        <p:txBody>
          <a:bodyPr/>
          <a:lstStyle/>
          <a:p>
            <a:r>
              <a:rPr lang="en-GB" sz="2400" dirty="0"/>
              <a:t>EMMELINE PANKHURST ESTABLISHES WSPU IN 1903 (4)</a:t>
            </a:r>
          </a:p>
          <a:p>
            <a:r>
              <a:rPr lang="en-GB" sz="2400" dirty="0"/>
              <a:t>SUFFRAGETTES CHAINED THEMSELVES TO RAILINGS, SMASHED WINDOWS, ARSON, ASSAULT</a:t>
            </a:r>
          </a:p>
          <a:p>
            <a:r>
              <a:rPr lang="en-GB" sz="2400" dirty="0"/>
              <a:t>CHURCHILL ATTACKED BY GARNETT IN 1909 (5)</a:t>
            </a:r>
          </a:p>
          <a:p>
            <a:endParaRPr lang="en-GB" dirty="0"/>
          </a:p>
        </p:txBody>
      </p:sp>
      <p:pic>
        <p:nvPicPr>
          <p:cNvPr id="3074" name="Picture 2" descr="Related image">
            <a:extLst>
              <a:ext uri="{FF2B5EF4-FFF2-40B4-BE49-F238E27FC236}">
                <a16:creationId xmlns:a16="http://schemas.microsoft.com/office/drawing/2014/main" id="{2F950208-7CCD-4A8F-ADA0-CA7682BD6E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469" y="1336556"/>
            <a:ext cx="6054949" cy="4460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62A47F-8DA0-4195-9BF9-093B7D927996}"/>
              </a:ext>
            </a:extLst>
          </p:cNvPr>
          <p:cNvSpPr txBox="1"/>
          <p:nvPr/>
        </p:nvSpPr>
        <p:spPr>
          <a:xfrm>
            <a:off x="11329763" y="5786865"/>
            <a:ext cx="772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(6)</a:t>
            </a:r>
          </a:p>
        </p:txBody>
      </p:sp>
    </p:spTree>
    <p:extLst>
      <p:ext uri="{BB962C8B-B14F-4D97-AF65-F5344CB8AC3E}">
        <p14:creationId xmlns:p14="http://schemas.microsoft.com/office/powerpoint/2010/main" val="229594281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D5EFA-CB3A-4EE8-954D-F9A2C9749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606" y="1065320"/>
            <a:ext cx="11603115" cy="203298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BOMB PLANTED AT WESTMINSTER ABBEY (7)</a:t>
            </a:r>
          </a:p>
          <a:p>
            <a:r>
              <a:rPr lang="en-GB" sz="2400" dirty="0"/>
              <a:t>ASSAULTS AT BINGLEY HALL, BIRMINGHAM AGAINST ASQUITH SPEECH AND ATTACK AGAINST HIS TRAIN (8)</a:t>
            </a:r>
          </a:p>
          <a:p>
            <a:r>
              <a:rPr lang="en-GB" sz="2400" dirty="0"/>
              <a:t>SANCTIONS PUT IN PLACE AGAINST WOMEN COMMITTING THESE ACTS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07395B9-8A45-4E30-9542-7E19BB3E4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79899"/>
            <a:ext cx="10353761" cy="891315"/>
          </a:xfrm>
        </p:spPr>
        <p:txBody>
          <a:bodyPr>
            <a:normAutofit/>
          </a:bodyPr>
          <a:lstStyle/>
          <a:p>
            <a:r>
              <a:rPr lang="en-GB" sz="4000" u="sng" dirty="0"/>
              <a:t>Militant women</a:t>
            </a:r>
          </a:p>
        </p:txBody>
      </p:sp>
      <p:pic>
        <p:nvPicPr>
          <p:cNvPr id="4098" name="Picture 2" descr="Related image">
            <a:extLst>
              <a:ext uri="{FF2B5EF4-FFF2-40B4-BE49-F238E27FC236}">
                <a16:creationId xmlns:a16="http://schemas.microsoft.com/office/drawing/2014/main" id="{83BAA103-1397-4DC6-9637-DA1B808F49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5219" y="3098306"/>
            <a:ext cx="6539886" cy="367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DDD51C-2DB4-483E-A4CA-481C6583C646}"/>
              </a:ext>
            </a:extLst>
          </p:cNvPr>
          <p:cNvSpPr txBox="1"/>
          <p:nvPr/>
        </p:nvSpPr>
        <p:spPr>
          <a:xfrm>
            <a:off x="9325105" y="6407660"/>
            <a:ext cx="1020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(9)</a:t>
            </a:r>
          </a:p>
        </p:txBody>
      </p:sp>
    </p:spTree>
    <p:extLst>
      <p:ext uri="{BB962C8B-B14F-4D97-AF65-F5344CB8AC3E}">
        <p14:creationId xmlns:p14="http://schemas.microsoft.com/office/powerpoint/2010/main" val="21550208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1E00D-EC7B-4725-B4CF-A3E88CB57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21329"/>
            <a:ext cx="10353761" cy="686540"/>
          </a:xfrm>
        </p:spPr>
        <p:txBody>
          <a:bodyPr>
            <a:normAutofit/>
          </a:bodyPr>
          <a:lstStyle/>
          <a:p>
            <a:r>
              <a:rPr lang="en-GB" sz="4000" u="sng" dirty="0"/>
              <a:t>Imprisonment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05152-9503-4370-B7BB-945DEBF4F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358" y="2025043"/>
            <a:ext cx="7076108" cy="5272402"/>
          </a:xfrm>
        </p:spPr>
        <p:txBody>
          <a:bodyPr>
            <a:normAutofit/>
          </a:bodyPr>
          <a:lstStyle/>
          <a:p>
            <a:r>
              <a:rPr lang="en-GB" sz="2400" dirty="0"/>
              <a:t>MANY ARRESTED AND IMPRISONED</a:t>
            </a:r>
          </a:p>
          <a:p>
            <a:r>
              <a:rPr lang="en-GB" sz="2400" dirty="0"/>
              <a:t>CHRISTABEL PANKHURST AND ANNIE KENNEY FIRST TO BE IMPRISONED (10)</a:t>
            </a:r>
          </a:p>
          <a:p>
            <a:r>
              <a:rPr lang="en-GB" sz="2400" dirty="0"/>
              <a:t>WSPU FOUGHT FOR WOMEN TO BE CLASSED AS POLITICAL PRISONERS (11)</a:t>
            </a:r>
          </a:p>
          <a:p>
            <a:r>
              <a:rPr lang="en-GB" sz="2400" dirty="0"/>
              <a:t>COULD BE SEEN AS MARTYRS (12)</a:t>
            </a:r>
          </a:p>
        </p:txBody>
      </p:sp>
      <p:pic>
        <p:nvPicPr>
          <p:cNvPr id="5122" name="Picture 2" descr="Image result for suffragettes in prison">
            <a:extLst>
              <a:ext uri="{FF2B5EF4-FFF2-40B4-BE49-F238E27FC236}">
                <a16:creationId xmlns:a16="http://schemas.microsoft.com/office/drawing/2014/main" id="{FBD880D8-6619-4C35-B3C9-1FAB465526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368" y="949911"/>
            <a:ext cx="3270188" cy="5588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D74B662-EA3B-4276-BAB8-8689E5303DBC}"/>
              </a:ext>
            </a:extLst>
          </p:cNvPr>
          <p:cNvSpPr txBox="1"/>
          <p:nvPr/>
        </p:nvSpPr>
        <p:spPr>
          <a:xfrm>
            <a:off x="11267556" y="6168875"/>
            <a:ext cx="932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(13)</a:t>
            </a:r>
          </a:p>
        </p:txBody>
      </p:sp>
    </p:spTree>
    <p:extLst>
      <p:ext uri="{BB962C8B-B14F-4D97-AF65-F5344CB8AC3E}">
        <p14:creationId xmlns:p14="http://schemas.microsoft.com/office/powerpoint/2010/main" val="362983228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D68FC-4A77-473D-B891-01AB78505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3978" y="1794223"/>
            <a:ext cx="5034244" cy="3695136"/>
          </a:xfrm>
        </p:spPr>
        <p:txBody>
          <a:bodyPr>
            <a:normAutofit/>
          </a:bodyPr>
          <a:lstStyle/>
          <a:p>
            <a:r>
              <a:rPr lang="en-GB" sz="2400" dirty="0"/>
              <a:t>GEDDES – WOMEN IN FIRST DIVISION COULD CONTINUE THEIR ACTIVISM (14)</a:t>
            </a:r>
          </a:p>
          <a:p>
            <a:r>
              <a:rPr lang="en-GB" sz="2400" dirty="0"/>
              <a:t>IMPRISONMENT WAS DEEMED ENOUGH TO STOP THE ISSUES</a:t>
            </a:r>
          </a:p>
          <a:p>
            <a:r>
              <a:rPr lang="en-GB" sz="2400" dirty="0"/>
              <a:t>HEAVY USAGE GAVE RISE TO THE HUNGER STRIKE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38C2B5F-83FE-4A31-96E0-F78D24C33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85819"/>
            <a:ext cx="10353761" cy="881848"/>
          </a:xfrm>
        </p:spPr>
        <p:txBody>
          <a:bodyPr>
            <a:normAutofit/>
          </a:bodyPr>
          <a:lstStyle/>
          <a:p>
            <a:r>
              <a:rPr lang="en-GB" sz="4000" u="sng" dirty="0"/>
              <a:t>Imprisonment</a:t>
            </a:r>
          </a:p>
        </p:txBody>
      </p:sp>
      <p:pic>
        <p:nvPicPr>
          <p:cNvPr id="6146" name="Picture 2" descr="https://i.amz.mshcdn.com/yviL-FzcOeruTe99C8jCiwFDnLY=/http%3A%2F%2Fa.amz.mshcdn.com%2Fwp-content%2Fuploads%2F2015%2F10%2Fsuffragette-1.jpg">
            <a:extLst>
              <a:ext uri="{FF2B5EF4-FFF2-40B4-BE49-F238E27FC236}">
                <a16:creationId xmlns:a16="http://schemas.microsoft.com/office/drawing/2014/main" id="{5EB89C24-57FB-4F9B-AE77-2691FD894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245" y="1092887"/>
            <a:ext cx="4143449" cy="5365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D48963-5D0A-4CB6-B9CF-AFBC90BECD12}"/>
              </a:ext>
            </a:extLst>
          </p:cNvPr>
          <p:cNvSpPr txBox="1"/>
          <p:nvPr/>
        </p:nvSpPr>
        <p:spPr>
          <a:xfrm>
            <a:off x="576746" y="6089173"/>
            <a:ext cx="674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(15)</a:t>
            </a:r>
          </a:p>
        </p:txBody>
      </p:sp>
    </p:spTree>
    <p:extLst>
      <p:ext uri="{BB962C8B-B14F-4D97-AF65-F5344CB8AC3E}">
        <p14:creationId xmlns:p14="http://schemas.microsoft.com/office/powerpoint/2010/main" val="395238793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28CBE-963C-4E17-BCB9-6B4BA6CB3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112451"/>
            <a:ext cx="10353761" cy="651029"/>
          </a:xfrm>
        </p:spPr>
        <p:txBody>
          <a:bodyPr>
            <a:normAutofit/>
          </a:bodyPr>
          <a:lstStyle/>
          <a:p>
            <a:r>
              <a:rPr lang="en-GB" sz="4000" u="sng" dirty="0"/>
              <a:t>Hunger strike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6BBCF-DAF7-4C44-BC09-C0BDF3C7E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524" y="1261563"/>
            <a:ext cx="4812301" cy="3695136"/>
          </a:xfrm>
        </p:spPr>
        <p:txBody>
          <a:bodyPr>
            <a:normAutofit/>
          </a:bodyPr>
          <a:lstStyle/>
          <a:p>
            <a:r>
              <a:rPr lang="en-GB" sz="2400" dirty="0"/>
              <a:t>INSPIRED BY RUSSIAN FORMS OF HUNGER STRIKE (16)</a:t>
            </a:r>
          </a:p>
          <a:p>
            <a:r>
              <a:rPr lang="en-GB" sz="2400" dirty="0"/>
              <a:t>MARION DUNLOP FIRST TO DO THIS (17)</a:t>
            </a:r>
          </a:p>
          <a:p>
            <a:r>
              <a:rPr lang="en-GB" sz="2400" dirty="0"/>
              <a:t>RESULTED IN QUICK RELEASE FROM PRISON</a:t>
            </a:r>
          </a:p>
        </p:txBody>
      </p:sp>
      <p:pic>
        <p:nvPicPr>
          <p:cNvPr id="7170" name="Picture 2" descr="Sylvia Pankhurst recovering from hunger strike in July 1913.">
            <a:extLst>
              <a:ext uri="{FF2B5EF4-FFF2-40B4-BE49-F238E27FC236}">
                <a16:creationId xmlns:a16="http://schemas.microsoft.com/office/drawing/2014/main" id="{C82BDE0E-BB65-4149-805E-02D96B49C3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9632" y="1445118"/>
            <a:ext cx="6123476" cy="465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A10C89-1371-4BB2-82D5-62EEA0574EF5}"/>
              </a:ext>
            </a:extLst>
          </p:cNvPr>
          <p:cNvSpPr txBox="1"/>
          <p:nvPr/>
        </p:nvSpPr>
        <p:spPr>
          <a:xfrm>
            <a:off x="11274836" y="6098960"/>
            <a:ext cx="9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(18)</a:t>
            </a:r>
          </a:p>
        </p:txBody>
      </p:sp>
    </p:spTree>
    <p:extLst>
      <p:ext uri="{BB962C8B-B14F-4D97-AF65-F5344CB8AC3E}">
        <p14:creationId xmlns:p14="http://schemas.microsoft.com/office/powerpoint/2010/main" val="33220053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622D6-73DC-4085-9054-DB8EA81C1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0"/>
            <a:ext cx="10353761" cy="917359"/>
          </a:xfrm>
        </p:spPr>
        <p:txBody>
          <a:bodyPr>
            <a:normAutofit/>
          </a:bodyPr>
          <a:lstStyle/>
          <a:p>
            <a:r>
              <a:rPr lang="en-GB" sz="4000" u="sng" dirty="0"/>
              <a:t>Force feeding and amendments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093AA-AAE3-4823-A59D-76007F9B8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0797" y="1704513"/>
            <a:ext cx="6561203" cy="4255363"/>
          </a:xfrm>
        </p:spPr>
        <p:txBody>
          <a:bodyPr>
            <a:normAutofit/>
          </a:bodyPr>
          <a:lstStyle/>
          <a:p>
            <a:r>
              <a:rPr lang="en-GB" sz="2400" dirty="0"/>
              <a:t>FORCE FEEDING IMPLEMENTED ON HUNGER STRIKERS</a:t>
            </a:r>
          </a:p>
          <a:p>
            <a:r>
              <a:rPr lang="en-GB" sz="2400" dirty="0"/>
              <a:t>CHURCHILL INTRODUCES 243A TO STOP HUNGER STRIKES (19)</a:t>
            </a:r>
          </a:p>
          <a:p>
            <a:r>
              <a:rPr lang="en-GB" sz="2400" dirty="0"/>
              <a:t>243A A TEMPORARY FIX TO THE PROBLEM LASTING 2 YEARS</a:t>
            </a:r>
          </a:p>
          <a:p>
            <a:r>
              <a:rPr lang="en-GB" sz="2400" dirty="0"/>
              <a:t>AGGRESSIVE STANCE RESUMED ONCE AGAIN (20)</a:t>
            </a:r>
          </a:p>
          <a:p>
            <a:endParaRPr lang="en-GB" dirty="0"/>
          </a:p>
        </p:txBody>
      </p:sp>
      <p:pic>
        <p:nvPicPr>
          <p:cNvPr id="8194" name="Picture 2" descr="Image result for suffragettes force feeding">
            <a:extLst>
              <a:ext uri="{FF2B5EF4-FFF2-40B4-BE49-F238E27FC236}">
                <a16:creationId xmlns:a16="http://schemas.microsoft.com/office/drawing/2014/main" id="{08132CAD-1E42-49F2-BF52-192B336E97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15" y="1552113"/>
            <a:ext cx="5377063" cy="440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D51A82-4C4E-4EB1-BE3B-7539ADE8EADE}"/>
              </a:ext>
            </a:extLst>
          </p:cNvPr>
          <p:cNvSpPr txBox="1"/>
          <p:nvPr/>
        </p:nvSpPr>
        <p:spPr>
          <a:xfrm>
            <a:off x="61539" y="5959876"/>
            <a:ext cx="936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(21)</a:t>
            </a:r>
          </a:p>
        </p:txBody>
      </p:sp>
    </p:spTree>
    <p:extLst>
      <p:ext uri="{BB962C8B-B14F-4D97-AF65-F5344CB8AC3E}">
        <p14:creationId xmlns:p14="http://schemas.microsoft.com/office/powerpoint/2010/main" val="22647977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55858-277D-408C-B600-F11A2755B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400" y="1643303"/>
            <a:ext cx="5815479" cy="4784130"/>
          </a:xfrm>
        </p:spPr>
        <p:txBody>
          <a:bodyPr>
            <a:normAutofit/>
          </a:bodyPr>
          <a:lstStyle/>
          <a:p>
            <a:r>
              <a:rPr lang="en-GB" sz="2400" dirty="0"/>
              <a:t>CAT AND MOUSE ACT IMPLEMENTED 1913 (22)</a:t>
            </a:r>
          </a:p>
          <a:p>
            <a:r>
              <a:rPr lang="en-GB" sz="2400" dirty="0"/>
              <a:t>REMOVED NEED TO FORCE FEED INMATES</a:t>
            </a:r>
          </a:p>
          <a:p>
            <a:r>
              <a:rPr lang="en-GB" sz="2400" dirty="0"/>
              <a:t>PRISON SERVICES NO LONGER TO BLAME FOR MISTREATMENT</a:t>
            </a:r>
          </a:p>
          <a:p>
            <a:r>
              <a:rPr lang="en-GB" sz="2400" dirty="0"/>
              <a:t>VERY EFFECTIVE FOR SUFFRAGETTE CONTROL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1CF7C52-F457-4637-B486-020BF839A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68063"/>
            <a:ext cx="10353761" cy="899604"/>
          </a:xfrm>
        </p:spPr>
        <p:txBody>
          <a:bodyPr>
            <a:normAutofit/>
          </a:bodyPr>
          <a:lstStyle/>
          <a:p>
            <a:r>
              <a:rPr lang="en-GB" sz="4000" u="sng" dirty="0"/>
              <a:t>Force feeding and amendments</a:t>
            </a:r>
          </a:p>
        </p:txBody>
      </p:sp>
      <p:pic>
        <p:nvPicPr>
          <p:cNvPr id="9218" name="Picture 2" descr="Image result for cat and mouse act">
            <a:extLst>
              <a:ext uri="{FF2B5EF4-FFF2-40B4-BE49-F238E27FC236}">
                <a16:creationId xmlns:a16="http://schemas.microsoft.com/office/drawing/2014/main" id="{A00CF0E0-BC60-4942-9813-64D3281FDB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320" y="967667"/>
            <a:ext cx="37147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71E32D-7A32-49AC-AA95-A7B80AA79617}"/>
              </a:ext>
            </a:extLst>
          </p:cNvPr>
          <p:cNvSpPr txBox="1"/>
          <p:nvPr/>
        </p:nvSpPr>
        <p:spPr>
          <a:xfrm>
            <a:off x="11096070" y="6313335"/>
            <a:ext cx="770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(23)</a:t>
            </a:r>
          </a:p>
        </p:txBody>
      </p:sp>
    </p:spTree>
    <p:extLst>
      <p:ext uri="{BB962C8B-B14F-4D97-AF65-F5344CB8AC3E}">
        <p14:creationId xmlns:p14="http://schemas.microsoft.com/office/powerpoint/2010/main" val="13054903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4AD86-D8B8-4263-B9E0-A11FF1EDC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76940"/>
            <a:ext cx="10353761" cy="775317"/>
          </a:xfrm>
        </p:spPr>
        <p:txBody>
          <a:bodyPr>
            <a:normAutofit/>
          </a:bodyPr>
          <a:lstStyle/>
          <a:p>
            <a:r>
              <a:rPr lang="en-GB" sz="4000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D4D3E-9AC1-4ED5-9E81-B6120CD45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480" y="1012054"/>
            <a:ext cx="5291697" cy="571722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SUFFRAGETTES REALLY CHALLENGED THE STATE</a:t>
            </a:r>
          </a:p>
          <a:p>
            <a:r>
              <a:rPr lang="en-GB" sz="2400" dirty="0"/>
              <a:t>GOVERNMENT ON THE BACK FOOT THROUGHOUT</a:t>
            </a:r>
          </a:p>
          <a:p>
            <a:r>
              <a:rPr lang="en-GB" sz="2400" dirty="0"/>
              <a:t>EACH SOLUTION PROVED TEMPORARY</a:t>
            </a:r>
          </a:p>
          <a:p>
            <a:r>
              <a:rPr lang="en-GB" sz="2400" dirty="0"/>
              <a:t>FORCE FEEDING VERY REACTIONARY</a:t>
            </a:r>
          </a:p>
          <a:p>
            <a:r>
              <a:rPr lang="en-GB" sz="2400" dirty="0"/>
              <a:t>CAT AND MOUSE ACT SHOWS THE GOVERNMENT THINKING</a:t>
            </a:r>
          </a:p>
          <a:p>
            <a:r>
              <a:rPr lang="en-GB" sz="2400" dirty="0"/>
              <a:t>WOMEN ULTIMATELY GOT THE VOTE </a:t>
            </a:r>
          </a:p>
          <a:p>
            <a:endParaRPr lang="en-GB" dirty="0"/>
          </a:p>
        </p:txBody>
      </p:sp>
      <p:pic>
        <p:nvPicPr>
          <p:cNvPr id="10244" name="Picture 4" descr="Related image">
            <a:extLst>
              <a:ext uri="{FF2B5EF4-FFF2-40B4-BE49-F238E27FC236}">
                <a16:creationId xmlns:a16="http://schemas.microsoft.com/office/drawing/2014/main" id="{C186AE13-09D9-4638-84A5-9AA4EC7D9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154" y="1500326"/>
            <a:ext cx="6582924" cy="394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581EB6-417A-4F34-9B2F-12FAE60E33F1}"/>
              </a:ext>
            </a:extLst>
          </p:cNvPr>
          <p:cNvSpPr txBox="1"/>
          <p:nvPr/>
        </p:nvSpPr>
        <p:spPr>
          <a:xfrm>
            <a:off x="11407806" y="5448938"/>
            <a:ext cx="97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(24)</a:t>
            </a:r>
          </a:p>
        </p:txBody>
      </p:sp>
    </p:spTree>
    <p:extLst>
      <p:ext uri="{BB962C8B-B14F-4D97-AF65-F5344CB8AC3E}">
        <p14:creationId xmlns:p14="http://schemas.microsoft.com/office/powerpoint/2010/main" val="310643914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9FAE4-3671-4EBE-B634-D24ED4A35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"/>
            <a:ext cx="10353761" cy="648070"/>
          </a:xfrm>
        </p:spPr>
        <p:txBody>
          <a:bodyPr>
            <a:normAutofit/>
          </a:bodyPr>
          <a:lstStyle/>
          <a:p>
            <a:r>
              <a:rPr lang="en-GB" sz="3600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AB5DB-5432-42BD-A7F9-7ABD4AC75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654" y="648071"/>
            <a:ext cx="12094346" cy="6383045"/>
          </a:xfrm>
        </p:spPr>
        <p:txBody>
          <a:bodyPr>
            <a:normAutofit fontScale="62500" lnSpcReduction="20000"/>
          </a:bodyPr>
          <a:lstStyle/>
          <a:p>
            <a:pPr marL="457200" indent="-457200">
              <a:buAutoNum type="arabicParenBoth"/>
            </a:pPr>
            <a:r>
              <a:rPr lang="en-GB" sz="1300" dirty="0"/>
              <a:t>Woman detained by police, Mashable, [online] Available. http://mashable.com/2015/01/12/suffragettes-vs-police/#RSpdEtMUEZqN </a:t>
            </a:r>
          </a:p>
          <a:p>
            <a:pPr marL="457200" indent="-457200">
              <a:buAutoNum type="arabicParenBoth"/>
            </a:pPr>
            <a:r>
              <a:rPr lang="en-GB" sz="1300" dirty="0">
                <a:effectLst/>
              </a:rPr>
              <a:t>E. Crawford, </a:t>
            </a:r>
            <a:r>
              <a:rPr lang="en-GB" sz="1300" i="1" dirty="0">
                <a:effectLst/>
              </a:rPr>
              <a:t>The Women’s Suffrage Movement: A Reference Guide, </a:t>
            </a:r>
            <a:r>
              <a:rPr lang="en-GB" sz="1300" dirty="0">
                <a:effectLst/>
              </a:rPr>
              <a:t>(London: UCL Press, 1999) pg. 452</a:t>
            </a:r>
          </a:p>
          <a:p>
            <a:pPr marL="457200" indent="-457200">
              <a:buAutoNum type="arabicParenBoth"/>
            </a:pPr>
            <a:r>
              <a:rPr lang="en-GB" sz="1300" dirty="0">
                <a:effectLst/>
              </a:rPr>
              <a:t>Two women holding Votes for Women Sign, Fashion Through Feminism, [online] Available. http://www.blogs.buprojects.uk/2015-2016/beccanagy/2015/11/21/fashion-forward-suffragettes/ </a:t>
            </a:r>
          </a:p>
          <a:p>
            <a:pPr marL="457200" indent="-457200">
              <a:buAutoNum type="arabicParenBoth"/>
            </a:pPr>
            <a:r>
              <a:rPr lang="en-GB" sz="1300" dirty="0">
                <a:effectLst/>
              </a:rPr>
              <a:t>British Library, </a:t>
            </a:r>
            <a:r>
              <a:rPr lang="en-GB" sz="1300" i="1" dirty="0">
                <a:effectLst/>
              </a:rPr>
              <a:t>The Suffragettes, </a:t>
            </a:r>
            <a:r>
              <a:rPr lang="en-GB" sz="1300" dirty="0">
                <a:effectLst/>
              </a:rPr>
              <a:t>[online] Available. http://www.bl.uk/learning/histcitizen/21cc/struggle/suffragettes1/suffragettes.html </a:t>
            </a:r>
          </a:p>
          <a:p>
            <a:pPr marL="457200" indent="-457200">
              <a:buAutoNum type="arabicParenBoth"/>
            </a:pPr>
            <a:r>
              <a:rPr lang="en-GB" sz="1300" dirty="0">
                <a:effectLst/>
              </a:rPr>
              <a:t>A. Rosen, </a:t>
            </a:r>
            <a:r>
              <a:rPr lang="en-GB" sz="1300" i="1" dirty="0">
                <a:effectLst/>
              </a:rPr>
              <a:t>Rise Up, Women! The Militant Campaign of the Women’s Social and Political Union 1903-1914 </a:t>
            </a:r>
            <a:r>
              <a:rPr lang="en-GB" sz="1300" dirty="0">
                <a:effectLst/>
              </a:rPr>
              <a:t>(Oxon: Routledge, 2012) pg. 126 </a:t>
            </a:r>
          </a:p>
          <a:p>
            <a:pPr marL="457200" indent="-457200">
              <a:buAutoNum type="arabicParenBoth"/>
            </a:pPr>
            <a:r>
              <a:rPr lang="en-GB" sz="1300" dirty="0">
                <a:effectLst/>
              </a:rPr>
              <a:t>Policeman removes women from Buckingham Palace railings, BBC News, [online] Available. http://www.bbc.co.uk/news/in-pictures-18623874 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The Daily Telegraph Archive, </a:t>
            </a:r>
            <a:r>
              <a:rPr lang="en-GB" sz="1300" i="1" dirty="0">
                <a:effectLst/>
              </a:rPr>
              <a:t>Daily Telegraph June 12</a:t>
            </a:r>
            <a:r>
              <a:rPr lang="en-GB" sz="1300" i="1" baseline="30000" dirty="0">
                <a:effectLst/>
              </a:rPr>
              <a:t>th </a:t>
            </a:r>
            <a:r>
              <a:rPr lang="en-GB" sz="1300" i="1" dirty="0">
                <a:effectLst/>
              </a:rPr>
              <a:t>1914: ‘The Coronation Chair in Westminster Abbey is the latest target of those dastardly Suffragettes’ </a:t>
            </a:r>
            <a:r>
              <a:rPr lang="en-GB" sz="1300" dirty="0">
                <a:effectLst/>
              </a:rPr>
              <a:t>[online] Available. http://www.telegraph.co.uk/news/ww1-archive/10879207/Daily-Telegraph-June-12-1914.html 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A. Rosen, </a:t>
            </a:r>
            <a:r>
              <a:rPr lang="en-GB" sz="1300" i="1" dirty="0">
                <a:effectLst/>
              </a:rPr>
              <a:t>Rise Up, Women! The Militant Campaign of the Women’s Social and Political Union 1903-1914 </a:t>
            </a:r>
            <a:r>
              <a:rPr lang="en-GB" sz="1300" dirty="0">
                <a:effectLst/>
              </a:rPr>
              <a:t>(Oxon: Routledge, 2012) pg. 122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WSPU Demonstration, BBC News, [online] Available. http://www.bbc.co.uk/news/av/uk-16968750/christabel-pankhurst-i-wanted-to-assault-a-policeman 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J. F. Geddes, "Culpable Complicity: the medical profession and the forcible feeding of suffragettes, 1909–1914" </a:t>
            </a:r>
            <a:r>
              <a:rPr lang="en-GB" sz="1300" i="1" dirty="0">
                <a:effectLst/>
              </a:rPr>
              <a:t>Women’s History Review, </a:t>
            </a:r>
            <a:r>
              <a:rPr lang="en-GB" sz="1300" dirty="0">
                <a:effectLst/>
              </a:rPr>
              <a:t>17, (2008), 79-94, pg. 81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J.  Purvis, "Deeds, not words: The daily lives of militant suffragettes in Edwardian Britain" </a:t>
            </a:r>
            <a:r>
              <a:rPr lang="en-GB" sz="1300" i="1" dirty="0">
                <a:effectLst/>
              </a:rPr>
              <a:t>Women’s Studies International, </a:t>
            </a:r>
            <a:r>
              <a:rPr lang="en-GB" sz="1300" dirty="0">
                <a:effectLst/>
              </a:rPr>
              <a:t>18, (1995) pg. 97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J.  Williams, "Hunger Strikes: A Prisoner's Right or a 'Wicked Folly'?" </a:t>
            </a:r>
            <a:r>
              <a:rPr lang="en-GB" sz="1300" i="1" dirty="0">
                <a:effectLst/>
              </a:rPr>
              <a:t>Howard Journal, </a:t>
            </a:r>
            <a:r>
              <a:rPr lang="en-GB" sz="1300" dirty="0">
                <a:effectLst/>
              </a:rPr>
              <a:t>40, (2001), 285-296, pg. 285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Prison officer with suffragette, Mashable, [online] Available. http://mashable.com/2015/10/28/suffragettes-in-prison/#XyCo.Vk5cgq7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J. F. Geddes, "Culpable Complicity: the medical profession and the forcible feeding of suffragettes, 1909–1914" Women’s History Review, 17, (2008), 79-94, pg. 81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Emmeline and Christabel Pankhurst in prison, Mashable, [online] Available. http://mashable.com/2015/10/28/suffragettes-in-prison/#XyCo.Vk5cgq7 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K.  Grant, "British suffragettes and the Russian method of hunger strike" </a:t>
            </a:r>
            <a:r>
              <a:rPr lang="en-GB" sz="1300" i="1" dirty="0">
                <a:effectLst/>
              </a:rPr>
              <a:t>Comparative Studies in Society and History, </a:t>
            </a:r>
            <a:r>
              <a:rPr lang="en-GB" sz="1300" dirty="0">
                <a:effectLst/>
              </a:rPr>
              <a:t>53, (2011), 113-143, pg. 115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M. Pugh, Women and the Women’s Movement in Britain 1914-1959, (London: Macmillan Press Ltd. 1992) pg. 45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Sylvia Pankhurst recovering from hunger strike, Spartacus Education, [online] Available. http://spartacus-educational.com/Whunger.htm 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J. F. Geddes, "Culpable Complicity: the medical profession and the forcible feeding of suffragettes, 1909–1914" Women’s History Review, 17, (2008), 79-94, pg. 84-85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I. Miller, "Necessary Torture? Vivisection, Suffragette Force-Feeding, and Responses to Scientific Medicine in Britain c. 1870–1920" Journal of the History of Medicine and Allied Sciences, 64, (2009), 333-372, pg. 361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Woman being force fed, BBC Newsbeat, [online] Available. http://www.bbc.co.uk/newsbeat/article/34474123/suffragettes-womens-fight-to-vote-explained-in-powerful-pictures 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M. Fawcett, Women’s Suffrage: A Short History of a Great Movement. (CreateSpace Independent Publishing, 2015) pg. 89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Cat and Mouse Poster, Wikipedia, [online] Available. https://en.wikipedia.org/wiki/Prisoners_(Temporary_Discharge_for_Ill_Health)_Act_1913 </a:t>
            </a:r>
          </a:p>
          <a:p>
            <a:pPr marL="457200" indent="-457200">
              <a:buFont typeface="Arial" panose="020B0604020202020204" pitchFamily="34" charset="0"/>
              <a:buAutoNum type="arabicParenBoth"/>
            </a:pPr>
            <a:r>
              <a:rPr lang="en-GB" sz="1300" dirty="0">
                <a:effectLst/>
              </a:rPr>
              <a:t>WSPU signs, Total Politics, [online] Available. https://www.totalpolitics.com/articles/culture/suffragettes-stage </a:t>
            </a:r>
          </a:p>
          <a:p>
            <a:pPr marL="457200" indent="-457200">
              <a:buAutoNum type="arabicParenBoth"/>
            </a:pPr>
            <a:endParaRPr lang="en-GB" dirty="0">
              <a:effectLst/>
            </a:endParaRPr>
          </a:p>
          <a:p>
            <a:pPr marL="457200" indent="-457200">
              <a:buAutoNum type="arabicParenBoth"/>
            </a:pPr>
            <a:endParaRPr lang="en-GB" dirty="0">
              <a:effectLst/>
            </a:endParaRPr>
          </a:p>
          <a:p>
            <a:pPr marL="457200" indent="-457200">
              <a:buAutoNum type="arabicParenBoth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68500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EBFFB-8C72-403B-AA7D-26E663DAA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94695"/>
            <a:ext cx="10353761" cy="784193"/>
          </a:xfrm>
        </p:spPr>
        <p:txBody>
          <a:bodyPr>
            <a:normAutofit/>
          </a:bodyPr>
          <a:lstStyle/>
          <a:p>
            <a:r>
              <a:rPr lang="en-GB" sz="4000" u="sng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EC709-024A-4FBC-AB71-87C8A8E60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819" y="878888"/>
            <a:ext cx="11789546" cy="5979112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effectLst/>
              </a:rPr>
              <a:t>Atkinson, D. </a:t>
            </a:r>
            <a:r>
              <a:rPr lang="en-GB" i="1" dirty="0">
                <a:effectLst/>
              </a:rPr>
              <a:t>Rise Up Women!: The Remarkable Lives of the Suffragettes </a:t>
            </a:r>
            <a:r>
              <a:rPr lang="en-GB" dirty="0">
                <a:effectLst/>
              </a:rPr>
              <a:t>(Bloomsbury, 2017)</a:t>
            </a:r>
          </a:p>
          <a:p>
            <a:r>
              <a:rPr lang="en-GB" dirty="0">
                <a:effectLst/>
              </a:rPr>
              <a:t>Atkinson, D. </a:t>
            </a:r>
            <a:r>
              <a:rPr lang="en-GB" i="1" dirty="0">
                <a:effectLst/>
              </a:rPr>
              <a:t>The Suffragettes in Pictures, </a:t>
            </a:r>
            <a:r>
              <a:rPr lang="en-GB" dirty="0">
                <a:effectLst/>
              </a:rPr>
              <a:t>(Stroud: The History Press, 2010)</a:t>
            </a:r>
          </a:p>
          <a:p>
            <a:r>
              <a:rPr lang="en-GB" dirty="0">
                <a:effectLst/>
              </a:rPr>
              <a:t>British Library, </a:t>
            </a:r>
            <a:r>
              <a:rPr lang="en-GB" i="1" dirty="0">
                <a:effectLst/>
              </a:rPr>
              <a:t>The Suffragettes, </a:t>
            </a:r>
            <a:r>
              <a:rPr lang="en-GB" dirty="0">
                <a:effectLst/>
              </a:rPr>
              <a:t>[online] Available. </a:t>
            </a:r>
            <a:r>
              <a:rPr lang="en-GB" u="sng" dirty="0">
                <a:effectLst/>
              </a:rPr>
              <a:t>http://www.bl.uk/learning/histcitizen/21cc/struggle/suffragettes1/suffragettes.html</a:t>
            </a:r>
            <a:r>
              <a:rPr lang="en-GB" dirty="0">
                <a:effectLst/>
              </a:rPr>
              <a:t> (Accessed 20th January 2018)</a:t>
            </a:r>
          </a:p>
          <a:p>
            <a:r>
              <a:rPr lang="en-GB" dirty="0">
                <a:effectLst/>
              </a:rPr>
              <a:t>Crawford, E. </a:t>
            </a:r>
            <a:r>
              <a:rPr lang="en-GB" i="1" dirty="0">
                <a:effectLst/>
              </a:rPr>
              <a:t>The Women’s Suffrage Movement: A Reference Guide, </a:t>
            </a:r>
            <a:r>
              <a:rPr lang="en-GB" dirty="0">
                <a:effectLst/>
              </a:rPr>
              <a:t>(London: UCL Press, 1999)</a:t>
            </a:r>
          </a:p>
          <a:p>
            <a:r>
              <a:rPr lang="en-GB" dirty="0">
                <a:effectLst/>
              </a:rPr>
              <a:t>Fawcett, M. </a:t>
            </a:r>
            <a:r>
              <a:rPr lang="en-GB" i="1" dirty="0">
                <a:effectLst/>
              </a:rPr>
              <a:t>Women’s Suffrage: A Short History of a Great Movement. </a:t>
            </a:r>
            <a:r>
              <a:rPr lang="en-GB" dirty="0">
                <a:effectLst/>
              </a:rPr>
              <a:t>(CreateSpace Independent Publishing, 2015)</a:t>
            </a:r>
          </a:p>
          <a:p>
            <a:r>
              <a:rPr lang="en-GB" dirty="0">
                <a:effectLst/>
              </a:rPr>
              <a:t>Geddes, J. F. "Culpable Complicity: the medical profession and the forcible feeding of suffragettes, 1909–1914" </a:t>
            </a:r>
            <a:r>
              <a:rPr lang="en-GB" i="1" dirty="0">
                <a:effectLst/>
              </a:rPr>
              <a:t>Women’s History Review, </a:t>
            </a:r>
            <a:r>
              <a:rPr lang="en-GB" dirty="0">
                <a:effectLst/>
              </a:rPr>
              <a:t>17, (2008), 79-94.</a:t>
            </a:r>
          </a:p>
          <a:p>
            <a:r>
              <a:rPr lang="en-GB" dirty="0">
                <a:effectLst/>
              </a:rPr>
              <a:t>Grant, K.  "British suffragettes and the Russian method of hunger strike" </a:t>
            </a:r>
            <a:r>
              <a:rPr lang="en-GB" i="1" dirty="0">
                <a:effectLst/>
              </a:rPr>
              <a:t>Comparative Studies in Society and History, </a:t>
            </a:r>
            <a:r>
              <a:rPr lang="en-GB" dirty="0">
                <a:effectLst/>
              </a:rPr>
              <a:t>53, (2011), 113-143.</a:t>
            </a:r>
          </a:p>
          <a:p>
            <a:r>
              <a:rPr lang="en-GB" dirty="0">
                <a:effectLst/>
              </a:rPr>
              <a:t>Levine, P. </a:t>
            </a:r>
            <a:r>
              <a:rPr lang="en-GB" i="1" dirty="0">
                <a:effectLst/>
              </a:rPr>
              <a:t>Victorian Feminism 1850-1900, </a:t>
            </a:r>
            <a:r>
              <a:rPr lang="en-GB" dirty="0">
                <a:effectLst/>
              </a:rPr>
              <a:t>(Florida: University Press of Florida, 2005)</a:t>
            </a:r>
          </a:p>
          <a:p>
            <a:r>
              <a:rPr lang="en-GB" dirty="0">
                <a:effectLst/>
              </a:rPr>
              <a:t>Meeres, F. </a:t>
            </a:r>
            <a:r>
              <a:rPr lang="en-GB" i="1" dirty="0">
                <a:effectLst/>
              </a:rPr>
              <a:t>Suffragettes: How Britain’s Women Fought and Died for the Right to Vote, </a:t>
            </a:r>
            <a:r>
              <a:rPr lang="en-GB" dirty="0">
                <a:effectLst/>
              </a:rPr>
              <a:t>(Stroud: Amberley Publishing, 2009)</a:t>
            </a:r>
          </a:p>
          <a:p>
            <a:r>
              <a:rPr lang="en-GB" dirty="0">
                <a:effectLst/>
              </a:rPr>
              <a:t>Miller, I. "Necessary Torture? Vivisection, Suffragette Force-Feeding, and Responses to Scientific Medicine in Britain c. 1870–1920" </a:t>
            </a:r>
            <a:r>
              <a:rPr lang="en-GB" i="1" dirty="0">
                <a:effectLst/>
              </a:rPr>
              <a:t>Journal of the History of Medicine and Allied Sciences, </a:t>
            </a:r>
            <a:r>
              <a:rPr lang="en-GB" dirty="0">
                <a:effectLst/>
              </a:rPr>
              <a:t>64, (2009), 333-372.</a:t>
            </a:r>
          </a:p>
          <a:p>
            <a:r>
              <a:rPr lang="en-GB" dirty="0">
                <a:effectLst/>
              </a:rPr>
              <a:t>Pankhurst, E. </a:t>
            </a:r>
            <a:r>
              <a:rPr lang="en-GB" i="1" dirty="0">
                <a:effectLst/>
              </a:rPr>
              <a:t>Suffragette: My Own Story. </a:t>
            </a:r>
            <a:r>
              <a:rPr lang="en-GB" dirty="0">
                <a:effectLst/>
              </a:rPr>
              <a:t>(Hesperus Press Ltd. 2016)</a:t>
            </a:r>
          </a:p>
          <a:p>
            <a:r>
              <a:rPr lang="en-GB" dirty="0">
                <a:effectLst/>
              </a:rPr>
              <a:t>Pugh, M. </a:t>
            </a:r>
            <a:r>
              <a:rPr lang="en-GB" i="1" dirty="0">
                <a:effectLst/>
              </a:rPr>
              <a:t>Women and the Women’s Movement in Britain 1914-1959, </a:t>
            </a:r>
            <a:r>
              <a:rPr lang="en-GB" dirty="0">
                <a:effectLst/>
              </a:rPr>
              <a:t>(London: Macmillan Press Ltd. 1992)</a:t>
            </a:r>
          </a:p>
          <a:p>
            <a:r>
              <a:rPr lang="en-GB" dirty="0">
                <a:effectLst/>
              </a:rPr>
              <a:t>Purvis, J.  "Deeds, not words: The daily lives of militant suffragettes in Edwardian Britain" </a:t>
            </a:r>
            <a:r>
              <a:rPr lang="en-GB" i="1" dirty="0">
                <a:effectLst/>
              </a:rPr>
              <a:t>Women’s Studies International, </a:t>
            </a:r>
            <a:r>
              <a:rPr lang="en-GB" dirty="0">
                <a:effectLst/>
              </a:rPr>
              <a:t>18, (1995)</a:t>
            </a:r>
          </a:p>
          <a:p>
            <a:r>
              <a:rPr lang="en-GB" dirty="0">
                <a:effectLst/>
              </a:rPr>
              <a:t>Robinson, J. </a:t>
            </a:r>
            <a:r>
              <a:rPr lang="en-GB" i="1" dirty="0">
                <a:effectLst/>
              </a:rPr>
              <a:t>Hearts and Minds: The Untold Story of the Great Pilgrimage and How Women Won the Vote, </a:t>
            </a:r>
            <a:r>
              <a:rPr lang="en-GB" dirty="0">
                <a:effectLst/>
              </a:rPr>
              <a:t>(Doubleday, 2017)</a:t>
            </a:r>
          </a:p>
          <a:p>
            <a:r>
              <a:rPr lang="en-GB" dirty="0">
                <a:effectLst/>
              </a:rPr>
              <a:t>Rosen, A. </a:t>
            </a:r>
            <a:r>
              <a:rPr lang="en-GB" i="1" dirty="0">
                <a:effectLst/>
              </a:rPr>
              <a:t>Rise Up, Women! The Militant Campaign of the Women’s Social and Political Union 1903-1914 </a:t>
            </a:r>
            <a:r>
              <a:rPr lang="en-GB" dirty="0">
                <a:effectLst/>
              </a:rPr>
              <a:t>(Oxon: Routledge, 2012)</a:t>
            </a:r>
          </a:p>
          <a:p>
            <a:r>
              <a:rPr lang="en-GB" dirty="0">
                <a:effectLst/>
              </a:rPr>
              <a:t>Ridley, S. </a:t>
            </a:r>
            <a:r>
              <a:rPr lang="en-GB" i="1" dirty="0">
                <a:effectLst/>
              </a:rPr>
              <a:t>Suffragettes and the fight for the vote, </a:t>
            </a:r>
            <a:r>
              <a:rPr lang="en-GB" dirty="0">
                <a:effectLst/>
              </a:rPr>
              <a:t>(London: Franklin Watts Publishing, 2017)</a:t>
            </a:r>
          </a:p>
          <a:p>
            <a:r>
              <a:rPr lang="en-GB" dirty="0">
                <a:effectLst/>
              </a:rPr>
              <a:t>The Daily Telegraph Archive, </a:t>
            </a:r>
            <a:r>
              <a:rPr lang="en-GB" i="1" dirty="0">
                <a:effectLst/>
              </a:rPr>
              <a:t>Daily Telegraph June 12</a:t>
            </a:r>
            <a:r>
              <a:rPr lang="en-GB" i="1" baseline="30000" dirty="0">
                <a:effectLst/>
              </a:rPr>
              <a:t>th </a:t>
            </a:r>
            <a:r>
              <a:rPr lang="en-GB" i="1" dirty="0">
                <a:effectLst/>
              </a:rPr>
              <a:t>1914: ‘The Coronation Chair in Westminster Abbey is the latest target of those dastardly Suffragettes’ </a:t>
            </a:r>
            <a:r>
              <a:rPr lang="en-GB" dirty="0">
                <a:effectLst/>
              </a:rPr>
              <a:t>[online] Available. </a:t>
            </a:r>
            <a:r>
              <a:rPr lang="en-GB" u="sng" dirty="0">
                <a:effectLst/>
              </a:rPr>
              <a:t>http://www.telegraph.co.uk/news/ww1-archive/10879207/Daily-Telegraph-June-12-1914.html</a:t>
            </a:r>
            <a:r>
              <a:rPr lang="en-GB" dirty="0">
                <a:effectLst/>
              </a:rPr>
              <a:t> (Accessed 20th January 2018)</a:t>
            </a:r>
          </a:p>
          <a:p>
            <a:r>
              <a:rPr lang="en-GB" dirty="0">
                <a:effectLst/>
              </a:rPr>
              <a:t>Williams, J.  "Hunger Strikes: A Prisoner's Right or a 'Wicked Folly'?" </a:t>
            </a:r>
            <a:r>
              <a:rPr lang="en-GB" i="1" dirty="0">
                <a:effectLst/>
              </a:rPr>
              <a:t>Howard Journal, </a:t>
            </a:r>
            <a:r>
              <a:rPr lang="en-GB" dirty="0">
                <a:effectLst/>
              </a:rPr>
              <a:t>40, (2001), 285-296.</a:t>
            </a: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03864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500">
        <p15:prstTrans prst="pageCurlDouble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742332"/>
      </a:dk2>
      <a:lt2>
        <a:srgbClr val="EE91A0"/>
      </a:lt2>
      <a:accent1>
        <a:srgbClr val="E03754"/>
      </a:accent1>
      <a:accent2>
        <a:srgbClr val="E86C2E"/>
      </a:accent2>
      <a:accent3>
        <a:srgbClr val="DAB250"/>
      </a:accent3>
      <a:accent4>
        <a:srgbClr val="60C4AA"/>
      </a:accent4>
      <a:accent5>
        <a:srgbClr val="51A9DB"/>
      </a:accent5>
      <a:accent6>
        <a:srgbClr val="976AC9"/>
      </a:accent6>
      <a:hlink>
        <a:srgbClr val="D5445E"/>
      </a:hlink>
      <a:folHlink>
        <a:srgbClr val="E17C8E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6B2E858E-683F-40D9-B4CB-284D097F3AC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173</TotalTime>
  <Words>854</Words>
  <Application>Microsoft Office PowerPoint</Application>
  <PresentationFormat>Widescreen</PresentationFormat>
  <Paragraphs>106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Bookman Old Style</vt:lpstr>
      <vt:lpstr>Rockwell</vt:lpstr>
      <vt:lpstr>Damask</vt:lpstr>
      <vt:lpstr>What challenges faced the British State when confronted with the rise of a more militant women’s Suffrage movement in the early years of the twentieth century, and how effective was the response?</vt:lpstr>
      <vt:lpstr>introduction</vt:lpstr>
      <vt:lpstr>Militant women</vt:lpstr>
      <vt:lpstr>Militant women</vt:lpstr>
      <vt:lpstr>Imprisonment</vt:lpstr>
      <vt:lpstr>Imprisonment</vt:lpstr>
      <vt:lpstr>Hunger strike</vt:lpstr>
      <vt:lpstr>Force feeding and amendments</vt:lpstr>
      <vt:lpstr>Force feeding and amendments</vt:lpstr>
      <vt:lpstr>conclusion</vt:lpstr>
      <vt:lpstr>References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challenges faced the British State when confronted with the rise of a more militant women’s Suffrage movement in the early years of the twentieth century, and how effective was the response?</dc:title>
  <dc:creator>David Cunningham</dc:creator>
  <cp:lastModifiedBy>David Cunningham</cp:lastModifiedBy>
  <cp:revision>17</cp:revision>
  <dcterms:created xsi:type="dcterms:W3CDTF">2018-01-23T18:41:15Z</dcterms:created>
  <dcterms:modified xsi:type="dcterms:W3CDTF">2018-01-23T21:34:50Z</dcterms:modified>
</cp:coreProperties>
</file>