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69" r:id="rId4"/>
    <p:sldId id="260" r:id="rId5"/>
    <p:sldId id="265" r:id="rId6"/>
    <p:sldId id="315" r:id="rId7"/>
    <p:sldId id="305" r:id="rId8"/>
    <p:sldId id="314" r:id="rId9"/>
    <p:sldId id="308" r:id="rId10"/>
    <p:sldId id="302" r:id="rId11"/>
    <p:sldId id="311" r:id="rId12"/>
    <p:sldId id="313" r:id="rId13"/>
    <p:sldId id="31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C897"/>
    <a:srgbClr val="35A97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65" autoAdjust="0"/>
    <p:restoredTop sz="82475" autoAdjust="0"/>
  </p:normalViewPr>
  <p:slideViewPr>
    <p:cSldViewPr snapToGrid="0">
      <p:cViewPr varScale="1">
        <p:scale>
          <a:sx n="52" d="100"/>
          <a:sy n="52" d="100"/>
        </p:scale>
        <p:origin x="1152" y="48"/>
      </p:cViewPr>
      <p:guideLst>
        <p:guide orient="horz" pos="2160"/>
        <p:guide pos="3840"/>
      </p:guideLst>
    </p:cSldViewPr>
  </p:slideViewPr>
  <p:notesTextViewPr>
    <p:cViewPr>
      <p:scale>
        <a:sx n="1" d="1"/>
        <a:sy n="1" d="1"/>
      </p:scale>
      <p:origin x="0" y="-17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0B41E04-813C-4D99-B527-8F26822AF4DD}" type="datetimeFigureOut">
              <a:rPr lang="en-US" smtClean="0"/>
              <a:pPr/>
              <a:t>10/19/2023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BFF0FC-8354-4EEA-8D0D-ED12E88069C7}" type="slidenum">
              <a:rPr lang="en-US" smtClean="0"/>
              <a:pPr/>
              <a:t>‹#›</a:t>
            </a:fld>
            <a:endParaRPr lang="en-US"/>
          </a:p>
        </p:txBody>
      </p:sp>
    </p:spTree>
    <p:extLst>
      <p:ext uri="{BB962C8B-B14F-4D97-AF65-F5344CB8AC3E}">
        <p14:creationId xmlns:p14="http://schemas.microsoft.com/office/powerpoint/2010/main" val="2222540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Conrad Hotel is the hospitality and tourism industry organization. Conrad Hotel's parent company is Hilton Worldwide. Conrad Hotel was established in 1985. The headquarters of this hotel is located in the city of Virginia, USA. Conrad Hotel has around 42 locations. Conrad Hotel's main objective is to ensure maximum service to potential guests (</a:t>
            </a:r>
            <a:r>
              <a:rPr lang="en-US" dirty="0" err="1"/>
              <a:t>Fadilah</a:t>
            </a:r>
            <a:r>
              <a:rPr lang="en-US" baseline="0" dirty="0"/>
              <a:t> et al., 2022)</a:t>
            </a:r>
            <a:r>
              <a:rPr lang="en-US" dirty="0"/>
              <a:t>.</a:t>
            </a:r>
          </a:p>
        </p:txBody>
      </p:sp>
      <p:sp>
        <p:nvSpPr>
          <p:cNvPr id="4" name="Slide Number Placeholder 3"/>
          <p:cNvSpPr>
            <a:spLocks noGrp="1"/>
          </p:cNvSpPr>
          <p:nvPr>
            <p:ph type="sldNum" sz="quarter" idx="10"/>
          </p:nvPr>
        </p:nvSpPr>
        <p:spPr/>
        <p:txBody>
          <a:bodyPr/>
          <a:lstStyle/>
          <a:p>
            <a:fld id="{D9BFF0FC-8354-4EEA-8D0D-ED12E88069C7}"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Conrad Hotel's main customers can be those people who have travel habits. Conrad Hotel's potential customers are businessmen, tourists, politicians, sportsmen, event travelers and family travelers. Those who travel from one place to another for performing various activities and spend the night in the hotel are the main guests of this hotel. For example: Politicians of every country go to another country and spend the night in popular hotels </a:t>
            </a:r>
            <a:r>
              <a:rPr lang="en-US" dirty="0">
                <a:solidFill>
                  <a:schemeClr val="tx1"/>
                </a:solidFill>
                <a:latin typeface="Baskerville Old Face" panose="02020602080505020303" pitchFamily="18" charset="0"/>
              </a:rPr>
              <a:t>(</a:t>
            </a:r>
            <a:r>
              <a:rPr lang="en-US" dirty="0" err="1">
                <a:solidFill>
                  <a:schemeClr val="tx1"/>
                </a:solidFill>
                <a:latin typeface="Baskerville Old Face" panose="02020602080505020303" pitchFamily="18" charset="0"/>
              </a:rPr>
              <a:t>Varkaris</a:t>
            </a:r>
            <a:r>
              <a:rPr lang="en-US" dirty="0">
                <a:solidFill>
                  <a:schemeClr val="tx1"/>
                </a:solidFill>
                <a:latin typeface="Baskerville Old Face" panose="02020602080505020303" pitchFamily="18" charset="0"/>
              </a:rPr>
              <a:t> &amp; </a:t>
            </a:r>
            <a:r>
              <a:rPr lang="en-US" dirty="0" err="1">
                <a:solidFill>
                  <a:schemeClr val="tx1"/>
                </a:solidFill>
                <a:latin typeface="Baskerville Old Face" panose="02020602080505020303" pitchFamily="18" charset="0"/>
              </a:rPr>
              <a:t>Eleftherios</a:t>
            </a:r>
            <a:r>
              <a:rPr lang="en-US" dirty="0">
                <a:solidFill>
                  <a:schemeClr val="tx1"/>
                </a:solidFill>
                <a:latin typeface="Baskerville Old Face" panose="02020602080505020303" pitchFamily="18" charset="0"/>
              </a:rPr>
              <a:t>, 2017)</a:t>
            </a:r>
            <a:r>
              <a:rPr lang="en-US" dirty="0"/>
              <a:t>. Popular cricketers or footballers travel to different countries and stay overnight in hotels to participate in matches against other countries. Businessmen travel to different countries and spend hotel nights to conduct international business activities.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Hotel activities are not limited to a specific sector but are divided into different sectors. The different sectors in which hotel activities are divided are called the nature or scope of guest services. Nature or Scoop is required to ensure guest service </a:t>
            </a:r>
            <a:r>
              <a:rPr lang="en-US" sz="1200" b="0" dirty="0">
                <a:latin typeface="Century" panose="02040604050505020304" pitchFamily="18" charset="0"/>
              </a:rPr>
              <a:t>(</a:t>
            </a:r>
            <a:r>
              <a:rPr lang="en-US" sz="1200" b="0" dirty="0" err="1">
                <a:latin typeface="Century" panose="02040604050505020304" pitchFamily="18" charset="0"/>
              </a:rPr>
              <a:t>Luo</a:t>
            </a:r>
            <a:r>
              <a:rPr lang="en-US" sz="1200" b="0" dirty="0">
                <a:latin typeface="Century" panose="02040604050505020304" pitchFamily="18" charset="0"/>
              </a:rPr>
              <a:t> et al., 2016)</a:t>
            </a:r>
            <a:r>
              <a:rPr lang="en-US" dirty="0"/>
              <a:t>. The first nature or scope to ensure guest service is food and beverage. Catering to the guests is also a responsibility of the hotel which is part of the guest service. The nature or scope to ensure guest service is lodging and recreation activities.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Some other important activities of nature or scope to ensure guest service are travel and tourism, meetings and events. Arranging travel for incoming guests is also an important part of guest service. Most of Conrad Hotel's potential guests are tourists for whom travel arrangements are an important responsibility </a:t>
            </a:r>
            <a:r>
              <a:rPr lang="en-US" sz="1200" b="0" dirty="0">
                <a:latin typeface="Century" panose="02040604050505020304" pitchFamily="18" charset="0"/>
              </a:rPr>
              <a:t>(</a:t>
            </a:r>
            <a:r>
              <a:rPr lang="en-US" sz="1200" b="0" dirty="0" err="1">
                <a:latin typeface="Century" panose="02040604050505020304" pitchFamily="18" charset="0"/>
              </a:rPr>
              <a:t>Ozdemir</a:t>
            </a:r>
            <a:r>
              <a:rPr lang="en-US" sz="1200" b="0" dirty="0">
                <a:latin typeface="Century" panose="02040604050505020304" pitchFamily="18" charset="0"/>
              </a:rPr>
              <a:t> et al., 2019)</a:t>
            </a:r>
            <a:r>
              <a:rPr lang="en-US" dirty="0"/>
              <a:t>. The management of Conrad Hotel must arrange meetings and evenings according to the needs of the guests. The management of this hotel should arrange to organize concerts or parties according to the needs of the customers.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Guest service refers to the process by which the overall service of incoming guests is completed. Guest service is very important to Conrad Hotels. The management of this hotel should include new and unique services to ensure guest service </a:t>
            </a:r>
            <a:r>
              <a:rPr lang="en-US" sz="1200" b="0" dirty="0">
                <a:solidFill>
                  <a:schemeClr val="tx1"/>
                </a:solidFill>
                <a:latin typeface="Times New Roman" pitchFamily="18" charset="0"/>
                <a:cs typeface="Times New Roman" pitchFamily="18" charset="0"/>
              </a:rPr>
              <a:t>(</a:t>
            </a:r>
            <a:r>
              <a:rPr lang="en-US" sz="1200" b="0" dirty="0" err="1">
                <a:solidFill>
                  <a:schemeClr val="tx1"/>
                </a:solidFill>
                <a:latin typeface="Times New Roman" pitchFamily="18" charset="0"/>
                <a:cs typeface="Times New Roman" pitchFamily="18" charset="0"/>
              </a:rPr>
              <a:t>Olorunsola</a:t>
            </a:r>
            <a:r>
              <a:rPr lang="en-US" sz="1200" b="0" dirty="0">
                <a:solidFill>
                  <a:schemeClr val="tx1"/>
                </a:solidFill>
                <a:latin typeface="Times New Roman" pitchFamily="18" charset="0"/>
                <a:cs typeface="Times New Roman" pitchFamily="18" charset="0"/>
              </a:rPr>
              <a:t> et al., 2022)</a:t>
            </a:r>
            <a:r>
              <a:rPr lang="en-US" dirty="0"/>
              <a:t>. Conrad Hotel management will be able to improve brand value and guest satisfaction by ensuring guest service.</a:t>
            </a:r>
          </a:p>
        </p:txBody>
      </p:sp>
      <p:sp>
        <p:nvSpPr>
          <p:cNvPr id="4" name="Slide Number Placeholder 3"/>
          <p:cNvSpPr>
            <a:spLocks noGrp="1"/>
          </p:cNvSpPr>
          <p:nvPr>
            <p:ph type="sldNum" sz="quarter" idx="10"/>
          </p:nvPr>
        </p:nvSpPr>
        <p:spPr/>
        <p:txBody>
          <a:bodyPr/>
          <a:lstStyle/>
          <a:p>
            <a:fld id="{D9BFF0FC-8354-4EEA-8D0D-ED12E88069C7}"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Guest service has several advantages. The management of Conrad Hotel is able to achieve several benefits by improving guest service. It is possible to improve the brand value and reputation of Conrad Hotel by improving guest service. When the management of Conrad Hotel improves guest service, customers give them good reviews and ratings which play an important role in increasing their brand value and reputation </a:t>
            </a:r>
            <a:r>
              <a:rPr lang="en-US" sz="1200" b="0" dirty="0">
                <a:latin typeface="Century" panose="02040604050505020304" pitchFamily="18" charset="0"/>
              </a:rPr>
              <a:t>(</a:t>
            </a:r>
            <a:r>
              <a:rPr lang="en-US" sz="1200" b="0" dirty="0" err="1">
                <a:latin typeface="Century" panose="02040604050505020304" pitchFamily="18" charset="0"/>
              </a:rPr>
              <a:t>Baek</a:t>
            </a:r>
            <a:r>
              <a:rPr lang="en-US" sz="1200" b="0" dirty="0">
                <a:latin typeface="Century" panose="02040604050505020304" pitchFamily="18" charset="0"/>
              </a:rPr>
              <a:t> et al., 2020)</a:t>
            </a:r>
            <a:r>
              <a:rPr lang="en-US" dirty="0"/>
              <a:t>. Proper improvement of guest service helps in increasing guest loyalty and satisfaction. The better the company's guest service, the better the company's guest loyalty and satisfaction. Proper development of guest services is helpful in increasing the annual revenue of Conrad Hotels.</a:t>
            </a:r>
          </a:p>
        </p:txBody>
      </p:sp>
      <p:sp>
        <p:nvSpPr>
          <p:cNvPr id="4" name="Slide Number Placeholder 3"/>
          <p:cNvSpPr>
            <a:spLocks noGrp="1"/>
          </p:cNvSpPr>
          <p:nvPr>
            <p:ph type="sldNum" sz="quarter" idx="10"/>
          </p:nvPr>
        </p:nvSpPr>
        <p:spPr/>
        <p:txBody>
          <a:bodyPr/>
          <a:lstStyle/>
          <a:p>
            <a:fld id="{D9BFF0FC-8354-4EEA-8D0D-ED12E88069C7}"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Several activities are conducted to ensure guest service. An important function of guest services is managing the check in and check out processing of guests. Ensuring accommodation and catering for arriving guests is also a guest service function </a:t>
            </a:r>
            <a:r>
              <a:rPr lang="en-US" dirty="0">
                <a:latin typeface="Century" panose="02040604050505020304" pitchFamily="18" charset="0"/>
              </a:rPr>
              <a:t>(</a:t>
            </a:r>
            <a:r>
              <a:rPr lang="en-US" dirty="0" err="1">
                <a:latin typeface="Century" panose="02040604050505020304" pitchFamily="18" charset="0"/>
              </a:rPr>
              <a:t>Worsfold</a:t>
            </a:r>
            <a:r>
              <a:rPr lang="en-US" dirty="0">
                <a:latin typeface="Century" panose="02040604050505020304" pitchFamily="18" charset="0"/>
              </a:rPr>
              <a:t> et al., 2016)</a:t>
            </a:r>
            <a:r>
              <a:rPr lang="en-US" dirty="0"/>
              <a:t>. An important function of guest services is to arrange emergency doctor and car rental service for guests. Providing spa, gym and playing ground for guests is an important part of guest services. The job of management of Conrad Hotel is to implement all functions of guest service properly.</a:t>
            </a:r>
          </a:p>
        </p:txBody>
      </p:sp>
      <p:sp>
        <p:nvSpPr>
          <p:cNvPr id="4" name="Slide Number Placeholder 3"/>
          <p:cNvSpPr>
            <a:spLocks noGrp="1"/>
          </p:cNvSpPr>
          <p:nvPr>
            <p:ph type="sldNum" sz="quarter" idx="10"/>
          </p:nvPr>
        </p:nvSpPr>
        <p:spPr/>
        <p:txBody>
          <a:bodyPr/>
          <a:lstStyle/>
          <a:p>
            <a:fld id="{D9BFF0FC-8354-4EEA-8D0D-ED12E88069C7}"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Ensuring overall service and convenience to incoming guests is called hospitality. Hospitality is very important to the operations of Conrad Hotels. The management of Conrad Hotel has to work to improve the hospitality so as to ensure the overall comfort of the customers </a:t>
            </a:r>
            <a:r>
              <a:rPr lang="en-US" sz="1200" dirty="0">
                <a:latin typeface="Times New Roman" pitchFamily="18" charset="0"/>
                <a:cs typeface="Times New Roman" pitchFamily="18" charset="0"/>
              </a:rPr>
              <a:t>(</a:t>
            </a:r>
            <a:r>
              <a:rPr lang="en-US" sz="1200" dirty="0" err="1">
                <a:latin typeface="Times New Roman" pitchFamily="18" charset="0"/>
                <a:cs typeface="Times New Roman" pitchFamily="18" charset="0"/>
              </a:rPr>
              <a:t>Ionel</a:t>
            </a:r>
            <a:r>
              <a:rPr lang="en-US" sz="1200" dirty="0">
                <a:latin typeface="Times New Roman" pitchFamily="18" charset="0"/>
                <a:cs typeface="Times New Roman" pitchFamily="18" charset="0"/>
              </a:rPr>
              <a:t>, 2016)</a:t>
            </a:r>
            <a:r>
              <a:rPr lang="en-US" dirty="0"/>
              <a:t>.</a:t>
            </a:r>
          </a:p>
        </p:txBody>
      </p:sp>
      <p:sp>
        <p:nvSpPr>
          <p:cNvPr id="4" name="Slide Number Placeholder 3"/>
          <p:cNvSpPr>
            <a:spLocks noGrp="1"/>
          </p:cNvSpPr>
          <p:nvPr>
            <p:ph type="sldNum" sz="quarter" idx="10"/>
          </p:nvPr>
        </p:nvSpPr>
        <p:spPr/>
        <p:txBody>
          <a:bodyPr/>
          <a:lstStyle/>
          <a:p>
            <a:fld id="{D9BFF0FC-8354-4EEA-8D0D-ED12E88069C7}"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management of Conrad Hotel must take effective steps to fulfill the expectations of the guests. Correct implementation of the latest technology to meet the expectations of the guests is the key responsibility of </a:t>
            </a:r>
            <a:r>
              <a:rPr lang="en-US" b="0" dirty="0"/>
              <a:t>Conrad </a:t>
            </a:r>
            <a:r>
              <a:rPr lang="en-US" sz="1200" b="0" dirty="0"/>
              <a:t>(</a:t>
            </a:r>
            <a:r>
              <a:rPr lang="en-US" sz="1200" b="0" dirty="0" err="1"/>
              <a:t>Seidu</a:t>
            </a:r>
            <a:r>
              <a:rPr lang="en-US" sz="1200" b="0" dirty="0"/>
              <a:t> et al., 2022)</a:t>
            </a:r>
            <a:r>
              <a:rPr lang="en-US" b="0" dirty="0"/>
              <a:t>. Nowadays</a:t>
            </a:r>
            <a:r>
              <a:rPr lang="en-US" dirty="0"/>
              <a:t>, most of the guest amenities are technology dependent. So the management of this hotel has to ensure the use of latest technology to complete the guest expectation. The management of this hotel needs to implement smart rooms and gym facilities that are able to fulfill the guest expectations. Another important responsibility of Conrad Hotel is to provide training for every employee to meet guest expectations (</a:t>
            </a:r>
            <a:r>
              <a:rPr lang="en-US" dirty="0" err="1"/>
              <a:t>Ampofo</a:t>
            </a:r>
            <a:r>
              <a:rPr lang="en-US" dirty="0"/>
              <a:t>,</a:t>
            </a:r>
            <a:r>
              <a:rPr lang="en-US" baseline="0" dirty="0"/>
              <a:t> 2020)</a:t>
            </a:r>
            <a:r>
              <a:rPr lang="en-US" dirty="0"/>
              <a:t>. Providing overall facilities and services to potential guests can be accomplished through guest training.</a:t>
            </a:r>
          </a:p>
        </p:txBody>
      </p:sp>
      <p:sp>
        <p:nvSpPr>
          <p:cNvPr id="4" name="Slide Number Placeholder 3"/>
          <p:cNvSpPr>
            <a:spLocks noGrp="1"/>
          </p:cNvSpPr>
          <p:nvPr>
            <p:ph type="sldNum" sz="quarter" idx="10"/>
          </p:nvPr>
        </p:nvSpPr>
        <p:spPr/>
        <p:txBody>
          <a:bodyPr/>
          <a:lstStyle/>
          <a:p>
            <a:fld id="{D9BFF0FC-8354-4EEA-8D0D-ED12E88069C7}"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D9BFF0FC-8354-4EEA-8D0D-ED12E88069C7}"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423E3-8711-4493-AC20-BAEBB6A754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AECE353-ECDC-4944-9123-AD3619BFC8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F52480-B3D0-4617-B155-18DF21128EDC}"/>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5" name="Footer Placeholder 4">
            <a:extLst>
              <a:ext uri="{FF2B5EF4-FFF2-40B4-BE49-F238E27FC236}">
                <a16:creationId xmlns:a16="http://schemas.microsoft.com/office/drawing/2014/main" id="{60394777-4B65-47D8-AD71-95314387C5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77F4E7-BCEB-464A-BB56-6157C78C8CFB}"/>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04466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F8110-696F-4057-9776-03229DAFC6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383409-C72F-4BC2-89F3-843CDA5EA8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162769-C69B-4D1C-A8A2-2284668AC45E}"/>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5" name="Footer Placeholder 4">
            <a:extLst>
              <a:ext uri="{FF2B5EF4-FFF2-40B4-BE49-F238E27FC236}">
                <a16:creationId xmlns:a16="http://schemas.microsoft.com/office/drawing/2014/main" id="{07790E0D-4988-46CF-BBE6-225B936F7D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42C6BF-2EDE-447A-A25B-CF9219CE6D7C}"/>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644164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E5A36-4C36-4756-A81F-71349E64D3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848EF30-EDC2-4E6C-BA06-DBEAE17296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DDABF6-8D8B-4D61-96C2-237F7E613295}"/>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5" name="Footer Placeholder 4">
            <a:extLst>
              <a:ext uri="{FF2B5EF4-FFF2-40B4-BE49-F238E27FC236}">
                <a16:creationId xmlns:a16="http://schemas.microsoft.com/office/drawing/2014/main" id="{3DDA13DA-5DE9-4AA7-B0B1-6FCFEF7C73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6BE73D-EDF7-43E5-9D23-6EA659EF1E91}"/>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815502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222E2-431A-4CDB-8694-8FA8F595FCC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DE2B7C9-1ED3-40FF-AD27-E4DA37F806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5DA3EF-A481-47E5-965C-74996FEBBA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4555ED-DA75-42AB-BA9D-3089C6E32CC1}"/>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6" name="Footer Placeholder 5">
            <a:extLst>
              <a:ext uri="{FF2B5EF4-FFF2-40B4-BE49-F238E27FC236}">
                <a16:creationId xmlns:a16="http://schemas.microsoft.com/office/drawing/2014/main" id="{019D2F6F-E453-4C8A-B59B-28BEC19705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06D732-F6B6-4B79-A760-FF40F1A79139}"/>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135337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0835-64B1-42B0-98EC-8FD482710B4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E637BD-A579-468B-ACD4-41CCB108A5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E02718-2393-428E-9D04-C53933345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4247A0-CF0A-411B-90BB-67835DEE75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01C5B1-6A0C-4419-9F01-8D85F34B0D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AE411A9-4C0F-4C41-9C7C-5DB1EB72931D}"/>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8" name="Footer Placeholder 7">
            <a:extLst>
              <a:ext uri="{FF2B5EF4-FFF2-40B4-BE49-F238E27FC236}">
                <a16:creationId xmlns:a16="http://schemas.microsoft.com/office/drawing/2014/main" id="{5CF8AEDA-B51B-4395-A267-D6C42725CE6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5810D3-0FC0-449B-AFF3-2C3FC4F8D24D}"/>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57123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47E5E-8749-4A73-ABCE-371E7CA5FB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05567BB-66A3-4931-A3ED-8F180AA7421C}"/>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4" name="Footer Placeholder 3">
            <a:extLst>
              <a:ext uri="{FF2B5EF4-FFF2-40B4-BE49-F238E27FC236}">
                <a16:creationId xmlns:a16="http://schemas.microsoft.com/office/drawing/2014/main" id="{CE4C72AC-33AA-48E5-907A-9F2AB4F0655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01C681-1DA2-4385-897F-8F839E668BE7}"/>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680288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454EE-E7D1-4667-A550-54424124B1D6}"/>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3" name="Footer Placeholder 2">
            <a:extLst>
              <a:ext uri="{FF2B5EF4-FFF2-40B4-BE49-F238E27FC236}">
                <a16:creationId xmlns:a16="http://schemas.microsoft.com/office/drawing/2014/main" id="{C6FCA83A-CB8F-4C2E-AB72-3A63159B9B0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D5EC42-19FB-443B-A478-4CF2A0E4582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238540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6AF66-2775-41D6-B1CB-BC2F93FAD2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7BBFA07-0B22-4A77-A253-17BF8DAC4D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D59E4A-0A34-4BC9-B389-082E8B26A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D4CA82-4F44-4B5D-AD90-E93B16C478E6}"/>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6" name="Footer Placeholder 5">
            <a:extLst>
              <a:ext uri="{FF2B5EF4-FFF2-40B4-BE49-F238E27FC236}">
                <a16:creationId xmlns:a16="http://schemas.microsoft.com/office/drawing/2014/main" id="{DB4775B0-4152-4F00-8C08-50C7C7694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3F2034-F91A-4207-BBC0-5761C5E0F7F3}"/>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2436288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79E3-25BF-4C29-8B89-72F6F5DA5A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A21886-6EB7-4FA2-B8BE-1EFFA6366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6D2643-5824-4A02-9388-5F26922B21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660B73-B4AC-4DF4-A2C9-716DC610B0E0}"/>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6" name="Footer Placeholder 5">
            <a:extLst>
              <a:ext uri="{FF2B5EF4-FFF2-40B4-BE49-F238E27FC236}">
                <a16:creationId xmlns:a16="http://schemas.microsoft.com/office/drawing/2014/main" id="{62873647-CA8B-43E7-A24A-F2D0D987F8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33D5DA-0C4B-4AC9-99DF-067E7628CB9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619981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C152A-A60D-424C-B702-E0B0E6AD24D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CB6A60F-392B-45EF-A531-154682AA08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5C6C40-1805-4356-B8B5-2A2921EE93CA}"/>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5" name="Footer Placeholder 4">
            <a:extLst>
              <a:ext uri="{FF2B5EF4-FFF2-40B4-BE49-F238E27FC236}">
                <a16:creationId xmlns:a16="http://schemas.microsoft.com/office/drawing/2014/main" id="{4D57E417-49E2-4618-8D73-CA5521A8CF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6C832-48FC-4074-98C5-8AF674986924}"/>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143480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26D8B8-CE44-402D-8B86-0D256C2BF8D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6576944-2D6F-4C49-BD8B-D7D765202F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1481C6-EF3B-45C0-ACF0-D677DFAD1980}"/>
              </a:ext>
            </a:extLst>
          </p:cNvPr>
          <p:cNvSpPr>
            <a:spLocks noGrp="1"/>
          </p:cNvSpPr>
          <p:nvPr>
            <p:ph type="dt" sz="half" idx="10"/>
          </p:nvPr>
        </p:nvSpPr>
        <p:spPr/>
        <p:txBody>
          <a:bodyPr/>
          <a:lstStyle/>
          <a:p>
            <a:fld id="{3D538880-B082-4D38-B3A7-7B82125BE3EE}" type="datetimeFigureOut">
              <a:rPr lang="en-US" smtClean="0"/>
              <a:pPr/>
              <a:t>10/19/2023</a:t>
            </a:fld>
            <a:endParaRPr lang="en-US"/>
          </a:p>
        </p:txBody>
      </p:sp>
      <p:sp>
        <p:nvSpPr>
          <p:cNvPr id="5" name="Footer Placeholder 4">
            <a:extLst>
              <a:ext uri="{FF2B5EF4-FFF2-40B4-BE49-F238E27FC236}">
                <a16:creationId xmlns:a16="http://schemas.microsoft.com/office/drawing/2014/main" id="{96EBDAE3-6954-43D8-8F3D-7ED4CD9A7A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5D8608-684B-4894-9512-AEA18DFA03F0}"/>
              </a:ext>
            </a:extLst>
          </p:cNvPr>
          <p:cNvSpPr>
            <a:spLocks noGrp="1"/>
          </p:cNvSpPr>
          <p:nvPr>
            <p:ph type="sldNum" sz="quarter" idx="12"/>
          </p:nvPr>
        </p:nvSpPr>
        <p:spPr/>
        <p:txBody>
          <a:bodyPr/>
          <a:lstStyle/>
          <a:p>
            <a:fld id="{BE6E58E1-6364-4D96-9D8F-4EF510DBE773}" type="slidenum">
              <a:rPr lang="en-US" smtClean="0"/>
              <a:pPr/>
              <a:t>‹#›</a:t>
            </a:fld>
            <a:endParaRPr lang="en-US"/>
          </a:p>
        </p:txBody>
      </p:sp>
    </p:spTree>
    <p:extLst>
      <p:ext uri="{BB962C8B-B14F-4D97-AF65-F5344CB8AC3E}">
        <p14:creationId xmlns:p14="http://schemas.microsoft.com/office/powerpoint/2010/main" val="3890377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79593B-8EDB-4480-A97F-C6AB09DCD4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9349DE0-4F41-4D4D-81FF-6C85F862D6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304238-3574-457F-AD21-1071A58BFF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538880-B082-4D38-B3A7-7B82125BE3EE}" type="datetimeFigureOut">
              <a:rPr lang="en-US" smtClean="0"/>
              <a:pPr/>
              <a:t>10/19/2023</a:t>
            </a:fld>
            <a:endParaRPr lang="en-US"/>
          </a:p>
        </p:txBody>
      </p:sp>
      <p:sp>
        <p:nvSpPr>
          <p:cNvPr id="5" name="Footer Placeholder 4">
            <a:extLst>
              <a:ext uri="{FF2B5EF4-FFF2-40B4-BE49-F238E27FC236}">
                <a16:creationId xmlns:a16="http://schemas.microsoft.com/office/drawing/2014/main" id="{5CA698E0-48A6-4E06-A9F6-6F33CCE43A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87C840-98CF-4FEA-B803-477F9694E7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6E58E1-6364-4D96-9D8F-4EF510DBE773}" type="slidenum">
              <a:rPr lang="en-US" smtClean="0"/>
              <a:pPr/>
              <a:t>‹#›</a:t>
            </a:fld>
            <a:endParaRPr lang="en-US"/>
          </a:p>
        </p:txBody>
      </p:sp>
    </p:spTree>
    <p:extLst>
      <p:ext uri="{BB962C8B-B14F-4D97-AF65-F5344CB8AC3E}">
        <p14:creationId xmlns:p14="http://schemas.microsoft.com/office/powerpoint/2010/main" val="23285633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8BCC155B-3F67-4BC3-AACD-48EA767853E5}"/>
              </a:ext>
            </a:extLst>
          </p:cNvPr>
          <p:cNvGrpSpPr/>
          <p:nvPr/>
        </p:nvGrpSpPr>
        <p:grpSpPr>
          <a:xfrm>
            <a:off x="515257" y="0"/>
            <a:ext cx="11161486" cy="6858000"/>
            <a:chOff x="515257" y="0"/>
            <a:chExt cx="11161486" cy="6858000"/>
          </a:xfrm>
        </p:grpSpPr>
        <p:sp>
          <p:nvSpPr>
            <p:cNvPr id="14" name="Rectangle 13">
              <a:extLst>
                <a:ext uri="{FF2B5EF4-FFF2-40B4-BE49-F238E27FC236}">
                  <a16:creationId xmlns:a16="http://schemas.microsoft.com/office/drawing/2014/main" id="{5D330D21-3EDE-422D-A42C-DB830A5CE90E}"/>
                </a:ext>
              </a:extLst>
            </p:cNvPr>
            <p:cNvSpPr/>
            <p:nvPr/>
          </p:nvSpPr>
          <p:spPr>
            <a:xfrm>
              <a:off x="515257" y="1980437"/>
              <a:ext cx="11161486" cy="289712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A3233D89-90F2-4868-B0EF-56E75DCDA484}"/>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6ADEB00-6406-420C-9B19-3B172DA40D9F}"/>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BC6F2DC-C732-4C79-B38C-23AD7A469607}"/>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4CCD04-7B4C-4F80-8CFA-BE5C7364046D}"/>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CE593621-A497-47FC-BA14-E00C47B7D246}"/>
                </a:ext>
              </a:extLst>
            </p:cNvPr>
            <p:cNvSpPr/>
            <p:nvPr/>
          </p:nvSpPr>
          <p:spPr>
            <a:xfrm>
              <a:off x="1016000" y="2107581"/>
              <a:ext cx="2642839" cy="264283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25F50EF7-671F-424E-967A-9319A0041554}"/>
                </a:ext>
              </a:extLst>
            </p:cNvPr>
            <p:cNvSpPr/>
            <p:nvPr/>
          </p:nvSpPr>
          <p:spPr>
            <a:xfrm>
              <a:off x="939801" y="2037731"/>
              <a:ext cx="2782538" cy="2782538"/>
            </a:xfrm>
            <a:prstGeom prst="ellipse">
              <a:avLst/>
            </a:prstGeom>
            <a:noFill/>
            <a:ln w="38100">
              <a:solidFill>
                <a:srgbClr val="35A97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extBox 11">
            <a:extLst>
              <a:ext uri="{FF2B5EF4-FFF2-40B4-BE49-F238E27FC236}">
                <a16:creationId xmlns:a16="http://schemas.microsoft.com/office/drawing/2014/main" id="{4E798056-60F0-486A-BBBF-BFAB5A2205E8}"/>
              </a:ext>
            </a:extLst>
          </p:cNvPr>
          <p:cNvSpPr txBox="1"/>
          <p:nvPr/>
        </p:nvSpPr>
        <p:spPr>
          <a:xfrm rot="10800000" flipH="1" flipV="1">
            <a:off x="1016000" y="2515919"/>
            <a:ext cx="2671003" cy="1015663"/>
          </a:xfrm>
          <a:prstGeom prst="rect">
            <a:avLst/>
          </a:prstGeom>
          <a:noFill/>
        </p:spPr>
        <p:txBody>
          <a:bodyPr wrap="square" rtlCol="0">
            <a:spAutoFit/>
          </a:bodyPr>
          <a:lstStyle/>
          <a:p>
            <a:r>
              <a:rPr lang="en-US" sz="6000" dirty="0">
                <a:latin typeface="Baskerville Old Face" panose="02020602080505020303" pitchFamily="18" charset="0"/>
              </a:rPr>
              <a:t>Conrad</a:t>
            </a:r>
          </a:p>
        </p:txBody>
      </p:sp>
      <p:sp>
        <p:nvSpPr>
          <p:cNvPr id="13" name="TextBox 12">
            <a:extLst>
              <a:ext uri="{FF2B5EF4-FFF2-40B4-BE49-F238E27FC236}">
                <a16:creationId xmlns:a16="http://schemas.microsoft.com/office/drawing/2014/main" id="{619F92CD-56CD-4180-AF84-F0E04C943044}"/>
              </a:ext>
            </a:extLst>
          </p:cNvPr>
          <p:cNvSpPr txBox="1"/>
          <p:nvPr/>
        </p:nvSpPr>
        <p:spPr>
          <a:xfrm rot="10800000" flipH="1" flipV="1">
            <a:off x="1795443" y="3519511"/>
            <a:ext cx="1040355" cy="523220"/>
          </a:xfrm>
          <a:prstGeom prst="rect">
            <a:avLst/>
          </a:prstGeom>
          <a:noFill/>
        </p:spPr>
        <p:txBody>
          <a:bodyPr wrap="square" rtlCol="0">
            <a:spAutoFit/>
          </a:bodyPr>
          <a:lstStyle/>
          <a:p>
            <a:r>
              <a:rPr lang="en-US" sz="2800" dirty="0">
                <a:latin typeface="Baskerville Old Face" panose="02020602080505020303" pitchFamily="18" charset="0"/>
              </a:rPr>
              <a:t>Hotel</a:t>
            </a:r>
          </a:p>
        </p:txBody>
      </p:sp>
      <p:sp>
        <p:nvSpPr>
          <p:cNvPr id="16" name="TextBox 15"/>
          <p:cNvSpPr txBox="1"/>
          <p:nvPr/>
        </p:nvSpPr>
        <p:spPr>
          <a:xfrm>
            <a:off x="3808071" y="2199189"/>
            <a:ext cx="6910086" cy="584775"/>
          </a:xfrm>
          <a:prstGeom prst="rect">
            <a:avLst/>
          </a:prstGeom>
          <a:noFill/>
        </p:spPr>
        <p:txBody>
          <a:bodyPr wrap="square" rtlCol="0">
            <a:spAutoFit/>
          </a:bodyPr>
          <a:lstStyle/>
          <a:p>
            <a:r>
              <a:rPr lang="en-US" sz="3200" dirty="0">
                <a:latin typeface="Times New Roman" pitchFamily="18" charset="0"/>
                <a:cs typeface="Times New Roman" pitchFamily="18" charset="0"/>
              </a:rPr>
              <a:t>Module Code &amp; Name</a:t>
            </a:r>
          </a:p>
        </p:txBody>
      </p:sp>
      <p:sp>
        <p:nvSpPr>
          <p:cNvPr id="17" name="TextBox 16"/>
          <p:cNvSpPr txBox="1"/>
          <p:nvPr/>
        </p:nvSpPr>
        <p:spPr>
          <a:xfrm>
            <a:off x="3622876" y="4190035"/>
            <a:ext cx="4768770" cy="646331"/>
          </a:xfrm>
          <a:prstGeom prst="rect">
            <a:avLst/>
          </a:prstGeom>
          <a:noFill/>
        </p:spPr>
        <p:txBody>
          <a:bodyPr wrap="square" rtlCol="0">
            <a:spAutoFit/>
          </a:bodyPr>
          <a:lstStyle/>
          <a:p>
            <a:r>
              <a:rPr lang="en-US" b="1" i="1" dirty="0">
                <a:latin typeface="Times New Roman" pitchFamily="18" charset="0"/>
                <a:cs typeface="Times New Roman" pitchFamily="18" charset="0"/>
              </a:rPr>
              <a:t>Student Name: Georgiana </a:t>
            </a:r>
            <a:r>
              <a:rPr lang="en-US" b="1" i="1" dirty="0" err="1">
                <a:latin typeface="Times New Roman" pitchFamily="18" charset="0"/>
                <a:cs typeface="Times New Roman" pitchFamily="18" charset="0"/>
              </a:rPr>
              <a:t>Otesanu</a:t>
            </a:r>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Student </a:t>
            </a:r>
            <a:r>
              <a:rPr lang="en-US" b="1" i="1">
                <a:latin typeface="Times New Roman" pitchFamily="18" charset="0"/>
                <a:cs typeface="Times New Roman" pitchFamily="18" charset="0"/>
              </a:rPr>
              <a:t>ID: 2239363</a:t>
            </a:r>
            <a:endParaRPr lang="en-US" b="1" i="1" dirty="0">
              <a:latin typeface="Times New Roman" pitchFamily="18" charset="0"/>
              <a:cs typeface="Times New Roman" pitchFamily="18" charset="0"/>
            </a:endParaRPr>
          </a:p>
        </p:txBody>
      </p:sp>
      <p:sp>
        <p:nvSpPr>
          <p:cNvPr id="2" name="TextBox 1"/>
          <p:cNvSpPr txBox="1"/>
          <p:nvPr/>
        </p:nvSpPr>
        <p:spPr>
          <a:xfrm>
            <a:off x="3912243" y="2856736"/>
            <a:ext cx="6481823" cy="1200329"/>
          </a:xfrm>
          <a:prstGeom prst="rect">
            <a:avLst/>
          </a:prstGeom>
          <a:noFill/>
        </p:spPr>
        <p:txBody>
          <a:bodyPr wrap="square" rtlCol="0">
            <a:spAutoFit/>
          </a:bodyPr>
          <a:lstStyle/>
          <a:p>
            <a:r>
              <a:rPr lang="en-US" sz="3600" dirty="0">
                <a:latin typeface="Times New Roman" panose="02020603050405020304" pitchFamily="18" charset="0"/>
                <a:cs typeface="Times New Roman" panose="02020603050405020304" pitchFamily="18" charset="0"/>
              </a:rPr>
              <a:t>BMIH4003 – </a:t>
            </a:r>
          </a:p>
          <a:p>
            <a:r>
              <a:rPr lang="en-US" sz="3600" dirty="0">
                <a:latin typeface="Times New Roman" panose="02020603050405020304" pitchFamily="18" charset="0"/>
                <a:cs typeface="Times New Roman" panose="02020603050405020304" pitchFamily="18" charset="0"/>
              </a:rPr>
              <a:t>Hospitality  and Guest Service</a:t>
            </a: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4631" y="150975"/>
            <a:ext cx="1706880" cy="1706880"/>
          </a:xfrm>
          <a:prstGeom prst="rect">
            <a:avLst/>
          </a:prstGeom>
        </p:spPr>
      </p:pic>
    </p:spTree>
    <p:extLst>
      <p:ext uri="{BB962C8B-B14F-4D97-AF65-F5344CB8AC3E}">
        <p14:creationId xmlns:p14="http://schemas.microsoft.com/office/powerpoint/2010/main" val="128308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3483979" y="1"/>
            <a:ext cx="7292051" cy="1323439"/>
          </a:xfrm>
          <a:prstGeom prst="rect">
            <a:avLst/>
          </a:prstGeom>
          <a:noFill/>
        </p:spPr>
        <p:txBody>
          <a:bodyPr wrap="square" rtlCol="0">
            <a:spAutoFit/>
          </a:bodyPr>
          <a:lstStyle/>
          <a:p>
            <a:pPr algn="ctr"/>
            <a:r>
              <a:rPr lang="en" sz="8000" b="1" dirty="0">
                <a:latin typeface="Baskerville Old Face" panose="02020602080505020303" pitchFamily="18" charset="0"/>
              </a:rPr>
              <a:t>Table of Content</a:t>
            </a:r>
            <a:endParaRPr lang="en-US" sz="8000" b="1" dirty="0">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1863525" y="2627453"/>
            <a:ext cx="7581254" cy="2059525"/>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buFont typeface="Wingdings" pitchFamily="2" charset="2"/>
              <a:buChar char="q"/>
            </a:pPr>
            <a:endParaRPr lang="en-US" sz="1600" b="0" dirty="0">
              <a:solidFill>
                <a:schemeClr val="tx1"/>
              </a:solidFill>
              <a:latin typeface="Century" panose="02040604050505020304" pitchFamily="18" charset="0"/>
            </a:endParaRPr>
          </a:p>
        </p:txBody>
      </p:sp>
      <p:sp>
        <p:nvSpPr>
          <p:cNvPr id="9" name="TextBox 8"/>
          <p:cNvSpPr txBox="1"/>
          <p:nvPr/>
        </p:nvSpPr>
        <p:spPr>
          <a:xfrm>
            <a:off x="937550" y="1522116"/>
            <a:ext cx="9572263" cy="5386090"/>
          </a:xfrm>
          <a:prstGeom prst="rect">
            <a:avLst/>
          </a:prstGeom>
          <a:noFill/>
        </p:spPr>
        <p:txBody>
          <a:bodyPr wrap="square" rtlCol="0">
            <a:spAutoFit/>
          </a:bodyPr>
          <a:lstStyle/>
          <a:p>
            <a:pPr>
              <a:buFont typeface="Wingdings" pitchFamily="2" charset="2"/>
              <a:buChar char="q"/>
            </a:pPr>
            <a:r>
              <a:rPr lang="en-US" sz="2800" dirty="0">
                <a:latin typeface="Times New Roman" pitchFamily="18" charset="0"/>
                <a:cs typeface="Times New Roman" pitchFamily="18" charset="0"/>
              </a:rPr>
              <a:t>Introducing Conrad Hotel</a:t>
            </a:r>
          </a:p>
          <a:p>
            <a:pPr>
              <a:buFont typeface="Wingdings" pitchFamily="2" charset="2"/>
              <a:buChar char="q"/>
            </a:pPr>
            <a:r>
              <a:rPr lang="en-US" sz="2800" dirty="0">
                <a:latin typeface="Times New Roman" pitchFamily="18" charset="0"/>
                <a:cs typeface="Times New Roman" pitchFamily="18" charset="0"/>
              </a:rPr>
              <a:t>Consumer of Conrad Hotel</a:t>
            </a:r>
          </a:p>
          <a:p>
            <a:pPr>
              <a:buFont typeface="Wingdings" pitchFamily="2" charset="2"/>
              <a:buChar char="q"/>
            </a:pPr>
            <a:r>
              <a:rPr lang="en-US" sz="2800" dirty="0">
                <a:latin typeface="Times New Roman" pitchFamily="18" charset="0"/>
                <a:cs typeface="Times New Roman" pitchFamily="18" charset="0"/>
              </a:rPr>
              <a:t>Nature &amp; Scope of Guest Service</a:t>
            </a:r>
          </a:p>
          <a:p>
            <a:pPr>
              <a:buFont typeface="Wingdings" pitchFamily="2" charset="2"/>
              <a:buChar char="q"/>
            </a:pPr>
            <a:r>
              <a:rPr lang="en-US" sz="2800" dirty="0">
                <a:latin typeface="Times New Roman" pitchFamily="18" charset="0"/>
                <a:cs typeface="Times New Roman" pitchFamily="18" charset="0"/>
              </a:rPr>
              <a:t>Role of Guest Services</a:t>
            </a:r>
          </a:p>
          <a:p>
            <a:pPr>
              <a:buFont typeface="Wingdings" pitchFamily="2" charset="2"/>
              <a:buChar char="q"/>
            </a:pPr>
            <a:r>
              <a:rPr lang="en-US" sz="2800" dirty="0">
                <a:latin typeface="Times New Roman" pitchFamily="18" charset="0"/>
                <a:cs typeface="Times New Roman" pitchFamily="18" charset="0"/>
              </a:rPr>
              <a:t>Advantages of Guest Services</a:t>
            </a:r>
          </a:p>
          <a:p>
            <a:pPr>
              <a:buFont typeface="Wingdings" pitchFamily="2" charset="2"/>
              <a:buChar char="q"/>
            </a:pPr>
            <a:r>
              <a:rPr lang="en-US" sz="2800" dirty="0">
                <a:latin typeface="Times New Roman" pitchFamily="18" charset="0"/>
                <a:cs typeface="Times New Roman" pitchFamily="18" charset="0"/>
              </a:rPr>
              <a:t>Functions of Guest Services</a:t>
            </a:r>
          </a:p>
          <a:p>
            <a:pPr>
              <a:buFont typeface="Wingdings" pitchFamily="2" charset="2"/>
              <a:buChar char="q"/>
            </a:pPr>
            <a:r>
              <a:rPr lang="en-US" sz="2800" dirty="0">
                <a:latin typeface="Times New Roman" pitchFamily="18" charset="0"/>
                <a:cs typeface="Times New Roman" pitchFamily="18" charset="0"/>
              </a:rPr>
              <a:t>Importance of Hospitality on Conrad Hotel</a:t>
            </a:r>
          </a:p>
          <a:p>
            <a:pPr>
              <a:buFont typeface="Wingdings" pitchFamily="2" charset="2"/>
              <a:buChar char="q"/>
            </a:pPr>
            <a:r>
              <a:rPr lang="en-US" sz="2800" dirty="0">
                <a:latin typeface="Times New Roman" pitchFamily="18" charset="0"/>
                <a:cs typeface="Times New Roman" pitchFamily="18" charset="0"/>
              </a:rPr>
              <a:t>How to exceed Customer Expectation</a:t>
            </a:r>
          </a:p>
          <a:p>
            <a:pPr>
              <a:buFont typeface="Wingdings" pitchFamily="2" charset="2"/>
              <a:buChar char="q"/>
            </a:pPr>
            <a:r>
              <a:rPr lang="en-US" sz="2800" dirty="0">
                <a:latin typeface="Times New Roman" pitchFamily="18" charset="0"/>
                <a:cs typeface="Times New Roman" pitchFamily="18" charset="0"/>
              </a:rPr>
              <a:t>Reference</a:t>
            </a:r>
          </a:p>
          <a:p>
            <a:pPr>
              <a:buFont typeface="Wingdings" pitchFamily="2" charset="2"/>
              <a:buChar char="q"/>
            </a:pPr>
            <a:endParaRPr lang="en-US" sz="2800" dirty="0">
              <a:latin typeface="Times New Roman" pitchFamily="18" charset="0"/>
              <a:cs typeface="Times New Roman" pitchFamily="18" charset="0"/>
            </a:endParaRPr>
          </a:p>
          <a:p>
            <a:pPr>
              <a:buFont typeface="Wingdings" pitchFamily="2" charset="2"/>
              <a:buChar char="q"/>
            </a:pPr>
            <a:endParaRPr lang="en-US" sz="2800" dirty="0">
              <a:latin typeface="Times New Roman" pitchFamily="18" charset="0"/>
              <a:cs typeface="Times New Roman" pitchFamily="18" charset="0"/>
            </a:endParaRPr>
          </a:p>
          <a:p>
            <a:pPr>
              <a:buFont typeface="Wingdings" pitchFamily="2" charset="2"/>
              <a:buChar char="q"/>
            </a:pPr>
            <a:endParaRPr lang="en-US" dirty="0"/>
          </a:p>
          <a:p>
            <a:pPr>
              <a:buFont typeface="Wingdings" pitchFamily="2" charset="2"/>
              <a:buChar char="q"/>
            </a:pPr>
            <a:endParaRPr lang="en-US" dirty="0"/>
          </a:p>
        </p:txBody>
      </p:sp>
      <p:sp>
        <p:nvSpPr>
          <p:cNvPr id="2" name="AutoShape 4" descr="Conrad Manila - Home | Faceboo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6" descr="Conrad Manila - Home | Faceboo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85120" y="1285294"/>
            <a:ext cx="1706880" cy="1706880"/>
          </a:xfrm>
          <a:prstGeom prst="rect">
            <a:avLst/>
          </a:prstGeom>
        </p:spPr>
      </p:pic>
    </p:spTree>
    <p:extLst>
      <p:ext uri="{BB962C8B-B14F-4D97-AF65-F5344CB8AC3E}">
        <p14:creationId xmlns:p14="http://schemas.microsoft.com/office/powerpoint/2010/main" val="304809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8C56A2-8CDB-448F-820C-68A4F5083BE3}"/>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AF86DAF-9A5E-4D94-91F2-F7A88319C1B0}"/>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06F2CE5-7AC2-45B2-921A-1B4EC1974B83}"/>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890279B-B285-4B72-9944-D49220AA4CD1}"/>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71B8926-E618-4FFD-B495-30EE5582A00B}"/>
              </a:ext>
            </a:extLst>
          </p:cNvPr>
          <p:cNvSpPr/>
          <p:nvPr/>
        </p:nvSpPr>
        <p:spPr>
          <a:xfrm>
            <a:off x="0" y="2046736"/>
            <a:ext cx="12191999" cy="4325257"/>
          </a:xfrm>
          <a:prstGeom prst="rect">
            <a:avLst/>
          </a:prstGeom>
          <a:solidFill>
            <a:srgbClr val="00B0F0"/>
          </a:solidFill>
          <a:ln>
            <a:solidFill>
              <a:srgbClr val="50C8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Google Shape;1341;p56">
            <a:hlinkClick r:id="" action="ppaction://noaction"/>
            <a:extLst>
              <a:ext uri="{FF2B5EF4-FFF2-40B4-BE49-F238E27FC236}">
                <a16:creationId xmlns:a16="http://schemas.microsoft.com/office/drawing/2014/main" id="{60FBBBF2-E05C-457B-91EE-6834D31D53F7}"/>
              </a:ext>
            </a:extLst>
          </p:cNvPr>
          <p:cNvSpPr txBox="1">
            <a:spLocks noGrp="1"/>
          </p:cNvSpPr>
          <p:nvPr/>
        </p:nvSpPr>
        <p:spPr>
          <a:xfrm>
            <a:off x="7763651" y="3817748"/>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05</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8" name="Flowchart: Connector 7">
            <a:extLst>
              <a:ext uri="{FF2B5EF4-FFF2-40B4-BE49-F238E27FC236}">
                <a16:creationId xmlns:a16="http://schemas.microsoft.com/office/drawing/2014/main" id="{DDE04C2C-6DA9-4BAC-9563-1B7885B7B2CE}"/>
              </a:ext>
            </a:extLst>
          </p:cNvPr>
          <p:cNvSpPr/>
          <p:nvPr/>
        </p:nvSpPr>
        <p:spPr>
          <a:xfrm>
            <a:off x="12455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cxnSp>
        <p:nvCxnSpPr>
          <p:cNvPr id="9" name="Straight Connector 8">
            <a:extLst>
              <a:ext uri="{FF2B5EF4-FFF2-40B4-BE49-F238E27FC236}">
                <a16:creationId xmlns:a16="http://schemas.microsoft.com/office/drawing/2014/main" id="{B1FED423-7CCB-460E-9194-DA663E025639}"/>
              </a:ext>
            </a:extLst>
          </p:cNvPr>
          <p:cNvCxnSpPr>
            <a:stCxn id="8" idx="6"/>
            <a:endCxn id="14" idx="2"/>
          </p:cNvCxnSpPr>
          <p:nvPr/>
        </p:nvCxnSpPr>
        <p:spPr>
          <a:xfrm>
            <a:off x="21072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0" name="Google Shape;1341;p56">
            <a:hlinkClick r:id="" action="ppaction://noaction"/>
            <a:extLst>
              <a:ext uri="{FF2B5EF4-FFF2-40B4-BE49-F238E27FC236}">
                <a16:creationId xmlns:a16="http://schemas.microsoft.com/office/drawing/2014/main" id="{023802DC-C219-4A01-95AD-1750A412855C}"/>
              </a:ext>
            </a:extLst>
          </p:cNvPr>
          <p:cNvSpPr txBox="1">
            <a:spLocks noGrp="1"/>
          </p:cNvSpPr>
          <p:nvPr/>
        </p:nvSpPr>
        <p:spPr>
          <a:xfrm>
            <a:off x="1174468" y="380338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01</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11" name="Google Shape;1335;p56">
            <a:hlinkClick r:id="" action="ppaction://noaction"/>
            <a:extLst>
              <a:ext uri="{FF2B5EF4-FFF2-40B4-BE49-F238E27FC236}">
                <a16:creationId xmlns:a16="http://schemas.microsoft.com/office/drawing/2014/main" id="{92D5FEE3-8EAF-4065-B96C-18F975377746}"/>
              </a:ext>
            </a:extLst>
          </p:cNvPr>
          <p:cNvSpPr txBox="1">
            <a:spLocks noGrp="1"/>
          </p:cNvSpPr>
          <p:nvPr/>
        </p:nvSpPr>
        <p:spPr>
          <a:xfrm>
            <a:off x="284815" y="4768830"/>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US" dirty="0">
                <a:solidFill>
                  <a:schemeClr val="bg1"/>
                </a:solidFill>
                <a:latin typeface="Bookman Old Style" panose="02050604050505020204" pitchFamily="18" charset="0"/>
              </a:rPr>
              <a:t>Hilton Worldwide</a:t>
            </a:r>
            <a:endParaRPr dirty="0">
              <a:solidFill>
                <a:schemeClr val="bg1"/>
              </a:solidFill>
              <a:latin typeface="Bookman Old Style" panose="02050604050505020204" pitchFamily="18" charset="0"/>
            </a:endParaRPr>
          </a:p>
        </p:txBody>
      </p:sp>
      <p:sp>
        <p:nvSpPr>
          <p:cNvPr id="12" name="TextBox 11">
            <a:extLst>
              <a:ext uri="{FF2B5EF4-FFF2-40B4-BE49-F238E27FC236}">
                <a16:creationId xmlns:a16="http://schemas.microsoft.com/office/drawing/2014/main" id="{6511A14C-B643-4F7E-BF63-A5A45C3B013B}"/>
              </a:ext>
            </a:extLst>
          </p:cNvPr>
          <p:cNvSpPr txBox="1"/>
          <p:nvPr/>
        </p:nvSpPr>
        <p:spPr>
          <a:xfrm>
            <a:off x="205259" y="2791905"/>
            <a:ext cx="2377363" cy="923330"/>
          </a:xfrm>
          <a:prstGeom prst="rect">
            <a:avLst/>
          </a:prstGeom>
          <a:noFill/>
        </p:spPr>
        <p:txBody>
          <a:bodyPr wrap="square" rtlCol="0">
            <a:spAutoFit/>
          </a:bodyPr>
          <a:lstStyle/>
          <a:p>
            <a:pPr algn="ctr"/>
            <a:r>
              <a:rPr lang="en-US" b="1" dirty="0">
                <a:solidFill>
                  <a:schemeClr val="bg1"/>
                </a:solidFill>
                <a:latin typeface="Century" panose="02040604050505020304" pitchFamily="18" charset="0"/>
              </a:rPr>
              <a:t>Hilton Worldwide is the Parent of Conrad</a:t>
            </a:r>
          </a:p>
        </p:txBody>
      </p:sp>
      <p:sp>
        <p:nvSpPr>
          <p:cNvPr id="13" name="TextBox 12">
            <a:extLst>
              <a:ext uri="{FF2B5EF4-FFF2-40B4-BE49-F238E27FC236}">
                <a16:creationId xmlns:a16="http://schemas.microsoft.com/office/drawing/2014/main" id="{088DFEDE-F3C3-49A3-9E28-D15D619C9042}"/>
              </a:ext>
            </a:extLst>
          </p:cNvPr>
          <p:cNvSpPr txBox="1"/>
          <p:nvPr/>
        </p:nvSpPr>
        <p:spPr>
          <a:xfrm>
            <a:off x="2454383" y="2191741"/>
            <a:ext cx="2342693" cy="707886"/>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Conrad was founded in 1985</a:t>
            </a:r>
          </a:p>
        </p:txBody>
      </p:sp>
      <p:sp>
        <p:nvSpPr>
          <p:cNvPr id="14" name="Flowchart: Connector 13">
            <a:extLst>
              <a:ext uri="{FF2B5EF4-FFF2-40B4-BE49-F238E27FC236}">
                <a16:creationId xmlns:a16="http://schemas.microsoft.com/office/drawing/2014/main" id="{0B682D0A-A56F-4E1E-80A8-54AE2F1F50CD}"/>
              </a:ext>
            </a:extLst>
          </p:cNvPr>
          <p:cNvSpPr/>
          <p:nvPr/>
        </p:nvSpPr>
        <p:spPr>
          <a:xfrm>
            <a:off x="34172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15" name="Google Shape;1341;p56">
            <a:hlinkClick r:id="" action="ppaction://noaction"/>
            <a:extLst>
              <a:ext uri="{FF2B5EF4-FFF2-40B4-BE49-F238E27FC236}">
                <a16:creationId xmlns:a16="http://schemas.microsoft.com/office/drawing/2014/main" id="{DEDCC758-0095-4211-B11D-07CC813E5F5E}"/>
              </a:ext>
            </a:extLst>
          </p:cNvPr>
          <p:cNvSpPr txBox="1">
            <a:spLocks noGrp="1"/>
          </p:cNvSpPr>
          <p:nvPr/>
        </p:nvSpPr>
        <p:spPr>
          <a:xfrm>
            <a:off x="3337024" y="3806859"/>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03</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16" name="Google Shape;1335;p56">
            <a:hlinkClick r:id="" action="ppaction://noaction"/>
            <a:extLst>
              <a:ext uri="{FF2B5EF4-FFF2-40B4-BE49-F238E27FC236}">
                <a16:creationId xmlns:a16="http://schemas.microsoft.com/office/drawing/2014/main" id="{152D7B3D-3DF6-4B65-BA19-7715FF0EB019}"/>
              </a:ext>
            </a:extLst>
          </p:cNvPr>
          <p:cNvSpPr txBox="1">
            <a:spLocks noGrp="1"/>
          </p:cNvSpPr>
          <p:nvPr/>
        </p:nvSpPr>
        <p:spPr>
          <a:xfrm>
            <a:off x="2207941" y="5309330"/>
            <a:ext cx="2965650"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1200"/>
              </a:spcAft>
              <a:buNone/>
            </a:pPr>
            <a:r>
              <a:rPr lang="en" dirty="0">
                <a:solidFill>
                  <a:schemeClr val="bg1"/>
                </a:solidFill>
                <a:latin typeface="Bookman Old Style" panose="02050604050505020204" pitchFamily="18" charset="0"/>
              </a:rPr>
              <a:t>1985</a:t>
            </a:r>
          </a:p>
          <a:p>
            <a:pPr marL="0" lvl="0" indent="0" algn="ctr" rtl="0">
              <a:spcBef>
                <a:spcPts val="0"/>
              </a:spcBef>
              <a:spcAft>
                <a:spcPts val="1200"/>
              </a:spcAft>
              <a:buNone/>
            </a:pPr>
            <a:r>
              <a:rPr lang="en" sz="1400" dirty="0">
                <a:solidFill>
                  <a:schemeClr val="bg1"/>
                </a:solidFill>
                <a:latin typeface="Bookman Old Style" panose="02050604050505020204" pitchFamily="18" charset="0"/>
              </a:rPr>
              <a:t>(Fadilah et al., 2022)</a:t>
            </a:r>
            <a:endParaRPr sz="1400" dirty="0">
              <a:solidFill>
                <a:schemeClr val="bg1"/>
              </a:solidFill>
              <a:latin typeface="Bookman Old Style" panose="02050604050505020204" pitchFamily="18" charset="0"/>
            </a:endParaRPr>
          </a:p>
        </p:txBody>
      </p:sp>
      <p:cxnSp>
        <p:nvCxnSpPr>
          <p:cNvPr id="17" name="Straight Connector 16">
            <a:extLst>
              <a:ext uri="{FF2B5EF4-FFF2-40B4-BE49-F238E27FC236}">
                <a16:creationId xmlns:a16="http://schemas.microsoft.com/office/drawing/2014/main" id="{8221CBA4-C15C-4BC1-9422-28FF0750905D}"/>
              </a:ext>
            </a:extLst>
          </p:cNvPr>
          <p:cNvCxnSpPr>
            <a:cxnSpLocks/>
          </p:cNvCxnSpPr>
          <p:nvPr/>
        </p:nvCxnSpPr>
        <p:spPr>
          <a:xfrm>
            <a:off x="4278977" y="4209365"/>
            <a:ext cx="13861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AF9A28C7-5F0E-4C3B-B72C-04E44A26C750}"/>
              </a:ext>
            </a:extLst>
          </p:cNvPr>
          <p:cNvSpPr txBox="1"/>
          <p:nvPr/>
        </p:nvSpPr>
        <p:spPr>
          <a:xfrm>
            <a:off x="4839157" y="2745738"/>
            <a:ext cx="2342693" cy="1015663"/>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Its headquarter in McLean, Virginia, US</a:t>
            </a:r>
          </a:p>
        </p:txBody>
      </p:sp>
      <p:sp>
        <p:nvSpPr>
          <p:cNvPr id="19" name="Google Shape;1341;p56">
            <a:hlinkClick r:id="" action="ppaction://noaction"/>
            <a:extLst>
              <a:ext uri="{FF2B5EF4-FFF2-40B4-BE49-F238E27FC236}">
                <a16:creationId xmlns:a16="http://schemas.microsoft.com/office/drawing/2014/main" id="{E95529FB-8923-4B40-8C84-89D126BE5C41}"/>
              </a:ext>
            </a:extLst>
          </p:cNvPr>
          <p:cNvSpPr txBox="1">
            <a:spLocks noGrp="1"/>
          </p:cNvSpPr>
          <p:nvPr/>
        </p:nvSpPr>
        <p:spPr>
          <a:xfrm>
            <a:off x="5584923" y="3772029"/>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04</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20" name="Google Shape;1335;p56">
            <a:hlinkClick r:id="" action="ppaction://noaction"/>
            <a:extLst>
              <a:ext uri="{FF2B5EF4-FFF2-40B4-BE49-F238E27FC236}">
                <a16:creationId xmlns:a16="http://schemas.microsoft.com/office/drawing/2014/main" id="{1B2F306C-69DD-47E5-9B29-DCFACB43CFDC}"/>
              </a:ext>
            </a:extLst>
          </p:cNvPr>
          <p:cNvSpPr txBox="1">
            <a:spLocks noGrp="1"/>
          </p:cNvSpPr>
          <p:nvPr/>
        </p:nvSpPr>
        <p:spPr>
          <a:xfrm>
            <a:off x="4641449" y="4745681"/>
            <a:ext cx="3110478"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dirty="0">
                <a:solidFill>
                  <a:schemeClr val="bg1"/>
                </a:solidFill>
                <a:latin typeface="Bookman Old Style" panose="02050604050505020204" pitchFamily="18" charset="0"/>
              </a:rPr>
              <a:t>McLean, Virginia, US</a:t>
            </a:r>
            <a:endParaRPr dirty="0">
              <a:solidFill>
                <a:schemeClr val="bg1"/>
              </a:solidFill>
              <a:latin typeface="Bookman Old Style" panose="02050604050505020204" pitchFamily="18" charset="0"/>
            </a:endParaRPr>
          </a:p>
        </p:txBody>
      </p:sp>
      <p:cxnSp>
        <p:nvCxnSpPr>
          <p:cNvPr id="21" name="Straight Connector 20">
            <a:extLst>
              <a:ext uri="{FF2B5EF4-FFF2-40B4-BE49-F238E27FC236}">
                <a16:creationId xmlns:a16="http://schemas.microsoft.com/office/drawing/2014/main" id="{C0EE317E-9423-4D1B-BBBB-AE9B07D766B6}"/>
              </a:ext>
            </a:extLst>
          </p:cNvPr>
          <p:cNvCxnSpPr>
            <a:cxnSpLocks/>
            <a:endCxn id="23" idx="2"/>
          </p:cNvCxnSpPr>
          <p:nvPr/>
        </p:nvCxnSpPr>
        <p:spPr>
          <a:xfrm>
            <a:off x="65268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2" name="TextBox 21">
            <a:extLst>
              <a:ext uri="{FF2B5EF4-FFF2-40B4-BE49-F238E27FC236}">
                <a16:creationId xmlns:a16="http://schemas.microsoft.com/office/drawing/2014/main" id="{97B93738-951D-4F33-93D6-CE92CF5A2BA4}"/>
              </a:ext>
            </a:extLst>
          </p:cNvPr>
          <p:cNvSpPr txBox="1"/>
          <p:nvPr/>
        </p:nvSpPr>
        <p:spPr>
          <a:xfrm>
            <a:off x="7167387" y="2191741"/>
            <a:ext cx="2342693" cy="707886"/>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Conrad has only 42 locations</a:t>
            </a:r>
          </a:p>
        </p:txBody>
      </p:sp>
      <p:sp>
        <p:nvSpPr>
          <p:cNvPr id="23" name="Flowchart: Connector 22">
            <a:extLst>
              <a:ext uri="{FF2B5EF4-FFF2-40B4-BE49-F238E27FC236}">
                <a16:creationId xmlns:a16="http://schemas.microsoft.com/office/drawing/2014/main" id="{225F79E2-BDA1-4DAF-8B38-D27F1757DF2B}"/>
              </a:ext>
            </a:extLst>
          </p:cNvPr>
          <p:cNvSpPr/>
          <p:nvPr/>
        </p:nvSpPr>
        <p:spPr>
          <a:xfrm>
            <a:off x="78368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24" name="Google Shape;1335;p56">
            <a:hlinkClick r:id="" action="ppaction://noaction"/>
            <a:extLst>
              <a:ext uri="{FF2B5EF4-FFF2-40B4-BE49-F238E27FC236}">
                <a16:creationId xmlns:a16="http://schemas.microsoft.com/office/drawing/2014/main" id="{DA532CA2-7460-4A49-90DB-F63F683CFC39}"/>
              </a:ext>
            </a:extLst>
          </p:cNvPr>
          <p:cNvSpPr txBox="1">
            <a:spLocks noGrp="1"/>
          </p:cNvSpPr>
          <p:nvPr/>
        </p:nvSpPr>
        <p:spPr>
          <a:xfrm>
            <a:off x="7464845" y="5763830"/>
            <a:ext cx="1747778"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1200"/>
              </a:spcAft>
              <a:buNone/>
            </a:pPr>
            <a:r>
              <a:rPr lang="en" dirty="0">
                <a:solidFill>
                  <a:schemeClr val="bg1"/>
                </a:solidFill>
                <a:latin typeface="Bookman Old Style" panose="02050604050505020204" pitchFamily="18" charset="0"/>
              </a:rPr>
              <a:t>Only 42</a:t>
            </a:r>
            <a:endParaRPr dirty="0">
              <a:solidFill>
                <a:schemeClr val="bg1"/>
              </a:solidFill>
              <a:latin typeface="Bookman Old Style" panose="02050604050505020204" pitchFamily="18" charset="0"/>
            </a:endParaRPr>
          </a:p>
        </p:txBody>
      </p:sp>
      <p:cxnSp>
        <p:nvCxnSpPr>
          <p:cNvPr id="25" name="Straight Connector 24">
            <a:extLst>
              <a:ext uri="{FF2B5EF4-FFF2-40B4-BE49-F238E27FC236}">
                <a16:creationId xmlns:a16="http://schemas.microsoft.com/office/drawing/2014/main" id="{799ADCA7-0515-4EDB-BF81-857DD4DFCF00}"/>
              </a:ext>
            </a:extLst>
          </p:cNvPr>
          <p:cNvCxnSpPr>
            <a:cxnSpLocks/>
          </p:cNvCxnSpPr>
          <p:nvPr/>
        </p:nvCxnSpPr>
        <p:spPr>
          <a:xfrm>
            <a:off x="8698577" y="4209365"/>
            <a:ext cx="1309946"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6" name="Google Shape;1335;p56">
            <a:hlinkClick r:id="" action="ppaction://noaction"/>
            <a:extLst>
              <a:ext uri="{FF2B5EF4-FFF2-40B4-BE49-F238E27FC236}">
                <a16:creationId xmlns:a16="http://schemas.microsoft.com/office/drawing/2014/main" id="{115D74BE-8A76-4C47-85D4-9E3967FBC8C6}"/>
              </a:ext>
            </a:extLst>
          </p:cNvPr>
          <p:cNvSpPr txBox="1">
            <a:spLocks noGrp="1"/>
          </p:cNvSpPr>
          <p:nvPr/>
        </p:nvSpPr>
        <p:spPr>
          <a:xfrm>
            <a:off x="9201873" y="4721221"/>
            <a:ext cx="2801074"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1200"/>
              </a:spcAft>
              <a:buNone/>
            </a:pPr>
            <a:r>
              <a:rPr lang="en" dirty="0">
                <a:solidFill>
                  <a:schemeClr val="bg1"/>
                </a:solidFill>
                <a:latin typeface="Bookman Old Style" panose="02050604050505020204" pitchFamily="18" charset="0"/>
              </a:rPr>
              <a:t>Hospitality and Tourism Industry</a:t>
            </a:r>
            <a:endParaRPr dirty="0">
              <a:solidFill>
                <a:schemeClr val="bg1"/>
              </a:solidFill>
              <a:latin typeface="Bookman Old Style" panose="02050604050505020204" pitchFamily="18" charset="0"/>
            </a:endParaRPr>
          </a:p>
        </p:txBody>
      </p:sp>
      <p:sp>
        <p:nvSpPr>
          <p:cNvPr id="27" name="Google Shape;1341;p56">
            <a:hlinkClick r:id="" action="ppaction://noaction"/>
            <a:extLst>
              <a:ext uri="{FF2B5EF4-FFF2-40B4-BE49-F238E27FC236}">
                <a16:creationId xmlns:a16="http://schemas.microsoft.com/office/drawing/2014/main" id="{78C36483-CFD9-417E-AFE8-CB6A45A44952}"/>
              </a:ext>
            </a:extLst>
          </p:cNvPr>
          <p:cNvSpPr txBox="1">
            <a:spLocks noGrp="1"/>
          </p:cNvSpPr>
          <p:nvPr/>
        </p:nvSpPr>
        <p:spPr>
          <a:xfrm>
            <a:off x="9928324" y="379771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3200" dirty="0">
                <a:solidFill>
                  <a:schemeClr val="bg1"/>
                </a:solidFill>
                <a:latin typeface="Bookman Old Style" panose="02050604050505020204" pitchFamily="18" charset="0"/>
                <a:ea typeface="Kozuka Gothic Pro B" panose="020B0800000000000000" pitchFamily="34" charset="-128"/>
              </a:rPr>
              <a:t>06</a:t>
            </a:r>
            <a:endParaRPr sz="3200" dirty="0">
              <a:solidFill>
                <a:schemeClr val="bg1"/>
              </a:solidFill>
              <a:latin typeface="Bookman Old Style" panose="02050604050505020204" pitchFamily="18" charset="0"/>
              <a:ea typeface="Kozuka Gothic Pro B" panose="020B0800000000000000" pitchFamily="34" charset="-128"/>
            </a:endParaRPr>
          </a:p>
        </p:txBody>
      </p:sp>
      <p:sp>
        <p:nvSpPr>
          <p:cNvPr id="28" name="Flowchart: Connector 27">
            <a:extLst>
              <a:ext uri="{FF2B5EF4-FFF2-40B4-BE49-F238E27FC236}">
                <a16:creationId xmlns:a16="http://schemas.microsoft.com/office/drawing/2014/main" id="{8D391E99-704E-437A-930B-0D0F96612A1E}"/>
              </a:ext>
            </a:extLst>
          </p:cNvPr>
          <p:cNvSpPr/>
          <p:nvPr/>
        </p:nvSpPr>
        <p:spPr>
          <a:xfrm>
            <a:off x="10008523" y="3795723"/>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29" name="TextBox 28">
            <a:extLst>
              <a:ext uri="{FF2B5EF4-FFF2-40B4-BE49-F238E27FC236}">
                <a16:creationId xmlns:a16="http://schemas.microsoft.com/office/drawing/2014/main" id="{3D3A6150-7AC9-492B-9231-26F6EB7BB772}"/>
              </a:ext>
            </a:extLst>
          </p:cNvPr>
          <p:cNvSpPr txBox="1"/>
          <p:nvPr/>
        </p:nvSpPr>
        <p:spPr>
          <a:xfrm>
            <a:off x="8894180" y="2786286"/>
            <a:ext cx="3090440" cy="1323439"/>
          </a:xfrm>
          <a:prstGeom prst="rect">
            <a:avLst/>
          </a:prstGeom>
          <a:noFill/>
        </p:spPr>
        <p:txBody>
          <a:bodyPr wrap="square" rtlCol="0">
            <a:spAutoFit/>
          </a:bodyPr>
          <a:lstStyle/>
          <a:p>
            <a:pPr algn="ctr"/>
            <a:r>
              <a:rPr lang="en-US" sz="2000" b="1" dirty="0">
                <a:solidFill>
                  <a:schemeClr val="bg1"/>
                </a:solidFill>
                <a:latin typeface="Century" panose="02040604050505020304" pitchFamily="18" charset="0"/>
              </a:rPr>
              <a:t>Conrad is a organization of Hospitality and Tourism Industry</a:t>
            </a:r>
          </a:p>
          <a:p>
            <a:pPr algn="ctr"/>
            <a:endParaRPr lang="en-US" sz="2000" b="1" dirty="0">
              <a:solidFill>
                <a:schemeClr val="bg1"/>
              </a:solidFill>
              <a:latin typeface="Century" panose="02040604050505020304" pitchFamily="18" charset="0"/>
            </a:endParaRPr>
          </a:p>
        </p:txBody>
      </p:sp>
      <p:sp>
        <p:nvSpPr>
          <p:cNvPr id="37" name="Flowchart: Connector 36">
            <a:extLst>
              <a:ext uri="{FF2B5EF4-FFF2-40B4-BE49-F238E27FC236}">
                <a16:creationId xmlns:a16="http://schemas.microsoft.com/office/drawing/2014/main" id="{CAA411F2-62DD-4CB1-9C25-7D42D3EC2D54}"/>
              </a:ext>
            </a:extLst>
          </p:cNvPr>
          <p:cNvSpPr/>
          <p:nvPr/>
        </p:nvSpPr>
        <p:spPr>
          <a:xfrm>
            <a:off x="5674266" y="3765386"/>
            <a:ext cx="861754" cy="827284"/>
          </a:xfrm>
          <a:prstGeom prst="flowChartConnector">
            <a:avLst/>
          </a:prstGeom>
          <a:noFill/>
          <a:ln w="38100" cap="flat" cmpd="sng" algn="ctr">
            <a:solidFill>
              <a:schemeClr val="bg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solidFill>
                <a:schemeClr val="bg1"/>
              </a:solidFill>
            </a:endParaRPr>
          </a:p>
        </p:txBody>
      </p:sp>
      <p:sp>
        <p:nvSpPr>
          <p:cNvPr id="38" name="TextBox 37">
            <a:extLst>
              <a:ext uri="{FF2B5EF4-FFF2-40B4-BE49-F238E27FC236}">
                <a16:creationId xmlns:a16="http://schemas.microsoft.com/office/drawing/2014/main" id="{181C3C99-439C-42B4-9A8F-DDE741CED8D1}"/>
              </a:ext>
            </a:extLst>
          </p:cNvPr>
          <p:cNvSpPr txBox="1"/>
          <p:nvPr/>
        </p:nvSpPr>
        <p:spPr>
          <a:xfrm>
            <a:off x="440020" y="567062"/>
            <a:ext cx="12192000" cy="707886"/>
          </a:xfrm>
          <a:prstGeom prst="rect">
            <a:avLst/>
          </a:prstGeom>
          <a:noFill/>
        </p:spPr>
        <p:txBody>
          <a:bodyPr wrap="square" rtlCol="0">
            <a:spAutoFit/>
          </a:bodyPr>
          <a:lstStyle/>
          <a:p>
            <a:pPr algn="ctr"/>
            <a:r>
              <a:rPr lang="en-US" sz="4000" b="1" dirty="0">
                <a:latin typeface="Times New Roman" pitchFamily="18" charset="0"/>
                <a:cs typeface="Times New Roman" pitchFamily="18" charset="0"/>
              </a:rPr>
              <a:t>Introducing of Conrad Hotel</a:t>
            </a:r>
          </a:p>
        </p:txBody>
      </p:sp>
      <p:pic>
        <p:nvPicPr>
          <p:cNvPr id="34" name="Picture 3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spTree>
    <p:extLst>
      <p:ext uri="{BB962C8B-B14F-4D97-AF65-F5344CB8AC3E}">
        <p14:creationId xmlns:p14="http://schemas.microsoft.com/office/powerpoint/2010/main" val="1525668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0882CC6-3A42-4B16-8E7E-E6BDD7FE780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95E439F-070D-43E5-ACC3-B08C09F47F36}"/>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9DDDDF2-450E-4D9D-83EC-D4986A844A1F}"/>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323C528-374A-4985-8453-6883046DCABD}"/>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011A014-A6EF-4B1D-A47B-B2E381C6249B}"/>
              </a:ext>
            </a:extLst>
          </p:cNvPr>
          <p:cNvSpPr txBox="1"/>
          <p:nvPr/>
        </p:nvSpPr>
        <p:spPr>
          <a:xfrm>
            <a:off x="0" y="316444"/>
            <a:ext cx="12192000" cy="769441"/>
          </a:xfrm>
          <a:prstGeom prst="rect">
            <a:avLst/>
          </a:prstGeom>
          <a:noFill/>
        </p:spPr>
        <p:txBody>
          <a:bodyPr wrap="square" rtlCol="0">
            <a:spAutoFit/>
          </a:bodyPr>
          <a:lstStyle/>
          <a:p>
            <a:pPr algn="ctr"/>
            <a:r>
              <a:rPr lang="en-US" sz="4400" b="1" dirty="0">
                <a:latin typeface="Baskerville Old Face" panose="02020602080505020303" pitchFamily="18" charset="0"/>
              </a:rPr>
              <a:t>Consumer of Conrad Hotel</a:t>
            </a:r>
          </a:p>
        </p:txBody>
      </p:sp>
      <p:sp>
        <p:nvSpPr>
          <p:cNvPr id="5" name="Rectangle 4">
            <a:extLst>
              <a:ext uri="{FF2B5EF4-FFF2-40B4-BE49-F238E27FC236}">
                <a16:creationId xmlns:a16="http://schemas.microsoft.com/office/drawing/2014/main" id="{67DACAB2-C951-4784-946B-CFBB0B291B4B}"/>
              </a:ext>
            </a:extLst>
          </p:cNvPr>
          <p:cNvSpPr/>
          <p:nvPr/>
        </p:nvSpPr>
        <p:spPr>
          <a:xfrm>
            <a:off x="0" y="1381399"/>
            <a:ext cx="12191999" cy="4325257"/>
          </a:xfrm>
          <a:prstGeom prst="rect">
            <a:avLst/>
          </a:prstGeom>
          <a:solidFill>
            <a:srgbClr val="50C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Google Shape;1335;p56">
            <a:hlinkClick r:id="" action="ppaction://noaction"/>
            <a:extLst>
              <a:ext uri="{FF2B5EF4-FFF2-40B4-BE49-F238E27FC236}">
                <a16:creationId xmlns:a16="http://schemas.microsoft.com/office/drawing/2014/main" id="{E6069C75-C88D-4F62-A5E0-049A0F03E99C}"/>
              </a:ext>
            </a:extLst>
          </p:cNvPr>
          <p:cNvSpPr txBox="1">
            <a:spLocks noGrp="1"/>
          </p:cNvSpPr>
          <p:nvPr/>
        </p:nvSpPr>
        <p:spPr>
          <a:xfrm>
            <a:off x="8912499" y="1637166"/>
            <a:ext cx="2778673"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sz="3600" dirty="0">
                <a:solidFill>
                  <a:schemeClr val="tx1"/>
                </a:solidFill>
                <a:latin typeface="Baskerville Old Face" panose="02020602080505020303" pitchFamily="18" charset="0"/>
              </a:rPr>
              <a:t>Businessmen</a:t>
            </a:r>
            <a:endParaRPr sz="3600" dirty="0">
              <a:solidFill>
                <a:schemeClr val="tx1"/>
              </a:solidFill>
              <a:latin typeface="Baskerville Old Face" panose="02020602080505020303" pitchFamily="18" charset="0"/>
            </a:endParaRPr>
          </a:p>
        </p:txBody>
      </p:sp>
      <p:sp>
        <p:nvSpPr>
          <p:cNvPr id="16" name="Google Shape;1335;p56">
            <a:hlinkClick r:id="" action="ppaction://noaction"/>
            <a:extLst>
              <a:ext uri="{FF2B5EF4-FFF2-40B4-BE49-F238E27FC236}">
                <a16:creationId xmlns:a16="http://schemas.microsoft.com/office/drawing/2014/main" id="{6AB03A3E-9F03-4981-ACF4-A0D758D88563}"/>
              </a:ext>
            </a:extLst>
          </p:cNvPr>
          <p:cNvSpPr txBox="1">
            <a:spLocks noGrp="1"/>
          </p:cNvSpPr>
          <p:nvPr/>
        </p:nvSpPr>
        <p:spPr>
          <a:xfrm>
            <a:off x="1032121" y="4127778"/>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sz="3600" dirty="0">
                <a:solidFill>
                  <a:schemeClr val="tx1"/>
                </a:solidFill>
                <a:latin typeface="Baskerville Old Face" panose="02020602080505020303" pitchFamily="18" charset="0"/>
              </a:rPr>
              <a:t>Sportsmen</a:t>
            </a:r>
            <a:endParaRPr sz="3600" dirty="0">
              <a:solidFill>
                <a:schemeClr val="tx1"/>
              </a:solidFill>
              <a:latin typeface="Baskerville Old Face" panose="02020602080505020303" pitchFamily="18" charset="0"/>
            </a:endParaRPr>
          </a:p>
        </p:txBody>
      </p:sp>
      <p:sp>
        <p:nvSpPr>
          <p:cNvPr id="19" name="Google Shape;1335;p56">
            <a:hlinkClick r:id="" action="ppaction://noaction"/>
            <a:extLst>
              <a:ext uri="{FF2B5EF4-FFF2-40B4-BE49-F238E27FC236}">
                <a16:creationId xmlns:a16="http://schemas.microsoft.com/office/drawing/2014/main" id="{455944E9-757B-42F3-8648-C797D45A32C3}"/>
              </a:ext>
            </a:extLst>
          </p:cNvPr>
          <p:cNvSpPr txBox="1">
            <a:spLocks noGrp="1"/>
          </p:cNvSpPr>
          <p:nvPr/>
        </p:nvSpPr>
        <p:spPr>
          <a:xfrm>
            <a:off x="1136297" y="1660316"/>
            <a:ext cx="2484425"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sz="3600" dirty="0">
                <a:solidFill>
                  <a:schemeClr val="tx1"/>
                </a:solidFill>
                <a:latin typeface="Baskerville Old Face" panose="02020602080505020303" pitchFamily="18" charset="0"/>
              </a:rPr>
              <a:t>Tourists</a:t>
            </a:r>
            <a:endParaRPr sz="3600" dirty="0">
              <a:solidFill>
                <a:schemeClr val="tx1"/>
              </a:solidFill>
              <a:latin typeface="Baskerville Old Face" panose="02020602080505020303" pitchFamily="18" charset="0"/>
            </a:endParaRPr>
          </a:p>
        </p:txBody>
      </p:sp>
      <p:sp>
        <p:nvSpPr>
          <p:cNvPr id="21" name="Google Shape;1335;p56">
            <a:hlinkClick r:id="" action="ppaction://noaction"/>
            <a:extLst>
              <a:ext uri="{FF2B5EF4-FFF2-40B4-BE49-F238E27FC236}">
                <a16:creationId xmlns:a16="http://schemas.microsoft.com/office/drawing/2014/main" id="{ABB5DA93-55ED-40D7-81EA-44518E9CDCAE}"/>
              </a:ext>
            </a:extLst>
          </p:cNvPr>
          <p:cNvSpPr txBox="1">
            <a:spLocks noGrp="1"/>
          </p:cNvSpPr>
          <p:nvPr/>
        </p:nvSpPr>
        <p:spPr>
          <a:xfrm>
            <a:off x="4988680" y="1622219"/>
            <a:ext cx="2810203"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sz="3600" dirty="0">
                <a:solidFill>
                  <a:schemeClr val="tx1"/>
                </a:solidFill>
                <a:latin typeface="Baskerville Old Face" panose="02020602080505020303" pitchFamily="18" charset="0"/>
              </a:rPr>
              <a:t>Politicians</a:t>
            </a:r>
            <a:endParaRPr sz="3600" dirty="0">
              <a:solidFill>
                <a:schemeClr val="tx1"/>
              </a:solidFill>
              <a:latin typeface="Baskerville Old Face" panose="02020602080505020303" pitchFamily="18" charset="0"/>
            </a:endParaRPr>
          </a:p>
        </p:txBody>
      </p:sp>
      <p:sp>
        <p:nvSpPr>
          <p:cNvPr id="24" name="Google Shape;1335;p56">
            <a:hlinkClick r:id="" action="ppaction://noaction"/>
            <a:extLst>
              <a:ext uri="{FF2B5EF4-FFF2-40B4-BE49-F238E27FC236}">
                <a16:creationId xmlns:a16="http://schemas.microsoft.com/office/drawing/2014/main" id="{26F3A70F-15B4-44F0-84BB-32950B775114}"/>
              </a:ext>
            </a:extLst>
          </p:cNvPr>
          <p:cNvSpPr txBox="1">
            <a:spLocks noGrp="1"/>
          </p:cNvSpPr>
          <p:nvPr/>
        </p:nvSpPr>
        <p:spPr>
          <a:xfrm>
            <a:off x="4363653" y="4171396"/>
            <a:ext cx="3590209"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1200"/>
              </a:spcAft>
              <a:buNone/>
            </a:pPr>
            <a:r>
              <a:rPr lang="en" sz="3600" dirty="0">
                <a:solidFill>
                  <a:schemeClr val="tx1"/>
                </a:solidFill>
                <a:latin typeface="Baskerville Old Face" panose="02020602080505020303" pitchFamily="18" charset="0"/>
              </a:rPr>
              <a:t>Event Travellers</a:t>
            </a:r>
          </a:p>
          <a:p>
            <a:pPr marL="0" lvl="0" indent="0" algn="ctr" rtl="0">
              <a:spcBef>
                <a:spcPts val="0"/>
              </a:spcBef>
              <a:spcAft>
                <a:spcPts val="1200"/>
              </a:spcAft>
              <a:buNone/>
            </a:pPr>
            <a:r>
              <a:rPr lang="en" dirty="0">
                <a:solidFill>
                  <a:schemeClr val="tx1"/>
                </a:solidFill>
                <a:latin typeface="Baskerville Old Face" panose="02020602080505020303" pitchFamily="18" charset="0"/>
              </a:rPr>
              <a:t>(Varkaris &amp; Eleftherios, 2017)</a:t>
            </a:r>
            <a:endParaRPr dirty="0">
              <a:solidFill>
                <a:schemeClr val="tx1"/>
              </a:solidFill>
              <a:latin typeface="Baskerville Old Face" panose="02020602080505020303" pitchFamily="18" charset="0"/>
            </a:endParaRPr>
          </a:p>
        </p:txBody>
      </p:sp>
      <p:sp>
        <p:nvSpPr>
          <p:cNvPr id="27" name="Google Shape;1335;p56">
            <a:hlinkClick r:id="" action="ppaction://noaction"/>
            <a:extLst>
              <a:ext uri="{FF2B5EF4-FFF2-40B4-BE49-F238E27FC236}">
                <a16:creationId xmlns:a16="http://schemas.microsoft.com/office/drawing/2014/main" id="{DE1A94EB-E7EF-4997-832A-8C8E1302A272}"/>
              </a:ext>
            </a:extLst>
          </p:cNvPr>
          <p:cNvSpPr txBox="1">
            <a:spLocks noGrp="1"/>
          </p:cNvSpPr>
          <p:nvPr/>
        </p:nvSpPr>
        <p:spPr>
          <a:xfrm>
            <a:off x="8596880" y="4129104"/>
            <a:ext cx="3348942" cy="454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00000"/>
              </a:lnSpc>
              <a:spcBef>
                <a:spcPts val="0"/>
              </a:spcBef>
              <a:spcAft>
                <a:spcPts val="0"/>
              </a:spcAft>
              <a:buClr>
                <a:schemeClr val="accent2"/>
              </a:buClr>
              <a:buSzPts val="2000"/>
              <a:buFont typeface="Hammersmith One"/>
              <a:buNone/>
              <a:defRPr sz="2000" b="1" i="0" u="none" strike="noStrike" cap="none">
                <a:solidFill>
                  <a:schemeClr val="accent2"/>
                </a:solidFill>
                <a:latin typeface="Hammersmith One"/>
                <a:ea typeface="Hammersmith One"/>
                <a:cs typeface="Hammersmith One"/>
                <a:sym typeface="Hammersmith One"/>
              </a:defRPr>
            </a:lvl1pPr>
            <a:lvl2pPr marL="914400" marR="0" lvl="1"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2pPr>
            <a:lvl3pPr marL="1371600" marR="0" lvl="2"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3pPr>
            <a:lvl4pPr marL="1828800" marR="0" lvl="3"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4pPr>
            <a:lvl5pPr marL="2286000" marR="0" lvl="4"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5pPr>
            <a:lvl6pPr marL="2743200" marR="0" lvl="5"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6pPr>
            <a:lvl7pPr marL="3200400" marR="0" lvl="6"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7pPr>
            <a:lvl8pPr marL="3657600" marR="0" lvl="7"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8pPr>
            <a:lvl9pPr marL="4114800" marR="0" lvl="8" indent="-317500" algn="l" rtl="0">
              <a:lnSpc>
                <a:spcPct val="100000"/>
              </a:lnSpc>
              <a:spcBef>
                <a:spcPts val="0"/>
              </a:spcBef>
              <a:spcAft>
                <a:spcPts val="0"/>
              </a:spcAft>
              <a:buClr>
                <a:schemeClr val="accent2"/>
              </a:buClr>
              <a:buSzPts val="2000"/>
              <a:buFont typeface="Hammersmith One"/>
              <a:buNone/>
              <a:defRPr sz="2000" b="0" i="0" u="none" strike="noStrike" cap="none">
                <a:solidFill>
                  <a:schemeClr val="accent2"/>
                </a:solidFill>
                <a:latin typeface="Hammersmith One"/>
                <a:ea typeface="Hammersmith One"/>
                <a:cs typeface="Hammersmith One"/>
                <a:sym typeface="Hammersmith One"/>
              </a:defRPr>
            </a:lvl9pPr>
          </a:lstStyle>
          <a:p>
            <a:pPr marL="0" lvl="0" indent="0" algn="l" rtl="0">
              <a:spcBef>
                <a:spcPts val="0"/>
              </a:spcBef>
              <a:spcAft>
                <a:spcPts val="1200"/>
              </a:spcAft>
              <a:buNone/>
            </a:pPr>
            <a:r>
              <a:rPr lang="en" sz="3600" dirty="0">
                <a:solidFill>
                  <a:schemeClr val="tx1"/>
                </a:solidFill>
                <a:latin typeface="Baskerville Old Face" panose="02020602080505020303" pitchFamily="18" charset="0"/>
              </a:rPr>
              <a:t>Family Travellers</a:t>
            </a:r>
            <a:endParaRPr sz="3600" dirty="0">
              <a:solidFill>
                <a:schemeClr val="tx1"/>
              </a:solidFill>
              <a:latin typeface="Baskerville Old Face" panose="02020602080505020303" pitchFamily="18" charset="0"/>
            </a:endParaRPr>
          </a:p>
        </p:txBody>
      </p:sp>
      <p:sp>
        <p:nvSpPr>
          <p:cNvPr id="25608" name="AutoShape 8" descr="Tourism Logo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10" name="AutoShape 10" descr="Tourism Logo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16" name="AutoShape 16"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18" name="AutoShape 18"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20" name="AutoShape 20" descr="The General Public - Photos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6" name="Picture 2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spTree>
    <p:extLst>
      <p:ext uri="{BB962C8B-B14F-4D97-AF65-F5344CB8AC3E}">
        <p14:creationId xmlns:p14="http://schemas.microsoft.com/office/powerpoint/2010/main" val="307067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62E357C-9D3E-4D65-AA6E-A55A17F68099}"/>
              </a:ext>
            </a:extLst>
          </p:cNvPr>
          <p:cNvSpPr/>
          <p:nvPr/>
        </p:nvSpPr>
        <p:spPr>
          <a:xfrm>
            <a:off x="1" y="1321419"/>
            <a:ext cx="12191999" cy="4325257"/>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algn="r"/>
            <a:r>
              <a:rPr lang="en-US" sz="4400" b="1" dirty="0">
                <a:latin typeface="Baskerville Old Face" panose="02020602080505020303" pitchFamily="18" charset="0"/>
              </a:rPr>
              <a:t>Nature of Scope of Guest Service</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646331"/>
          </a:xfrm>
          <a:prstGeom prst="rect">
            <a:avLst/>
          </a:prstGeom>
          <a:noFill/>
        </p:spPr>
        <p:txBody>
          <a:bodyPr wrap="square" rtlCol="0">
            <a:spAutoFit/>
          </a:bodyPr>
          <a:lstStyle/>
          <a:p>
            <a:pPr algn="ctr"/>
            <a:r>
              <a:rPr lang="en-US" dirty="0">
                <a:latin typeface="Century" panose="02040604050505020304" pitchFamily="18" charset="0"/>
              </a:rPr>
              <a:t>Food and Beverage</a:t>
            </a:r>
            <a:endParaRPr lang="en-US" sz="1800" b="0" dirty="0">
              <a:latin typeface="Century" panose="02040604050505020304" pitchFamily="18" charset="0"/>
            </a:endParaRPr>
          </a:p>
          <a:p>
            <a:pPr algn="ctr"/>
            <a:endParaRPr lang="en-US" dirty="0">
              <a:latin typeface="Century" panose="02040604050505020304" pitchFamily="18" charset="0"/>
            </a:endParaRP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800" dirty="0">
                <a:solidFill>
                  <a:schemeClr val="tx1"/>
                </a:solidFill>
                <a:latin typeface="Baskerville Old Face" panose="02020602080505020303" pitchFamily="18" charset="0"/>
                <a:ea typeface="Kozuka Gothic Pro B" panose="020B0800000000000000" pitchFamily="34" charset="-128"/>
              </a:rPr>
              <a:t>01</a:t>
            </a:r>
            <a:endParaRPr sz="4800" dirty="0">
              <a:solidFill>
                <a:schemeClr val="tx1"/>
              </a:solidFill>
              <a:latin typeface="Baskerville Old Face" panose="02020602080505020303" pitchFamily="18" charset="0"/>
              <a:ea typeface="Kozuka Gothic Pro B" panose="020B0800000000000000" pitchFamily="34" charset="-128"/>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03</a:t>
            </a:r>
            <a:endParaRPr sz="4400" dirty="0">
              <a:solidFill>
                <a:schemeClr val="tx1"/>
              </a:solidFill>
              <a:latin typeface="Baskerville Old Face" panose="02020602080505020303" pitchFamily="18" charset="0"/>
              <a:ea typeface="Kozuka Gothic Pro B" panose="020B0800000000000000" pitchFamily="34" charset="-128"/>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923330"/>
          </a:xfrm>
          <a:prstGeom prst="rect">
            <a:avLst/>
          </a:prstGeom>
          <a:noFill/>
        </p:spPr>
        <p:txBody>
          <a:bodyPr wrap="square" rtlCol="0">
            <a:spAutoFit/>
          </a:bodyPr>
          <a:lstStyle/>
          <a:p>
            <a:pPr algn="ctr"/>
            <a:r>
              <a:rPr lang="en-US" dirty="0">
                <a:latin typeface="Century" panose="02040604050505020304" pitchFamily="18" charset="0"/>
              </a:rPr>
              <a:t>Lodging activities</a:t>
            </a:r>
          </a:p>
          <a:p>
            <a:pPr algn="ctr"/>
            <a:r>
              <a:rPr lang="en-US" sz="1800" b="0" dirty="0">
                <a:latin typeface="Century" panose="02040604050505020304" pitchFamily="18" charset="0"/>
              </a:rPr>
              <a:t>(</a:t>
            </a:r>
            <a:r>
              <a:rPr lang="en-US" sz="1800" b="0" dirty="0" err="1">
                <a:latin typeface="Century" panose="02040604050505020304" pitchFamily="18" charset="0"/>
              </a:rPr>
              <a:t>Luo</a:t>
            </a:r>
            <a:r>
              <a:rPr lang="en-US" sz="1800" b="0" dirty="0">
                <a:latin typeface="Century" panose="02040604050505020304" pitchFamily="18" charset="0"/>
              </a:rPr>
              <a:t> et al., 2016)</a:t>
            </a:r>
          </a:p>
          <a:p>
            <a:pPr algn="ctr"/>
            <a:endParaRPr lang="en-US" dirty="0">
              <a:latin typeface="Century" panose="02040604050505020304" pitchFamily="18" charset="0"/>
            </a:endParaRP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646331"/>
          </a:xfrm>
          <a:prstGeom prst="rect">
            <a:avLst/>
          </a:prstGeom>
          <a:noFill/>
        </p:spPr>
        <p:txBody>
          <a:bodyPr wrap="square" rtlCol="0">
            <a:spAutoFit/>
          </a:bodyPr>
          <a:lstStyle/>
          <a:p>
            <a:pPr algn="ctr"/>
            <a:r>
              <a:rPr lang="en-US" dirty="0">
                <a:latin typeface="Century" panose="02040604050505020304" pitchFamily="18" charset="0"/>
              </a:rPr>
              <a:t>Activities of Recreation</a:t>
            </a:r>
            <a:endParaRPr lang="en-US" sz="1800" b="0" dirty="0">
              <a:latin typeface="Century" panose="02040604050505020304" pitchFamily="18" charset="0"/>
            </a:endParaRPr>
          </a:p>
          <a:p>
            <a:pPr algn="ctr"/>
            <a:endParaRPr lang="en-US" dirty="0">
              <a:latin typeface="Century" panose="02040604050505020304" pitchFamily="18" charset="0"/>
            </a:endParaRP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02</a:t>
            </a:r>
            <a:endParaRPr sz="4400" dirty="0">
              <a:solidFill>
                <a:schemeClr val="tx1"/>
              </a:solidFill>
              <a:latin typeface="Baskerville Old Face" panose="02020602080505020303" pitchFamily="18" charset="0"/>
              <a:ea typeface="Kozuka Gothic Pro B" panose="020B0800000000000000" pitchFamily="34" charset="-128"/>
            </a:endParaRPr>
          </a:p>
        </p:txBody>
      </p:sp>
      <p:pic>
        <p:nvPicPr>
          <p:cNvPr id="19" name="Picture 1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2"/>
            <a:ext cx="1875099" cy="1875099"/>
          </a:xfrm>
          <a:prstGeom prst="rect">
            <a:avLst/>
          </a:prstGeom>
        </p:spPr>
      </p:pic>
    </p:spTree>
    <p:extLst>
      <p:ext uri="{BB962C8B-B14F-4D97-AF65-F5344CB8AC3E}">
        <p14:creationId xmlns:p14="http://schemas.microsoft.com/office/powerpoint/2010/main" val="3398545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62E357C-9D3E-4D65-AA6E-A55A17F68099}"/>
              </a:ext>
            </a:extLst>
          </p:cNvPr>
          <p:cNvSpPr/>
          <p:nvPr/>
        </p:nvSpPr>
        <p:spPr>
          <a:xfrm>
            <a:off x="1" y="1321419"/>
            <a:ext cx="12191999" cy="4325257"/>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algn="r"/>
            <a:r>
              <a:rPr lang="en-US" sz="4400" b="1" dirty="0">
                <a:latin typeface="Baskerville Old Face" panose="02020602080505020303" pitchFamily="18" charset="0"/>
              </a:rPr>
              <a:t>Nature of Scope of Guest Service</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646331"/>
          </a:xfrm>
          <a:prstGeom prst="rect">
            <a:avLst/>
          </a:prstGeom>
          <a:noFill/>
        </p:spPr>
        <p:txBody>
          <a:bodyPr wrap="square" rtlCol="0">
            <a:spAutoFit/>
          </a:bodyPr>
          <a:lstStyle/>
          <a:p>
            <a:pPr algn="ctr"/>
            <a:r>
              <a:rPr lang="en-US" dirty="0">
                <a:latin typeface="Century" panose="02040604050505020304" pitchFamily="18" charset="0"/>
              </a:rPr>
              <a:t>Travel and Tourism</a:t>
            </a:r>
            <a:endParaRPr lang="en-US" sz="1800" b="0" dirty="0">
              <a:latin typeface="Century" panose="02040604050505020304" pitchFamily="18" charset="0"/>
            </a:endParaRPr>
          </a:p>
          <a:p>
            <a:pPr algn="ctr"/>
            <a:endParaRPr lang="en-US" dirty="0">
              <a:latin typeface="Century" panose="02040604050505020304" pitchFamily="18" charset="0"/>
            </a:endParaRP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800" b="0" dirty="0">
                <a:solidFill>
                  <a:schemeClr val="tx1"/>
                </a:solidFill>
                <a:latin typeface="Baskerville Old Face" panose="02020602080505020303" pitchFamily="18" charset="0"/>
                <a:ea typeface="Kozuka Gothic Pro B" panose="020B0800000000000000" pitchFamily="34" charset="-128"/>
              </a:rPr>
              <a:t>04</a:t>
            </a:r>
            <a:endParaRPr sz="4800" b="0" dirty="0">
              <a:solidFill>
                <a:schemeClr val="tx1"/>
              </a:solidFill>
              <a:latin typeface="Baskerville Old Face" panose="02020602080505020303" pitchFamily="18" charset="0"/>
              <a:ea typeface="Kozuka Gothic Pro B" panose="020B0800000000000000" pitchFamily="34" charset="-128"/>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06</a:t>
            </a:r>
            <a:endParaRPr sz="4400" dirty="0">
              <a:solidFill>
                <a:schemeClr val="tx1"/>
              </a:solidFill>
              <a:latin typeface="Baskerville Old Face" panose="02020602080505020303" pitchFamily="18" charset="0"/>
              <a:ea typeface="Kozuka Gothic Pro B" panose="020B0800000000000000" pitchFamily="34" charset="-128"/>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923330"/>
          </a:xfrm>
          <a:prstGeom prst="rect">
            <a:avLst/>
          </a:prstGeom>
          <a:noFill/>
        </p:spPr>
        <p:txBody>
          <a:bodyPr wrap="square" rtlCol="0">
            <a:spAutoFit/>
          </a:bodyPr>
          <a:lstStyle/>
          <a:p>
            <a:pPr algn="ctr"/>
            <a:r>
              <a:rPr lang="en-US" dirty="0">
                <a:latin typeface="Century" panose="02040604050505020304" pitchFamily="18" charset="0"/>
              </a:rPr>
              <a:t>Meetings</a:t>
            </a:r>
          </a:p>
          <a:p>
            <a:pPr algn="ctr"/>
            <a:r>
              <a:rPr lang="en-US" sz="1800" b="0" dirty="0">
                <a:latin typeface="Century" panose="02040604050505020304" pitchFamily="18" charset="0"/>
              </a:rPr>
              <a:t>(</a:t>
            </a:r>
            <a:r>
              <a:rPr lang="en-US" sz="1800" b="0" dirty="0" err="1">
                <a:latin typeface="Century" panose="02040604050505020304" pitchFamily="18" charset="0"/>
              </a:rPr>
              <a:t>Ozdemir</a:t>
            </a:r>
            <a:r>
              <a:rPr lang="en-US" sz="1800" b="0" dirty="0">
                <a:latin typeface="Century" panose="02040604050505020304" pitchFamily="18" charset="0"/>
              </a:rPr>
              <a:t> et al., 2019)</a:t>
            </a:r>
          </a:p>
          <a:p>
            <a:pPr algn="ctr"/>
            <a:endParaRPr lang="en-US" dirty="0">
              <a:latin typeface="Century" panose="02040604050505020304" pitchFamily="18" charset="0"/>
            </a:endParaRPr>
          </a:p>
        </p:txBody>
      </p:sp>
      <p:sp>
        <p:nvSpPr>
          <p:cNvPr id="12" name="TextBox 11">
            <a:extLst>
              <a:ext uri="{FF2B5EF4-FFF2-40B4-BE49-F238E27FC236}">
                <a16:creationId xmlns:a16="http://schemas.microsoft.com/office/drawing/2014/main" id="{8034F73F-A324-4639-A6E0-F0A4B09A9BD1}"/>
              </a:ext>
            </a:extLst>
          </p:cNvPr>
          <p:cNvSpPr txBox="1"/>
          <p:nvPr/>
        </p:nvSpPr>
        <p:spPr>
          <a:xfrm>
            <a:off x="7582968" y="3617589"/>
            <a:ext cx="2977664" cy="646331"/>
          </a:xfrm>
          <a:prstGeom prst="rect">
            <a:avLst/>
          </a:prstGeom>
          <a:noFill/>
        </p:spPr>
        <p:txBody>
          <a:bodyPr wrap="square" rtlCol="0">
            <a:spAutoFit/>
          </a:bodyPr>
          <a:lstStyle/>
          <a:p>
            <a:pPr algn="ctr"/>
            <a:r>
              <a:rPr lang="en-US" dirty="0">
                <a:latin typeface="Century" panose="02040604050505020304" pitchFamily="18" charset="0"/>
              </a:rPr>
              <a:t>Events</a:t>
            </a:r>
            <a:endParaRPr lang="en-US" sz="1800" b="0" dirty="0">
              <a:latin typeface="Century" panose="02040604050505020304" pitchFamily="18" charset="0"/>
            </a:endParaRPr>
          </a:p>
          <a:p>
            <a:pPr algn="ctr"/>
            <a:endParaRPr lang="en-US" dirty="0">
              <a:latin typeface="Century" panose="02040604050505020304" pitchFamily="18" charset="0"/>
            </a:endParaRP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05</a:t>
            </a:r>
            <a:endParaRPr sz="4400" dirty="0">
              <a:solidFill>
                <a:schemeClr val="tx1"/>
              </a:solidFill>
              <a:latin typeface="Baskerville Old Face" panose="02020602080505020303" pitchFamily="18" charset="0"/>
              <a:ea typeface="Kozuka Gothic Pro B" panose="020B0800000000000000" pitchFamily="34" charset="-128"/>
            </a:endParaRPr>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1875099" cy="1875099"/>
          </a:xfrm>
          <a:prstGeom prst="rect">
            <a:avLst/>
          </a:prstGeom>
        </p:spPr>
      </p:pic>
    </p:spTree>
    <p:extLst>
      <p:ext uri="{BB962C8B-B14F-4D97-AF65-F5344CB8AC3E}">
        <p14:creationId xmlns:p14="http://schemas.microsoft.com/office/powerpoint/2010/main" val="2613329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2500BA-903B-4695-B8A9-DD59404E1738}"/>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DBC3386-8EFB-45CF-9917-52E74183D565}"/>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E0611A8-C50F-424F-A79F-9E2DE3DEB19B}"/>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982A7468-8ECC-4FCC-938F-20BB2D4EA16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587BE3-FDB3-446D-9E05-A41FC1BBE3C9}"/>
              </a:ext>
            </a:extLst>
          </p:cNvPr>
          <p:cNvSpPr/>
          <p:nvPr/>
        </p:nvSpPr>
        <p:spPr>
          <a:xfrm>
            <a:off x="1" y="1266371"/>
            <a:ext cx="12191999" cy="5215452"/>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436D0B65-DDAB-4794-B38E-42B6ED3DFB3B}"/>
              </a:ext>
            </a:extLst>
          </p:cNvPr>
          <p:cNvSpPr txBox="1"/>
          <p:nvPr/>
        </p:nvSpPr>
        <p:spPr>
          <a:xfrm>
            <a:off x="2696901" y="1"/>
            <a:ext cx="9259747" cy="830997"/>
          </a:xfrm>
          <a:prstGeom prst="rect">
            <a:avLst/>
          </a:prstGeom>
          <a:noFill/>
        </p:spPr>
        <p:txBody>
          <a:bodyPr wrap="square" rtlCol="0">
            <a:spAutoFit/>
          </a:bodyPr>
          <a:lstStyle/>
          <a:p>
            <a:pPr algn="ctr"/>
            <a:r>
              <a:rPr lang="en" sz="4800" b="1" dirty="0">
                <a:latin typeface="Baskerville Old Face" panose="02020602080505020303" pitchFamily="18" charset="0"/>
              </a:rPr>
              <a:t>Role of Guest Service</a:t>
            </a:r>
            <a:endParaRPr lang="en-US" sz="4800" b="1" dirty="0">
              <a:latin typeface="Baskerville Old Face" panose="02020602080505020303" pitchFamily="18" charset="0"/>
            </a:endParaRPr>
          </a:p>
        </p:txBody>
      </p:sp>
      <p:sp>
        <p:nvSpPr>
          <p:cNvPr id="11" name="Google Shape;1320;p54">
            <a:extLst>
              <a:ext uri="{FF2B5EF4-FFF2-40B4-BE49-F238E27FC236}">
                <a16:creationId xmlns:a16="http://schemas.microsoft.com/office/drawing/2014/main" id="{F5F65172-632C-49FA-8053-7EF3C9C6CD01}"/>
              </a:ext>
            </a:extLst>
          </p:cNvPr>
          <p:cNvSpPr txBox="1">
            <a:spLocks noGrp="1"/>
          </p:cNvSpPr>
          <p:nvPr/>
        </p:nvSpPr>
        <p:spPr>
          <a:xfrm>
            <a:off x="416689" y="1840374"/>
            <a:ext cx="6377650" cy="3414531"/>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5200"/>
              <a:buFont typeface="Hammersmith One"/>
              <a:buNone/>
              <a:defRPr sz="5500" b="1" i="0" u="none" strike="noStrike" cap="none">
                <a:solidFill>
                  <a:srgbClr val="806860"/>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5200"/>
              <a:buFont typeface="Hammersmith One"/>
              <a:buNone/>
              <a:defRPr sz="5200" b="1" i="0" u="none" strike="noStrike" cap="none">
                <a:solidFill>
                  <a:schemeClr val="accent2"/>
                </a:solidFill>
                <a:latin typeface="Hammersmith One"/>
                <a:ea typeface="Hammersmith One"/>
                <a:cs typeface="Hammersmith One"/>
                <a:sym typeface="Hammersmith One"/>
              </a:defRPr>
            </a:lvl9pPr>
          </a:lstStyle>
          <a:p>
            <a:pPr algn="just"/>
            <a:r>
              <a:rPr lang="en-US" sz="3600" b="0" dirty="0">
                <a:solidFill>
                  <a:schemeClr val="tx1"/>
                </a:solidFill>
                <a:latin typeface="Times New Roman" pitchFamily="18" charset="0"/>
                <a:cs typeface="Times New Roman" pitchFamily="18" charset="0"/>
              </a:rPr>
              <a:t>Guest service refers to the implementation of the highest standards of customer service. Ensuring guest service is an important responsibility for Conrad Hotel (</a:t>
            </a:r>
            <a:r>
              <a:rPr lang="en-US" sz="3600" b="0" dirty="0" err="1">
                <a:solidFill>
                  <a:schemeClr val="tx1"/>
                </a:solidFill>
                <a:latin typeface="Times New Roman" pitchFamily="18" charset="0"/>
                <a:cs typeface="Times New Roman" pitchFamily="18" charset="0"/>
              </a:rPr>
              <a:t>Olorunsola</a:t>
            </a:r>
            <a:r>
              <a:rPr lang="en-US" sz="3600" b="0" dirty="0">
                <a:solidFill>
                  <a:schemeClr val="tx1"/>
                </a:solidFill>
                <a:latin typeface="Times New Roman" pitchFamily="18" charset="0"/>
                <a:cs typeface="Times New Roman" pitchFamily="18" charset="0"/>
              </a:rPr>
              <a:t> et al., 2022).</a:t>
            </a:r>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pic>
        <p:nvPicPr>
          <p:cNvPr id="8194" name="Picture 2" descr="Epic Logo, Seven Logo, Guest Services Logo - Youtube Logo Light Blue | Full  Size PNG Download | Seek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18430" y="1753494"/>
            <a:ext cx="4791987" cy="4791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09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62E357C-9D3E-4D65-AA6E-A55A17F68099}"/>
              </a:ext>
            </a:extLst>
          </p:cNvPr>
          <p:cNvSpPr/>
          <p:nvPr/>
        </p:nvSpPr>
        <p:spPr>
          <a:xfrm>
            <a:off x="1" y="1266371"/>
            <a:ext cx="12191999" cy="4325257"/>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algn="ctr"/>
            <a:r>
              <a:rPr lang="en-US" sz="4400" b="1" dirty="0">
                <a:latin typeface="Baskerville Old Face" panose="02020602080505020303" pitchFamily="18" charset="0"/>
              </a:rPr>
              <a:t>Advantages of Guest Service</a:t>
            </a:r>
          </a:p>
        </p:txBody>
      </p:sp>
      <p:sp>
        <p:nvSpPr>
          <p:cNvPr id="8" name="TextBox 7">
            <a:extLst>
              <a:ext uri="{FF2B5EF4-FFF2-40B4-BE49-F238E27FC236}">
                <a16:creationId xmlns:a16="http://schemas.microsoft.com/office/drawing/2014/main" id="{1A4E9D9D-4849-458C-B991-142EF9C99F4C}"/>
              </a:ext>
            </a:extLst>
          </p:cNvPr>
          <p:cNvSpPr txBox="1"/>
          <p:nvPr/>
        </p:nvSpPr>
        <p:spPr>
          <a:xfrm>
            <a:off x="1489499" y="3614996"/>
            <a:ext cx="2977657" cy="1200329"/>
          </a:xfrm>
          <a:prstGeom prst="rect">
            <a:avLst/>
          </a:prstGeom>
          <a:noFill/>
        </p:spPr>
        <p:txBody>
          <a:bodyPr wrap="square" rtlCol="0">
            <a:spAutoFit/>
          </a:bodyPr>
          <a:lstStyle/>
          <a:p>
            <a:pPr algn="ctr"/>
            <a:r>
              <a:rPr lang="en-US" sz="1800" b="0" dirty="0">
                <a:latin typeface="Century" panose="02040604050505020304" pitchFamily="18" charset="0"/>
              </a:rPr>
              <a:t>Enhancing Brand Value and Reputation of Conrad Hotel (</a:t>
            </a:r>
            <a:r>
              <a:rPr lang="en-US" sz="1800" b="0" dirty="0" err="1">
                <a:latin typeface="Century" panose="02040604050505020304" pitchFamily="18" charset="0"/>
              </a:rPr>
              <a:t>Baek</a:t>
            </a:r>
            <a:r>
              <a:rPr lang="en-US" sz="1800" b="0" dirty="0">
                <a:latin typeface="Century" panose="02040604050505020304" pitchFamily="18" charset="0"/>
              </a:rPr>
              <a:t> et al., 2020)</a:t>
            </a:r>
          </a:p>
          <a:p>
            <a:pPr algn="ctr"/>
            <a:endParaRPr lang="en-US" dirty="0">
              <a:latin typeface="Century" panose="02040604050505020304" pitchFamily="18" charset="0"/>
            </a:endParaRP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800" dirty="0">
                <a:solidFill>
                  <a:schemeClr val="tx1"/>
                </a:solidFill>
                <a:latin typeface="Baskerville Old Face" panose="02020602080505020303" pitchFamily="18" charset="0"/>
                <a:ea typeface="Kozuka Gothic Pro B" panose="020B0800000000000000" pitchFamily="34" charset="-128"/>
              </a:rPr>
              <a:t>01</a:t>
            </a:r>
            <a:endParaRPr sz="4800" dirty="0">
              <a:solidFill>
                <a:schemeClr val="tx1"/>
              </a:solidFill>
              <a:latin typeface="Baskerville Old Face" panose="02020602080505020303" pitchFamily="18" charset="0"/>
              <a:ea typeface="Kozuka Gothic Pro B" panose="020B0800000000000000" pitchFamily="34" charset="-128"/>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03</a:t>
            </a:r>
            <a:endParaRPr sz="4400" dirty="0">
              <a:solidFill>
                <a:schemeClr val="tx1"/>
              </a:solidFill>
              <a:latin typeface="Baskerville Old Face" panose="02020602080505020303" pitchFamily="18" charset="0"/>
              <a:ea typeface="Kozuka Gothic Pro B" panose="020B0800000000000000" pitchFamily="34" charset="-128"/>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923330"/>
          </a:xfrm>
          <a:prstGeom prst="rect">
            <a:avLst/>
          </a:prstGeom>
          <a:noFill/>
        </p:spPr>
        <p:txBody>
          <a:bodyPr wrap="square" rtlCol="0">
            <a:spAutoFit/>
          </a:bodyPr>
          <a:lstStyle/>
          <a:p>
            <a:pPr algn="ctr"/>
            <a:r>
              <a:rPr lang="en-US" dirty="0">
                <a:latin typeface="Century" panose="02040604050505020304" pitchFamily="18" charset="0"/>
              </a:rPr>
              <a:t>Good Guest Service is well for Guest Loyalty and Satisfaction</a:t>
            </a: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923330"/>
          </a:xfrm>
          <a:prstGeom prst="rect">
            <a:avLst/>
          </a:prstGeom>
          <a:noFill/>
        </p:spPr>
        <p:txBody>
          <a:bodyPr wrap="square" rtlCol="0">
            <a:spAutoFit/>
          </a:bodyPr>
          <a:lstStyle/>
          <a:p>
            <a:pPr algn="ctr"/>
            <a:r>
              <a:rPr lang="en-US" dirty="0">
                <a:latin typeface="Century" panose="02040604050505020304" pitchFamily="18" charset="0"/>
              </a:rPr>
              <a:t>Good Guest Service can increase the Annual Revenue of Conrad Hotel</a:t>
            </a: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02</a:t>
            </a:r>
            <a:endParaRPr sz="4400" dirty="0">
              <a:solidFill>
                <a:schemeClr val="tx1"/>
              </a:solidFill>
              <a:latin typeface="Baskerville Old Face" panose="02020602080505020303" pitchFamily="18" charset="0"/>
              <a:ea typeface="Kozuka Gothic Pro B" panose="020B0800000000000000" pitchFamily="34" charset="-128"/>
            </a:endParaRPr>
          </a:p>
        </p:txBody>
      </p:sp>
      <p:pic>
        <p:nvPicPr>
          <p:cNvPr id="17" name="Picture 1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spTree>
    <p:extLst>
      <p:ext uri="{BB962C8B-B14F-4D97-AF65-F5344CB8AC3E}">
        <p14:creationId xmlns:p14="http://schemas.microsoft.com/office/powerpoint/2010/main" val="2048111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167B18-7704-4994-83EF-918CA82F9A51}"/>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33BBC7D-A8B2-4699-9EA8-7C7D44EB4214}"/>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298380A-F575-4556-BFCE-6F5341D877FE}"/>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B8CAFDF1-FAD1-4762-83D8-036A7AA7FB34}"/>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62E357C-9D3E-4D65-AA6E-A55A17F68099}"/>
              </a:ext>
            </a:extLst>
          </p:cNvPr>
          <p:cNvSpPr/>
          <p:nvPr/>
        </p:nvSpPr>
        <p:spPr>
          <a:xfrm>
            <a:off x="1" y="1266371"/>
            <a:ext cx="12191999" cy="4325257"/>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6804FEB-8D63-4912-932F-59B38A5C11DA}"/>
              </a:ext>
            </a:extLst>
          </p:cNvPr>
          <p:cNvSpPr txBox="1"/>
          <p:nvPr/>
        </p:nvSpPr>
        <p:spPr>
          <a:xfrm>
            <a:off x="0" y="264729"/>
            <a:ext cx="12192000" cy="769441"/>
          </a:xfrm>
          <a:prstGeom prst="rect">
            <a:avLst/>
          </a:prstGeom>
          <a:noFill/>
        </p:spPr>
        <p:txBody>
          <a:bodyPr wrap="square" rtlCol="0">
            <a:spAutoFit/>
          </a:bodyPr>
          <a:lstStyle/>
          <a:p>
            <a:pPr algn="ctr"/>
            <a:r>
              <a:rPr lang="en-US" sz="4400" b="1" dirty="0">
                <a:latin typeface="Baskerville Old Face" panose="02020602080505020303" pitchFamily="18" charset="0"/>
              </a:rPr>
              <a:t>Functions of Guest Service</a:t>
            </a:r>
          </a:p>
        </p:txBody>
      </p:sp>
      <p:sp>
        <p:nvSpPr>
          <p:cNvPr id="8" name="TextBox 7">
            <a:extLst>
              <a:ext uri="{FF2B5EF4-FFF2-40B4-BE49-F238E27FC236}">
                <a16:creationId xmlns:a16="http://schemas.microsoft.com/office/drawing/2014/main" id="{1A4E9D9D-4849-458C-B991-142EF9C99F4C}"/>
              </a:ext>
            </a:extLst>
          </p:cNvPr>
          <p:cNvSpPr txBox="1"/>
          <p:nvPr/>
        </p:nvSpPr>
        <p:spPr>
          <a:xfrm>
            <a:off x="1377392" y="3614996"/>
            <a:ext cx="3263389" cy="646331"/>
          </a:xfrm>
          <a:prstGeom prst="rect">
            <a:avLst/>
          </a:prstGeom>
          <a:noFill/>
        </p:spPr>
        <p:txBody>
          <a:bodyPr wrap="square" rtlCol="0">
            <a:spAutoFit/>
          </a:bodyPr>
          <a:lstStyle/>
          <a:p>
            <a:pPr algn="ctr"/>
            <a:r>
              <a:rPr lang="en-US" dirty="0">
                <a:latin typeface="Century" panose="02040604050505020304" pitchFamily="18" charset="0"/>
              </a:rPr>
              <a:t>Check in &amp; Check out process and Accommodation</a:t>
            </a:r>
          </a:p>
        </p:txBody>
      </p:sp>
      <p:sp>
        <p:nvSpPr>
          <p:cNvPr id="9" name="Google Shape;1341;p56">
            <a:hlinkClick r:id="" action="ppaction://noaction"/>
            <a:extLst>
              <a:ext uri="{FF2B5EF4-FFF2-40B4-BE49-F238E27FC236}">
                <a16:creationId xmlns:a16="http://schemas.microsoft.com/office/drawing/2014/main" id="{66B0CBCB-3F6E-4F93-A2AD-31432221DD35}"/>
              </a:ext>
            </a:extLst>
          </p:cNvPr>
          <p:cNvSpPr txBox="1">
            <a:spLocks noGrp="1"/>
          </p:cNvSpPr>
          <p:nvPr/>
        </p:nvSpPr>
        <p:spPr>
          <a:xfrm>
            <a:off x="2590741" y="2462430"/>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800" dirty="0">
                <a:solidFill>
                  <a:schemeClr val="tx1"/>
                </a:solidFill>
                <a:latin typeface="Baskerville Old Face" panose="02020602080505020303" pitchFamily="18" charset="0"/>
                <a:ea typeface="Kozuka Gothic Pro B" panose="020B0800000000000000" pitchFamily="34" charset="-128"/>
              </a:rPr>
              <a:t>01</a:t>
            </a:r>
            <a:endParaRPr sz="4800" dirty="0">
              <a:solidFill>
                <a:schemeClr val="tx1"/>
              </a:solidFill>
              <a:latin typeface="Baskerville Old Face" panose="02020602080505020303" pitchFamily="18" charset="0"/>
              <a:ea typeface="Kozuka Gothic Pro B" panose="020B0800000000000000" pitchFamily="34" charset="-128"/>
            </a:endParaRPr>
          </a:p>
        </p:txBody>
      </p:sp>
      <p:sp>
        <p:nvSpPr>
          <p:cNvPr id="10" name="Google Shape;1341;p56">
            <a:hlinkClick r:id="" action="ppaction://noaction"/>
            <a:extLst>
              <a:ext uri="{FF2B5EF4-FFF2-40B4-BE49-F238E27FC236}">
                <a16:creationId xmlns:a16="http://schemas.microsoft.com/office/drawing/2014/main" id="{CFFDDB15-84E8-4BB8-8320-10B74300FE9E}"/>
              </a:ext>
            </a:extLst>
          </p:cNvPr>
          <p:cNvSpPr txBox="1">
            <a:spLocks noGrp="1"/>
          </p:cNvSpPr>
          <p:nvPr/>
        </p:nvSpPr>
        <p:spPr>
          <a:xfrm>
            <a:off x="8528434" y="2456494"/>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03</a:t>
            </a:r>
            <a:endParaRPr sz="4400" dirty="0">
              <a:solidFill>
                <a:schemeClr val="tx1"/>
              </a:solidFill>
              <a:latin typeface="Baskerville Old Face" panose="02020602080505020303" pitchFamily="18" charset="0"/>
              <a:ea typeface="Kozuka Gothic Pro B" panose="020B0800000000000000" pitchFamily="34" charset="-128"/>
            </a:endParaRPr>
          </a:p>
        </p:txBody>
      </p:sp>
      <p:sp>
        <p:nvSpPr>
          <p:cNvPr id="11" name="TextBox 10">
            <a:extLst>
              <a:ext uri="{FF2B5EF4-FFF2-40B4-BE49-F238E27FC236}">
                <a16:creationId xmlns:a16="http://schemas.microsoft.com/office/drawing/2014/main" id="{9E082803-B61F-465F-8503-0737D0631564}"/>
              </a:ext>
            </a:extLst>
          </p:cNvPr>
          <p:cNvSpPr txBox="1"/>
          <p:nvPr/>
        </p:nvSpPr>
        <p:spPr>
          <a:xfrm>
            <a:off x="4607169" y="3614996"/>
            <a:ext cx="2977661" cy="646331"/>
          </a:xfrm>
          <a:prstGeom prst="rect">
            <a:avLst/>
          </a:prstGeom>
          <a:noFill/>
        </p:spPr>
        <p:txBody>
          <a:bodyPr wrap="square" rtlCol="0">
            <a:spAutoFit/>
          </a:bodyPr>
          <a:lstStyle/>
          <a:p>
            <a:pPr algn="ctr"/>
            <a:r>
              <a:rPr lang="en-US" dirty="0">
                <a:latin typeface="Century" panose="02040604050505020304" pitchFamily="18" charset="0"/>
              </a:rPr>
              <a:t>Emergency Doctor and Car Rental Services</a:t>
            </a:r>
          </a:p>
        </p:txBody>
      </p:sp>
      <p:sp>
        <p:nvSpPr>
          <p:cNvPr id="12" name="TextBox 11">
            <a:extLst>
              <a:ext uri="{FF2B5EF4-FFF2-40B4-BE49-F238E27FC236}">
                <a16:creationId xmlns:a16="http://schemas.microsoft.com/office/drawing/2014/main" id="{8034F73F-A324-4639-A6E0-F0A4B09A9BD1}"/>
              </a:ext>
            </a:extLst>
          </p:cNvPr>
          <p:cNvSpPr txBox="1"/>
          <p:nvPr/>
        </p:nvSpPr>
        <p:spPr>
          <a:xfrm>
            <a:off x="7745018" y="3617589"/>
            <a:ext cx="2977664" cy="923330"/>
          </a:xfrm>
          <a:prstGeom prst="rect">
            <a:avLst/>
          </a:prstGeom>
          <a:noFill/>
        </p:spPr>
        <p:txBody>
          <a:bodyPr wrap="square" rtlCol="0">
            <a:spAutoFit/>
          </a:bodyPr>
          <a:lstStyle/>
          <a:p>
            <a:pPr algn="ctr"/>
            <a:r>
              <a:rPr lang="en-US" dirty="0">
                <a:latin typeface="Century" panose="02040604050505020304" pitchFamily="18" charset="0"/>
              </a:rPr>
              <a:t>Spa, Gym and Playing service (</a:t>
            </a:r>
            <a:r>
              <a:rPr lang="en-US" dirty="0" err="1">
                <a:latin typeface="Century" panose="02040604050505020304" pitchFamily="18" charset="0"/>
              </a:rPr>
              <a:t>Worsfold</a:t>
            </a:r>
            <a:r>
              <a:rPr lang="en-US" dirty="0">
                <a:latin typeface="Century" panose="02040604050505020304" pitchFamily="18" charset="0"/>
              </a:rPr>
              <a:t> et al., 2016)</a:t>
            </a:r>
          </a:p>
        </p:txBody>
      </p:sp>
      <p:sp>
        <p:nvSpPr>
          <p:cNvPr id="13" name="Flowchart: Connector 12">
            <a:extLst>
              <a:ext uri="{FF2B5EF4-FFF2-40B4-BE49-F238E27FC236}">
                <a16:creationId xmlns:a16="http://schemas.microsoft.com/office/drawing/2014/main" id="{9707290B-3AB4-4F85-965B-680886226671}"/>
              </a:ext>
            </a:extLst>
          </p:cNvPr>
          <p:cNvSpPr/>
          <p:nvPr/>
        </p:nvSpPr>
        <p:spPr>
          <a:xfrm>
            <a:off x="2490228"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4" name="Flowchart: Connector 13">
            <a:extLst>
              <a:ext uri="{FF2B5EF4-FFF2-40B4-BE49-F238E27FC236}">
                <a16:creationId xmlns:a16="http://schemas.microsoft.com/office/drawing/2014/main" id="{15854B94-73E1-414E-99AE-2E2A50948C0B}"/>
              </a:ext>
            </a:extLst>
          </p:cNvPr>
          <p:cNvSpPr/>
          <p:nvPr/>
        </p:nvSpPr>
        <p:spPr>
          <a:xfrm>
            <a:off x="8449695" y="2279952"/>
            <a:ext cx="1179631" cy="1132446"/>
          </a:xfrm>
          <a:prstGeom prst="flowChartConnector">
            <a:avLst/>
          </a:prstGeom>
          <a:noFill/>
          <a:ln w="57150">
            <a:solidFill>
              <a:schemeClr val="tx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5" name="Flowchart: Connector 14">
            <a:extLst>
              <a:ext uri="{FF2B5EF4-FFF2-40B4-BE49-F238E27FC236}">
                <a16:creationId xmlns:a16="http://schemas.microsoft.com/office/drawing/2014/main" id="{94478A47-D973-4DA2-B934-A7A651621931}"/>
              </a:ext>
            </a:extLst>
          </p:cNvPr>
          <p:cNvSpPr/>
          <p:nvPr/>
        </p:nvSpPr>
        <p:spPr>
          <a:xfrm>
            <a:off x="5469961" y="2290942"/>
            <a:ext cx="1179631" cy="1132446"/>
          </a:xfrm>
          <a:prstGeom prst="flowChartConnector">
            <a:avLst/>
          </a:prstGeom>
          <a:noFill/>
          <a:ln w="57150"/>
        </p:spPr>
        <p:style>
          <a:lnRef idx="2">
            <a:schemeClr val="dk1"/>
          </a:lnRef>
          <a:fillRef idx="1">
            <a:schemeClr val="lt1"/>
          </a:fillRef>
          <a:effectRef idx="0">
            <a:schemeClr val="dk1"/>
          </a:effectRef>
          <a:fontRef idx="minor">
            <a:schemeClr val="dk1"/>
          </a:fontRef>
        </p:style>
        <p:txBody>
          <a:bodyPr rtlCol="0" anchor="ctr"/>
          <a:lstStyle/>
          <a:p>
            <a:pPr algn="ctr"/>
            <a:endParaRPr lang="en-US" dirty="0">
              <a:solidFill>
                <a:schemeClr val="bg2">
                  <a:lumMod val="25000"/>
                </a:schemeClr>
              </a:solidFill>
            </a:endParaRPr>
          </a:p>
        </p:txBody>
      </p:sp>
      <p:sp>
        <p:nvSpPr>
          <p:cNvPr id="16" name="Google Shape;1341;p56">
            <a:hlinkClick r:id="" action="ppaction://noaction"/>
            <a:extLst>
              <a:ext uri="{FF2B5EF4-FFF2-40B4-BE49-F238E27FC236}">
                <a16:creationId xmlns:a16="http://schemas.microsoft.com/office/drawing/2014/main" id="{CFF94E93-095C-4586-9EEE-7485D111D3F4}"/>
              </a:ext>
            </a:extLst>
          </p:cNvPr>
          <p:cNvSpPr txBox="1">
            <a:spLocks noGrp="1"/>
          </p:cNvSpPr>
          <p:nvPr/>
        </p:nvSpPr>
        <p:spPr>
          <a:xfrm>
            <a:off x="5548700" y="2444621"/>
            <a:ext cx="1022152" cy="768435"/>
          </a:xfrm>
          <a:prstGeom prst="rect">
            <a:avLst/>
          </a:prstGeom>
          <a:noFill/>
          <a:ln>
            <a:noFill/>
          </a:ln>
        </p:spPr>
        <p:txBody>
          <a:bodyPr spcFirstLastPara="1" wrap="square" lIns="91425" tIns="118850"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1800"/>
              <a:buFont typeface="Hammersmith One"/>
              <a:buNone/>
              <a:defRPr sz="2400" b="1" i="0" u="none" strike="noStrike" cap="none">
                <a:solidFill>
                  <a:schemeClr val="accent5"/>
                </a:solidFill>
                <a:latin typeface="Hammersmith One"/>
                <a:ea typeface="Hammersmith One"/>
                <a:cs typeface="Hammersmith One"/>
                <a:sym typeface="Hammersmith One"/>
              </a:defRPr>
            </a:lvl1pPr>
            <a:lvl2pPr marR="0" lvl="1"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2pPr>
            <a:lvl3pPr marR="0" lvl="2"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3pPr>
            <a:lvl4pPr marR="0" lvl="3"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4pPr>
            <a:lvl5pPr marR="0" lvl="4"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5pPr>
            <a:lvl6pPr marR="0" lvl="5"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6pPr>
            <a:lvl7pPr marR="0" lvl="6"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7pPr>
            <a:lvl8pPr marR="0" lvl="7"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8pPr>
            <a:lvl9pPr marR="0" lvl="8" algn="ctr" rtl="0">
              <a:lnSpc>
                <a:spcPct val="100000"/>
              </a:lnSpc>
              <a:spcBef>
                <a:spcPts val="0"/>
              </a:spcBef>
              <a:spcAft>
                <a:spcPts val="0"/>
              </a:spcAft>
              <a:buClr>
                <a:schemeClr val="accent2"/>
              </a:buClr>
              <a:buSzPts val="1800"/>
              <a:buFont typeface="Hammersmith One"/>
              <a:buNone/>
              <a:defRPr sz="1800" b="1" i="0" u="none" strike="noStrike" cap="none">
                <a:solidFill>
                  <a:schemeClr val="accent2"/>
                </a:solidFill>
                <a:latin typeface="Hammersmith One"/>
                <a:ea typeface="Hammersmith One"/>
                <a:cs typeface="Hammersmith One"/>
                <a:sym typeface="Hammersmith One"/>
              </a:defRPr>
            </a:lvl9pPr>
          </a:lstStyle>
          <a:p>
            <a:pPr marL="0" lvl="0" indent="0" algn="ctr" rtl="0">
              <a:spcBef>
                <a:spcPts val="0"/>
              </a:spcBef>
              <a:spcAft>
                <a:spcPts val="0"/>
              </a:spcAft>
              <a:buNone/>
            </a:pPr>
            <a:r>
              <a:rPr lang="en" sz="4400" dirty="0">
                <a:solidFill>
                  <a:schemeClr val="tx1"/>
                </a:solidFill>
                <a:latin typeface="Baskerville Old Face" panose="02020602080505020303" pitchFamily="18" charset="0"/>
                <a:ea typeface="Kozuka Gothic Pro B" panose="020B0800000000000000" pitchFamily="34" charset="-128"/>
              </a:rPr>
              <a:t>02</a:t>
            </a:r>
            <a:endParaRPr sz="4400" dirty="0">
              <a:solidFill>
                <a:schemeClr val="tx1"/>
              </a:solidFill>
              <a:latin typeface="Baskerville Old Face" panose="02020602080505020303" pitchFamily="18" charset="0"/>
              <a:ea typeface="Kozuka Gothic Pro B" panose="020B0800000000000000" pitchFamily="34" charset="-128"/>
            </a:endParaRPr>
          </a:p>
        </p:txBody>
      </p:sp>
      <p:pic>
        <p:nvPicPr>
          <p:cNvPr id="19" name="Picture 1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spTree>
    <p:extLst>
      <p:ext uri="{BB962C8B-B14F-4D97-AF65-F5344CB8AC3E}">
        <p14:creationId xmlns:p14="http://schemas.microsoft.com/office/powerpoint/2010/main" val="3398545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625143"/>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A472A8-EC30-4047-A06F-15F8A02441F2}"/>
              </a:ext>
            </a:extLst>
          </p:cNvPr>
          <p:cNvSpPr txBox="1"/>
          <p:nvPr/>
        </p:nvSpPr>
        <p:spPr>
          <a:xfrm>
            <a:off x="347242" y="1356426"/>
            <a:ext cx="6308201" cy="4401205"/>
          </a:xfrm>
          <a:prstGeom prst="rect">
            <a:avLst/>
          </a:prstGeom>
          <a:noFill/>
        </p:spPr>
        <p:txBody>
          <a:bodyPr wrap="square" rtlCol="0">
            <a:spAutoFit/>
          </a:bodyPr>
          <a:lstStyle/>
          <a:p>
            <a:pPr algn="just"/>
            <a:r>
              <a:rPr lang="en-US" sz="4000" dirty="0">
                <a:latin typeface="Times New Roman" pitchFamily="18" charset="0"/>
                <a:cs typeface="Times New Roman" pitchFamily="18" charset="0"/>
              </a:rPr>
              <a:t>Hospitality refers to the overall system of how a hotel serves its guests. Hospitality is an important method in the hotel industry through which Conrad Hotel can serve its potential guests (</a:t>
            </a:r>
            <a:r>
              <a:rPr lang="en-US" sz="4000" dirty="0" err="1">
                <a:latin typeface="Times New Roman" pitchFamily="18" charset="0"/>
                <a:cs typeface="Times New Roman" pitchFamily="18" charset="0"/>
              </a:rPr>
              <a:t>Ionel</a:t>
            </a:r>
            <a:r>
              <a:rPr lang="en-US" sz="4000" dirty="0">
                <a:latin typeface="Times New Roman" pitchFamily="18" charset="0"/>
                <a:cs typeface="Times New Roman" pitchFamily="18" charset="0"/>
              </a:rPr>
              <a:t>, 2016).</a:t>
            </a:r>
          </a:p>
        </p:txBody>
      </p:sp>
      <p:sp>
        <p:nvSpPr>
          <p:cNvPr id="9" name="TextBox 8"/>
          <p:cNvSpPr txBox="1"/>
          <p:nvPr/>
        </p:nvSpPr>
        <p:spPr>
          <a:xfrm>
            <a:off x="2905245" y="231494"/>
            <a:ext cx="8727311" cy="646331"/>
          </a:xfrm>
          <a:prstGeom prst="rect">
            <a:avLst/>
          </a:prstGeom>
          <a:noFill/>
        </p:spPr>
        <p:txBody>
          <a:bodyPr wrap="square" rtlCol="0">
            <a:spAutoFit/>
          </a:bodyPr>
          <a:lstStyle/>
          <a:p>
            <a:r>
              <a:rPr lang="en-US" sz="3600" b="1" dirty="0">
                <a:latin typeface="Times New Roman" pitchFamily="18" charset="0"/>
                <a:cs typeface="Times New Roman" pitchFamily="18" charset="0"/>
              </a:rPr>
              <a:t>Importance of Hospitality on Conrad Hotel </a:t>
            </a: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pic>
        <p:nvPicPr>
          <p:cNvPr id="5122" name="Picture 2" descr="Upmarket, Elegant, Hospitality Logo Design for Hospitality Environments by  solidinto | Design #1716510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75507" y="1956121"/>
            <a:ext cx="4216493" cy="3935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981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A472A8-EC30-4047-A06F-15F8A02441F2}"/>
              </a:ext>
            </a:extLst>
          </p:cNvPr>
          <p:cNvSpPr txBox="1"/>
          <p:nvPr/>
        </p:nvSpPr>
        <p:spPr>
          <a:xfrm>
            <a:off x="239327" y="2120355"/>
            <a:ext cx="3680750" cy="461665"/>
          </a:xfrm>
          <a:prstGeom prst="rect">
            <a:avLst/>
          </a:prstGeom>
          <a:noFill/>
        </p:spPr>
        <p:txBody>
          <a:bodyPr wrap="square" rtlCol="0">
            <a:spAutoFit/>
          </a:bodyPr>
          <a:lstStyle/>
          <a:p>
            <a:pPr algn="ctr"/>
            <a:r>
              <a:rPr lang="en-US" sz="2400" b="1" dirty="0"/>
              <a:t>Latest Technology</a:t>
            </a:r>
          </a:p>
        </p:txBody>
      </p:sp>
      <p:sp>
        <p:nvSpPr>
          <p:cNvPr id="9" name="TextBox 8"/>
          <p:cNvSpPr txBox="1"/>
          <p:nvPr/>
        </p:nvSpPr>
        <p:spPr>
          <a:xfrm>
            <a:off x="2905246" y="231494"/>
            <a:ext cx="8380070" cy="707886"/>
          </a:xfrm>
          <a:prstGeom prst="rect">
            <a:avLst/>
          </a:prstGeom>
          <a:noFill/>
        </p:spPr>
        <p:txBody>
          <a:bodyPr wrap="square" rtlCol="0">
            <a:spAutoFit/>
          </a:bodyPr>
          <a:lstStyle/>
          <a:p>
            <a:r>
              <a:rPr lang="en-US" sz="4000" b="1" dirty="0"/>
              <a:t>How to exceed Guest Expectation</a:t>
            </a:r>
          </a:p>
        </p:txBody>
      </p:sp>
      <p:sp>
        <p:nvSpPr>
          <p:cNvPr id="10" name="TextBox 9"/>
          <p:cNvSpPr txBox="1"/>
          <p:nvPr/>
        </p:nvSpPr>
        <p:spPr>
          <a:xfrm>
            <a:off x="8229619" y="2120354"/>
            <a:ext cx="2627452" cy="707886"/>
          </a:xfrm>
          <a:prstGeom prst="rect">
            <a:avLst/>
          </a:prstGeom>
          <a:noFill/>
        </p:spPr>
        <p:txBody>
          <a:bodyPr wrap="square" rtlCol="0">
            <a:spAutoFit/>
          </a:bodyPr>
          <a:lstStyle/>
          <a:p>
            <a:r>
              <a:rPr lang="en-US" sz="2400" b="1" dirty="0"/>
              <a:t>Employee Training</a:t>
            </a:r>
          </a:p>
          <a:p>
            <a:r>
              <a:rPr lang="en-US" sz="1600" b="1" dirty="0"/>
              <a:t>(</a:t>
            </a:r>
            <a:r>
              <a:rPr lang="en-US" sz="1600" b="1" dirty="0" err="1"/>
              <a:t>Seidu</a:t>
            </a:r>
            <a:r>
              <a:rPr lang="en-US" sz="1600" b="1" dirty="0"/>
              <a:t> et al., 2022)</a:t>
            </a:r>
          </a:p>
        </p:txBody>
      </p:sp>
      <p:sp>
        <p:nvSpPr>
          <p:cNvPr id="7" name="TextBox 6"/>
          <p:cNvSpPr txBox="1"/>
          <p:nvPr/>
        </p:nvSpPr>
        <p:spPr>
          <a:xfrm>
            <a:off x="4224771" y="2143504"/>
            <a:ext cx="3275635" cy="461665"/>
          </a:xfrm>
          <a:prstGeom prst="rect">
            <a:avLst/>
          </a:prstGeom>
          <a:noFill/>
        </p:spPr>
        <p:txBody>
          <a:bodyPr wrap="square" rtlCol="0">
            <a:spAutoFit/>
          </a:bodyPr>
          <a:lstStyle/>
          <a:p>
            <a:r>
              <a:rPr lang="en-US" sz="2400" b="1" dirty="0"/>
              <a:t>Smart Room  and Gym</a:t>
            </a:r>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pic>
        <p:nvPicPr>
          <p:cNvPr id="4098" name="Picture 2" descr="Top 10 Trending Technologies - Latest Technologies of 202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1367" y="3160809"/>
            <a:ext cx="3096669" cy="105435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re Smart Rooms a Smart Move for Hotel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1915" y="2917025"/>
            <a:ext cx="3781345" cy="203298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raining - Shop The Best Discounts Online OFF 6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57150" y="2934530"/>
            <a:ext cx="3878617" cy="201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981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5389072"/>
          </a:xfrm>
          <a:prstGeom prst="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p:cNvSpPr txBox="1"/>
          <p:nvPr/>
        </p:nvSpPr>
        <p:spPr>
          <a:xfrm>
            <a:off x="2905246" y="231494"/>
            <a:ext cx="8380070" cy="707886"/>
          </a:xfrm>
          <a:prstGeom prst="rect">
            <a:avLst/>
          </a:prstGeom>
          <a:noFill/>
        </p:spPr>
        <p:txBody>
          <a:bodyPr wrap="square" rtlCol="0">
            <a:spAutoFit/>
          </a:bodyPr>
          <a:lstStyle/>
          <a:p>
            <a:r>
              <a:rPr lang="en-US" sz="4000" b="1" dirty="0"/>
              <a:t>Reference</a:t>
            </a:r>
          </a:p>
        </p:txBody>
      </p:sp>
      <p:sp>
        <p:nvSpPr>
          <p:cNvPr id="10" name="TextBox 9"/>
          <p:cNvSpPr txBox="1"/>
          <p:nvPr/>
        </p:nvSpPr>
        <p:spPr>
          <a:xfrm>
            <a:off x="671332" y="2164466"/>
            <a:ext cx="11042248" cy="4185761"/>
          </a:xfrm>
          <a:prstGeom prst="rect">
            <a:avLst/>
          </a:prstGeom>
          <a:noFill/>
        </p:spPr>
        <p:txBody>
          <a:bodyPr wrap="square" rtlCol="0">
            <a:spAutoFit/>
          </a:bodyPr>
          <a:lstStyle/>
          <a:p>
            <a:pPr algn="just"/>
            <a:r>
              <a:rPr lang="en-US" sz="1400" b="1" dirty="0" err="1"/>
              <a:t>Fadlilah</a:t>
            </a:r>
            <a:r>
              <a:rPr lang="en-US" sz="1400" b="1" dirty="0"/>
              <a:t>, I. and </a:t>
            </a:r>
            <a:r>
              <a:rPr lang="en-US" sz="1400" b="1" dirty="0" err="1"/>
              <a:t>Arviani</a:t>
            </a:r>
            <a:r>
              <a:rPr lang="en-US" sz="1400" b="1" dirty="0"/>
              <a:t>, H., (2022). </a:t>
            </a:r>
            <a:r>
              <a:rPr lang="en-US" sz="1400" b="1" dirty="0" err="1"/>
              <a:t>Adaptasi</a:t>
            </a:r>
            <a:r>
              <a:rPr lang="en-US" sz="1400" b="1" dirty="0"/>
              <a:t> </a:t>
            </a:r>
            <a:r>
              <a:rPr lang="en-US" sz="1400" b="1" dirty="0" err="1"/>
              <a:t>Industri</a:t>
            </a:r>
            <a:r>
              <a:rPr lang="en-US" sz="1400" b="1" dirty="0"/>
              <a:t> </a:t>
            </a:r>
            <a:r>
              <a:rPr lang="en-US" sz="1400" b="1" dirty="0" err="1"/>
              <a:t>Perhotelan</a:t>
            </a:r>
            <a:r>
              <a:rPr lang="en-US" sz="1400" b="1" dirty="0"/>
              <a:t> di </a:t>
            </a:r>
            <a:r>
              <a:rPr lang="en-US" sz="1400" b="1" dirty="0" err="1"/>
              <a:t>Masa</a:t>
            </a:r>
            <a:r>
              <a:rPr lang="en-US" sz="1400" b="1" dirty="0"/>
              <a:t> Covid-19: </a:t>
            </a:r>
            <a:r>
              <a:rPr lang="en-US" sz="1400" b="1" dirty="0" err="1"/>
              <a:t>Analisis</a:t>
            </a:r>
            <a:r>
              <a:rPr lang="en-US" sz="1400" b="1" dirty="0"/>
              <a:t> Isi </a:t>
            </a:r>
            <a:r>
              <a:rPr lang="en-US" sz="1400" b="1" dirty="0" err="1"/>
              <a:t>Instagram</a:t>
            </a:r>
            <a:r>
              <a:rPr lang="en-US" sz="1400" b="1" dirty="0"/>
              <a:t> Hotel Conrad Bali, Fairmont Jakarta, Doubletree Surabaya. JURNAL SIGNAL, 10(1), pp.151-162.</a:t>
            </a:r>
          </a:p>
          <a:p>
            <a:pPr algn="just"/>
            <a:r>
              <a:rPr lang="en-US" sz="1400" b="1" dirty="0" err="1"/>
              <a:t>Varkaris</a:t>
            </a:r>
            <a:r>
              <a:rPr lang="en-US" sz="1400" b="1" dirty="0"/>
              <a:t>, E. and </a:t>
            </a:r>
            <a:r>
              <a:rPr lang="en-US" sz="1400" b="1" dirty="0" err="1"/>
              <a:t>Neuhofer</a:t>
            </a:r>
            <a:r>
              <a:rPr lang="en-US" sz="1400" b="1" dirty="0"/>
              <a:t>, B., (2017). The influence of social media on the consumers’ hotel decision journey. Journal of Hospitality and Tourism Technology, 8(1), pp.101-118.</a:t>
            </a:r>
          </a:p>
          <a:p>
            <a:pPr algn="just"/>
            <a:r>
              <a:rPr lang="en-US" sz="1400" b="1" dirty="0" err="1"/>
              <a:t>Luo</a:t>
            </a:r>
            <a:r>
              <a:rPr lang="en-US" sz="1400" b="1" dirty="0"/>
              <a:t>, Z. and </a:t>
            </a:r>
            <a:r>
              <a:rPr lang="en-US" sz="1400" b="1" dirty="0" err="1"/>
              <a:t>Qu</a:t>
            </a:r>
            <a:r>
              <a:rPr lang="en-US" sz="1400" b="1" dirty="0"/>
              <a:t>, H., (2016). Guest-defined hotel service quality and its impacts on guest loyalty. Journal of Quality Assurance in Hospitality &amp; Tourism, 17(3), pp.311-332.</a:t>
            </a:r>
          </a:p>
          <a:p>
            <a:pPr algn="just"/>
            <a:r>
              <a:rPr lang="en-US" sz="1400" b="1" dirty="0" err="1"/>
              <a:t>Özdemir</a:t>
            </a:r>
            <a:r>
              <a:rPr lang="en-US" sz="1400" b="1" dirty="0"/>
              <a:t>, A.İ., </a:t>
            </a:r>
            <a:r>
              <a:rPr lang="en-US" sz="1400" b="1" dirty="0" err="1"/>
              <a:t>Çolak</a:t>
            </a:r>
            <a:r>
              <a:rPr lang="en-US" sz="1400" b="1" dirty="0"/>
              <a:t>, A. and </a:t>
            </a:r>
            <a:r>
              <a:rPr lang="en-US" sz="1400" b="1" dirty="0" err="1"/>
              <a:t>Shmilli</a:t>
            </a:r>
            <a:r>
              <a:rPr lang="en-US" sz="1400" b="1" dirty="0"/>
              <a:t>, J., (2019). Business process management in hotels: with a focus on delivering quality guest service. Quality &amp; Quantity, 53(5), pp.2305-2322.</a:t>
            </a:r>
          </a:p>
          <a:p>
            <a:pPr algn="just"/>
            <a:r>
              <a:rPr lang="en-US" sz="1400" b="1" dirty="0" err="1"/>
              <a:t>Olorunsola</a:t>
            </a:r>
            <a:r>
              <a:rPr lang="en-US" sz="1400" b="1" dirty="0"/>
              <a:t>, V.O., </a:t>
            </a:r>
            <a:r>
              <a:rPr lang="en-US" sz="1400" b="1" dirty="0" err="1"/>
              <a:t>Saydam</a:t>
            </a:r>
            <a:r>
              <a:rPr lang="en-US" sz="1400" b="1" dirty="0"/>
              <a:t>, M.B., </a:t>
            </a:r>
            <a:r>
              <a:rPr lang="en-US" sz="1400" b="1" dirty="0" err="1"/>
              <a:t>Arasli</a:t>
            </a:r>
            <a:r>
              <a:rPr lang="en-US" sz="1400" b="1" dirty="0"/>
              <a:t>, H. and Sulu, D., (2022). Guest service experience in eco-centric hotels: a content analysis. International Hospitality Review, (ahead-of-print).</a:t>
            </a:r>
          </a:p>
          <a:p>
            <a:pPr algn="just"/>
            <a:r>
              <a:rPr lang="en-US" sz="1400" b="1" dirty="0" err="1"/>
              <a:t>Baek</a:t>
            </a:r>
            <a:r>
              <a:rPr lang="en-US" sz="1400" b="1" dirty="0"/>
              <a:t>, J., </a:t>
            </a:r>
            <a:r>
              <a:rPr lang="en-US" sz="1400" b="1" dirty="0" err="1"/>
              <a:t>Choe</a:t>
            </a:r>
            <a:r>
              <a:rPr lang="en-US" sz="1400" b="1" dirty="0"/>
              <a:t>, Y. and Ok, C.M., (2020). Determinants of hotel guests’ service experiences: an examination of differences between lifestyle and traditional hotels. Journal of Hospitality Marketing &amp; Management, 29(1), pp.88-105.</a:t>
            </a:r>
          </a:p>
          <a:p>
            <a:pPr algn="just"/>
            <a:r>
              <a:rPr lang="en-US" sz="1400" b="1" dirty="0" err="1"/>
              <a:t>Worsfold</a:t>
            </a:r>
            <a:r>
              <a:rPr lang="en-US" sz="1400" b="1" dirty="0"/>
              <a:t>, K., Fisher, R., </a:t>
            </a:r>
            <a:r>
              <a:rPr lang="en-US" sz="1400" b="1" dirty="0" err="1"/>
              <a:t>McPhail</a:t>
            </a:r>
            <a:r>
              <a:rPr lang="en-US" sz="1400" b="1" dirty="0"/>
              <a:t>, R., Francis, M. and Thomas, A., (2016). Satisfaction, value and intention to return in hotels. International Journal of Contemporary Hospitality Management, 28(11), pp.2570-2588.</a:t>
            </a:r>
          </a:p>
          <a:p>
            <a:pPr algn="just"/>
            <a:r>
              <a:rPr lang="en-US" sz="1400" b="1" dirty="0" err="1"/>
              <a:t>Ionel</a:t>
            </a:r>
            <a:r>
              <a:rPr lang="en-US" sz="1400" b="1" dirty="0"/>
              <a:t>, M., (2016). Hospitality industry. </a:t>
            </a:r>
            <a:r>
              <a:rPr lang="en-US" sz="1400" b="1" dirty="0" err="1"/>
              <a:t>Ovidius</a:t>
            </a:r>
            <a:r>
              <a:rPr lang="en-US" sz="1400" b="1" dirty="0"/>
              <a:t> University Annals: Economic Sciences Series, 1(1), pp.187-191.</a:t>
            </a:r>
          </a:p>
          <a:p>
            <a:pPr algn="just"/>
            <a:r>
              <a:rPr lang="en-US" sz="1400" b="1" dirty="0" err="1"/>
              <a:t>Seidu</a:t>
            </a:r>
            <a:r>
              <a:rPr lang="en-US" sz="1400" b="1" dirty="0"/>
              <a:t>, S., </a:t>
            </a:r>
            <a:r>
              <a:rPr lang="en-US" sz="1400" b="1" dirty="0" err="1"/>
              <a:t>Opoku</a:t>
            </a:r>
            <a:r>
              <a:rPr lang="en-US" sz="1400" b="1" dirty="0"/>
              <a:t> </a:t>
            </a:r>
            <a:r>
              <a:rPr lang="en-US" sz="1400" b="1" dirty="0" err="1"/>
              <a:t>Mensah</a:t>
            </a:r>
            <a:r>
              <a:rPr lang="en-US" sz="1400" b="1" dirty="0"/>
              <a:t>, A., </a:t>
            </a:r>
            <a:r>
              <a:rPr lang="en-US" sz="1400" b="1" dirty="0" err="1"/>
              <a:t>Issau</a:t>
            </a:r>
            <a:r>
              <a:rPr lang="en-US" sz="1400" b="1" dirty="0"/>
              <a:t>, K. and </a:t>
            </a:r>
            <a:r>
              <a:rPr lang="en-US" sz="1400" b="1" dirty="0" err="1"/>
              <a:t>Amoah-Mensah</a:t>
            </a:r>
            <a:r>
              <a:rPr lang="en-US" sz="1400" b="1" dirty="0"/>
              <a:t>, A., (2022). Does </a:t>
            </a:r>
            <a:r>
              <a:rPr lang="en-US" sz="1400" b="1" dirty="0" err="1"/>
              <a:t>organisational</a:t>
            </a:r>
            <a:r>
              <a:rPr lang="en-US" sz="1400" b="1" dirty="0"/>
              <a:t> culture determine performance differentials in the hospitality industry? Evidence from the hotel industry. Journal of Hospitality and Tourism Insights, 5(3), pp.535-552. </a:t>
            </a:r>
          </a:p>
          <a:p>
            <a:pPr algn="just"/>
            <a:r>
              <a:rPr lang="en-US" sz="1400" b="1" dirty="0" err="1"/>
              <a:t>Ampofo</a:t>
            </a:r>
            <a:r>
              <a:rPr lang="en-US" sz="1400" b="1" dirty="0"/>
              <a:t>, J.A., (2020). Contributions of The hospitality industry (Hotels) in the development of </a:t>
            </a:r>
            <a:r>
              <a:rPr lang="en-US" sz="1400" b="1" dirty="0" err="1"/>
              <a:t>Wa</a:t>
            </a:r>
            <a:r>
              <a:rPr lang="en-US" sz="1400" b="1" dirty="0"/>
              <a:t> municipality in Ghana. International Journal of Advanced Economics, 2(2), pp.21-38.</a:t>
            </a:r>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spTree>
    <p:extLst>
      <p:ext uri="{BB962C8B-B14F-4D97-AF65-F5344CB8AC3E}">
        <p14:creationId xmlns:p14="http://schemas.microsoft.com/office/powerpoint/2010/main" val="2413981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3600452-A3D7-4375-8FFC-26287C26D18C}"/>
              </a:ext>
            </a:extLst>
          </p:cNvPr>
          <p:cNvSpPr/>
          <p:nvPr/>
        </p:nvSpPr>
        <p:spPr>
          <a:xfrm>
            <a:off x="195146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AF00F99-E275-4B1F-ACC3-3535D9A12E83}"/>
              </a:ext>
            </a:extLst>
          </p:cNvPr>
          <p:cNvSpPr/>
          <p:nvPr/>
        </p:nvSpPr>
        <p:spPr>
          <a:xfrm>
            <a:off x="2454383" y="4215161"/>
            <a:ext cx="256478" cy="2642839"/>
          </a:xfrm>
          <a:prstGeom prst="rect">
            <a:avLst/>
          </a:prstGeom>
          <a:solidFill>
            <a:srgbClr val="35A9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9DA777C-96AD-4972-BD9D-8C552FE3D3D7}"/>
              </a:ext>
            </a:extLst>
          </p:cNvPr>
          <p:cNvSpPr/>
          <p:nvPr/>
        </p:nvSpPr>
        <p:spPr>
          <a:xfrm>
            <a:off x="195146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7969BD9-23F7-4FBD-89A2-F17D12CC3CB0}"/>
              </a:ext>
            </a:extLst>
          </p:cNvPr>
          <p:cNvSpPr/>
          <p:nvPr/>
        </p:nvSpPr>
        <p:spPr>
          <a:xfrm>
            <a:off x="2454383" y="0"/>
            <a:ext cx="256478" cy="264283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46F646C-41E1-4DC7-9DC2-A7D4A9874FBD}"/>
              </a:ext>
            </a:extLst>
          </p:cNvPr>
          <p:cNvSpPr/>
          <p:nvPr/>
        </p:nvSpPr>
        <p:spPr>
          <a:xfrm>
            <a:off x="1" y="1266371"/>
            <a:ext cx="12191999" cy="4325257"/>
          </a:xfrm>
          <a:prstGeom prst="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5DA472A8-EC30-4047-A06F-15F8A02441F2}"/>
              </a:ext>
            </a:extLst>
          </p:cNvPr>
          <p:cNvSpPr txBox="1"/>
          <p:nvPr/>
        </p:nvSpPr>
        <p:spPr>
          <a:xfrm>
            <a:off x="2582622" y="2467597"/>
            <a:ext cx="7290222" cy="1569660"/>
          </a:xfrm>
          <a:prstGeom prst="rect">
            <a:avLst/>
          </a:prstGeom>
          <a:noFill/>
        </p:spPr>
        <p:txBody>
          <a:bodyPr wrap="square" rtlCol="0">
            <a:spAutoFit/>
          </a:bodyPr>
          <a:lstStyle/>
          <a:p>
            <a:pPr algn="ctr"/>
            <a:r>
              <a:rPr lang="en-US" sz="9600" b="1" dirty="0">
                <a:latin typeface="Times New Roman" pitchFamily="18" charset="0"/>
                <a:cs typeface="Times New Roman" pitchFamily="18" charset="0"/>
              </a:rPr>
              <a:t>Thank You</a:t>
            </a:r>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16901" y="-1"/>
            <a:ext cx="1875099" cy="1875099"/>
          </a:xfrm>
          <a:prstGeom prst="rect">
            <a:avLst/>
          </a:prstGeom>
        </p:spPr>
      </p:pic>
    </p:spTree>
    <p:extLst>
      <p:ext uri="{BB962C8B-B14F-4D97-AF65-F5344CB8AC3E}">
        <p14:creationId xmlns:p14="http://schemas.microsoft.com/office/powerpoint/2010/main" val="24139812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688</TotalTime>
  <Words>1637</Words>
  <Application>Microsoft Office PowerPoint</Application>
  <PresentationFormat>Widescreen</PresentationFormat>
  <Paragraphs>114</Paragraphs>
  <Slides>13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Baskerville Old Face</vt:lpstr>
      <vt:lpstr>Bookman Old Style</vt:lpstr>
      <vt:lpstr>Calibri</vt:lpstr>
      <vt:lpstr>Calibri Light</vt:lpstr>
      <vt:lpstr>Century</vt:lpstr>
      <vt:lpstr>Hammersmith One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Geni Bode</dc:creator>
  <cp:lastModifiedBy>ovidiu dragusin</cp:lastModifiedBy>
  <cp:revision>44</cp:revision>
  <dcterms:created xsi:type="dcterms:W3CDTF">2022-02-09T09:36:30Z</dcterms:created>
  <dcterms:modified xsi:type="dcterms:W3CDTF">2023-10-19T21:21:15Z</dcterms:modified>
</cp:coreProperties>
</file>