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bin" ContentType="application/vnd.openxmlformats-officedocument.presentationml.printerSettings"/>
  <Default Extension="png" ContentType="image/png"/>
  <Default Extension="rels" ContentType="application/vnd.openxmlformats-package.relationships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1" r:id="rId1"/>
  </p:sldMasterIdLst>
  <p:sldIdLst>
    <p:sldId id="256" r:id="rId2"/>
    <p:sldId id="263" r:id="rId3"/>
    <p:sldId id="264" r:id="rId4"/>
    <p:sldId id="257" r:id="rId5"/>
    <p:sldId id="258" r:id="rId6"/>
    <p:sldId id="265" r:id="rId7"/>
    <p:sldId id="266" r:id="rId8"/>
    <p:sldId id="273" r:id="rId9"/>
    <p:sldId id="274" r:id="rId10"/>
    <p:sldId id="275" r:id="rId11"/>
    <p:sldId id="276" r:id="rId12"/>
    <p:sldId id="277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1" d="100"/>
          <a:sy n="71" d="100"/>
        </p:scale>
        <p:origin x="-1672" y="-10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printerSettings" Target="printerSettings/printerSettings1.bin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Relationship Id="rId2" Type="http://schemas.openxmlformats.org/officeDocument/2006/relationships/image" Target="../media/image3.pn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overOverlay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8" name="Group 7"/>
          <p:cNvGrpSpPr/>
          <p:nvPr/>
        </p:nvGrpSpPr>
        <p:grpSpPr>
          <a:xfrm>
            <a:off x="1194101" y="2887530"/>
            <a:ext cx="6779110" cy="923330"/>
            <a:chOff x="1172584" y="1381459"/>
            <a:chExt cx="6779110" cy="923330"/>
          </a:xfrm>
          <a:effectLst>
            <a:outerShdw blurRad="38100" dist="12700" dir="16200000" rotWithShape="0">
              <a:prstClr val="black">
                <a:alpha val="30000"/>
              </a:prstClr>
            </a:outerShdw>
          </a:effectLst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ln w="3175">
                    <a:solidFill>
                      <a:schemeClr val="tx2">
                        <a:alpha val="60000"/>
                      </a:schemeClr>
                    </a:solidFill>
                  </a:ln>
                  <a:solidFill>
                    <a:schemeClr val="tx2">
                      <a:lumMod val="90000"/>
                    </a:schemeClr>
                  </a:solidFill>
                  <a:effectLst>
                    <a:outerShdw blurRad="34925" dist="12700" dir="14400000" algn="ctr" rotWithShape="0">
                      <a:srgbClr val="000000">
                        <a:alpha val="21000"/>
                      </a:srgbClr>
                    </a:outerShdw>
                  </a:effectLst>
                  <a:latin typeface="Wingdings" pitchFamily="2" charset="2"/>
                </a:rPr>
                <a:t></a:t>
              </a:r>
              <a:endParaRPr lang="en-US" sz="5400" dirty="0">
                <a:ln w="3175">
                  <a:solidFill>
                    <a:schemeClr val="tx2">
                      <a:alpha val="60000"/>
                    </a:schemeClr>
                  </a:solidFill>
                </a:ln>
                <a:solidFill>
                  <a:schemeClr val="tx2">
                    <a:lumMod val="90000"/>
                  </a:schemeClr>
                </a:solidFill>
                <a:effectLst>
                  <a:outerShdw blurRad="34925" dist="12700" dir="14400000" algn="ctr" rotWithShape="0">
                    <a:srgbClr val="000000">
                      <a:alpha val="21000"/>
                    </a:srgbClr>
                  </a:outerShdw>
                </a:effectLst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293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9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83341" y="1387737"/>
            <a:ext cx="6777318" cy="1731982"/>
          </a:xfrm>
        </p:spPr>
        <p:txBody>
          <a:bodyPr anchor="b"/>
          <a:lstStyle>
            <a:lvl1pPr>
              <a:defRPr>
                <a:ln w="3175">
                  <a:solidFill>
                    <a:schemeClr val="tx1">
                      <a:alpha val="65000"/>
                    </a:schemeClr>
                  </a:solidFill>
                </a:ln>
                <a:solidFill>
                  <a:schemeClr val="tx1"/>
                </a:solidFill>
                <a:effectLst>
                  <a:outerShdw blurRad="25400" dist="12700" dir="14220000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767862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  <a:effectLst>
                  <a:outerShdw blurRad="34925" dist="12700" dir="14400000" rotWithShape="0">
                    <a:prstClr val="black">
                      <a:alpha val="21000"/>
                    </a:prstClr>
                  </a:outerShdw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itle 10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grpSp>
        <p:nvGrpSpPr>
          <p:cNvPr id="12" name="Group 11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3" name="TextBox 12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4" name="Straight Connector 13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CoverOverlay.png"/>
          <p:cNvPicPr>
            <a:picLocks noChangeAspect="1"/>
          </p:cNvPicPr>
          <p:nvPr/>
        </p:nvPicPr>
        <p:blipFill>
          <a:blip r:embed="rId2" cstate="print">
            <a:lum/>
          </a:blip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1172584" y="2887579"/>
            <a:ext cx="6779110" cy="923330"/>
            <a:chOff x="1172584" y="1381459"/>
            <a:chExt cx="6779110" cy="923330"/>
          </a:xfrm>
        </p:grpSpPr>
        <p:sp>
          <p:nvSpPr>
            <p:cNvPr id="9" name="TextBox 8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0" name="Straight Connector 9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10800000">
              <a:off x="4831976" y="1927412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40" y="1204857"/>
            <a:ext cx="7754713" cy="1910716"/>
          </a:xfrm>
        </p:spPr>
        <p:txBody>
          <a:bodyPr anchor="b"/>
          <a:lstStyle>
            <a:lvl1pPr algn="ctr">
              <a:defRPr sz="5400" b="0" cap="none" baseline="0"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8" y="3767316"/>
            <a:ext cx="7734747" cy="15001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 smtClean="0"/>
              <a:t>Click to edit Master title style</a:t>
            </a:r>
            <a:endParaRPr lang="en-US" dirty="0"/>
          </a:p>
        </p:txBody>
      </p:sp>
      <p:grpSp>
        <p:nvGrpSpPr>
          <p:cNvPr id="13" name="Group 12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85800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10" name="Content Placeholder 9"/>
          <p:cNvSpPr>
            <a:spLocks noGrp="1"/>
          </p:cNvSpPr>
          <p:nvPr>
            <p:ph sz="quarter" idx="14"/>
          </p:nvPr>
        </p:nvSpPr>
        <p:spPr>
          <a:xfrm>
            <a:off x="4645151" y="2240280"/>
            <a:ext cx="3803904" cy="3877056"/>
          </a:xfrm>
        </p:spPr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51560" y="2240280"/>
            <a:ext cx="3442446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8488" y="2947595"/>
            <a:ext cx="3803904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2306" y="2240280"/>
            <a:ext cx="3447288" cy="658368"/>
          </a:xfrm>
        </p:spPr>
        <p:txBody>
          <a:bodyPr anchor="b"/>
          <a:lstStyle>
            <a:lvl1pPr marL="0" indent="0" algn="ctr">
              <a:buNone/>
              <a:defRPr sz="2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6" y="2944368"/>
            <a:ext cx="3799728" cy="317296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4" name="Group 13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6" name="TextBox 15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7" name="Straight Connector 16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0" name="Group 9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4" name="TextBox 13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5" name="Straight Connector 14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034579" y="1678195"/>
            <a:ext cx="3422483" cy="1886921"/>
          </a:xfrm>
        </p:spPr>
        <p:txBody>
          <a:bodyPr anchor="b"/>
          <a:lstStyle>
            <a:lvl1pPr algn="l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2001" y="559398"/>
            <a:ext cx="4116667" cy="5566765"/>
          </a:xfrm>
        </p:spPr>
        <p:txBody>
          <a:bodyPr anchor="ctr"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034579" y="3603812"/>
            <a:ext cx="3411725" cy="2517289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731" y="4668818"/>
            <a:ext cx="7767021" cy="644729"/>
          </a:xfrm>
        </p:spPr>
        <p:txBody>
          <a:bodyPr anchor="b"/>
          <a:lstStyle>
            <a:lvl1pPr algn="ctr">
              <a:defRPr sz="2800" b="0"/>
            </a:lvl1pPr>
          </a:lstStyle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240000">
            <a:off x="2183792" y="666965"/>
            <a:ext cx="4772156" cy="3598016"/>
          </a:xfrm>
          <a:solidFill>
            <a:srgbClr val="FFFFFF">
              <a:shade val="85000"/>
            </a:srgbClr>
          </a:solidFill>
          <a:ln w="190500" cap="sq">
            <a:solidFill>
              <a:srgbClr val="FFFFFF"/>
            </a:solidFill>
            <a:miter lim="800000"/>
          </a:ln>
          <a:effectLst>
            <a:outerShdw blurRad="65000" dist="50800" dir="12900000" kx="195000" ky="145000" algn="tl" rotWithShape="0">
              <a:srgbClr val="000000">
                <a:alpha val="24000"/>
              </a:srgbClr>
            </a:outerShdw>
          </a:effectLst>
          <a:scene3d>
            <a:camera prst="orthographicFront">
              <a:rot lat="0" lon="0" rev="360000"/>
            </a:camera>
            <a:lightRig rig="twoPt" dir="t">
              <a:rot lat="0" lon="0" rev="7200000"/>
            </a:lightRig>
          </a:scene3d>
          <a:sp3d contourW="12700">
            <a:bevelT w="25400" h="19050"/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8489" y="5324306"/>
            <a:ext cx="7756264" cy="80486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1172584" y="1392217"/>
            <a:ext cx="6779110" cy="923330"/>
            <a:chOff x="1172584" y="1381459"/>
            <a:chExt cx="6779110" cy="923330"/>
          </a:xfrm>
        </p:grpSpPr>
        <p:sp>
          <p:nvSpPr>
            <p:cNvPr id="15" name="TextBox 14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6" name="Straight Connector 15"/>
            <p:cNvCxnSpPr/>
            <p:nvPr/>
          </p:nvCxnSpPr>
          <p:spPr>
            <a:xfrm rot="10800000">
              <a:off x="1172584" y="192562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0800000">
              <a:off x="4831976" y="1922650"/>
              <a:ext cx="3119718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66560" y="559398"/>
            <a:ext cx="1678193" cy="5566765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8488" y="849854"/>
            <a:ext cx="5507917" cy="5023821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 rot="5400000">
            <a:off x="3909050" y="2880823"/>
            <a:ext cx="5480154" cy="923330"/>
            <a:chOff x="1815339" y="1381459"/>
            <a:chExt cx="5480154" cy="923330"/>
          </a:xfrm>
        </p:grpSpPr>
        <p:sp>
          <p:nvSpPr>
            <p:cNvPr id="12" name="TextBox 11"/>
            <p:cNvSpPr txBox="1"/>
            <p:nvPr/>
          </p:nvSpPr>
          <p:spPr>
            <a:xfrm>
              <a:off x="4147073" y="1381459"/>
              <a:ext cx="877163" cy="92333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US" sz="5400" dirty="0" smtClean="0">
                  <a:solidFill>
                    <a:schemeClr val="tx2">
                      <a:lumMod val="60000"/>
                      <a:lumOff val="40000"/>
                    </a:schemeClr>
                  </a:solidFill>
                  <a:latin typeface="Wingdings" pitchFamily="2" charset="2"/>
                </a:rPr>
                <a:t></a:t>
              </a:r>
              <a:endParaRPr lang="en-US" sz="5400" dirty="0">
                <a:solidFill>
                  <a:schemeClr val="tx2">
                    <a:lumMod val="60000"/>
                    <a:lumOff val="40000"/>
                  </a:schemeClr>
                </a:solidFill>
                <a:latin typeface="Wingdings" pitchFamily="2" charset="2"/>
              </a:endParaRPr>
            </a:p>
          </p:txBody>
        </p:sp>
        <p:cxnSp>
          <p:nvCxnSpPr>
            <p:cNvPr id="13" name="Straight Connector 12"/>
            <p:cNvCxnSpPr/>
            <p:nvPr/>
          </p:nvCxnSpPr>
          <p:spPr>
            <a:xfrm flipH="1" flipV="1">
              <a:off x="1815339" y="1924709"/>
              <a:ext cx="2468880" cy="2505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0800000">
              <a:off x="4826613" y="1927417"/>
              <a:ext cx="2468880" cy="1588"/>
            </a:xfrm>
            <a:prstGeom prst="line">
              <a:avLst/>
            </a:prstGeom>
            <a:ln>
              <a:solidFill>
                <a:schemeClr val="tx2">
                  <a:lumMod val="60000"/>
                  <a:lumOff val="40000"/>
                </a:schemeClr>
              </a:solidFill>
            </a:ln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gradFill flip="none" rotWithShape="1">
            <a:gsLst>
              <a:gs pos="83000">
                <a:schemeClr val="bg1">
                  <a:alpha val="11000"/>
                </a:schemeClr>
              </a:gs>
              <a:gs pos="100000">
                <a:schemeClr val="bg2">
                  <a:lumMod val="75000"/>
                  <a:alpha val="23000"/>
                </a:schemeClr>
              </a:gs>
            </a:gsLst>
            <a:path path="rect">
              <a:fillToRect l="50000" t="50000" r="50000" b="50000"/>
            </a:path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88490" y="570156"/>
            <a:ext cx="7756263" cy="105425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GB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9247" y="2248347"/>
            <a:ext cx="7745505" cy="387781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60378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483E4EB8-C9D9-448C-A4A4-2A6B60B45C62}" type="datetimeFigureOut">
              <a:rPr lang="en-GB" smtClean="0"/>
              <a:t>27/10/2017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16144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639264" y="616144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18136E6F-894C-4A9D-8E4D-24307911993F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3" r:id="rId2"/>
    <p:sldLayoutId id="2147483684" r:id="rId3"/>
    <p:sldLayoutId id="2147483685" r:id="rId4"/>
    <p:sldLayoutId id="2147483686" r:id="rId5"/>
    <p:sldLayoutId id="2147483687" r:id="rId6"/>
    <p:sldLayoutId id="2147483688" r:id="rId7"/>
    <p:sldLayoutId id="2147483689" r:id="rId8"/>
    <p:sldLayoutId id="2147483690" r:id="rId9"/>
    <p:sldLayoutId id="2147483691" r:id="rId10"/>
    <p:sldLayoutId id="2147483692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540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6576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77724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"/>
        <a:defRPr sz="22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1143000" indent="-36576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20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150876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828800" indent="-320040" algn="l" defTabSz="914400" rtl="0" eaLnBrk="1" latinLnBrk="0" hangingPunct="1">
        <a:spcBef>
          <a:spcPct val="20000"/>
        </a:spcBef>
        <a:buClr>
          <a:schemeClr val="accent1"/>
        </a:buClr>
        <a:buFont typeface="Wingdings" pitchFamily="2" charset="2"/>
        <a:buChar char="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14884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46888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78892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74320" algn="l" defTabSz="914400" rtl="0" eaLnBrk="1" latinLnBrk="0" hangingPunct="1">
        <a:spcBef>
          <a:spcPts val="400"/>
        </a:spcBef>
        <a:buClr>
          <a:schemeClr val="accent1"/>
        </a:buClr>
        <a:buFont typeface="Wingdings" pitchFamily="2" charset="2"/>
        <a:buChar char="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Essay Writing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Structuring an Essay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61200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AutoNum type="alphaLcParenBoth"/>
            </a:pPr>
            <a:r>
              <a:rPr lang="en-GB" dirty="0" smtClean="0"/>
              <a:t>How important is it for companies to have women as senior managers?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Are there any technological solutions to global warming?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What can be done to reduce infant mortality in developing countries?</a:t>
            </a:r>
          </a:p>
          <a:p>
            <a:pPr marL="514350" indent="-514350">
              <a:buAutoNum type="alphaLcParenBoth"/>
            </a:pPr>
            <a:r>
              <a:rPr lang="en-GB" dirty="0" smtClean="0"/>
              <a:t>Compare the urbanisation process in two contrasting countries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1368152"/>
          </a:xfrm>
        </p:spPr>
        <p:txBody>
          <a:bodyPr>
            <a:normAutofit fontScale="90000"/>
          </a:bodyPr>
          <a:lstStyle/>
          <a:p>
            <a:r>
              <a:rPr lang="en-GB" sz="4000" dirty="0" smtClean="0"/>
              <a:t>Activity Write introductory sentences for three of the following titles</a:t>
            </a:r>
            <a:r>
              <a:rPr lang="en-GB" dirty="0" smtClean="0"/>
              <a:t/>
            </a:r>
            <a:br>
              <a:rPr lang="en-GB" dirty="0" smtClean="0"/>
            </a:b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7322487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 smtClean="0"/>
              <a:t>(a) 	In recent years, there has been steady criticism of 	the lack of women in senior management.</a:t>
            </a:r>
          </a:p>
          <a:p>
            <a:pPr marL="0" indent="0">
              <a:buNone/>
            </a:pPr>
            <a:r>
              <a:rPr lang="en-GB" dirty="0" smtClean="0"/>
              <a:t>(b) 	In the past decade, global warming or climate 	change has become one of the most pressing 	issues on the international agenda</a:t>
            </a:r>
          </a:p>
          <a:p>
            <a:pPr marL="0" indent="0">
              <a:buNone/>
            </a:pPr>
            <a:r>
              <a:rPr lang="en-GB" dirty="0" smtClean="0"/>
              <a:t>(c) 	There has been some decline in rates of infant 	mortality in the developing world over the last 	twenty years, but in many countries progress has 	been slow.</a:t>
            </a:r>
          </a:p>
          <a:p>
            <a:pPr marL="0" indent="0">
              <a:buNone/>
            </a:pPr>
            <a:r>
              <a:rPr lang="en-GB" dirty="0" smtClean="0"/>
              <a:t>(d)	Rapid international migration from countryside to 	the cities is a feature of many developing societies.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 answers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267696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Discuss the following questions:</a:t>
            </a:r>
          </a:p>
          <a:p>
            <a:r>
              <a:rPr lang="en-GB" dirty="0" smtClean="0"/>
              <a:t>What is a paragraph?</a:t>
            </a:r>
          </a:p>
          <a:p>
            <a:r>
              <a:rPr lang="en-GB" dirty="0" smtClean="0"/>
              <a:t>Why are texts divided into paragraphs</a:t>
            </a:r>
          </a:p>
          <a:p>
            <a:r>
              <a:rPr lang="en-GB" dirty="0" smtClean="0"/>
              <a:t>How long are paragraphs?</a:t>
            </a:r>
          </a:p>
          <a:p>
            <a:r>
              <a:rPr lang="en-GB" dirty="0" smtClean="0"/>
              <a:t>Do paragraphs have a standard structure?</a:t>
            </a:r>
          </a:p>
          <a:p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 paragraph?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9233127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Undertake the Paragraph and Punctuation correction activity.</a:t>
            </a:r>
          </a:p>
          <a:p>
            <a:endParaRPr lang="en-GB" dirty="0"/>
          </a:p>
          <a:p>
            <a:r>
              <a:rPr lang="en-GB" dirty="0" smtClean="0"/>
              <a:t>This example will be included in your assignment profile.</a:t>
            </a:r>
            <a:endParaRPr lang="en-GB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Activity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951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What are the main themes of the paragraphs?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Activity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189533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en-US" dirty="0" smtClean="0"/>
          </a:p>
          <a:p>
            <a:pPr marL="514350" indent="-514350">
              <a:buAutoNum type="arabicPeriod"/>
            </a:pPr>
            <a:r>
              <a:rPr lang="en-US" dirty="0" smtClean="0"/>
              <a:t>General information: birth and background</a:t>
            </a:r>
          </a:p>
          <a:p>
            <a:pPr marL="514350" indent="-514350">
              <a:buAutoNum type="arabicPeriod"/>
            </a:pPr>
            <a:r>
              <a:rPr lang="en-US" dirty="0" smtClean="0"/>
              <a:t>Early medical reputation</a:t>
            </a:r>
          </a:p>
          <a:p>
            <a:pPr marL="514350" indent="-514350">
              <a:buAutoNum type="arabicPeriod"/>
            </a:pPr>
            <a:r>
              <a:rPr lang="en-US" dirty="0" smtClean="0"/>
              <a:t>The Crimean War</a:t>
            </a:r>
          </a:p>
          <a:p>
            <a:pPr marL="514350" indent="-514350">
              <a:buAutoNum type="arabicPeriod"/>
            </a:pPr>
            <a:r>
              <a:rPr lang="en-US" dirty="0" smtClean="0"/>
              <a:t>After the War.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Solution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619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As is shown in the activity example, there is a continuation between the paragraphs.</a:t>
            </a:r>
          </a:p>
          <a:p>
            <a:endParaRPr lang="en-US" dirty="0"/>
          </a:p>
          <a:p>
            <a:r>
              <a:rPr lang="en-US" dirty="0" smtClean="0"/>
              <a:t>When writing academically, it is essential that paragraphs follow that method</a:t>
            </a:r>
          </a:p>
          <a:p>
            <a:endParaRPr lang="en-US" dirty="0"/>
          </a:p>
          <a:p>
            <a:r>
              <a:rPr lang="en-US" dirty="0" smtClean="0"/>
              <a:t>It is also important to use appropriate words to start a new paragraph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Paragraphs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247617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Moreover</a:t>
            </a:r>
          </a:p>
          <a:p>
            <a:r>
              <a:rPr lang="en-US" dirty="0" smtClean="0"/>
              <a:t>Nevertheless</a:t>
            </a:r>
          </a:p>
          <a:p>
            <a:r>
              <a:rPr lang="en-US" dirty="0" smtClean="0"/>
              <a:t>In addition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Starters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9699474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cannot begin a sentence with AND or BUT</a:t>
            </a:r>
          </a:p>
          <a:p>
            <a:r>
              <a:rPr lang="en-US" dirty="0" smtClean="0"/>
              <a:t>Use AND rarely</a:t>
            </a:r>
          </a:p>
          <a:p>
            <a:r>
              <a:rPr lang="en-US" dirty="0" smtClean="0"/>
              <a:t>Split long sentences</a:t>
            </a:r>
          </a:p>
          <a:p>
            <a:r>
              <a:rPr lang="en-US" dirty="0" smtClean="0"/>
              <a:t>Journalese – over emphasis – very, more and more</a:t>
            </a:r>
          </a:p>
          <a:p>
            <a:r>
              <a:rPr lang="en-US" dirty="0" smtClean="0"/>
              <a:t>Cliché – Slang not to be used</a:t>
            </a:r>
          </a:p>
          <a:p>
            <a:r>
              <a:rPr lang="en-US" dirty="0" smtClean="0"/>
              <a:t>Rhetorical questions – use a phrase not a question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Common Essay Errors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937053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Do not use GET, find another word</a:t>
            </a:r>
          </a:p>
          <a:p>
            <a:r>
              <a:rPr lang="en-US" dirty="0" smtClean="0"/>
              <a:t>Difference between less and few (i.e. number of people – fewer)</a:t>
            </a:r>
          </a:p>
          <a:p>
            <a:r>
              <a:rPr lang="en-US" dirty="0" smtClean="0"/>
              <a:t>Avoid Contractions – Don’t, Won’t should be used in full</a:t>
            </a:r>
          </a:p>
          <a:p>
            <a:r>
              <a:rPr lang="en-US" dirty="0" smtClean="0"/>
              <a:t>A LOT OF – bad style – use MANY or another relevant word</a:t>
            </a:r>
          </a:p>
          <a:p>
            <a:r>
              <a:rPr lang="en-US" dirty="0" smtClean="0"/>
              <a:t>Can/May – use in the right context</a:t>
            </a:r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92564576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Apostrophe – the dog’s mouth, the lady’s shoes, the ladies shoes</a:t>
            </a:r>
          </a:p>
          <a:p>
            <a:r>
              <a:rPr lang="en-US" dirty="0" smtClean="0"/>
              <a:t>Incomplete sentences</a:t>
            </a:r>
          </a:p>
          <a:p>
            <a:r>
              <a:rPr lang="en-US" dirty="0" smtClean="0"/>
              <a:t>Do Not Use ING </a:t>
            </a:r>
            <a:r>
              <a:rPr lang="en-US" smtClean="0"/>
              <a:t>words unnecessarily</a:t>
            </a:r>
          </a:p>
          <a:p>
            <a:endParaRPr lang="en-US" dirty="0"/>
          </a:p>
        </p:txBody>
      </p:sp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Common Essay Errors</a:t>
            </a:r>
          </a:p>
        </p:txBody>
      </p:sp>
    </p:spTree>
    <p:extLst>
      <p:ext uri="{BB962C8B-B14F-4D97-AF65-F5344CB8AC3E}">
        <p14:creationId xmlns:p14="http://schemas.microsoft.com/office/powerpoint/2010/main" val="39751637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Relationship Id="rId2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Hardcover">
  <a:themeElements>
    <a:clrScheme name="Hardcover">
      <a:dk1>
        <a:sysClr val="windowText" lastClr="000000"/>
      </a:dk1>
      <a:lt1>
        <a:sysClr val="window" lastClr="FFFFFF"/>
      </a:lt1>
      <a:dk2>
        <a:srgbClr val="895D1D"/>
      </a:dk2>
      <a:lt2>
        <a:srgbClr val="ECE9C6"/>
      </a:lt2>
      <a:accent1>
        <a:srgbClr val="873624"/>
      </a:accent1>
      <a:accent2>
        <a:srgbClr val="D6862D"/>
      </a:accent2>
      <a:accent3>
        <a:srgbClr val="D0BE40"/>
      </a:accent3>
      <a:accent4>
        <a:srgbClr val="877F6C"/>
      </a:accent4>
      <a:accent5>
        <a:srgbClr val="972109"/>
      </a:accent5>
      <a:accent6>
        <a:srgbClr val="AEB795"/>
      </a:accent6>
      <a:hlink>
        <a:srgbClr val="CC9900"/>
      </a:hlink>
      <a:folHlink>
        <a:srgbClr val="B2B2B2"/>
      </a:folHlink>
    </a:clrScheme>
    <a:fontScheme name="Hardcover">
      <a:maj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궁서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S明朝E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Hardcover">
      <a:fillStyleLst>
        <a:solidFill>
          <a:schemeClr val="phClr"/>
        </a:solidFill>
        <a:solidFill>
          <a:schemeClr val="phClr">
            <a:tint val="68000"/>
            <a:shade val="94000"/>
            <a:satMod val="300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80000"/>
                <a:lumMod val="98000"/>
              </a:schemeClr>
            </a:gs>
            <a:gs pos="100000">
              <a:schemeClr val="phClr">
                <a:satMod val="130000"/>
              </a:schemeClr>
            </a:gs>
          </a:gsLst>
          <a:lin ang="5160000" scaled="0"/>
        </a:gradFill>
      </a:fillStyleLst>
      <a:lnStyleLst>
        <a:ln w="12700" cap="flat" cmpd="sng" algn="ctr">
          <a:solidFill>
            <a:schemeClr val="phClr">
              <a:shade val="90000"/>
              <a:lumMod val="90000"/>
            </a:schemeClr>
          </a:solidFill>
          <a:prstDash val="solid"/>
        </a:ln>
        <a:ln w="19050" cap="flat" cmpd="sng" algn="ctr">
          <a:solidFill>
            <a:schemeClr val="phClr">
              <a:shade val="75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12700" dir="5400000" rotWithShape="0">
              <a:srgbClr val="000000">
                <a:alpha val="1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6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400000"/>
            </a:lightRig>
          </a:scene3d>
          <a:sp3d>
            <a:bevelT w="25400" h="25400"/>
          </a:sp3d>
        </a:effectStyle>
      </a:effectStyleLst>
      <a:bgFillStyleLst>
        <a:solidFill>
          <a:schemeClr val="phClr">
            <a:tint val="96000"/>
            <a:lumMod val="110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tint val="93000"/>
                <a:shade val="20000"/>
              </a:schemeClr>
              <a:schemeClr val="phClr">
                <a:tint val="90000"/>
                <a:shade val="85000"/>
                <a:satMod val="115000"/>
              </a:schemeClr>
            </a:duotone>
          </a:blip>
          <a:tile tx="0" ty="0" sx="60000" sy="60000" flip="none" algn="tl"/>
        </a:blipFill>
        <a:blipFill rotWithShape="1">
          <a:blip xmlns:r="http://schemas.openxmlformats.org/officeDocument/2006/relationships" r:embed="rId2">
            <a:duotone>
              <a:schemeClr val="phClr">
                <a:shade val="50000"/>
                <a:satMod val="340000"/>
                <a:lumMod val="40000"/>
              </a:schemeClr>
              <a:schemeClr val="phClr">
                <a:tint val="92000"/>
                <a:shade val="94000"/>
                <a:hueMod val="110000"/>
                <a:satMod val="236000"/>
                <a:lum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Hardcover.thmx</Template>
  <TotalTime>110</TotalTime>
  <Words>314</Words>
  <Application>Microsoft Macintosh PowerPoint</Application>
  <PresentationFormat>On-screen Show (4:3)</PresentationFormat>
  <Paragraphs>57</Paragraphs>
  <Slides>12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3" baseType="lpstr">
      <vt:lpstr>Hardcover</vt:lpstr>
      <vt:lpstr>Essay Writing</vt:lpstr>
      <vt:lpstr>Activity Write introductory sentences for three of the following titles </vt:lpstr>
      <vt:lpstr>Example answers</vt:lpstr>
      <vt:lpstr>What is a paragraph?</vt:lpstr>
      <vt:lpstr>Activity</vt:lpstr>
      <vt:lpstr>Activity</vt:lpstr>
      <vt:lpstr>Solution </vt:lpstr>
      <vt:lpstr>Paragraphs</vt:lpstr>
      <vt:lpstr>Starters</vt:lpstr>
      <vt:lpstr>Common Essay Errors</vt:lpstr>
      <vt:lpstr>Common Essay Errors</vt:lpstr>
      <vt:lpstr>Common Essay Errors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Essay Writing</dc:title>
  <dc:creator>Administrator</dc:creator>
  <cp:lastModifiedBy>S P</cp:lastModifiedBy>
  <cp:revision>12</cp:revision>
  <dcterms:created xsi:type="dcterms:W3CDTF">2015-08-28T07:16:22Z</dcterms:created>
  <dcterms:modified xsi:type="dcterms:W3CDTF">2017-10-27T13:16:08Z</dcterms:modified>
</cp:coreProperties>
</file>