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70" r:id="rId13"/>
    <p:sldId id="264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74623"/>
  </p:normalViewPr>
  <p:slideViewPr>
    <p:cSldViewPr snapToGrid="0" snapToObjects="1">
      <p:cViewPr>
        <p:scale>
          <a:sx n="89" d="100"/>
          <a:sy n="89" d="100"/>
        </p:scale>
        <p:origin x="-8" y="256"/>
      </p:cViewPr>
      <p:guideLst/>
    </p:cSldViewPr>
  </p:slideViewPr>
  <p:notesTextViewPr>
    <p:cViewPr>
      <p:scale>
        <a:sx n="120" d="100"/>
        <a:sy n="1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2DE4ED-AA81-C84D-A09E-3A3AF0684AA8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879B28-1F89-FF42-A000-06250F1BA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353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434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29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95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064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69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682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75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687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7087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8430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79B28-1F89-FF42-A000-06250F1BACB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46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4083C-B173-C946-A018-7F5C0372E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C98678-50CE-AA48-A380-CAF3B55E18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A3CBB-AE90-6D4C-BF8C-33F3D5899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006DE-D1AB-BC47-B878-A8FA701AA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7FA47-60F0-C046-A931-2815DD446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70686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DCFE7-56A0-A142-A235-6B53B7BE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B81C3-1A78-6D45-BE03-9CC5F69728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5ED8F2-D537-0F44-AA1F-C460F826F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06893-9F27-724C-AD45-0B6790B7A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FFB77-A0E2-2D49-BE3C-24FD733D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20407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3F3C1-7756-BE42-9405-7D13A6665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165B9-9039-064E-A103-CE619D5DE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5D693-28DC-984D-9B36-9A06009A5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30DE17-9509-AE44-AEA5-4194A73A6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9E2B6-B031-294B-A23B-7CC997AA6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14662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75972-C36B-4646-A245-778C946C1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85D25-548C-5348-9EB5-A4E91951E0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FA5CA-DCE1-8843-B48E-227CDC4A44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131E3-671E-0945-9312-92799B69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2CEED-87F1-B040-996F-4FAE091FE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3A6D11-18DA-3C49-8089-CCDA3D263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1729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D3423-A2A7-474B-A162-C896CFA17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723F5-9C23-0945-9172-68EDF4BD9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A7B47-811F-5C4B-90E0-75F17C4FB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EBC12E-E4FF-8D45-B142-705079B4A0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6F211-3405-BD4F-9DA4-7D56A528D5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09FA91-FAE3-6543-96D7-7B1D20C65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0CC735-6620-A74B-A825-85DFFD98B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B4142C-25D0-8F45-B556-1A04572A9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18578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9C243-6525-E44D-BDCD-0F665A20E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FCFB69-2C4F-B844-860F-6C46C195E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351BF4-11A7-9442-ACAE-7FAFCFE37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C5993C-2CC0-AF4D-A041-32C2343D6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139370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7DB96D-1403-D048-967D-765344988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E97F2B-7965-2044-8FE6-0F27D9DF4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25BAC-6721-6942-B31C-4C3DF480E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21186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514FA-C576-5C42-B207-EB70D18DE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D98E9-486C-004C-9EA5-515F3EF8E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4CE75-772B-1447-AEB7-D5F8FF96E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24900E-0709-1446-A233-48B0EF932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0E2ECF-28E5-E644-8FB6-EABDE72E1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EE2094-0727-2243-AE07-3B74A9D49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14812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4471-BD20-4548-B07B-D0626FF91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085504-AB57-1F4C-8C28-31D645B552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E42792-DCBC-E745-93E6-A4C4884240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6ACC8-A955-B84D-8CB1-D86C07E53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C61D3-F445-E44C-8B92-A4A7D2CC2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BCD79-BEDB-924B-B481-ACF38C3D0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20063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8F10C-CF10-CA4E-A0BA-F54C5B40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C4854-6E8B-BB4C-AB0C-34246230E5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F5F80-A5DF-9B40-A352-6D7F2BC46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748E9-99D2-6241-9854-42CDE81EA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1A0E2-178E-5D44-A574-7EB294C34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69116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6DE9DD-A10C-B84E-858E-0417E502E7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826CB4-A6E8-8449-8839-42DA6FB92E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6E8F3-0F87-3445-9925-1DCE3437E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74DCA-AFFD-C242-9C65-11A00B2ED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40D38-DEB2-7D4F-8480-FC856B0D3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18773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A5A568-60D4-F14C-B5DA-B7D37CC56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C6A2AF-D728-DB44-B13E-EB274320C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658EB-3EAB-9A40-A43A-9FD3AD41B4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A2682-465E-EC47-B726-E650011861CB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26499-4030-CE4B-ABE0-1638DA3FBE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3DFD2-E2A9-D44A-8040-7FF03A39C0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93013-FFB4-A840-BFFC-5A6FBC7B81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179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D213AA4-561C-B543-B9F7-07F9EB2AE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1855787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18/03/2021</a:t>
            </a:r>
          </a:p>
          <a:p>
            <a:endParaRPr lang="en-US" dirty="0"/>
          </a:p>
          <a:p>
            <a:r>
              <a:rPr lang="en-US" dirty="0"/>
              <a:t>Author: </a:t>
            </a:r>
            <a:r>
              <a:rPr lang="en-US" i="1" dirty="0"/>
              <a:t>Biancamaria Di Napoli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FAB14D-58E5-FE4A-9BB1-6A945CF9C6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Data Center </a:t>
            </a:r>
            <a:r>
              <a:rPr lang="en-GB" dirty="0"/>
              <a:t>Virtualisation</a:t>
            </a:r>
            <a:r>
              <a:rPr lang="en-US" dirty="0"/>
              <a:t> Investigation</a:t>
            </a:r>
            <a:br>
              <a:rPr lang="en-US" dirty="0"/>
            </a:br>
            <a:r>
              <a:rPr lang="en-US" sz="4400" dirty="0"/>
              <a:t>ACUA6001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53293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6639C-709B-5545-8CDD-CBB989615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Overview Investigation: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4BE08-C01C-4B49-A4D6-0C76521EA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1412"/>
            <a:ext cx="10515600" cy="2746375"/>
          </a:xfrm>
        </p:spPr>
        <p:txBody>
          <a:bodyPr/>
          <a:lstStyle/>
          <a:p>
            <a:r>
              <a:rPr lang="en-US" dirty="0"/>
              <a:t>VMware </a:t>
            </a:r>
            <a:r>
              <a:rPr lang="en-US" dirty="0">
                <a:sym typeface="Wingdings" pitchFamily="2" charset="2"/>
              </a:rPr>
              <a:t></a:t>
            </a:r>
            <a:r>
              <a:rPr lang="en-US" dirty="0"/>
              <a:t> vSphere 7.0</a:t>
            </a:r>
          </a:p>
          <a:p>
            <a:r>
              <a:rPr lang="en-US" dirty="0"/>
              <a:t>Windows VMs </a:t>
            </a:r>
            <a:r>
              <a:rPr lang="en-US" dirty="0">
                <a:sym typeface="Wingdings" pitchFamily="2" charset="2"/>
              </a:rPr>
              <a:t> Microsoft Hyper-V</a:t>
            </a:r>
          </a:p>
          <a:p>
            <a:r>
              <a:rPr lang="en-US" dirty="0">
                <a:sym typeface="Wingdings" pitchFamily="2" charset="2"/>
              </a:rPr>
              <a:t>Azure</a:t>
            </a:r>
          </a:p>
          <a:p>
            <a:r>
              <a:rPr lang="en-US" dirty="0">
                <a:sym typeface="Wingdings" pitchFamily="2" charset="2"/>
              </a:rPr>
              <a:t>Citrix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9571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63CD6-F0D7-FD4F-93F7-DBD0DF4F6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Virtualization</a:t>
            </a:r>
            <a:r>
              <a:rPr lang="en-US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FE8C1-A8A6-9A46-BF70-A1A7EDC8B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76072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”</a:t>
            </a:r>
            <a:r>
              <a:rPr lang="en-GB" dirty="0"/>
              <a:t> Virtualization in computing often refers to the abstraction of some </a:t>
            </a:r>
            <a:r>
              <a:rPr lang="en-GB" b="1" i="1" dirty="0"/>
              <a:t>physical component</a:t>
            </a:r>
            <a:r>
              <a:rPr lang="en-GB" dirty="0"/>
              <a:t> into a logical object. By virtualizing an object, you can obtain some greater measure of utility from the resource the object provides. [1]</a:t>
            </a:r>
            <a:r>
              <a:rPr lang="en-US" dirty="0"/>
              <a:t>”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8E49A38-0321-1E4B-ABAD-FF502192780C}"/>
              </a:ext>
            </a:extLst>
          </p:cNvPr>
          <p:cNvSpPr/>
          <p:nvPr/>
        </p:nvSpPr>
        <p:spPr>
          <a:xfrm>
            <a:off x="1246909" y="5605153"/>
            <a:ext cx="3811979" cy="57181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HARDWARE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92E10C1-FAA0-0D49-B1E7-69CD8F51EFFF}"/>
              </a:ext>
            </a:extLst>
          </p:cNvPr>
          <p:cNvSpPr/>
          <p:nvPr/>
        </p:nvSpPr>
        <p:spPr>
          <a:xfrm>
            <a:off x="1246908" y="4898406"/>
            <a:ext cx="3811979" cy="57181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5485348-08B4-F742-8D65-C37E861D67FF}"/>
              </a:ext>
            </a:extLst>
          </p:cNvPr>
          <p:cNvSpPr/>
          <p:nvPr/>
        </p:nvSpPr>
        <p:spPr>
          <a:xfrm>
            <a:off x="1246908" y="4191659"/>
            <a:ext cx="3811979" cy="57181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APPLICATION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BA0B831-3BED-864D-B8CB-E4DC914F2CDB}"/>
              </a:ext>
            </a:extLst>
          </p:cNvPr>
          <p:cNvSpPr/>
          <p:nvPr/>
        </p:nvSpPr>
        <p:spPr>
          <a:xfrm>
            <a:off x="1246908" y="4898406"/>
            <a:ext cx="3811979" cy="57181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WINDOWS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1F55DC5-E200-6849-AFFE-40D04373EE2F}"/>
              </a:ext>
            </a:extLst>
          </p:cNvPr>
          <p:cNvSpPr/>
          <p:nvPr/>
        </p:nvSpPr>
        <p:spPr>
          <a:xfrm>
            <a:off x="7277593" y="4898406"/>
            <a:ext cx="3811979" cy="571810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LINUX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A90FBB8-8644-9D40-9448-24335161B011}"/>
              </a:ext>
            </a:extLst>
          </p:cNvPr>
          <p:cNvSpPr/>
          <p:nvPr/>
        </p:nvSpPr>
        <p:spPr>
          <a:xfrm>
            <a:off x="7277592" y="5605153"/>
            <a:ext cx="3811979" cy="57181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HARDWARE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18FE8E1-C603-0340-842E-06EA21DE2A55}"/>
              </a:ext>
            </a:extLst>
          </p:cNvPr>
          <p:cNvSpPr/>
          <p:nvPr/>
        </p:nvSpPr>
        <p:spPr>
          <a:xfrm>
            <a:off x="7277592" y="4191659"/>
            <a:ext cx="3811979" cy="57181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APPLICATION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3AC21C-C336-1544-AFDC-0F47DF379142}"/>
              </a:ext>
            </a:extLst>
          </p:cNvPr>
          <p:cNvSpPr txBox="1"/>
          <p:nvPr/>
        </p:nvSpPr>
        <p:spPr>
          <a:xfrm>
            <a:off x="7756072" y="1789108"/>
            <a:ext cx="1822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C00000"/>
                </a:solidFill>
              </a:rPr>
              <a:t>abstraction</a:t>
            </a:r>
          </a:p>
        </p:txBody>
      </p:sp>
    </p:spTree>
    <p:extLst>
      <p:ext uri="{BB962C8B-B14F-4D97-AF65-F5344CB8AC3E}">
        <p14:creationId xmlns:p14="http://schemas.microsoft.com/office/powerpoint/2010/main" val="1774244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repeatCount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8" grpId="0" animBg="1"/>
      <p:bldP spid="10" grpId="0" animBg="1"/>
      <p:bldP spid="11" grpId="0" animBg="1"/>
      <p:bldP spid="12" grpId="0" animBg="1"/>
      <p:bldP spid="15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09C02-1BE1-0245-97EE-24B3A6F2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0" y="85722"/>
            <a:ext cx="5257800" cy="1325563"/>
          </a:xfrm>
        </p:spPr>
        <p:txBody>
          <a:bodyPr/>
          <a:lstStyle/>
          <a:p>
            <a:pPr algn="ctr"/>
            <a:r>
              <a:rPr lang="en-GB" dirty="0"/>
              <a:t>Hypervisor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56EEC2A-9A20-AD40-8170-8358CF95B78D}"/>
              </a:ext>
            </a:extLst>
          </p:cNvPr>
          <p:cNvSpPr txBox="1">
            <a:spLocks/>
          </p:cNvSpPr>
          <p:nvPr/>
        </p:nvSpPr>
        <p:spPr>
          <a:xfrm>
            <a:off x="990600" y="131752"/>
            <a:ext cx="46243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Virtual Machine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BBABD8-B103-C84E-BB4E-1D89D4BFDCC3}"/>
              </a:ext>
            </a:extLst>
          </p:cNvPr>
          <p:cNvSpPr txBox="1"/>
          <p:nvPr/>
        </p:nvSpPr>
        <p:spPr>
          <a:xfrm>
            <a:off x="5716058" y="409812"/>
            <a:ext cx="5693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&amp;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E4E7D4-2A98-5244-B2DA-737355EC472B}"/>
              </a:ext>
            </a:extLst>
          </p:cNvPr>
          <p:cNvSpPr txBox="1"/>
          <p:nvPr/>
        </p:nvSpPr>
        <p:spPr>
          <a:xfrm>
            <a:off x="440532" y="1398798"/>
            <a:ext cx="54480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It is a compute resource that uses software instead of a physical computer to run programs and deploy apps[2].</a:t>
            </a:r>
            <a:endParaRPr lang="en-GB" sz="2800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AEBA9A8D-5490-DA47-AFBF-99A0960660B8}"/>
              </a:ext>
            </a:extLst>
          </p:cNvPr>
          <p:cNvGrpSpPr/>
          <p:nvPr/>
        </p:nvGrpSpPr>
        <p:grpSpPr>
          <a:xfrm>
            <a:off x="1400175" y="3814763"/>
            <a:ext cx="1257300" cy="1485900"/>
            <a:chOff x="1400175" y="3814763"/>
            <a:chExt cx="1257300" cy="1485900"/>
          </a:xfrm>
        </p:grpSpPr>
        <p:sp>
          <p:nvSpPr>
            <p:cNvPr id="7" name="Rounded Rectangle 6">
              <a:extLst>
                <a:ext uri="{FF2B5EF4-FFF2-40B4-BE49-F238E27FC236}">
                  <a16:creationId xmlns:a16="http://schemas.microsoft.com/office/drawing/2014/main" id="{E35FD6AB-1F83-354F-8864-041A1CB377B6}"/>
                </a:ext>
              </a:extLst>
            </p:cNvPr>
            <p:cNvSpPr/>
            <p:nvPr/>
          </p:nvSpPr>
          <p:spPr>
            <a:xfrm>
              <a:off x="1400175" y="3814763"/>
              <a:ext cx="1257300" cy="1485900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813CBF69-44F1-5A42-9512-10290088865D}"/>
                </a:ext>
              </a:extLst>
            </p:cNvPr>
            <p:cNvSpPr/>
            <p:nvPr/>
          </p:nvSpPr>
          <p:spPr>
            <a:xfrm>
              <a:off x="1528763" y="4586288"/>
              <a:ext cx="1000125" cy="658594"/>
            </a:xfrm>
            <a:prstGeom prst="round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OS</a:t>
              </a:r>
            </a:p>
          </p:txBody>
        </p:sp>
        <p:sp>
          <p:nvSpPr>
            <p:cNvPr id="9" name="Rounded Rectangle 8">
              <a:extLst>
                <a:ext uri="{FF2B5EF4-FFF2-40B4-BE49-F238E27FC236}">
                  <a16:creationId xmlns:a16="http://schemas.microsoft.com/office/drawing/2014/main" id="{F2689C6E-B96E-084C-A8C9-AD2C277DF708}"/>
                </a:ext>
              </a:extLst>
            </p:cNvPr>
            <p:cNvSpPr/>
            <p:nvPr/>
          </p:nvSpPr>
          <p:spPr>
            <a:xfrm>
              <a:off x="1528762" y="3870542"/>
              <a:ext cx="1000125" cy="658594"/>
            </a:xfrm>
            <a:prstGeom prst="roundRect">
              <a:avLst/>
            </a:prstGeom>
            <a:ln>
              <a:solidFill>
                <a:schemeClr val="accent4"/>
              </a:solidFill>
            </a:ln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APP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F362187-9E95-8640-91E7-7A65E43F2BFB}"/>
              </a:ext>
            </a:extLst>
          </p:cNvPr>
          <p:cNvGrpSpPr/>
          <p:nvPr/>
        </p:nvGrpSpPr>
        <p:grpSpPr>
          <a:xfrm>
            <a:off x="2909888" y="3814763"/>
            <a:ext cx="1257300" cy="1485900"/>
            <a:chOff x="2909888" y="3814763"/>
            <a:chExt cx="1257300" cy="1485900"/>
          </a:xfrm>
        </p:grpSpPr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736DEEE6-9A14-E447-8D45-F9D089311331}"/>
                </a:ext>
              </a:extLst>
            </p:cNvPr>
            <p:cNvSpPr/>
            <p:nvPr/>
          </p:nvSpPr>
          <p:spPr>
            <a:xfrm>
              <a:off x="2909888" y="3814763"/>
              <a:ext cx="1257300" cy="1485900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2A4A6C8B-0CD2-4640-8604-35B7577189BB}"/>
                </a:ext>
              </a:extLst>
            </p:cNvPr>
            <p:cNvSpPr/>
            <p:nvPr/>
          </p:nvSpPr>
          <p:spPr>
            <a:xfrm>
              <a:off x="3038476" y="4586288"/>
              <a:ext cx="1000125" cy="658594"/>
            </a:xfrm>
            <a:prstGeom prst="round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OS</a:t>
              </a:r>
            </a:p>
          </p:txBody>
        </p:sp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1D592385-2662-1641-B0B9-E0887DF2CE66}"/>
                </a:ext>
              </a:extLst>
            </p:cNvPr>
            <p:cNvSpPr/>
            <p:nvPr/>
          </p:nvSpPr>
          <p:spPr>
            <a:xfrm>
              <a:off x="3038475" y="3870542"/>
              <a:ext cx="1000125" cy="658594"/>
            </a:xfrm>
            <a:prstGeom prst="roundRect">
              <a:avLst/>
            </a:prstGeom>
            <a:ln>
              <a:solidFill>
                <a:schemeClr val="accent4"/>
              </a:solidFill>
            </a:ln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APP</a:t>
              </a:r>
            </a:p>
          </p:txBody>
        </p:sp>
      </p:grp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FA630A7F-8651-1A4B-94EA-0542D5FC6329}"/>
              </a:ext>
            </a:extLst>
          </p:cNvPr>
          <p:cNvSpPr/>
          <p:nvPr/>
        </p:nvSpPr>
        <p:spPr>
          <a:xfrm>
            <a:off x="894364" y="6056395"/>
            <a:ext cx="3811979" cy="57181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HARDWARE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C3A266FB-75C6-4147-B420-830EC9B05CE9}"/>
              </a:ext>
            </a:extLst>
          </p:cNvPr>
          <p:cNvSpPr/>
          <p:nvPr/>
        </p:nvSpPr>
        <p:spPr>
          <a:xfrm>
            <a:off x="894363" y="5385018"/>
            <a:ext cx="3811979" cy="57181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HYPERVISOR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FC9CA5-E812-CC47-88D5-F0A7E10DE73D}"/>
              </a:ext>
            </a:extLst>
          </p:cNvPr>
          <p:cNvSpPr txBox="1"/>
          <p:nvPr/>
        </p:nvSpPr>
        <p:spPr>
          <a:xfrm>
            <a:off x="6303440" y="1379751"/>
            <a:ext cx="54480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It manages the interactions between each virtual machine and the hardware that they share [3].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C1AD54E-7716-4B46-A718-BD1A70068704}"/>
              </a:ext>
            </a:extLst>
          </p:cNvPr>
          <p:cNvGrpSpPr/>
          <p:nvPr/>
        </p:nvGrpSpPr>
        <p:grpSpPr>
          <a:xfrm>
            <a:off x="7485657" y="3166122"/>
            <a:ext cx="3811979" cy="3462083"/>
            <a:chOff x="7485657" y="3166122"/>
            <a:chExt cx="3811979" cy="3462083"/>
          </a:xfrm>
        </p:grpSpPr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72095B0A-C40B-B34B-BA4F-8B4E87F20BD8}"/>
                </a:ext>
              </a:extLst>
            </p:cNvPr>
            <p:cNvSpPr/>
            <p:nvPr/>
          </p:nvSpPr>
          <p:spPr>
            <a:xfrm>
              <a:off x="7485657" y="6056395"/>
              <a:ext cx="3811979" cy="57181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66B385ED-E6E9-8143-B476-20CCD38FB8E3}"/>
                </a:ext>
              </a:extLst>
            </p:cNvPr>
            <p:cNvSpPr/>
            <p:nvPr/>
          </p:nvSpPr>
          <p:spPr>
            <a:xfrm>
              <a:off x="7485657" y="5386389"/>
              <a:ext cx="3811979" cy="571810"/>
            </a:xfrm>
            <a:prstGeom prst="roundRect">
              <a:avLst/>
            </a:prstGeom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OS</a:t>
              </a:r>
            </a:p>
          </p:txBody>
        </p:sp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A1AAA1AC-F45B-5D41-87C0-A9939A7FD237}"/>
                </a:ext>
              </a:extLst>
            </p:cNvPr>
            <p:cNvSpPr/>
            <p:nvPr/>
          </p:nvSpPr>
          <p:spPr>
            <a:xfrm>
              <a:off x="7485657" y="4721643"/>
              <a:ext cx="3811979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HYPERVISOR</a:t>
              </a:r>
            </a:p>
          </p:txBody>
        </p:sp>
        <p:sp>
          <p:nvSpPr>
            <p:cNvPr id="27" name="Rounded Rectangle 26">
              <a:extLst>
                <a:ext uri="{FF2B5EF4-FFF2-40B4-BE49-F238E27FC236}">
                  <a16:creationId xmlns:a16="http://schemas.microsoft.com/office/drawing/2014/main" id="{32582E62-9231-F146-B54E-3F255ACE39B9}"/>
                </a:ext>
              </a:extLst>
            </p:cNvPr>
            <p:cNvSpPr/>
            <p:nvPr/>
          </p:nvSpPr>
          <p:spPr>
            <a:xfrm>
              <a:off x="7970044" y="3166122"/>
              <a:ext cx="1257300" cy="1485900"/>
            </a:xfrm>
            <a:prstGeom prst="round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98DED87-DA75-D642-98CD-95BBC66481CD}"/>
                </a:ext>
              </a:extLst>
            </p:cNvPr>
            <p:cNvGrpSpPr/>
            <p:nvPr/>
          </p:nvGrpSpPr>
          <p:grpSpPr>
            <a:xfrm>
              <a:off x="8098631" y="3221901"/>
              <a:ext cx="1000126" cy="1374340"/>
              <a:chOff x="8098631" y="3221901"/>
              <a:chExt cx="1000126" cy="1374340"/>
            </a:xfrm>
          </p:grpSpPr>
          <p:sp>
            <p:nvSpPr>
              <p:cNvPr id="28" name="Rounded Rectangle 27">
                <a:extLst>
                  <a:ext uri="{FF2B5EF4-FFF2-40B4-BE49-F238E27FC236}">
                    <a16:creationId xmlns:a16="http://schemas.microsoft.com/office/drawing/2014/main" id="{2817717F-9D22-EF47-9243-2BD4B514E58D}"/>
                  </a:ext>
                </a:extLst>
              </p:cNvPr>
              <p:cNvSpPr/>
              <p:nvPr/>
            </p:nvSpPr>
            <p:spPr>
              <a:xfrm>
                <a:off x="8098632" y="3937647"/>
                <a:ext cx="1000125" cy="658594"/>
              </a:xfrm>
              <a:prstGeom prst="round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OS</a:t>
                </a:r>
              </a:p>
            </p:txBody>
          </p:sp>
          <p:sp>
            <p:nvSpPr>
              <p:cNvPr id="29" name="Rounded Rectangle 28">
                <a:extLst>
                  <a:ext uri="{FF2B5EF4-FFF2-40B4-BE49-F238E27FC236}">
                    <a16:creationId xmlns:a16="http://schemas.microsoft.com/office/drawing/2014/main" id="{DE64ECE0-4A28-0D49-AB8E-B2893ABE6D76}"/>
                  </a:ext>
                </a:extLst>
              </p:cNvPr>
              <p:cNvSpPr/>
              <p:nvPr/>
            </p:nvSpPr>
            <p:spPr>
              <a:xfrm>
                <a:off x="8098631" y="3221901"/>
                <a:ext cx="1000125" cy="658594"/>
              </a:xfrm>
              <a:prstGeom prst="roundRect">
                <a:avLst/>
              </a:prstGeom>
              <a:ln>
                <a:solidFill>
                  <a:schemeClr val="accent4"/>
                </a:solidFill>
              </a:ln>
            </p:spPr>
            <p:style>
              <a:lnRef idx="3">
                <a:schemeClr val="lt1"/>
              </a:lnRef>
              <a:fillRef idx="1">
                <a:schemeClr val="accent4"/>
              </a:fillRef>
              <a:effectRef idx="1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APP</a:t>
                </a: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C9CD3E13-3B48-1040-905B-5C46436F42D9}"/>
                </a:ext>
              </a:extLst>
            </p:cNvPr>
            <p:cNvGrpSpPr/>
            <p:nvPr/>
          </p:nvGrpSpPr>
          <p:grpSpPr>
            <a:xfrm>
              <a:off x="9663113" y="3166122"/>
              <a:ext cx="1257300" cy="1485900"/>
              <a:chOff x="9663113" y="3166122"/>
              <a:chExt cx="1257300" cy="1485900"/>
            </a:xfrm>
          </p:grpSpPr>
          <p:sp>
            <p:nvSpPr>
              <p:cNvPr id="30" name="Rounded Rectangle 29">
                <a:extLst>
                  <a:ext uri="{FF2B5EF4-FFF2-40B4-BE49-F238E27FC236}">
                    <a16:creationId xmlns:a16="http://schemas.microsoft.com/office/drawing/2014/main" id="{D02BE13A-EF0C-1842-AE39-1F3D0973F882}"/>
                  </a:ext>
                </a:extLst>
              </p:cNvPr>
              <p:cNvSpPr/>
              <p:nvPr/>
            </p:nvSpPr>
            <p:spPr>
              <a:xfrm>
                <a:off x="9663113" y="3166122"/>
                <a:ext cx="1257300" cy="1485900"/>
              </a:xfrm>
              <a:prstGeom prst="round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ounded Rectangle 30">
                <a:extLst>
                  <a:ext uri="{FF2B5EF4-FFF2-40B4-BE49-F238E27FC236}">
                    <a16:creationId xmlns:a16="http://schemas.microsoft.com/office/drawing/2014/main" id="{E2E52C9E-5446-054B-B50C-2D3DFB8364E9}"/>
                  </a:ext>
                </a:extLst>
              </p:cNvPr>
              <p:cNvSpPr/>
              <p:nvPr/>
            </p:nvSpPr>
            <p:spPr>
              <a:xfrm>
                <a:off x="9791701" y="3937647"/>
                <a:ext cx="1000125" cy="658594"/>
              </a:xfrm>
              <a:prstGeom prst="round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OS</a:t>
                </a:r>
              </a:p>
            </p:txBody>
          </p:sp>
          <p:sp>
            <p:nvSpPr>
              <p:cNvPr id="32" name="Rounded Rectangle 31">
                <a:extLst>
                  <a:ext uri="{FF2B5EF4-FFF2-40B4-BE49-F238E27FC236}">
                    <a16:creationId xmlns:a16="http://schemas.microsoft.com/office/drawing/2014/main" id="{3892BFE6-0818-964F-9A43-A1B91E3E1C48}"/>
                  </a:ext>
                </a:extLst>
              </p:cNvPr>
              <p:cNvSpPr/>
              <p:nvPr/>
            </p:nvSpPr>
            <p:spPr>
              <a:xfrm>
                <a:off x="9791700" y="3221901"/>
                <a:ext cx="1000125" cy="658594"/>
              </a:xfrm>
              <a:prstGeom prst="roundRect">
                <a:avLst/>
              </a:prstGeom>
              <a:ln>
                <a:solidFill>
                  <a:schemeClr val="accent4"/>
                </a:solidFill>
              </a:ln>
            </p:spPr>
            <p:style>
              <a:lnRef idx="3">
                <a:schemeClr val="lt1"/>
              </a:lnRef>
              <a:fillRef idx="1">
                <a:schemeClr val="accent4"/>
              </a:fillRef>
              <a:effectRef idx="1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APP</a:t>
                </a:r>
              </a:p>
            </p:txBody>
          </p:sp>
        </p:grpSp>
      </p:grp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97DA2D0E-1DE1-AA44-896D-43D569608839}"/>
              </a:ext>
            </a:extLst>
          </p:cNvPr>
          <p:cNvSpPr/>
          <p:nvPr/>
        </p:nvSpPr>
        <p:spPr>
          <a:xfrm>
            <a:off x="888611" y="5385942"/>
            <a:ext cx="3811979" cy="57181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TYPE 1 – BARE-METAL</a:t>
            </a:r>
          </a:p>
        </p:txBody>
      </p:sp>
      <p:sp>
        <p:nvSpPr>
          <p:cNvPr id="39" name="Rounded Rectangle 38">
            <a:extLst>
              <a:ext uri="{FF2B5EF4-FFF2-40B4-BE49-F238E27FC236}">
                <a16:creationId xmlns:a16="http://schemas.microsoft.com/office/drawing/2014/main" id="{C0505EEB-0211-E441-9FF3-C2AC37F92315}"/>
              </a:ext>
            </a:extLst>
          </p:cNvPr>
          <p:cNvSpPr/>
          <p:nvPr/>
        </p:nvSpPr>
        <p:spPr>
          <a:xfrm>
            <a:off x="7471368" y="4725072"/>
            <a:ext cx="3811979" cy="57181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TYPE 2 - HOSTED</a:t>
            </a:r>
          </a:p>
        </p:txBody>
      </p:sp>
    </p:spTree>
    <p:extLst>
      <p:ext uri="{BB962C8B-B14F-4D97-AF65-F5344CB8AC3E}">
        <p14:creationId xmlns:p14="http://schemas.microsoft.com/office/powerpoint/2010/main" val="2374045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7" grpId="0" animBg="1"/>
      <p:bldP spid="18" grpId="0" animBg="1"/>
      <p:bldP spid="20" grpId="0"/>
      <p:bldP spid="37" grpId="0" animBg="1"/>
      <p:bldP spid="37" grpId="1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8305C-3545-2A49-BEEB-312EA628B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Virtualization benefit: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560C5-A656-3C4E-A50D-361AAC86D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7113"/>
            <a:ext cx="10515600" cy="2746375"/>
          </a:xfrm>
        </p:spPr>
        <p:txBody>
          <a:bodyPr/>
          <a:lstStyle/>
          <a:p>
            <a:r>
              <a:rPr lang="en-GB" dirty="0"/>
              <a:t>High performance</a:t>
            </a:r>
          </a:p>
          <a:p>
            <a:r>
              <a:rPr lang="en-GB" dirty="0"/>
              <a:t>Lower cost</a:t>
            </a:r>
          </a:p>
          <a:p>
            <a:r>
              <a:rPr lang="en-GB" dirty="0"/>
              <a:t>Fast maintenance</a:t>
            </a:r>
          </a:p>
          <a:p>
            <a:r>
              <a:rPr lang="en-GB" dirty="0"/>
              <a:t>IT agility, flexibility, scalability and security</a:t>
            </a:r>
          </a:p>
          <a:p>
            <a:r>
              <a:rPr lang="en-GB" dirty="0"/>
              <a:t>Resources availability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407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27C20-C5F6-1B41-A90F-DC4523D73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VMware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BA464BB-F0FC-8F4D-8BE8-9A7D22CB8CE8}"/>
              </a:ext>
            </a:extLst>
          </p:cNvPr>
          <p:cNvGrpSpPr/>
          <p:nvPr/>
        </p:nvGrpSpPr>
        <p:grpSpPr>
          <a:xfrm>
            <a:off x="2989861" y="2259036"/>
            <a:ext cx="2610839" cy="1269980"/>
            <a:chOff x="2989861" y="2259036"/>
            <a:chExt cx="2610839" cy="1269980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FC255A84-495E-C54F-A903-D49B0C956873}"/>
                </a:ext>
              </a:extLst>
            </p:cNvPr>
            <p:cNvSpPr/>
            <p:nvPr/>
          </p:nvSpPr>
          <p:spPr>
            <a:xfrm>
              <a:off x="2989861" y="2957206"/>
              <a:ext cx="2610839" cy="57181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11" name="Rounded Rectangle 10">
              <a:extLst>
                <a:ext uri="{FF2B5EF4-FFF2-40B4-BE49-F238E27FC236}">
                  <a16:creationId xmlns:a16="http://schemas.microsoft.com/office/drawing/2014/main" id="{D3D648B2-46EE-2F40-81FC-F8F59F2D9FE8}"/>
                </a:ext>
              </a:extLst>
            </p:cNvPr>
            <p:cNvSpPr/>
            <p:nvPr/>
          </p:nvSpPr>
          <p:spPr>
            <a:xfrm>
              <a:off x="2989861" y="2259036"/>
              <a:ext cx="2610839" cy="571810"/>
            </a:xfrm>
            <a:prstGeom prst="roundRect">
              <a:avLst/>
            </a:prstGeom>
            <a:solidFill>
              <a:schemeClr val="accent2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ESX</a:t>
              </a:r>
            </a:p>
          </p:txBody>
        </p:sp>
      </p:grpSp>
      <p:sp>
        <p:nvSpPr>
          <p:cNvPr id="14" name="Bent Arrow 13">
            <a:extLst>
              <a:ext uri="{FF2B5EF4-FFF2-40B4-BE49-F238E27FC236}">
                <a16:creationId xmlns:a16="http://schemas.microsoft.com/office/drawing/2014/main" id="{D1A51667-B045-414B-9390-D12EFFDA1314}"/>
              </a:ext>
            </a:extLst>
          </p:cNvPr>
          <p:cNvSpPr/>
          <p:nvPr/>
        </p:nvSpPr>
        <p:spPr>
          <a:xfrm rot="5400000" flipV="1">
            <a:off x="812814" y="2727285"/>
            <a:ext cx="1841475" cy="1219203"/>
          </a:xfrm>
          <a:prstGeom prst="bentArrow">
            <a:avLst>
              <a:gd name="adj1" fmla="val 16797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FF8E379-66A7-C245-BAEF-71642EB987CF}"/>
              </a:ext>
            </a:extLst>
          </p:cNvPr>
          <p:cNvGrpSpPr/>
          <p:nvPr/>
        </p:nvGrpSpPr>
        <p:grpSpPr>
          <a:xfrm>
            <a:off x="176206" y="4516465"/>
            <a:ext cx="2569223" cy="1612338"/>
            <a:chOff x="4457700" y="4216428"/>
            <a:chExt cx="2569223" cy="1612338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9D4959EA-5C3C-8A4F-A945-48BBE186D94C}"/>
                </a:ext>
              </a:extLst>
            </p:cNvPr>
            <p:cNvSpPr/>
            <p:nvPr/>
          </p:nvSpPr>
          <p:spPr>
            <a:xfrm>
              <a:off x="4521502" y="4326812"/>
              <a:ext cx="2441618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HYPERTVISOR TYPE 1</a:t>
              </a:r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8975AD94-9FB4-9C48-A385-DDE5C955A3CB}"/>
                </a:ext>
              </a:extLst>
            </p:cNvPr>
            <p:cNvSpPr/>
            <p:nvPr/>
          </p:nvSpPr>
          <p:spPr>
            <a:xfrm>
              <a:off x="4521502" y="5077789"/>
              <a:ext cx="2441618" cy="571810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LINUX CONSOLE</a:t>
              </a:r>
            </a:p>
          </p:txBody>
        </p:sp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36F45232-3D62-6A44-BC67-609E4556CBA7}"/>
                </a:ext>
              </a:extLst>
            </p:cNvPr>
            <p:cNvSpPr/>
            <p:nvPr/>
          </p:nvSpPr>
          <p:spPr>
            <a:xfrm>
              <a:off x="4457700" y="4216428"/>
              <a:ext cx="2569223" cy="1612338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  <a:alpha val="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149D06E-3F53-DA4A-889A-E2821D01D9DF}"/>
              </a:ext>
            </a:extLst>
          </p:cNvPr>
          <p:cNvGrpSpPr/>
          <p:nvPr/>
        </p:nvGrpSpPr>
        <p:grpSpPr>
          <a:xfrm>
            <a:off x="6096000" y="2259036"/>
            <a:ext cx="2610839" cy="1269980"/>
            <a:chOff x="6096000" y="2259036"/>
            <a:chExt cx="2610839" cy="1269980"/>
          </a:xfrm>
        </p:grpSpPr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C57B6E32-6A8B-D149-8EE4-C182C7479C6E}"/>
                </a:ext>
              </a:extLst>
            </p:cNvPr>
            <p:cNvSpPr/>
            <p:nvPr/>
          </p:nvSpPr>
          <p:spPr>
            <a:xfrm>
              <a:off x="6096000" y="2957206"/>
              <a:ext cx="2610839" cy="57181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25" name="Rounded Rectangle 24">
              <a:extLst>
                <a:ext uri="{FF2B5EF4-FFF2-40B4-BE49-F238E27FC236}">
                  <a16:creationId xmlns:a16="http://schemas.microsoft.com/office/drawing/2014/main" id="{CF2E167F-099A-CA49-A00B-324592D89D4D}"/>
                </a:ext>
              </a:extLst>
            </p:cNvPr>
            <p:cNvSpPr/>
            <p:nvPr/>
          </p:nvSpPr>
          <p:spPr>
            <a:xfrm>
              <a:off x="6096000" y="2259036"/>
              <a:ext cx="2610839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ESXi</a:t>
              </a:r>
            </a:p>
          </p:txBody>
        </p:sp>
      </p:grpSp>
      <p:sp>
        <p:nvSpPr>
          <p:cNvPr id="26" name="Bent Arrow 25">
            <a:extLst>
              <a:ext uri="{FF2B5EF4-FFF2-40B4-BE49-F238E27FC236}">
                <a16:creationId xmlns:a16="http://schemas.microsoft.com/office/drawing/2014/main" id="{43DC9793-A196-7140-AC13-03847DAE0667}"/>
              </a:ext>
            </a:extLst>
          </p:cNvPr>
          <p:cNvSpPr/>
          <p:nvPr/>
        </p:nvSpPr>
        <p:spPr>
          <a:xfrm rot="5400000">
            <a:off x="9187671" y="2784517"/>
            <a:ext cx="1841475" cy="1100138"/>
          </a:xfrm>
          <a:prstGeom prst="bentArrow">
            <a:avLst>
              <a:gd name="adj1" fmla="val 16797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B8EF6817-017C-E04E-BFD4-44D64DB2512A}"/>
              </a:ext>
            </a:extLst>
          </p:cNvPr>
          <p:cNvSpPr/>
          <p:nvPr/>
        </p:nvSpPr>
        <p:spPr>
          <a:xfrm>
            <a:off x="9164940" y="4516465"/>
            <a:ext cx="2441618" cy="57181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HYPERTVISOR TYPE 1</a:t>
            </a:r>
          </a:p>
        </p:txBody>
      </p:sp>
    </p:spTree>
    <p:extLst>
      <p:ext uri="{BB962C8B-B14F-4D97-AF65-F5344CB8AC3E}">
        <p14:creationId xmlns:p14="http://schemas.microsoft.com/office/powerpoint/2010/main" val="1154584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26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D6A7E-8DB6-5D44-A38A-D4DBAEC53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VMware – vSphere 7.0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95CBF19-B535-FD41-BDBD-66AB8487167D}"/>
              </a:ext>
            </a:extLst>
          </p:cNvPr>
          <p:cNvGrpSpPr/>
          <p:nvPr/>
        </p:nvGrpSpPr>
        <p:grpSpPr>
          <a:xfrm>
            <a:off x="357188" y="1690688"/>
            <a:ext cx="2271713" cy="2352023"/>
            <a:chOff x="357188" y="1690688"/>
            <a:chExt cx="2271713" cy="2352023"/>
          </a:xfrm>
        </p:grpSpPr>
        <p:pic>
          <p:nvPicPr>
            <p:cNvPr id="10" name="Picture 9" descr="Figure 1.&#10;">
              <a:extLst>
                <a:ext uri="{FF2B5EF4-FFF2-40B4-BE49-F238E27FC236}">
                  <a16:creationId xmlns:a16="http://schemas.microsoft.com/office/drawing/2014/main" id="{B00CB58A-C6B3-FE4C-A3DB-53D7A49F2E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7188" y="1690688"/>
              <a:ext cx="2271713" cy="2198135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B6798DF-AC30-0345-A507-DC16ED6B1F72}"/>
                </a:ext>
              </a:extLst>
            </p:cNvPr>
            <p:cNvSpPr txBox="1"/>
            <p:nvPr/>
          </p:nvSpPr>
          <p:spPr>
            <a:xfrm>
              <a:off x="495300" y="3734934"/>
              <a:ext cx="163038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Figure 1. Source [4] </a:t>
              </a:r>
            </a:p>
          </p:txBody>
        </p:sp>
      </p:grpSp>
      <p:sp>
        <p:nvSpPr>
          <p:cNvPr id="14" name="Right Arrow 13">
            <a:extLst>
              <a:ext uri="{FF2B5EF4-FFF2-40B4-BE49-F238E27FC236}">
                <a16:creationId xmlns:a16="http://schemas.microsoft.com/office/drawing/2014/main" id="{AEBB58A2-A1C1-2F4E-A933-77B7FB64135D}"/>
              </a:ext>
            </a:extLst>
          </p:cNvPr>
          <p:cNvSpPr/>
          <p:nvPr/>
        </p:nvSpPr>
        <p:spPr>
          <a:xfrm>
            <a:off x="3292765" y="2686050"/>
            <a:ext cx="978408" cy="588337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E6894A-E99E-C448-89E4-3615EEA00459}"/>
              </a:ext>
            </a:extLst>
          </p:cNvPr>
          <p:cNvGrpSpPr/>
          <p:nvPr/>
        </p:nvGrpSpPr>
        <p:grpSpPr>
          <a:xfrm>
            <a:off x="4875191" y="2717774"/>
            <a:ext cx="6137318" cy="646331"/>
            <a:chOff x="4875191" y="2717774"/>
            <a:chExt cx="6137318" cy="646331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826DFE2-82A9-8046-B3E6-CBE80726BBD6}"/>
                </a:ext>
              </a:extLst>
            </p:cNvPr>
            <p:cNvSpPr txBox="1"/>
            <p:nvPr/>
          </p:nvSpPr>
          <p:spPr>
            <a:xfrm>
              <a:off x="4986338" y="2757488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GB" dirty="0"/>
            </a:p>
          </p:txBody>
        </p:sp>
        <p:sp>
          <p:nvSpPr>
            <p:cNvPr id="16" name="Rounded Rectangle 15">
              <a:extLst>
                <a:ext uri="{FF2B5EF4-FFF2-40B4-BE49-F238E27FC236}">
                  <a16:creationId xmlns:a16="http://schemas.microsoft.com/office/drawing/2014/main" id="{00461553-C4D5-834A-858C-75B92D9505D1}"/>
                </a:ext>
              </a:extLst>
            </p:cNvPr>
            <p:cNvSpPr/>
            <p:nvPr/>
          </p:nvSpPr>
          <p:spPr>
            <a:xfrm>
              <a:off x="4875191" y="2757488"/>
              <a:ext cx="2441618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ESXi HYPERVISOR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2262CACF-AA2C-D042-9EBB-F03EC9FEC2C3}"/>
                </a:ext>
              </a:extLst>
            </p:cNvPr>
            <p:cNvSpPr txBox="1"/>
            <p:nvPr/>
          </p:nvSpPr>
          <p:spPr>
            <a:xfrm>
              <a:off x="7768835" y="2717774"/>
              <a:ext cx="41389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600" dirty="0"/>
                <a:t>+</a:t>
              </a:r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04B8FFC8-9031-F14E-B9A4-D5229D17FBBA}"/>
                </a:ext>
              </a:extLst>
            </p:cNvPr>
            <p:cNvSpPr/>
            <p:nvPr/>
          </p:nvSpPr>
          <p:spPr>
            <a:xfrm>
              <a:off x="8570891" y="2755035"/>
              <a:ext cx="2441618" cy="571810"/>
            </a:xfrm>
            <a:prstGeom prst="roundRect">
              <a:avLst/>
            </a:prstGeom>
            <a:solidFill>
              <a:schemeClr val="accent4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vCenter Server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3BEE9E1-D9FB-0B47-8161-DFF390D03E0A}"/>
              </a:ext>
            </a:extLst>
          </p:cNvPr>
          <p:cNvGrpSpPr/>
          <p:nvPr/>
        </p:nvGrpSpPr>
        <p:grpSpPr>
          <a:xfrm>
            <a:off x="1147277" y="4228432"/>
            <a:ext cx="5467836" cy="1600868"/>
            <a:chOff x="1147277" y="4228432"/>
            <a:chExt cx="5467836" cy="1600868"/>
          </a:xfrm>
        </p:grpSpPr>
        <p:sp>
          <p:nvSpPr>
            <p:cNvPr id="19" name="Bent Arrow 18">
              <a:extLst>
                <a:ext uri="{FF2B5EF4-FFF2-40B4-BE49-F238E27FC236}">
                  <a16:creationId xmlns:a16="http://schemas.microsoft.com/office/drawing/2014/main" id="{03134C60-E74A-A546-BE86-F54944C5F6B2}"/>
                </a:ext>
              </a:extLst>
            </p:cNvPr>
            <p:cNvSpPr/>
            <p:nvPr/>
          </p:nvSpPr>
          <p:spPr>
            <a:xfrm rot="10800000" flipH="1">
              <a:off x="1147277" y="4228432"/>
              <a:ext cx="5467836" cy="1600868"/>
            </a:xfrm>
            <a:prstGeom prst="bentArrow">
              <a:avLst>
                <a:gd name="adj1" fmla="val 25000"/>
                <a:gd name="adj2" fmla="val 19696"/>
                <a:gd name="adj3" fmla="val 25000"/>
                <a:gd name="adj4" fmla="val 43750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0" name="Rounded Rectangle 19">
              <a:extLst>
                <a:ext uri="{FF2B5EF4-FFF2-40B4-BE49-F238E27FC236}">
                  <a16:creationId xmlns:a16="http://schemas.microsoft.com/office/drawing/2014/main" id="{48C608C1-D125-D147-B2D1-1CEE4112FA51}"/>
                </a:ext>
              </a:extLst>
            </p:cNvPr>
            <p:cNvSpPr/>
            <p:nvPr/>
          </p:nvSpPr>
          <p:spPr>
            <a:xfrm>
              <a:off x="2285145" y="4441905"/>
              <a:ext cx="2885924" cy="571810"/>
            </a:xfrm>
            <a:prstGeom prst="roundRect">
              <a:avLst/>
            </a:prstGeom>
            <a:solidFill>
              <a:schemeClr val="accent5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TANZU KUBERNETES GRID SERVICE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8E86EF7-4A5C-E847-B763-B00A813D8AC7}"/>
              </a:ext>
            </a:extLst>
          </p:cNvPr>
          <p:cNvGrpSpPr/>
          <p:nvPr/>
        </p:nvGrpSpPr>
        <p:grpSpPr>
          <a:xfrm>
            <a:off x="7465237" y="3999179"/>
            <a:ext cx="2441618" cy="2059373"/>
            <a:chOff x="7599341" y="4642574"/>
            <a:chExt cx="2441618" cy="2059373"/>
          </a:xfrm>
        </p:grpSpPr>
        <p:pic>
          <p:nvPicPr>
            <p:cNvPr id="22" name="Picture 21" descr="Icon&#10;&#10;Description automatically generated">
              <a:extLst>
                <a:ext uri="{FF2B5EF4-FFF2-40B4-BE49-F238E27FC236}">
                  <a16:creationId xmlns:a16="http://schemas.microsoft.com/office/drawing/2014/main" id="{05C00D2E-D0D9-D14F-AA5A-709534792D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599341" y="4642574"/>
              <a:ext cx="2441618" cy="1751596"/>
            </a:xfrm>
            <a:prstGeom prst="rect">
              <a:avLst/>
            </a:prstGeom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D881B6FE-C406-F14C-86BC-90A856F0FD1C}"/>
                </a:ext>
              </a:extLst>
            </p:cNvPr>
            <p:cNvSpPr txBox="1"/>
            <p:nvPr/>
          </p:nvSpPr>
          <p:spPr>
            <a:xfrm>
              <a:off x="8024996" y="6394170"/>
              <a:ext cx="159030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Figure 2. Source [5]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796329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42B61-76AC-1745-9B61-01BD7F814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Microsoft Hyper-V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9F8BD38-8717-484F-B1AF-EF6408B50711}"/>
              </a:ext>
            </a:extLst>
          </p:cNvPr>
          <p:cNvGrpSpPr/>
          <p:nvPr/>
        </p:nvGrpSpPr>
        <p:grpSpPr>
          <a:xfrm>
            <a:off x="5459149" y="2505294"/>
            <a:ext cx="4526500" cy="588337"/>
            <a:chOff x="4650084" y="2545868"/>
            <a:chExt cx="4526500" cy="588337"/>
          </a:xfrm>
        </p:grpSpPr>
        <p:sp>
          <p:nvSpPr>
            <p:cNvPr id="6" name="Right Arrow 5">
              <a:extLst>
                <a:ext uri="{FF2B5EF4-FFF2-40B4-BE49-F238E27FC236}">
                  <a16:creationId xmlns:a16="http://schemas.microsoft.com/office/drawing/2014/main" id="{8955EFD8-11C2-634A-8F20-5E7C1F8E426B}"/>
                </a:ext>
              </a:extLst>
            </p:cNvPr>
            <p:cNvSpPr/>
            <p:nvPr/>
          </p:nvSpPr>
          <p:spPr>
            <a:xfrm>
              <a:off x="4650084" y="2545868"/>
              <a:ext cx="978408" cy="588337"/>
            </a:xfrm>
            <a:prstGeom prst="rightArrow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ounded Rectangle 9">
              <a:extLst>
                <a:ext uri="{FF2B5EF4-FFF2-40B4-BE49-F238E27FC236}">
                  <a16:creationId xmlns:a16="http://schemas.microsoft.com/office/drawing/2014/main" id="{482B06CF-CF5C-C04F-AE20-E2305CACB48A}"/>
                </a:ext>
              </a:extLst>
            </p:cNvPr>
            <p:cNvSpPr/>
            <p:nvPr/>
          </p:nvSpPr>
          <p:spPr>
            <a:xfrm>
              <a:off x="6734966" y="2545868"/>
              <a:ext cx="2441618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HYPERTVISOR TYPE 1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72D4DF8B-B9CE-6345-8DEF-DAFF5A0C72EA}"/>
              </a:ext>
            </a:extLst>
          </p:cNvPr>
          <p:cNvGrpSpPr/>
          <p:nvPr/>
        </p:nvGrpSpPr>
        <p:grpSpPr>
          <a:xfrm>
            <a:off x="4037613" y="5370515"/>
            <a:ext cx="3811980" cy="1199996"/>
            <a:chOff x="4037613" y="5370515"/>
            <a:chExt cx="3811980" cy="1199996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60A002DD-8A59-5347-8924-9567C1D83E66}"/>
                </a:ext>
              </a:extLst>
            </p:cNvPr>
            <p:cNvSpPr/>
            <p:nvPr/>
          </p:nvSpPr>
          <p:spPr>
            <a:xfrm>
              <a:off x="4037614" y="5998701"/>
              <a:ext cx="3811979" cy="57181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1E63C449-B7E8-A046-999C-F97FE8E558E0}"/>
                </a:ext>
              </a:extLst>
            </p:cNvPr>
            <p:cNvSpPr/>
            <p:nvPr/>
          </p:nvSpPr>
          <p:spPr>
            <a:xfrm>
              <a:off x="4037613" y="5370515"/>
              <a:ext cx="3811979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 - V</a:t>
              </a:r>
            </a:p>
          </p:txBody>
        </p:sp>
      </p:grp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BB3B489-BF6F-D94D-A3F1-DF1599D064F6}"/>
              </a:ext>
            </a:extLst>
          </p:cNvPr>
          <p:cNvSpPr/>
          <p:nvPr/>
        </p:nvSpPr>
        <p:spPr>
          <a:xfrm>
            <a:off x="4037613" y="3723796"/>
            <a:ext cx="1414463" cy="159034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ROOT PARTITION– WINDOWS OS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324C0C52-E5ED-5242-AC0D-37999FA45200}"/>
              </a:ext>
            </a:extLst>
          </p:cNvPr>
          <p:cNvSpPr/>
          <p:nvPr/>
        </p:nvSpPr>
        <p:spPr>
          <a:xfrm>
            <a:off x="6307936" y="3733675"/>
            <a:ext cx="1414463" cy="159034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CHILD PARTITION–</a:t>
            </a:r>
          </a:p>
          <a:p>
            <a:pPr algn="ctr"/>
            <a:r>
              <a:rPr lang="en-GB" dirty="0"/>
              <a:t>APP</a:t>
            </a:r>
          </a:p>
          <a:p>
            <a:pPr algn="ctr"/>
            <a:r>
              <a:rPr lang="en-GB" dirty="0"/>
              <a:t>OS</a:t>
            </a:r>
          </a:p>
        </p:txBody>
      </p:sp>
      <p:cxnSp>
        <p:nvCxnSpPr>
          <p:cNvPr id="23" name="Elbow Connector 22">
            <a:extLst>
              <a:ext uri="{FF2B5EF4-FFF2-40B4-BE49-F238E27FC236}">
                <a16:creationId xmlns:a16="http://schemas.microsoft.com/office/drawing/2014/main" id="{89481021-A084-7A42-B544-721CC82170BD}"/>
              </a:ext>
            </a:extLst>
          </p:cNvPr>
          <p:cNvCxnSpPr>
            <a:cxnSpLocks/>
          </p:cNvCxnSpPr>
          <p:nvPr/>
        </p:nvCxnSpPr>
        <p:spPr>
          <a:xfrm rot="5400000" flipH="1">
            <a:off x="5938662" y="4117416"/>
            <a:ext cx="9879" cy="2270323"/>
          </a:xfrm>
          <a:prstGeom prst="bentConnector3">
            <a:avLst>
              <a:gd name="adj1" fmla="val -2313999"/>
            </a:avLst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2B13CD7B-5E7B-CB4D-B116-B41C91804059}"/>
              </a:ext>
            </a:extLst>
          </p:cNvPr>
          <p:cNvCxnSpPr/>
          <p:nvPr/>
        </p:nvCxnSpPr>
        <p:spPr>
          <a:xfrm>
            <a:off x="4378616" y="5205958"/>
            <a:ext cx="0" cy="900924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CB7D9E1-E2BD-0E43-974B-15F07C670E63}"/>
              </a:ext>
            </a:extLst>
          </p:cNvPr>
          <p:cNvGrpSpPr/>
          <p:nvPr/>
        </p:nvGrpSpPr>
        <p:grpSpPr>
          <a:xfrm>
            <a:off x="592149" y="2004463"/>
            <a:ext cx="3441700" cy="2178336"/>
            <a:chOff x="396875" y="2103437"/>
            <a:chExt cx="3441700" cy="2178336"/>
          </a:xfrm>
        </p:grpSpPr>
        <p:pic>
          <p:nvPicPr>
            <p:cNvPr id="5" name="Picture 4" descr="Logo, company name&#10;&#10;Description automatically generated">
              <a:extLst>
                <a:ext uri="{FF2B5EF4-FFF2-40B4-BE49-F238E27FC236}">
                  <a16:creationId xmlns:a16="http://schemas.microsoft.com/office/drawing/2014/main" id="{816A9992-B4B2-F94B-A758-6A6D918AAA9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96875" y="2103437"/>
              <a:ext cx="3441700" cy="1473200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F2AD7A1-6CC1-6F40-B8D3-1E6DBEA4F852}"/>
                </a:ext>
              </a:extLst>
            </p:cNvPr>
            <p:cNvSpPr txBox="1"/>
            <p:nvPr/>
          </p:nvSpPr>
          <p:spPr>
            <a:xfrm>
              <a:off x="487342" y="3696998"/>
              <a:ext cx="16303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Figure 3. Source [6] </a:t>
              </a:r>
            </a:p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7430456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0F41D-79F0-9047-8821-DD64C00D2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Microsoft Hyper-V features: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7E870-E9FB-5B40-A42D-725286A11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5700"/>
            <a:ext cx="10515600" cy="3074988"/>
          </a:xfrm>
        </p:spPr>
        <p:txBody>
          <a:bodyPr/>
          <a:lstStyle/>
          <a:p>
            <a:r>
              <a:rPr lang="en-GB" dirty="0"/>
              <a:t>Disaster recovery and backup : </a:t>
            </a:r>
            <a:r>
              <a:rPr lang="en-GB" i="1" dirty="0">
                <a:solidFill>
                  <a:schemeClr val="accent5"/>
                </a:solidFill>
              </a:rPr>
              <a:t>Hyper-V Replica </a:t>
            </a:r>
          </a:p>
          <a:p>
            <a:r>
              <a:rPr lang="en-GB" dirty="0"/>
              <a:t>Optimization : </a:t>
            </a:r>
            <a:r>
              <a:rPr lang="en-GB" i="1" dirty="0">
                <a:solidFill>
                  <a:schemeClr val="accent5"/>
                </a:solidFill>
              </a:rPr>
              <a:t>Integration Services</a:t>
            </a:r>
          </a:p>
          <a:p>
            <a:r>
              <a:rPr lang="en-GB" dirty="0"/>
              <a:t>Portability : </a:t>
            </a:r>
            <a:r>
              <a:rPr lang="en-GB" i="1" dirty="0">
                <a:solidFill>
                  <a:schemeClr val="accent5"/>
                </a:solidFill>
              </a:rPr>
              <a:t>migration, storage migration, and import/export</a:t>
            </a:r>
          </a:p>
          <a:p>
            <a:r>
              <a:rPr lang="en-GB" dirty="0"/>
              <a:t>Remote Connectivity : </a:t>
            </a:r>
            <a:r>
              <a:rPr lang="en-GB" i="1" dirty="0">
                <a:solidFill>
                  <a:schemeClr val="accent5"/>
                </a:solidFill>
              </a:rPr>
              <a:t>Virtual Machine Connection</a:t>
            </a:r>
          </a:p>
          <a:p>
            <a:r>
              <a:rPr lang="en-GB" i="1" dirty="0"/>
              <a:t>Security : </a:t>
            </a:r>
            <a:r>
              <a:rPr lang="en-GB" i="1" dirty="0">
                <a:solidFill>
                  <a:schemeClr val="accent5"/>
                </a:solidFill>
              </a:rPr>
              <a:t>Secure boot and shielded virtual machines </a:t>
            </a:r>
            <a:r>
              <a:rPr lang="en-GB" dirty="0"/>
              <a:t>[7]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78804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D5D5E-EE8A-4B4B-B14B-4A22196D7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Azure</a:t>
            </a:r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665058B6-4FC7-F94D-9E2E-655E830742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68707" y="2297836"/>
            <a:ext cx="3340100" cy="1739900"/>
          </a:xfr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3083EAD-D781-2A45-8AF4-E6988476E5AF}"/>
              </a:ext>
            </a:extLst>
          </p:cNvPr>
          <p:cNvCxnSpPr>
            <a:cxnSpLocks/>
          </p:cNvCxnSpPr>
          <p:nvPr/>
        </p:nvCxnSpPr>
        <p:spPr>
          <a:xfrm flipH="1" flipV="1">
            <a:off x="3057525" y="2272229"/>
            <a:ext cx="1071564" cy="557213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209F8E7-E32E-6E40-A1E7-3DE7279C01C5}"/>
              </a:ext>
            </a:extLst>
          </p:cNvPr>
          <p:cNvCxnSpPr>
            <a:cxnSpLocks/>
          </p:cNvCxnSpPr>
          <p:nvPr/>
        </p:nvCxnSpPr>
        <p:spPr>
          <a:xfrm flipH="1">
            <a:off x="2896397" y="3300929"/>
            <a:ext cx="1188244" cy="1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97B0126-8FE3-654E-A891-773FBA871069}"/>
              </a:ext>
            </a:extLst>
          </p:cNvPr>
          <p:cNvCxnSpPr>
            <a:cxnSpLocks/>
          </p:cNvCxnSpPr>
          <p:nvPr/>
        </p:nvCxnSpPr>
        <p:spPr>
          <a:xfrm flipH="1">
            <a:off x="3114677" y="3821390"/>
            <a:ext cx="968776" cy="450572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8143D3B-FA0D-3548-9F80-449A365D1F0F}"/>
              </a:ext>
            </a:extLst>
          </p:cNvPr>
          <p:cNvSpPr txBox="1"/>
          <p:nvPr/>
        </p:nvSpPr>
        <p:spPr>
          <a:xfrm>
            <a:off x="1619152" y="3039319"/>
            <a:ext cx="871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5"/>
                </a:solidFill>
              </a:rPr>
              <a:t>PaaS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E4DBCD-9631-A94F-96DD-D8D66C4C6F11}"/>
              </a:ext>
            </a:extLst>
          </p:cNvPr>
          <p:cNvSpPr txBox="1"/>
          <p:nvPr/>
        </p:nvSpPr>
        <p:spPr>
          <a:xfrm>
            <a:off x="1914253" y="1918563"/>
            <a:ext cx="85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5"/>
                </a:solidFill>
              </a:rPr>
              <a:t>SaaS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AECF720-CD78-B441-AC8D-7A39186F3F4D}"/>
              </a:ext>
            </a:extLst>
          </p:cNvPr>
          <p:cNvSpPr txBox="1"/>
          <p:nvPr/>
        </p:nvSpPr>
        <p:spPr>
          <a:xfrm>
            <a:off x="1914253" y="4052024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5"/>
                </a:solidFill>
              </a:rPr>
              <a:t>IaaS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139902C-C3B4-334C-A224-FC57D38731B3}"/>
              </a:ext>
            </a:extLst>
          </p:cNvPr>
          <p:cNvCxnSpPr>
            <a:cxnSpLocks/>
          </p:cNvCxnSpPr>
          <p:nvPr/>
        </p:nvCxnSpPr>
        <p:spPr>
          <a:xfrm>
            <a:off x="7766050" y="3301445"/>
            <a:ext cx="1142600" cy="1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4E92969-1814-9F4B-AB4A-B8C82864A31E}"/>
              </a:ext>
            </a:extLst>
          </p:cNvPr>
          <p:cNvGrpSpPr/>
          <p:nvPr/>
        </p:nvGrpSpPr>
        <p:grpSpPr>
          <a:xfrm>
            <a:off x="9485894" y="1968937"/>
            <a:ext cx="1257300" cy="2058762"/>
            <a:chOff x="9485894" y="1968937"/>
            <a:chExt cx="1257300" cy="2058762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4656716-2FFD-0040-99A1-241FFC8E9191}"/>
                </a:ext>
              </a:extLst>
            </p:cNvPr>
            <p:cNvGrpSpPr/>
            <p:nvPr/>
          </p:nvGrpSpPr>
          <p:grpSpPr>
            <a:xfrm>
              <a:off x="9485894" y="2541799"/>
              <a:ext cx="1257300" cy="1485900"/>
              <a:chOff x="1400175" y="3814763"/>
              <a:chExt cx="1257300" cy="1485900"/>
            </a:xfrm>
          </p:grpSpPr>
          <p:sp>
            <p:nvSpPr>
              <p:cNvPr id="23" name="Rounded Rectangle 22">
                <a:extLst>
                  <a:ext uri="{FF2B5EF4-FFF2-40B4-BE49-F238E27FC236}">
                    <a16:creationId xmlns:a16="http://schemas.microsoft.com/office/drawing/2014/main" id="{5D5A268E-8EB7-6D42-9EB4-F21EEFCFF3A7}"/>
                  </a:ext>
                </a:extLst>
              </p:cNvPr>
              <p:cNvSpPr/>
              <p:nvPr/>
            </p:nvSpPr>
            <p:spPr>
              <a:xfrm>
                <a:off x="1400175" y="3814763"/>
                <a:ext cx="1257300" cy="1485900"/>
              </a:xfrm>
              <a:prstGeom prst="round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Rounded Rectangle 23">
                <a:extLst>
                  <a:ext uri="{FF2B5EF4-FFF2-40B4-BE49-F238E27FC236}">
                    <a16:creationId xmlns:a16="http://schemas.microsoft.com/office/drawing/2014/main" id="{2C9455E0-3A27-F642-922E-F41DB6415342}"/>
                  </a:ext>
                </a:extLst>
              </p:cNvPr>
              <p:cNvSpPr/>
              <p:nvPr/>
            </p:nvSpPr>
            <p:spPr>
              <a:xfrm>
                <a:off x="1528763" y="4586288"/>
                <a:ext cx="1000125" cy="658594"/>
              </a:xfrm>
              <a:prstGeom prst="roundRect">
                <a:avLst/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OS</a:t>
                </a:r>
              </a:p>
            </p:txBody>
          </p:sp>
          <p:sp>
            <p:nvSpPr>
              <p:cNvPr id="25" name="Rounded Rectangle 24">
                <a:extLst>
                  <a:ext uri="{FF2B5EF4-FFF2-40B4-BE49-F238E27FC236}">
                    <a16:creationId xmlns:a16="http://schemas.microsoft.com/office/drawing/2014/main" id="{C28E2AFB-D8AB-314E-A7F0-DD9028DAB672}"/>
                  </a:ext>
                </a:extLst>
              </p:cNvPr>
              <p:cNvSpPr/>
              <p:nvPr/>
            </p:nvSpPr>
            <p:spPr>
              <a:xfrm>
                <a:off x="1528762" y="3870542"/>
                <a:ext cx="1000125" cy="658594"/>
              </a:xfrm>
              <a:prstGeom prst="roundRect">
                <a:avLst/>
              </a:prstGeom>
              <a:ln>
                <a:solidFill>
                  <a:schemeClr val="accent4"/>
                </a:solidFill>
              </a:ln>
            </p:spPr>
            <p:style>
              <a:lnRef idx="3">
                <a:schemeClr val="lt1"/>
              </a:lnRef>
              <a:fillRef idx="1">
                <a:schemeClr val="accent4"/>
              </a:fillRef>
              <a:effectRef idx="1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APP</a:t>
                </a:r>
              </a:p>
            </p:txBody>
          </p:sp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0AE963FB-92F9-874E-ADF7-5A088AFBB663}"/>
                </a:ext>
              </a:extLst>
            </p:cNvPr>
            <p:cNvSpPr txBox="1"/>
            <p:nvPr/>
          </p:nvSpPr>
          <p:spPr>
            <a:xfrm>
              <a:off x="9671638" y="1968937"/>
              <a:ext cx="83708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>
                  <a:solidFill>
                    <a:schemeClr val="accent5"/>
                  </a:solidFill>
                </a:rPr>
                <a:t>VMs</a:t>
              </a:r>
            </a:p>
          </p:txBody>
        </p: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D4F22F49-DAF0-3443-ABF3-11370EBE5139}"/>
              </a:ext>
            </a:extLst>
          </p:cNvPr>
          <p:cNvSpPr txBox="1"/>
          <p:nvPr/>
        </p:nvSpPr>
        <p:spPr>
          <a:xfrm>
            <a:off x="5237123" y="3954401"/>
            <a:ext cx="15903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 4. Source [8]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373D829-C2DB-1D49-99D6-66BBB9837524}"/>
              </a:ext>
            </a:extLst>
          </p:cNvPr>
          <p:cNvSpPr txBox="1"/>
          <p:nvPr/>
        </p:nvSpPr>
        <p:spPr>
          <a:xfrm>
            <a:off x="66675" y="4957495"/>
            <a:ext cx="119491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 Azure is an important Cloud Computing resource because it allows to create innovative solutions that meet business goals[9].</a:t>
            </a:r>
          </a:p>
        </p:txBody>
      </p:sp>
    </p:spTree>
    <p:extLst>
      <p:ext uri="{BB962C8B-B14F-4D97-AF65-F5344CB8AC3E}">
        <p14:creationId xmlns:p14="http://schemas.microsoft.com/office/powerpoint/2010/main" val="2901509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18" grpId="0"/>
      <p:bldP spid="30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93E51-6DDE-3347-A5EF-A11F625A6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7336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Citrix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874A228-7371-A145-9465-C96C3611672A}"/>
              </a:ext>
            </a:extLst>
          </p:cNvPr>
          <p:cNvGrpSpPr/>
          <p:nvPr/>
        </p:nvGrpSpPr>
        <p:grpSpPr>
          <a:xfrm>
            <a:off x="4037613" y="5370515"/>
            <a:ext cx="3811980" cy="1199996"/>
            <a:chOff x="4037613" y="5370515"/>
            <a:chExt cx="3811980" cy="1199996"/>
          </a:xfrm>
        </p:grpSpPr>
        <p:sp>
          <p:nvSpPr>
            <p:cNvPr id="6" name="Rounded Rectangle 5">
              <a:extLst>
                <a:ext uri="{FF2B5EF4-FFF2-40B4-BE49-F238E27FC236}">
                  <a16:creationId xmlns:a16="http://schemas.microsoft.com/office/drawing/2014/main" id="{79B318CD-2175-4F4A-8717-A2712EE9B614}"/>
                </a:ext>
              </a:extLst>
            </p:cNvPr>
            <p:cNvSpPr/>
            <p:nvPr/>
          </p:nvSpPr>
          <p:spPr>
            <a:xfrm>
              <a:off x="4037614" y="5998701"/>
              <a:ext cx="3811979" cy="571810"/>
            </a:xfrm>
            <a:prstGeom prst="round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HARDWARE</a:t>
              </a:r>
            </a:p>
          </p:txBody>
        </p:sp>
        <p:sp>
          <p:nvSpPr>
            <p:cNvPr id="7" name="Rounded Rectangle 6">
              <a:extLst>
                <a:ext uri="{FF2B5EF4-FFF2-40B4-BE49-F238E27FC236}">
                  <a16:creationId xmlns:a16="http://schemas.microsoft.com/office/drawing/2014/main" id="{D0E64780-3BD3-BE40-AD26-B7CA7FC7760B}"/>
                </a:ext>
              </a:extLst>
            </p:cNvPr>
            <p:cNvSpPr/>
            <p:nvPr/>
          </p:nvSpPr>
          <p:spPr>
            <a:xfrm>
              <a:off x="4037613" y="5370515"/>
              <a:ext cx="3811979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XEN PROJECT HYPERVISOR</a:t>
              </a:r>
            </a:p>
          </p:txBody>
        </p:sp>
      </p:grp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BE8D5ED-0EB7-9A43-AE40-EC0C511580F5}"/>
              </a:ext>
            </a:extLst>
          </p:cNvPr>
          <p:cNvSpPr/>
          <p:nvPr/>
        </p:nvSpPr>
        <p:spPr>
          <a:xfrm>
            <a:off x="4037613" y="3723796"/>
            <a:ext cx="1414463" cy="159034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Dom 0</a:t>
            </a:r>
          </a:p>
          <a:p>
            <a:pPr algn="ctr"/>
            <a:r>
              <a:rPr lang="en-GB" dirty="0"/>
              <a:t>– </a:t>
            </a:r>
          </a:p>
          <a:p>
            <a:pPr algn="ctr"/>
            <a:r>
              <a:rPr lang="en-GB" dirty="0"/>
              <a:t>NATIVE DRIVER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C371ED1-AB11-124E-B64B-598D064FEB4C}"/>
              </a:ext>
            </a:extLst>
          </p:cNvPr>
          <p:cNvSpPr/>
          <p:nvPr/>
        </p:nvSpPr>
        <p:spPr>
          <a:xfrm>
            <a:off x="6307936" y="3733675"/>
            <a:ext cx="1414463" cy="159034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Dom 1</a:t>
            </a:r>
          </a:p>
          <a:p>
            <a:pPr algn="ctr"/>
            <a:r>
              <a:rPr lang="en-GB" dirty="0"/>
              <a:t>–</a:t>
            </a:r>
          </a:p>
          <a:p>
            <a:pPr algn="ctr"/>
            <a:r>
              <a:rPr lang="en-GB" dirty="0"/>
              <a:t>APP</a:t>
            </a:r>
          </a:p>
          <a:p>
            <a:pPr algn="ctr"/>
            <a:r>
              <a:rPr lang="en-GB" dirty="0"/>
              <a:t>OS</a:t>
            </a:r>
          </a:p>
        </p:txBody>
      </p:sp>
      <p:cxnSp>
        <p:nvCxnSpPr>
          <p:cNvPr id="10" name="Elbow Connector 9">
            <a:extLst>
              <a:ext uri="{FF2B5EF4-FFF2-40B4-BE49-F238E27FC236}">
                <a16:creationId xmlns:a16="http://schemas.microsoft.com/office/drawing/2014/main" id="{07AB5EC8-54B2-1341-8151-B04CE1EA570A}"/>
              </a:ext>
            </a:extLst>
          </p:cNvPr>
          <p:cNvCxnSpPr>
            <a:cxnSpLocks/>
          </p:cNvCxnSpPr>
          <p:nvPr/>
        </p:nvCxnSpPr>
        <p:spPr>
          <a:xfrm rot="5400000" flipH="1">
            <a:off x="5938662" y="4117416"/>
            <a:ext cx="9879" cy="2270323"/>
          </a:xfrm>
          <a:prstGeom prst="bentConnector3">
            <a:avLst>
              <a:gd name="adj1" fmla="val -2313999"/>
            </a:avLst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F14F82C-6358-DA4E-A2E8-9DA63C664153}"/>
              </a:ext>
            </a:extLst>
          </p:cNvPr>
          <p:cNvCxnSpPr/>
          <p:nvPr/>
        </p:nvCxnSpPr>
        <p:spPr>
          <a:xfrm>
            <a:off x="4378616" y="5205958"/>
            <a:ext cx="0" cy="900924"/>
          </a:xfrm>
          <a:prstGeom prst="straightConnector1">
            <a:avLst/>
          </a:prstGeom>
          <a:ln w="44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25285B2-261F-4645-AF27-39D52254B5E6}"/>
              </a:ext>
            </a:extLst>
          </p:cNvPr>
          <p:cNvGrpSpPr/>
          <p:nvPr/>
        </p:nvGrpSpPr>
        <p:grpSpPr>
          <a:xfrm>
            <a:off x="4917473" y="1690688"/>
            <a:ext cx="4526500" cy="588337"/>
            <a:chOff x="4650084" y="2545868"/>
            <a:chExt cx="4526500" cy="588337"/>
          </a:xfrm>
        </p:grpSpPr>
        <p:sp>
          <p:nvSpPr>
            <p:cNvPr id="16" name="Right Arrow 15">
              <a:extLst>
                <a:ext uri="{FF2B5EF4-FFF2-40B4-BE49-F238E27FC236}">
                  <a16:creationId xmlns:a16="http://schemas.microsoft.com/office/drawing/2014/main" id="{2DB2BDA5-9CC2-DF4E-B761-39D64184C00B}"/>
                </a:ext>
              </a:extLst>
            </p:cNvPr>
            <p:cNvSpPr/>
            <p:nvPr/>
          </p:nvSpPr>
          <p:spPr>
            <a:xfrm>
              <a:off x="4650084" y="2545868"/>
              <a:ext cx="978408" cy="588337"/>
            </a:xfrm>
            <a:prstGeom prst="rightArrow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E5D847EC-B724-D24A-A1DC-1EE3B453D614}"/>
                </a:ext>
              </a:extLst>
            </p:cNvPr>
            <p:cNvSpPr/>
            <p:nvPr/>
          </p:nvSpPr>
          <p:spPr>
            <a:xfrm>
              <a:off x="6734966" y="2545868"/>
              <a:ext cx="2441618" cy="571810"/>
            </a:xfrm>
            <a:prstGeom prst="roundRect">
              <a:avLst/>
            </a:prstGeom>
            <a:solidFill>
              <a:schemeClr val="accent6"/>
            </a:solidFill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HYPERTVISOR TYPE 1</a:t>
              </a: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0B14C1B-960F-F745-9323-435554F69C34}"/>
              </a:ext>
            </a:extLst>
          </p:cNvPr>
          <p:cNvGrpSpPr/>
          <p:nvPr/>
        </p:nvGrpSpPr>
        <p:grpSpPr>
          <a:xfrm>
            <a:off x="838200" y="1436958"/>
            <a:ext cx="3102468" cy="1633340"/>
            <a:chOff x="838200" y="1436958"/>
            <a:chExt cx="3102468" cy="1633340"/>
          </a:xfrm>
        </p:grpSpPr>
        <p:pic>
          <p:nvPicPr>
            <p:cNvPr id="19" name="Picture 18" descr="A picture containing text, clipart&#10;&#10;Description automatically generated">
              <a:extLst>
                <a:ext uri="{FF2B5EF4-FFF2-40B4-BE49-F238E27FC236}">
                  <a16:creationId xmlns:a16="http://schemas.microsoft.com/office/drawing/2014/main" id="{9374FE64-A0BF-C647-8B3C-EB774630D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38200" y="1436958"/>
              <a:ext cx="3102468" cy="1403986"/>
            </a:xfrm>
            <a:prstGeom prst="rect">
              <a:avLst/>
            </a:prstGeom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BB8A985-6D1C-BA4F-80BA-8D22C3415111}"/>
                </a:ext>
              </a:extLst>
            </p:cNvPr>
            <p:cNvSpPr txBox="1"/>
            <p:nvPr/>
          </p:nvSpPr>
          <p:spPr>
            <a:xfrm>
              <a:off x="1200150" y="2762521"/>
              <a:ext cx="168167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Figure 5. Source [10]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291739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79612-EA27-6C4B-96C7-16B6DCF30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DC3B9-04E4-9848-81C3-BA42A2554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503488"/>
          </a:xfrm>
        </p:spPr>
        <p:txBody>
          <a:bodyPr/>
          <a:lstStyle/>
          <a:p>
            <a:r>
              <a:rPr lang="en-GB" dirty="0"/>
              <a:t>Virtualization</a:t>
            </a:r>
          </a:p>
          <a:p>
            <a:r>
              <a:rPr lang="en-GB" dirty="0"/>
              <a:t>Hypervisor</a:t>
            </a:r>
          </a:p>
          <a:p>
            <a:r>
              <a:rPr lang="en-GB" dirty="0"/>
              <a:t>VMware, Citrix and Microsoft Hyper-V hypervisor</a:t>
            </a:r>
          </a:p>
          <a:p>
            <a:r>
              <a:rPr lang="en-GB" dirty="0"/>
              <a:t>vSphere and Azure 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E0162B6-1A05-BC45-B31F-641187FB8634}"/>
              </a:ext>
            </a:extLst>
          </p:cNvPr>
          <p:cNvSpPr txBox="1">
            <a:spLocks/>
          </p:cNvSpPr>
          <p:nvPr/>
        </p:nvSpPr>
        <p:spPr>
          <a:xfrm>
            <a:off x="838200" y="4634706"/>
            <a:ext cx="10515600" cy="11803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I hope you enjoyed and feel free to ask any question about it.</a:t>
            </a:r>
          </a:p>
          <a:p>
            <a:pPr marL="0" indent="0" algn="ctr">
              <a:buNone/>
            </a:pPr>
            <a:r>
              <a:rPr lang="en-GB" dirty="0"/>
              <a:t>Thank you!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452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B08A62A-EC8F-254F-B051-B0A6A909C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0" y="276501"/>
            <a:ext cx="10451594" cy="646452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Reference 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39642393-9853-1E47-B2C1-D2C2FCF29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329150"/>
              </p:ext>
            </p:extLst>
          </p:nvPr>
        </p:nvGraphicFramePr>
        <p:xfrm>
          <a:off x="870199" y="983003"/>
          <a:ext cx="10190253" cy="471055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47105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[1]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M. Portnoy, “Understanding Virtualization,” in </a:t>
                      </a:r>
                      <a:r>
                        <a:rPr lang="en-GB" sz="1600" b="0" i="1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Virtualization essentials</a:t>
                      </a: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 Indianapolis, Indiana, Sybex, 2016, p. 2.</a:t>
                      </a: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A674EDAF-6A26-C048-8A86-64E56ADED2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68081867"/>
              </p:ext>
            </p:extLst>
          </p:nvPr>
        </p:nvGraphicFramePr>
        <p:xfrm>
          <a:off x="870198" y="1447750"/>
          <a:ext cx="10190253" cy="526556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5204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[2]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VMware, “Virtual Machine,” VMware, 2021. [Online]. Available: https://www.vmware.com/topics/glossary/content/virtual-machine. [Accessed 10 03 2021].</a:t>
                      </a:r>
                      <a:r>
                        <a:rPr lang="en-GB" sz="1600" dirty="0">
                          <a:effectLst/>
                          <a:latin typeface="+mn-lt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7461A096-004F-A14B-935A-EAEA10D2C4C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18694515"/>
              </p:ext>
            </p:extLst>
          </p:nvPr>
        </p:nvGraphicFramePr>
        <p:xfrm>
          <a:off x="870197" y="2060403"/>
          <a:ext cx="10190253" cy="526556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526556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[3] 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M. Portnoy, “Understanding Hypervisor,” in </a:t>
                      </a:r>
                      <a:r>
                        <a:rPr lang="en-GB" sz="1600" b="0" i="1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Virtualization essentials</a:t>
                      </a: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 Indianapolis, Indiana, Sybex, 2016, p. 23,25.</a:t>
                      </a: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A83BA2C4-D05A-8649-9B38-02774DF993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8988181"/>
              </p:ext>
            </p:extLst>
          </p:nvPr>
        </p:nvGraphicFramePr>
        <p:xfrm>
          <a:off x="870196" y="2631307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[4]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H. Singh, “Introducing vSphere 7: Features &amp; Technology for the Hybrid Cloud,” VMware, 10 03 2020.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blogs.vmware.com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vsphere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/2020/03/vsphere-7-features.html. [Accessed 10 03 2021].</a:t>
                      </a:r>
                      <a:r>
                        <a:rPr lang="en-GB" sz="1600" dirty="0">
                          <a:effectLst/>
                          <a:latin typeface="+mn-lt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3CD10AC4-54C4-9545-B8BA-6FE7E3DE5F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21005196"/>
              </p:ext>
            </p:extLst>
          </p:nvPr>
        </p:nvGraphicFramePr>
        <p:xfrm>
          <a:off x="870195" y="3278634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[5]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Kubernetes, “Kubernetes,” Kubernetes, 2021.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kubernetes.io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/it/docs/concepts/overview/what-is-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kubernetes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/. [Accessed 10 03 2021].</a:t>
                      </a:r>
                      <a:r>
                        <a:rPr lang="en-GB" sz="1600" dirty="0">
                          <a:effectLst/>
                          <a:latin typeface="+mn-lt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6" name="Content Placeholder 3">
            <a:extLst>
              <a:ext uri="{FF2B5EF4-FFF2-40B4-BE49-F238E27FC236}">
                <a16:creationId xmlns:a16="http://schemas.microsoft.com/office/drawing/2014/main" id="{93DAA016-F4C6-DD46-9D92-14B1201E78A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9998365"/>
              </p:ext>
            </p:extLst>
          </p:nvPr>
        </p:nvGraphicFramePr>
        <p:xfrm>
          <a:off x="870194" y="3928496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[6]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A. 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Syrewicze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“Major Hyper-V Developments in 2017 (&amp; what lies ahead in 2018),” 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Altaro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28 12 2017.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www.altaro.com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hyper-v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/hyper-v-2017-2018/. [Accessed 10 03 2021].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7" name="Content Placeholder 3">
            <a:extLst>
              <a:ext uri="{FF2B5EF4-FFF2-40B4-BE49-F238E27FC236}">
                <a16:creationId xmlns:a16="http://schemas.microsoft.com/office/drawing/2014/main" id="{376B2550-82DD-B640-B0A6-09BB6F523F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7331656"/>
              </p:ext>
            </p:extLst>
          </p:nvPr>
        </p:nvGraphicFramePr>
        <p:xfrm>
          <a:off x="870193" y="4509555"/>
          <a:ext cx="10190253" cy="770396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[7]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Microsoft, “Hyper-V Technology Overview,” Microsoft, 29 11 2016.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docs.microsoft.com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-us/windows-server/virtualization/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hyper-v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hyper-v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-technology-overview. [Accessed 10 03 2021].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90F2C9CE-7A3A-1F41-B427-D5E907A8F70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56059278"/>
              </p:ext>
            </p:extLst>
          </p:nvPr>
        </p:nvGraphicFramePr>
        <p:xfrm>
          <a:off x="870192" y="5244888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[8]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Azure, “Azure Cloud Logo,” Shutterstock, 2021.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logodix.com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/logos/1125413. [Accessed 10 03 2021].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FDAC7BB2-8E07-0649-A2B8-CD66F586388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47622933"/>
              </p:ext>
            </p:extLst>
          </p:nvPr>
        </p:nvGraphicFramePr>
        <p:xfrm>
          <a:off x="870191" y="5753072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[9]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Microsoft, “What is Azure?,” Microsoft, 2021. [Online]. Available: https://</a:t>
                      </a:r>
                      <a:r>
                        <a:rPr lang="en-GB" sz="16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docs.microsoft.com</a:t>
                      </a:r>
                      <a:r>
                        <a:rPr lang="en-GB" sz="16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/it-it/learn/modules/intro-to-azure-fundamentals/what-is-</a:t>
                      </a:r>
                      <a:r>
                        <a:rPr lang="en-GB" sz="1600" dirty="0" err="1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microsoft</a:t>
                      </a:r>
                      <a:r>
                        <a:rPr lang="en-GB" sz="16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-azure. [Accessed 10 03 2021].</a:t>
                      </a: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092780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C0076C7-2695-2846-B851-74C11F0DFE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7285908"/>
              </p:ext>
            </p:extLst>
          </p:nvPr>
        </p:nvGraphicFramePr>
        <p:xfrm>
          <a:off x="958009" y="323822"/>
          <a:ext cx="10190253" cy="750570"/>
        </p:xfrm>
        <a:graphic>
          <a:graphicData uri="http://schemas.openxmlformats.org/drawingml/2006/table">
            <a:tbl>
              <a:tblPr firstRow="1" firstCol="1" bandRow="1"/>
              <a:tblGrid>
                <a:gridCol w="684232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506021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[10]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M. WHEATLEY, “Xen Project updates its hypervisor with security and UI improvements,” 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siliconAngle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2021.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siliconangle.com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/2017/12/14/xen-project-updates-hypervisor-security-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ui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-improvements/. [Accessed 10 03 2021].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3047216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7C13F00-F854-9B49-AB82-E39507C65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 anchor="ctr">
            <a:normAutofit/>
          </a:bodyPr>
          <a:lstStyle/>
          <a:p>
            <a:r>
              <a:rPr lang="en-GB" dirty="0"/>
              <a:t>Bibliography 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B91B0D1B-5884-1545-B7F2-A9209FC2526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17457794"/>
              </p:ext>
            </p:extLst>
          </p:nvPr>
        </p:nvGraphicFramePr>
        <p:xfrm>
          <a:off x="838200" y="1309659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461963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728290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IBM, “VMware,” IBM, 2121. [Online]. 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www.ibm.com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/cloud/learn/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vmware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[Accessed 10 03 2021].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A9C8B147-52BC-1E40-B388-DC1B584CB23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4531984"/>
              </p:ext>
            </p:extLst>
          </p:nvPr>
        </p:nvGraphicFramePr>
        <p:xfrm>
          <a:off x="838200" y="1941699"/>
          <a:ext cx="10190253" cy="632040"/>
        </p:xfrm>
        <a:graphic>
          <a:graphicData uri="http://schemas.openxmlformats.org/drawingml/2006/table">
            <a:tbl>
              <a:tblPr firstRow="1" firstCol="1" bandRow="1"/>
              <a:tblGrid>
                <a:gridCol w="461963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728290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63204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GB" sz="1600" b="0" i="0" u="none" strike="noStrike" dirty="0">
                        <a:effectLst/>
                        <a:latin typeface="+mn-lt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t-IT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Microsoft, “Microsoft </a:t>
                      </a:r>
                      <a:r>
                        <a:rPr lang="it-IT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Azure</a:t>
                      </a:r>
                      <a:r>
                        <a:rPr lang="it-IT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,” Microsoft, 2021. [Online]. 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Available: https://</a:t>
                      </a:r>
                      <a:r>
                        <a:rPr lang="en-GB" sz="16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azure.microsoft.com</a:t>
                      </a:r>
                      <a:r>
                        <a:rPr lang="en-GB" sz="16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[Accessed 10 03 2021].</a:t>
                      </a:r>
                      <a:r>
                        <a:rPr lang="en-GB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+mn-lt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658BEBEA-8218-B047-B376-CCB152938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398790"/>
              </p:ext>
            </p:extLst>
          </p:nvPr>
        </p:nvGraphicFramePr>
        <p:xfrm>
          <a:off x="1029449" y="2573739"/>
          <a:ext cx="10190253" cy="471055"/>
        </p:xfrm>
        <a:graphic>
          <a:graphicData uri="http://schemas.openxmlformats.org/drawingml/2006/table">
            <a:tbl>
              <a:tblPr firstRow="1" firstCol="1" bandRow="1"/>
              <a:tblGrid>
                <a:gridCol w="242140">
                  <a:extLst>
                    <a:ext uri="{9D8B030D-6E8A-4147-A177-3AD203B41FA5}">
                      <a16:colId xmlns:a16="http://schemas.microsoft.com/office/drawing/2014/main" val="4214606877"/>
                    </a:ext>
                  </a:extLst>
                </a:gridCol>
                <a:gridCol w="9948113">
                  <a:extLst>
                    <a:ext uri="{9D8B030D-6E8A-4147-A177-3AD203B41FA5}">
                      <a16:colId xmlns:a16="http://schemas.microsoft.com/office/drawing/2014/main" val="1357696071"/>
                    </a:ext>
                  </a:extLst>
                </a:gridCol>
              </a:tblGrid>
              <a:tr h="471055"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M. Portnoy, “Understanding Virtualization,” in </a:t>
                      </a:r>
                      <a:r>
                        <a:rPr lang="en-GB" sz="1600" b="0" i="1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Virtualization essentials</a:t>
                      </a:r>
                      <a:r>
                        <a:rPr lang="en-GB" sz="16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 Indianapolis, Indiana, Sybex, 2016.</a:t>
                      </a:r>
                    </a:p>
                  </a:txBody>
                  <a:tcPr marL="19438" marR="19438" marT="19438" marB="194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52315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898192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4821</TotalTime>
  <Words>862</Words>
  <Application>Microsoft Macintosh PowerPoint</Application>
  <PresentationFormat>Widescreen</PresentationFormat>
  <Paragraphs>151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Data Center Virtualisation Investigation ACUA6001</vt:lpstr>
      <vt:lpstr>Overview Investigation:</vt:lpstr>
      <vt:lpstr>Virtualization:</vt:lpstr>
      <vt:lpstr>Hypervisor</vt:lpstr>
      <vt:lpstr>Virtualization benefit:</vt:lpstr>
      <vt:lpstr>VMware</vt:lpstr>
      <vt:lpstr>VMware – vSphere 7.0 </vt:lpstr>
      <vt:lpstr>Microsoft Hyper-V</vt:lpstr>
      <vt:lpstr>Microsoft Hyper-V features:</vt:lpstr>
      <vt:lpstr>Azure</vt:lpstr>
      <vt:lpstr>Citrix</vt:lpstr>
      <vt:lpstr>Conclusions:</vt:lpstr>
      <vt:lpstr>Reference </vt:lpstr>
      <vt:lpstr>PowerPoint Presentation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Center Virtualisation Investigation</dc:title>
  <dc:creator>Biancamaria Di napoli (1808160)</dc:creator>
  <cp:lastModifiedBy>Biancamaria Di napoli (1808160)</cp:lastModifiedBy>
  <cp:revision>77</cp:revision>
  <dcterms:created xsi:type="dcterms:W3CDTF">2021-03-15T10:34:15Z</dcterms:created>
  <dcterms:modified xsi:type="dcterms:W3CDTF">2021-03-18T18:55:21Z</dcterms:modified>
</cp:coreProperties>
</file>