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57" r:id="rId4"/>
    <p:sldId id="258" r:id="rId5"/>
    <p:sldId id="267" r:id="rId6"/>
    <p:sldId id="259"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0" d="100"/>
          <a:sy n="80" d="100"/>
        </p:scale>
        <p:origin x="72" y="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1EAFD97-DC79-428A-8B67-998B6D98ADBD}"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175843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EAFD97-DC79-428A-8B67-998B6D98ADBD}"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2759528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1EAFD97-DC79-428A-8B67-998B6D98ADBD}"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405605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410619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EAFD97-DC79-428A-8B67-998B6D98ADBD}" type="datetimeFigureOut">
              <a:rPr lang="en-GB" smtClean="0"/>
              <a:t>15/05/2018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2779919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1EAFD97-DC79-428A-8B67-998B6D98ADBD}" type="datetimeFigureOut">
              <a:rPr lang="en-GB" smtClean="0"/>
              <a:t>15/05/2018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1851987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1EAFD97-DC79-428A-8B67-998B6D98ADBD}" type="datetimeFigureOut">
              <a:rPr lang="en-GB" smtClean="0"/>
              <a:t>15/05/2018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1040479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2069831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4067601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123146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1231068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F33DE8F8-AE2B-48B7-AA4F-BFF202FD9770}"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256422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EAFD97-DC79-428A-8B67-998B6D98ADBD}"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3675634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1EAFD97-DC79-428A-8B67-998B6D98ADBD}" type="datetimeFigureOut">
              <a:rPr lang="en-GB" smtClean="0"/>
              <a:t>15/05/2018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294125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1EAFD97-DC79-428A-8B67-998B6D98ADBD}" type="datetimeFigureOut">
              <a:rPr lang="en-GB" smtClean="0"/>
              <a:t>15/05/2018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1675780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EAFD97-DC79-428A-8B67-998B6D98ADBD}"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3DE8F8-AE2B-48B7-AA4F-BFF202FD9770}" type="slidenum">
              <a:rPr lang="en-GB" smtClean="0"/>
              <a:t>‹#›</a:t>
            </a:fld>
            <a:endParaRPr lang="en-GB"/>
          </a:p>
        </p:txBody>
      </p:sp>
    </p:spTree>
    <p:extLst>
      <p:ext uri="{BB962C8B-B14F-4D97-AF65-F5344CB8AC3E}">
        <p14:creationId xmlns:p14="http://schemas.microsoft.com/office/powerpoint/2010/main" val="9620131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1EAFD97-DC79-428A-8B67-998B6D98ADBD}" type="datetimeFigureOut">
              <a:rPr lang="en-GB" smtClean="0"/>
              <a:t>15/05/2018</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F33DE8F8-AE2B-48B7-AA4F-BFF202FD9770}" type="slidenum">
              <a:rPr lang="en-GB" smtClean="0"/>
              <a:t>‹#›</a:t>
            </a:fld>
            <a:endParaRPr lang="en-GB"/>
          </a:p>
        </p:txBody>
      </p:sp>
    </p:spTree>
    <p:extLst>
      <p:ext uri="{BB962C8B-B14F-4D97-AF65-F5344CB8AC3E}">
        <p14:creationId xmlns:p14="http://schemas.microsoft.com/office/powerpoint/2010/main" val="2830296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1EAFD97-DC79-428A-8B67-998B6D98ADBD}" type="datetimeFigureOut">
              <a:rPr lang="en-GB" smtClean="0"/>
              <a:t>15/05/2018</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F33DE8F8-AE2B-48B7-AA4F-BFF202FD9770}" type="slidenum">
              <a:rPr lang="en-GB" smtClean="0"/>
              <a:t>‹#›</a:t>
            </a:fld>
            <a:endParaRPr lang="en-GB"/>
          </a:p>
        </p:txBody>
      </p:sp>
    </p:spTree>
    <p:extLst>
      <p:ext uri="{BB962C8B-B14F-4D97-AF65-F5344CB8AC3E}">
        <p14:creationId xmlns:p14="http://schemas.microsoft.com/office/powerpoint/2010/main" val="38434786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hewarriorsofgreece.com/images/history/plataea/plataea02.gif" TargetMode="External"/><Relationship Id="rId2" Type="http://schemas.openxmlformats.org/officeDocument/2006/relationships/hyperlink" Target="https://static.warthunder.com/upload/image/!%202016%20NEWS/October/Navy%20Background/Navy1_e5a012f294ff791b8dafc6231f6b4243.jpg" TargetMode="External"/><Relationship Id="rId1" Type="http://schemas.openxmlformats.org/officeDocument/2006/relationships/slideLayout" Target="../slideLayouts/slideLayout2.xml"/><Relationship Id="rId6" Type="http://schemas.openxmlformats.org/officeDocument/2006/relationships/hyperlink" Target="http://www.bbc.co.uk/schools/primaryhistory/ancient_greeks/sparta/teachers_resources.shtml" TargetMode="External"/><Relationship Id="rId5" Type="http://schemas.openxmlformats.org/officeDocument/2006/relationships/hyperlink" Target="http://www.bbc.co.uk/" TargetMode="External"/><Relationship Id="rId4" Type="http://schemas.openxmlformats.org/officeDocument/2006/relationships/hyperlink" Target="https://koryvantesstudies.org/studies-in-english-language/page21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054" y="2829125"/>
            <a:ext cx="8897510" cy="1373070"/>
          </a:xfrm>
        </p:spPr>
        <p:txBody>
          <a:bodyPr/>
          <a:lstStyle/>
          <a:p>
            <a:r>
              <a:rPr lang="en-GB" dirty="0" smtClean="0"/>
              <a:t>Use/Benefits of Archers in Naval Combat</a:t>
            </a:r>
            <a:endParaRPr lang="en-GB" dirty="0"/>
          </a:p>
        </p:txBody>
      </p:sp>
      <p:sp>
        <p:nvSpPr>
          <p:cNvPr id="3" name="Subtitle 2"/>
          <p:cNvSpPr>
            <a:spLocks noGrp="1"/>
          </p:cNvSpPr>
          <p:nvPr>
            <p:ph type="subTitle" idx="1"/>
          </p:nvPr>
        </p:nvSpPr>
        <p:spPr>
          <a:xfrm>
            <a:off x="7490128" y="4282722"/>
            <a:ext cx="1457087" cy="631185"/>
          </a:xfrm>
        </p:spPr>
        <p:txBody>
          <a:bodyPr>
            <a:normAutofit/>
          </a:bodyPr>
          <a:lstStyle/>
          <a:p>
            <a:r>
              <a:rPr lang="en-GB" sz="1400" dirty="0" smtClean="0"/>
              <a:t>Oliver Simon</a:t>
            </a:r>
          </a:p>
          <a:p>
            <a:r>
              <a:rPr lang="en-GB" sz="1400" dirty="0" smtClean="0"/>
              <a:t>1501446</a:t>
            </a:r>
            <a:endParaRPr lang="en-GB" sz="1400" dirty="0"/>
          </a:p>
        </p:txBody>
      </p:sp>
    </p:spTree>
    <p:extLst>
      <p:ext uri="{BB962C8B-B14F-4D97-AF65-F5344CB8AC3E}">
        <p14:creationId xmlns:p14="http://schemas.microsoft.com/office/powerpoint/2010/main" val="2552826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rchers in naval combat ancient Gree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46" y="1990016"/>
            <a:ext cx="7012884" cy="24182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archers in naval combat ancient Gree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8030" y="4143122"/>
            <a:ext cx="5103970" cy="27148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195930" y="2327905"/>
            <a:ext cx="2703443"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Figure 1 (Left)</a:t>
            </a:r>
          </a:p>
          <a:p>
            <a:pPr marL="285750" indent="-285750">
              <a:buFont typeface="Arial" panose="020B0604020202020204" pitchFamily="34" charset="0"/>
              <a:buChar char="•"/>
            </a:pPr>
            <a:r>
              <a:rPr lang="en-GB" sz="1400" dirty="0" smtClean="0"/>
              <a:t>Greek naval Combat scene</a:t>
            </a:r>
          </a:p>
          <a:p>
            <a:pPr marL="285750" indent="-285750">
              <a:buFont typeface="Arial" panose="020B0604020202020204" pitchFamily="34" charset="0"/>
              <a:buChar char="•"/>
            </a:pPr>
            <a:r>
              <a:rPr lang="en-GB" sz="1400" dirty="0" smtClean="0"/>
              <a:t>The Warriors of Greece - Website </a:t>
            </a:r>
            <a:endParaRPr lang="en-GB" sz="1400" dirty="0"/>
          </a:p>
        </p:txBody>
      </p:sp>
      <p:sp>
        <p:nvSpPr>
          <p:cNvPr id="6" name="TextBox 5"/>
          <p:cNvSpPr txBox="1"/>
          <p:nvPr/>
        </p:nvSpPr>
        <p:spPr>
          <a:xfrm>
            <a:off x="4789488" y="5422790"/>
            <a:ext cx="2258170"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Figure 2 (Right)</a:t>
            </a:r>
          </a:p>
          <a:p>
            <a:pPr marL="285750" indent="-285750">
              <a:buFont typeface="Arial" panose="020B0604020202020204" pitchFamily="34" charset="0"/>
              <a:buChar char="•"/>
            </a:pPr>
            <a:r>
              <a:rPr lang="en-GB" sz="1400" i="1" dirty="0" smtClean="0">
                <a:effectLst/>
                <a:latin typeface="Roboto"/>
              </a:rPr>
              <a:t>Ancient Greek ship - a 30m long </a:t>
            </a:r>
            <a:r>
              <a:rPr lang="en-GB" sz="1400" i="1" dirty="0" err="1" smtClean="0">
                <a:effectLst/>
                <a:latin typeface="Roboto"/>
              </a:rPr>
              <a:t>Pentekontor</a:t>
            </a:r>
            <a:endParaRPr lang="en-GB" sz="1400" i="0" dirty="0" smtClean="0">
              <a:effectLst/>
              <a:latin typeface="Roboto"/>
            </a:endParaRPr>
          </a:p>
          <a:p>
            <a:pPr marL="285750" indent="-285750">
              <a:buFont typeface="Arial" panose="020B0604020202020204" pitchFamily="34" charset="0"/>
              <a:buChar char="•"/>
            </a:pPr>
            <a:r>
              <a:rPr lang="en-GB" sz="1400" dirty="0" smtClean="0"/>
              <a:t> History of </a:t>
            </a:r>
            <a:r>
              <a:rPr lang="en-GB" sz="1400" dirty="0"/>
              <a:t>N</a:t>
            </a:r>
            <a:r>
              <a:rPr lang="en-GB" sz="1400" dirty="0" smtClean="0"/>
              <a:t>aval Battles – Part 1</a:t>
            </a:r>
            <a:endParaRPr lang="en-GB" sz="1400" dirty="0"/>
          </a:p>
        </p:txBody>
      </p:sp>
      <p:sp>
        <p:nvSpPr>
          <p:cNvPr id="8" name="Rectangle 7"/>
          <p:cNvSpPr>
            <a:spLocks noChangeArrowheads="1"/>
          </p:cNvSpPr>
          <p:nvPr/>
        </p:nvSpPr>
        <p:spPr bwMode="auto">
          <a:xfrm>
            <a:off x="4789488" y="35004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
            </a:r>
            <a:br>
              <a:rPr kumimoji="0" lang="en-US" altLang="en-US" sz="1800" b="0" i="0" u="none" strike="noStrike" cap="none" normalizeH="0" baseline="0" smtClean="0">
                <a:ln>
                  <a:noFill/>
                </a:ln>
                <a:solidFill>
                  <a:schemeClr val="tx1"/>
                </a:solidFill>
                <a:effectLst/>
                <a:latin typeface="Arial" panose="020B0604020202020204" pitchFamily="34" charset="0"/>
              </a:rPr>
            </a:b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9" name="TextBox 8"/>
          <p:cNvSpPr txBox="1"/>
          <p:nvPr/>
        </p:nvSpPr>
        <p:spPr>
          <a:xfrm>
            <a:off x="469127" y="911045"/>
            <a:ext cx="7251590" cy="646331"/>
          </a:xfrm>
          <a:prstGeom prst="rect">
            <a:avLst/>
          </a:prstGeom>
          <a:noFill/>
        </p:spPr>
        <p:txBody>
          <a:bodyPr wrap="square" rtlCol="0">
            <a:spAutoFit/>
          </a:bodyPr>
          <a:lstStyle/>
          <a:p>
            <a:r>
              <a:rPr lang="en-GB" sz="3600" dirty="0" smtClean="0"/>
              <a:t>Depictions of Ancient Greek Ships</a:t>
            </a:r>
            <a:endParaRPr lang="en-GB" sz="3600" dirty="0"/>
          </a:p>
        </p:txBody>
      </p:sp>
    </p:spTree>
    <p:extLst>
      <p:ext uri="{BB962C8B-B14F-4D97-AF65-F5344CB8AC3E}">
        <p14:creationId xmlns:p14="http://schemas.microsoft.com/office/powerpoint/2010/main" val="15945749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in Naval combat </a:t>
            </a:r>
            <a:endParaRPr lang="en-GB" dirty="0"/>
          </a:p>
        </p:txBody>
      </p:sp>
      <p:sp>
        <p:nvSpPr>
          <p:cNvPr id="3" name="Content Placeholder 2"/>
          <p:cNvSpPr>
            <a:spLocks noGrp="1"/>
          </p:cNvSpPr>
          <p:nvPr>
            <p:ph idx="1"/>
          </p:nvPr>
        </p:nvSpPr>
        <p:spPr>
          <a:xfrm>
            <a:off x="680320" y="2281214"/>
            <a:ext cx="9613861" cy="3599316"/>
          </a:xfrm>
        </p:spPr>
        <p:txBody>
          <a:bodyPr/>
          <a:lstStyle/>
          <a:p>
            <a:r>
              <a:rPr lang="en-GB" dirty="0" smtClean="0"/>
              <a:t>Archers were a staple in naval combat</a:t>
            </a:r>
          </a:p>
          <a:p>
            <a:pPr lvl="1"/>
            <a:r>
              <a:rPr lang="en-GB" dirty="0" smtClean="0"/>
              <a:t>There would always be archers on a trireme</a:t>
            </a:r>
          </a:p>
          <a:p>
            <a:r>
              <a:rPr lang="en-GB" dirty="0" smtClean="0"/>
              <a:t>They were part of a ‘Marine’ Squad that would have been on a trireme in the Athenian navy.</a:t>
            </a:r>
          </a:p>
          <a:p>
            <a:pPr lvl="1"/>
            <a:r>
              <a:rPr lang="en-GB" dirty="0" smtClean="0"/>
              <a:t>Athenian Navy – Doesn’t mean all navies</a:t>
            </a:r>
          </a:p>
          <a:p>
            <a:r>
              <a:rPr lang="en-GB" dirty="0" smtClean="0"/>
              <a:t>Each ‘squad’ would have been made up of four archers, which were then part of the marine contingent as a whole. </a:t>
            </a:r>
          </a:p>
          <a:p>
            <a:endParaRPr lang="en-GB" dirty="0"/>
          </a:p>
        </p:txBody>
      </p:sp>
    </p:spTree>
    <p:extLst>
      <p:ext uri="{BB962C8B-B14F-4D97-AF65-F5344CB8AC3E}">
        <p14:creationId xmlns:p14="http://schemas.microsoft.com/office/powerpoint/2010/main" val="39047007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Equipment</a:t>
            </a:r>
            <a:endParaRPr lang="en-GB" dirty="0"/>
          </a:p>
        </p:txBody>
      </p:sp>
      <p:sp>
        <p:nvSpPr>
          <p:cNvPr id="3" name="Content Placeholder 2"/>
          <p:cNvSpPr>
            <a:spLocks noGrp="1"/>
          </p:cNvSpPr>
          <p:nvPr>
            <p:ph idx="1"/>
          </p:nvPr>
        </p:nvSpPr>
        <p:spPr/>
        <p:txBody>
          <a:bodyPr>
            <a:normAutofit lnSpcReduction="10000"/>
          </a:bodyPr>
          <a:lstStyle/>
          <a:p>
            <a:r>
              <a:rPr lang="en-GB" dirty="0" smtClean="0"/>
              <a:t>The Bow </a:t>
            </a:r>
          </a:p>
          <a:p>
            <a:pPr lvl="1"/>
            <a:r>
              <a:rPr lang="en-GB" dirty="0" smtClean="0"/>
              <a:t>“eastern </a:t>
            </a:r>
            <a:r>
              <a:rPr lang="en-GB" dirty="0"/>
              <a:t>archer-folk, whose </a:t>
            </a:r>
            <a:r>
              <a:rPr lang="en-GB" dirty="0" err="1"/>
              <a:t>bowstave</a:t>
            </a:r>
            <a:r>
              <a:rPr lang="en-GB" dirty="0"/>
              <a:t> was built up of a wooden core with sinew backing and horn facing, stiffened at the grip and tips with strips of bone. The best of such "composite" bows did not vary widely in structure or performance. The Scythians used a short Cupid's bow of asymmetrical profile, often shown in Scythian and Greek </a:t>
            </a:r>
            <a:r>
              <a:rPr lang="en-GB" dirty="0" smtClean="0"/>
              <a:t>art.” (Wal.1965.1)</a:t>
            </a:r>
          </a:p>
          <a:p>
            <a:r>
              <a:rPr lang="en-GB" dirty="0" smtClean="0"/>
              <a:t>Capacity of the Ancient Bow</a:t>
            </a:r>
          </a:p>
          <a:p>
            <a:pPr lvl="1"/>
            <a:r>
              <a:rPr lang="en-GB" dirty="0" smtClean="0"/>
              <a:t>“Modern </a:t>
            </a:r>
            <a:r>
              <a:rPr lang="en-GB" dirty="0"/>
              <a:t>estimates range from 64 metres to 600 metres.' Surely greater precision than this can be wrung </a:t>
            </a:r>
            <a:r>
              <a:rPr lang="en-GB" dirty="0" smtClean="0"/>
              <a:t>from the evidence” (Wal.1965.1)</a:t>
            </a:r>
          </a:p>
          <a:p>
            <a:r>
              <a:rPr lang="en-GB" dirty="0" err="1" smtClean="0"/>
              <a:t>Pararhymata</a:t>
            </a:r>
            <a:endParaRPr lang="en-GB" dirty="0" smtClean="0"/>
          </a:p>
          <a:p>
            <a:pPr lvl="1"/>
            <a:r>
              <a:rPr lang="en-GB" dirty="0" smtClean="0"/>
              <a:t>Screens used to protect the rowers from incoming enemy projectile fire.</a:t>
            </a:r>
          </a:p>
          <a:p>
            <a:pPr lvl="1"/>
            <a:endParaRPr lang="en-GB" dirty="0" smtClean="0"/>
          </a:p>
          <a:p>
            <a:pPr lvl="1"/>
            <a:endParaRPr lang="en-GB" dirty="0"/>
          </a:p>
          <a:p>
            <a:pPr lvl="1"/>
            <a:endParaRPr lang="en-GB" dirty="0"/>
          </a:p>
        </p:txBody>
      </p:sp>
    </p:spTree>
    <p:extLst>
      <p:ext uri="{BB962C8B-B14F-4D97-AF65-F5344CB8AC3E}">
        <p14:creationId xmlns:p14="http://schemas.microsoft.com/office/powerpoint/2010/main" val="12870485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in Combat </a:t>
            </a:r>
            <a:endParaRPr lang="en-GB" dirty="0"/>
          </a:p>
        </p:txBody>
      </p:sp>
      <p:sp>
        <p:nvSpPr>
          <p:cNvPr id="3" name="Content Placeholder 2"/>
          <p:cNvSpPr>
            <a:spLocks noGrp="1"/>
          </p:cNvSpPr>
          <p:nvPr>
            <p:ph idx="1"/>
          </p:nvPr>
        </p:nvSpPr>
        <p:spPr/>
        <p:txBody>
          <a:bodyPr/>
          <a:lstStyle/>
          <a:p>
            <a:r>
              <a:rPr lang="en-GB" dirty="0" smtClean="0"/>
              <a:t>“the </a:t>
            </a:r>
            <a:r>
              <a:rPr lang="en-GB" dirty="0"/>
              <a:t>marines and archers at first stoutly withstood the </a:t>
            </a:r>
            <a:r>
              <a:rPr lang="en-GB" dirty="0" smtClean="0"/>
              <a:t>enemy” </a:t>
            </a:r>
            <a:r>
              <a:rPr lang="en-GB" dirty="0"/>
              <a:t>(</a:t>
            </a:r>
            <a:r>
              <a:rPr lang="en-GB" dirty="0" err="1"/>
              <a:t>Diod</a:t>
            </a:r>
            <a:r>
              <a:rPr lang="en-GB" dirty="0" smtClean="0"/>
              <a:t>. </a:t>
            </a:r>
            <a:r>
              <a:rPr lang="en-GB" i="1" dirty="0" err="1" smtClean="0"/>
              <a:t>Libr</a:t>
            </a:r>
            <a:r>
              <a:rPr lang="en-GB" dirty="0" smtClean="0"/>
              <a:t>. 13.51)</a:t>
            </a:r>
          </a:p>
          <a:p>
            <a:r>
              <a:rPr lang="en-GB" dirty="0" smtClean="0"/>
              <a:t>“a </a:t>
            </a:r>
            <a:r>
              <a:rPr lang="en-GB" dirty="0"/>
              <a:t>heroic battle about the </a:t>
            </a:r>
            <a:r>
              <a:rPr lang="en-GB" dirty="0" smtClean="0"/>
              <a:t>ships”</a:t>
            </a:r>
            <a:br>
              <a:rPr lang="en-GB" dirty="0" smtClean="0"/>
            </a:br>
            <a:r>
              <a:rPr lang="en-GB" dirty="0" smtClean="0"/>
              <a:t>(</a:t>
            </a:r>
            <a:r>
              <a:rPr lang="en-GB" dirty="0" err="1" smtClean="0"/>
              <a:t>Diod</a:t>
            </a:r>
            <a:r>
              <a:rPr lang="en-GB" dirty="0" smtClean="0"/>
              <a:t>. </a:t>
            </a:r>
            <a:r>
              <a:rPr lang="en-GB" i="1" dirty="0" err="1" smtClean="0"/>
              <a:t>Libr</a:t>
            </a:r>
            <a:r>
              <a:rPr lang="en-GB" dirty="0" smtClean="0"/>
              <a:t>. 13.51)</a:t>
            </a:r>
          </a:p>
          <a:p>
            <a:r>
              <a:rPr lang="en-GB" dirty="0" smtClean="0"/>
              <a:t>“because </a:t>
            </a:r>
            <a:r>
              <a:rPr lang="en-GB" dirty="0"/>
              <a:t>he is accompanied by skirmishers, cavalry, archers, mercenaries, and similar troops</a:t>
            </a:r>
            <a:r>
              <a:rPr lang="en-GB" dirty="0" smtClean="0"/>
              <a:t>.” </a:t>
            </a:r>
            <a:r>
              <a:rPr lang="en-GB" dirty="0"/>
              <a:t>(</a:t>
            </a:r>
            <a:r>
              <a:rPr lang="en-GB" dirty="0" smtClean="0"/>
              <a:t>Dem. </a:t>
            </a:r>
            <a:r>
              <a:rPr lang="en-GB" i="1" dirty="0" smtClean="0"/>
              <a:t>Phil</a:t>
            </a:r>
            <a:r>
              <a:rPr lang="en-GB" dirty="0" smtClean="0"/>
              <a:t>. 9.49)</a:t>
            </a:r>
          </a:p>
          <a:p>
            <a:pPr lvl="1"/>
            <a:r>
              <a:rPr lang="en-GB" dirty="0" smtClean="0"/>
              <a:t>“</a:t>
            </a:r>
            <a:r>
              <a:rPr lang="en-GB" dirty="0"/>
              <a:t>The Eastern archers” (Luc.Phar.2.1</a:t>
            </a:r>
            <a:r>
              <a:rPr lang="en-GB" dirty="0" smtClean="0"/>
              <a:t>)</a:t>
            </a:r>
          </a:p>
          <a:p>
            <a:pPr lvl="1"/>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30929008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 of Being an Archer </a:t>
            </a:r>
            <a:endParaRPr lang="en-GB" dirty="0"/>
          </a:p>
        </p:txBody>
      </p:sp>
      <p:sp>
        <p:nvSpPr>
          <p:cNvPr id="3" name="Content Placeholder 2"/>
          <p:cNvSpPr>
            <a:spLocks noGrp="1"/>
          </p:cNvSpPr>
          <p:nvPr>
            <p:ph idx="1"/>
          </p:nvPr>
        </p:nvSpPr>
        <p:spPr/>
        <p:txBody>
          <a:bodyPr/>
          <a:lstStyle/>
          <a:p>
            <a:r>
              <a:rPr lang="en-GB" dirty="0" smtClean="0"/>
              <a:t>“proposed </a:t>
            </a:r>
            <a:r>
              <a:rPr lang="en-GB" dirty="0"/>
              <a:t>pay is </a:t>
            </a:r>
            <a:r>
              <a:rPr lang="en-GB" u="sng" dirty="0"/>
              <a:t>2 obols a day </a:t>
            </a:r>
            <a:r>
              <a:rPr lang="en-GB" dirty="0"/>
              <a:t>for infantry and </a:t>
            </a:r>
            <a:r>
              <a:rPr lang="en-GB" u="sng" dirty="0"/>
              <a:t>marines</a:t>
            </a:r>
            <a:r>
              <a:rPr lang="en-GB" dirty="0"/>
              <a:t>, 1 drachma for cavalry. The crew of a trireme numbered 200. The daily pay would therefore be: Galleys: 2 ob. x 200 x 10 = 4000 </a:t>
            </a:r>
            <a:r>
              <a:rPr lang="en-GB" dirty="0" err="1" smtClean="0"/>
              <a:t>obal</a:t>
            </a:r>
            <a:r>
              <a:rPr lang="en-GB" dirty="0" smtClean="0"/>
              <a:t>” </a:t>
            </a:r>
            <a:br>
              <a:rPr lang="en-GB" dirty="0" smtClean="0"/>
            </a:br>
            <a:r>
              <a:rPr lang="en-GB" dirty="0" smtClean="0"/>
              <a:t>(Dem.Phil.4.28)</a:t>
            </a:r>
          </a:p>
          <a:p>
            <a:r>
              <a:rPr lang="en-GB" dirty="0" smtClean="0"/>
              <a:t>“purchased </a:t>
            </a:r>
            <a:r>
              <a:rPr lang="en-GB" dirty="0"/>
              <a:t>three hundred Scythian </a:t>
            </a:r>
            <a:r>
              <a:rPr lang="en-GB" dirty="0" smtClean="0"/>
              <a:t>archers” (</a:t>
            </a:r>
            <a:r>
              <a:rPr lang="en-GB" dirty="0" err="1" smtClean="0"/>
              <a:t>Anic.</a:t>
            </a:r>
            <a:r>
              <a:rPr lang="en-GB" i="1" dirty="0" err="1" smtClean="0"/>
              <a:t>On</a:t>
            </a:r>
            <a:r>
              <a:rPr lang="en-GB" dirty="0" smtClean="0"/>
              <a:t>. .5)</a:t>
            </a:r>
          </a:p>
          <a:p>
            <a:r>
              <a:rPr lang="en-GB" dirty="0" smtClean="0"/>
              <a:t>“The </a:t>
            </a:r>
            <a:r>
              <a:rPr lang="en-GB" dirty="0"/>
              <a:t>Eastern </a:t>
            </a:r>
            <a:r>
              <a:rPr lang="en-GB" dirty="0" smtClean="0"/>
              <a:t>archers” (Luc.Phar.2.1)</a:t>
            </a:r>
          </a:p>
          <a:p>
            <a:endParaRPr lang="en-GB" dirty="0"/>
          </a:p>
        </p:txBody>
      </p:sp>
    </p:spTree>
    <p:extLst>
      <p:ext uri="{BB962C8B-B14F-4D97-AF65-F5344CB8AC3E}">
        <p14:creationId xmlns:p14="http://schemas.microsoft.com/office/powerpoint/2010/main" val="42441647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scholarship – Benefits and Issues</a:t>
            </a:r>
            <a:endParaRPr lang="en-GB" dirty="0"/>
          </a:p>
        </p:txBody>
      </p:sp>
      <p:sp>
        <p:nvSpPr>
          <p:cNvPr id="3" name="Content Placeholder 2"/>
          <p:cNvSpPr>
            <a:spLocks noGrp="1"/>
          </p:cNvSpPr>
          <p:nvPr>
            <p:ph idx="1"/>
          </p:nvPr>
        </p:nvSpPr>
        <p:spPr>
          <a:xfrm>
            <a:off x="0" y="1994967"/>
            <a:ext cx="9613861" cy="3599316"/>
          </a:xfrm>
        </p:spPr>
        <p:txBody>
          <a:bodyPr>
            <a:normAutofit/>
          </a:bodyPr>
          <a:lstStyle/>
          <a:p>
            <a:r>
              <a:rPr lang="en-GB" dirty="0"/>
              <a:t>McLeod, W. </a:t>
            </a:r>
            <a:r>
              <a:rPr lang="en-GB" dirty="0" smtClean="0"/>
              <a:t>'The </a:t>
            </a:r>
            <a:r>
              <a:rPr lang="en-GB" dirty="0"/>
              <a:t>Range of the Ancient Bow'. </a:t>
            </a:r>
            <a:endParaRPr lang="en-GB" dirty="0" smtClean="0"/>
          </a:p>
          <a:p>
            <a:r>
              <a:rPr lang="en-GB" dirty="0" smtClean="0"/>
              <a:t>McLeod</a:t>
            </a:r>
            <a:r>
              <a:rPr lang="en-GB" dirty="0"/>
              <a:t>, W</a:t>
            </a:r>
            <a:r>
              <a:rPr lang="en-GB" dirty="0" smtClean="0"/>
              <a:t>. 'The </a:t>
            </a:r>
            <a:r>
              <a:rPr lang="en-GB" dirty="0"/>
              <a:t>Range of the Ancient Bow: Addenda'. </a:t>
            </a:r>
            <a:endParaRPr lang="en-GB" dirty="0" smtClean="0"/>
          </a:p>
          <a:p>
            <a:r>
              <a:rPr lang="en-GB" dirty="0" smtClean="0"/>
              <a:t>Wheeler</a:t>
            </a:r>
            <a:r>
              <a:rPr lang="en-GB" dirty="0"/>
              <a:t>, E. L. </a:t>
            </a:r>
            <a:r>
              <a:rPr lang="en-GB" dirty="0" smtClean="0"/>
              <a:t>'</a:t>
            </a:r>
            <a:r>
              <a:rPr lang="en-GB" dirty="0" err="1" smtClean="0"/>
              <a:t>Ephorus</a:t>
            </a:r>
            <a:r>
              <a:rPr lang="en-GB" dirty="0" smtClean="0"/>
              <a:t> </a:t>
            </a:r>
            <a:r>
              <a:rPr lang="en-GB" dirty="0"/>
              <a:t>and the Prohibition of Missiles</a:t>
            </a:r>
            <a:r>
              <a:rPr lang="en-GB" dirty="0" smtClean="0"/>
              <a:t>'.</a:t>
            </a:r>
          </a:p>
          <a:p>
            <a:r>
              <a:rPr lang="en-GB" i="1" dirty="0" smtClean="0"/>
              <a:t> </a:t>
            </a:r>
            <a:r>
              <a:rPr lang="en-GB" dirty="0" smtClean="0"/>
              <a:t>Hall</a:t>
            </a:r>
            <a:r>
              <a:rPr lang="en-GB" dirty="0"/>
              <a:t>, E. 'Asia unmanned : images of victory in classical Athens'  </a:t>
            </a:r>
            <a:r>
              <a:rPr lang="en-GB" i="1" dirty="0"/>
              <a:t>War and society in the Greek </a:t>
            </a:r>
            <a:r>
              <a:rPr lang="en-GB" i="1" dirty="0" smtClean="0"/>
              <a:t>world</a:t>
            </a:r>
            <a:endParaRPr lang="en-GB" dirty="0"/>
          </a:p>
        </p:txBody>
      </p:sp>
      <p:pic>
        <p:nvPicPr>
          <p:cNvPr id="3074" name="Picture 2" descr="http://downloads.bbc.co.uk/rmhttp/schools/primaryhistory/images/ancient_greeks/sparta/g_persian_arch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3627" y="3775309"/>
            <a:ext cx="4355543" cy="30826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133418" y="5131279"/>
            <a:ext cx="2902226" cy="738664"/>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Figure 1</a:t>
            </a:r>
          </a:p>
          <a:p>
            <a:pPr marL="285750" indent="-285750">
              <a:buFont typeface="Arial" panose="020B0604020202020204" pitchFamily="34" charset="0"/>
              <a:buChar char="•"/>
            </a:pPr>
            <a:r>
              <a:rPr lang="en-GB" sz="1400" dirty="0"/>
              <a:t>An archer in Persian-style clothes.</a:t>
            </a:r>
          </a:p>
        </p:txBody>
      </p:sp>
    </p:spTree>
    <p:extLst>
      <p:ext uri="{BB962C8B-B14F-4D97-AF65-F5344CB8AC3E}">
        <p14:creationId xmlns:p14="http://schemas.microsoft.com/office/powerpoint/2010/main" val="15633609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Sources – Issues and Benefits</a:t>
            </a:r>
            <a:endParaRPr lang="en-GB" dirty="0"/>
          </a:p>
        </p:txBody>
      </p:sp>
      <p:sp>
        <p:nvSpPr>
          <p:cNvPr id="3" name="Content Placeholder 2"/>
          <p:cNvSpPr>
            <a:spLocks noGrp="1"/>
          </p:cNvSpPr>
          <p:nvPr>
            <p:ph idx="1"/>
          </p:nvPr>
        </p:nvSpPr>
        <p:spPr>
          <a:xfrm>
            <a:off x="680322" y="2336873"/>
            <a:ext cx="4949202" cy="3599316"/>
          </a:xfrm>
        </p:spPr>
        <p:txBody>
          <a:bodyPr/>
          <a:lstStyle/>
          <a:p>
            <a:r>
              <a:rPr lang="en-GB" dirty="0"/>
              <a:t>Aristotle, </a:t>
            </a:r>
            <a:r>
              <a:rPr lang="en-GB" i="1" dirty="0"/>
              <a:t>Athenian Constitution</a:t>
            </a:r>
            <a:endParaRPr lang="en-GB" dirty="0"/>
          </a:p>
          <a:p>
            <a:r>
              <a:rPr lang="en-GB" dirty="0"/>
              <a:t>Demosthenes, </a:t>
            </a:r>
            <a:r>
              <a:rPr lang="en-GB" i="1" dirty="0"/>
              <a:t>Philippic 3</a:t>
            </a:r>
            <a:endParaRPr lang="en-GB" dirty="0"/>
          </a:p>
          <a:p>
            <a:r>
              <a:rPr lang="en-GB" dirty="0" err="1" smtClean="0"/>
              <a:t>Lysias</a:t>
            </a:r>
            <a:r>
              <a:rPr lang="en-GB" dirty="0"/>
              <a:t>, </a:t>
            </a:r>
            <a:r>
              <a:rPr lang="en-GB" i="1" dirty="0"/>
              <a:t>Against </a:t>
            </a:r>
            <a:r>
              <a:rPr lang="en-GB" i="1" dirty="0" err="1" smtClean="0"/>
              <a:t>Andocides</a:t>
            </a:r>
            <a:endParaRPr lang="en-GB" i="1" dirty="0" smtClean="0"/>
          </a:p>
          <a:p>
            <a:r>
              <a:rPr lang="en-GB" b="1" dirty="0" err="1"/>
              <a:t>Diodorus</a:t>
            </a:r>
            <a:r>
              <a:rPr lang="en-GB" b="1" dirty="0"/>
              <a:t> </a:t>
            </a:r>
            <a:r>
              <a:rPr lang="en-GB" b="1" dirty="0" err="1"/>
              <a:t>Siculus</a:t>
            </a:r>
            <a:r>
              <a:rPr lang="en-GB" b="1" dirty="0"/>
              <a:t>, </a:t>
            </a:r>
            <a:r>
              <a:rPr lang="en-GB" b="1" i="1" dirty="0"/>
              <a:t>Library</a:t>
            </a:r>
            <a:r>
              <a:rPr lang="en-GB" b="1" dirty="0"/>
              <a:t> </a:t>
            </a:r>
          </a:p>
          <a:p>
            <a:endParaRPr lang="en-GB" dirty="0"/>
          </a:p>
          <a:p>
            <a:endParaRPr lang="en-GB" dirty="0"/>
          </a:p>
        </p:txBody>
      </p:sp>
      <p:pic>
        <p:nvPicPr>
          <p:cNvPr id="2050" name="Picture 2" descr="Figure 1c. The gorytos was a Scythian invention, included a cover to keep the content safe from the elements. Image may be copyrigh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7251" y="2038592"/>
            <a:ext cx="4251822" cy="41958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807661" y="5064918"/>
            <a:ext cx="2679590" cy="1169551"/>
          </a:xfrm>
          <a:prstGeom prst="rect">
            <a:avLst/>
          </a:prstGeom>
          <a:noFill/>
        </p:spPr>
        <p:txBody>
          <a:bodyPr wrap="square" rtlCol="0">
            <a:spAutoFit/>
          </a:bodyPr>
          <a:lstStyle/>
          <a:p>
            <a:pPr marL="285750" indent="-285750">
              <a:buFont typeface="Arial" panose="020B0604020202020204" pitchFamily="34" charset="0"/>
              <a:buChar char="•"/>
            </a:pPr>
            <a:r>
              <a:rPr lang="en-GB" sz="1400" i="1" dirty="0"/>
              <a:t>Figure </a:t>
            </a:r>
            <a:r>
              <a:rPr lang="en-GB" sz="1400" i="1" dirty="0" smtClean="0"/>
              <a:t>1</a:t>
            </a:r>
          </a:p>
          <a:p>
            <a:pPr marL="285750" indent="-285750">
              <a:buFont typeface="Arial" panose="020B0604020202020204" pitchFamily="34" charset="0"/>
              <a:buChar char="•"/>
            </a:pPr>
            <a:r>
              <a:rPr lang="en-GB" sz="1400" i="1" dirty="0" smtClean="0"/>
              <a:t>The </a:t>
            </a:r>
            <a:r>
              <a:rPr lang="en-GB" sz="1400" i="1" dirty="0" err="1"/>
              <a:t>gorytos</a:t>
            </a:r>
            <a:r>
              <a:rPr lang="en-GB" sz="1400" i="1" dirty="0"/>
              <a:t> was a Scythian invention, included a cover to keep the content safe from the elements.</a:t>
            </a:r>
            <a:endParaRPr lang="en-GB" sz="1400" dirty="0"/>
          </a:p>
        </p:txBody>
      </p:sp>
    </p:spTree>
    <p:extLst>
      <p:ext uri="{BB962C8B-B14F-4D97-AF65-F5344CB8AC3E}">
        <p14:creationId xmlns:p14="http://schemas.microsoft.com/office/powerpoint/2010/main" val="4261039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521295" y="2002918"/>
            <a:ext cx="9613861" cy="4855082"/>
          </a:xfrm>
        </p:spPr>
        <p:txBody>
          <a:bodyPr>
            <a:normAutofit fontScale="47500" lnSpcReduction="20000"/>
          </a:bodyPr>
          <a:lstStyle/>
          <a:p>
            <a:pPr marL="0" indent="0">
              <a:buNone/>
            </a:pPr>
            <a:r>
              <a:rPr lang="en-GB" b="1" u="sng" dirty="0" smtClean="0"/>
              <a:t>			Modern </a:t>
            </a:r>
            <a:r>
              <a:rPr lang="en-GB" b="1" u="sng" dirty="0"/>
              <a:t>Scholarship</a:t>
            </a:r>
            <a:endParaRPr lang="en-GB" dirty="0"/>
          </a:p>
          <a:p>
            <a:pPr lvl="0"/>
            <a:r>
              <a:rPr lang="en-GB" dirty="0"/>
              <a:t>McLeod, W. 1965. 'The Range of the Ancient Bow'. Classical Association of Canada</a:t>
            </a:r>
          </a:p>
          <a:p>
            <a:pPr lvl="0"/>
            <a:r>
              <a:rPr lang="en-GB" dirty="0"/>
              <a:t> McLeod, W. 1972. 'The Range of the Ancient Bow: Addenda'. Classical Association of Canada</a:t>
            </a:r>
          </a:p>
          <a:p>
            <a:pPr lvl="0"/>
            <a:r>
              <a:rPr lang="en-GB" dirty="0"/>
              <a:t> Wheeler, E. L. 1987. '</a:t>
            </a:r>
            <a:r>
              <a:rPr lang="en-GB" dirty="0" err="1"/>
              <a:t>Ephorus</a:t>
            </a:r>
            <a:r>
              <a:rPr lang="en-GB" dirty="0"/>
              <a:t> and the Prohibition of Missiles'. </a:t>
            </a:r>
            <a:r>
              <a:rPr lang="en-GB" sz="2000" dirty="0"/>
              <a:t>The Johns Hopkins University Press</a:t>
            </a:r>
            <a:endParaRPr lang="en-GB" dirty="0"/>
          </a:p>
          <a:p>
            <a:pPr lvl="0"/>
            <a:r>
              <a:rPr lang="en-GB" dirty="0"/>
              <a:t> Hall, E. 1993. 'Asia unmanned : images of victory in classical Athens'. London: Routledge.</a:t>
            </a:r>
          </a:p>
          <a:p>
            <a:pPr marL="0" indent="0">
              <a:buNone/>
            </a:pPr>
            <a:r>
              <a:rPr lang="en-GB" b="1" u="sng" dirty="0" smtClean="0"/>
              <a:t>			Ancient </a:t>
            </a:r>
            <a:r>
              <a:rPr lang="en-GB" b="1" u="sng" dirty="0"/>
              <a:t>Sources</a:t>
            </a:r>
            <a:endParaRPr lang="en-GB" dirty="0"/>
          </a:p>
          <a:p>
            <a:pPr lvl="0"/>
            <a:r>
              <a:rPr lang="en-GB" dirty="0"/>
              <a:t>Aristotle, </a:t>
            </a:r>
            <a:r>
              <a:rPr lang="en-GB" i="1" dirty="0"/>
              <a:t>Athenian Constitution</a:t>
            </a:r>
            <a:r>
              <a:rPr lang="en-GB" dirty="0"/>
              <a:t>. H. Rackham (Trans). 1952. Cambridge: Harvard University Press.</a:t>
            </a:r>
          </a:p>
          <a:p>
            <a:pPr lvl="0"/>
            <a:r>
              <a:rPr lang="en-GB" dirty="0"/>
              <a:t>Demosthenes, </a:t>
            </a:r>
            <a:r>
              <a:rPr lang="en-GB" i="1" dirty="0"/>
              <a:t>Philippic 3</a:t>
            </a:r>
            <a:r>
              <a:rPr lang="en-GB" dirty="0"/>
              <a:t>. J. H. Vince (Trans). 1930. Cambridge: Harvard University Press.</a:t>
            </a:r>
          </a:p>
          <a:p>
            <a:pPr lvl="0"/>
            <a:r>
              <a:rPr lang="en-GB" dirty="0" err="1"/>
              <a:t>Lysias</a:t>
            </a:r>
            <a:r>
              <a:rPr lang="en-GB" dirty="0"/>
              <a:t>, </a:t>
            </a:r>
            <a:r>
              <a:rPr lang="en-GB" i="1" dirty="0"/>
              <a:t>Against </a:t>
            </a:r>
            <a:r>
              <a:rPr lang="en-GB" i="1" dirty="0" err="1"/>
              <a:t>Andocides</a:t>
            </a:r>
            <a:r>
              <a:rPr lang="en-GB" dirty="0"/>
              <a:t>. W.R.M. Lamb (Trans). 1930. Cambridge: Harvard University Press.</a:t>
            </a:r>
          </a:p>
          <a:p>
            <a:pPr lvl="0"/>
            <a:r>
              <a:rPr lang="en-GB" dirty="0" err="1"/>
              <a:t>Diodorus</a:t>
            </a:r>
            <a:r>
              <a:rPr lang="en-GB" dirty="0"/>
              <a:t> </a:t>
            </a:r>
            <a:r>
              <a:rPr lang="en-GB" dirty="0" err="1"/>
              <a:t>Siculus</a:t>
            </a:r>
            <a:r>
              <a:rPr lang="en-GB" dirty="0"/>
              <a:t>, </a:t>
            </a:r>
            <a:r>
              <a:rPr lang="en-GB" dirty="0" err="1"/>
              <a:t>Library.C</a:t>
            </a:r>
            <a:r>
              <a:rPr lang="en-GB" dirty="0"/>
              <a:t>. H. </a:t>
            </a:r>
            <a:r>
              <a:rPr lang="en-GB" dirty="0" err="1"/>
              <a:t>Oldfather</a:t>
            </a:r>
            <a:r>
              <a:rPr lang="en-GB" dirty="0"/>
              <a:t> (Trans).1989. Cambridge: Harvard University Press.</a:t>
            </a:r>
          </a:p>
          <a:p>
            <a:pPr marL="0" indent="0">
              <a:buNone/>
            </a:pPr>
            <a:r>
              <a:rPr lang="en-GB" b="1" u="sng" dirty="0" smtClean="0"/>
              <a:t>			Web-sources</a:t>
            </a:r>
            <a:endParaRPr lang="en-GB" dirty="0"/>
          </a:p>
          <a:p>
            <a:pPr lvl="0"/>
            <a:r>
              <a:rPr lang="en-GB" i="1" dirty="0"/>
              <a:t>Ancient Greek ship - a 30m long </a:t>
            </a:r>
            <a:r>
              <a:rPr lang="en-GB" i="1" dirty="0" err="1"/>
              <a:t>Pentekontor</a:t>
            </a:r>
            <a:r>
              <a:rPr lang="en-GB" i="1" dirty="0"/>
              <a:t>,</a:t>
            </a:r>
            <a:r>
              <a:rPr lang="en-GB" dirty="0"/>
              <a:t> History of Naval Battles – Part 1, </a:t>
            </a:r>
            <a:br>
              <a:rPr lang="en-GB" dirty="0"/>
            </a:br>
            <a:r>
              <a:rPr lang="en-GB" dirty="0"/>
              <a:t>War Thunder.com</a:t>
            </a:r>
          </a:p>
          <a:p>
            <a:pPr lvl="1"/>
            <a:r>
              <a:rPr lang="en-GB" u="sng" dirty="0">
                <a:hlinkClick r:id="rId2"/>
              </a:rPr>
              <a:t>https://static.warthunder.com/upload/image/!%202016%20NEWS/October/Navy%20Background/Navy1_e5a012f294ff791b8dafc6231f6b4243.jpg</a:t>
            </a:r>
            <a:r>
              <a:rPr lang="en-GB" dirty="0"/>
              <a:t> </a:t>
            </a:r>
            <a:br>
              <a:rPr lang="en-GB" dirty="0"/>
            </a:br>
            <a:r>
              <a:rPr lang="en-GB" dirty="0"/>
              <a:t>[Accessed: 15</a:t>
            </a:r>
            <a:r>
              <a:rPr lang="en-GB" baseline="30000" dirty="0"/>
              <a:t>th</a:t>
            </a:r>
            <a:r>
              <a:rPr lang="en-GB" dirty="0"/>
              <a:t> May 2018] </a:t>
            </a:r>
          </a:p>
          <a:p>
            <a:pPr lvl="0"/>
            <a:r>
              <a:rPr lang="en-GB" dirty="0"/>
              <a:t>Greek naval Combat scene, The Warriors of </a:t>
            </a:r>
            <a:r>
              <a:rPr lang="en-GB" dirty="0" smtClean="0"/>
              <a:t>Greece.com</a:t>
            </a:r>
          </a:p>
          <a:p>
            <a:pPr lvl="1"/>
            <a:r>
              <a:rPr lang="en-GB" u="sng" dirty="0" smtClean="0">
                <a:hlinkClick r:id="rId3"/>
              </a:rPr>
              <a:t>http</a:t>
            </a:r>
            <a:r>
              <a:rPr lang="en-GB" u="sng" dirty="0">
                <a:hlinkClick r:id="rId3"/>
              </a:rPr>
              <a:t>://www.thewarriorsofgreece.com/images/history/plataea/plataea02.gif</a:t>
            </a:r>
            <a:r>
              <a:rPr lang="en-GB" dirty="0"/>
              <a:t> [Accessed: 15</a:t>
            </a:r>
            <a:r>
              <a:rPr lang="en-GB" baseline="30000" dirty="0"/>
              <a:t>th</a:t>
            </a:r>
            <a:r>
              <a:rPr lang="en-GB" dirty="0"/>
              <a:t> May 2018</a:t>
            </a:r>
            <a:r>
              <a:rPr lang="en-GB" dirty="0" smtClean="0"/>
              <a:t>]</a:t>
            </a:r>
          </a:p>
          <a:p>
            <a:r>
              <a:rPr lang="en-GB" i="1" dirty="0" smtClean="0"/>
              <a:t>The </a:t>
            </a:r>
            <a:r>
              <a:rPr lang="en-GB" i="1" dirty="0" err="1"/>
              <a:t>gorytos</a:t>
            </a:r>
            <a:r>
              <a:rPr lang="en-GB" i="1" dirty="0"/>
              <a:t> was a Scythian invention, included a cover to keep the content safe from the elements. </a:t>
            </a:r>
            <a:r>
              <a:rPr lang="en-GB" i="1" dirty="0" smtClean="0"/>
              <a:t>koryvantesstudies.org</a:t>
            </a:r>
          </a:p>
          <a:p>
            <a:pPr lvl="1"/>
            <a:r>
              <a:rPr lang="en-GB" i="1" dirty="0" smtClean="0">
                <a:hlinkClick r:id="rId4"/>
              </a:rPr>
              <a:t>https</a:t>
            </a:r>
            <a:r>
              <a:rPr lang="en-GB" i="1" dirty="0">
                <a:hlinkClick r:id="rId4"/>
              </a:rPr>
              <a:t>://koryvantesstudies.org/studies-in-english-language/page210-2</a:t>
            </a:r>
            <a:r>
              <a:rPr lang="en-GB" i="1" dirty="0" smtClean="0">
                <a:hlinkClick r:id="rId4"/>
              </a:rPr>
              <a:t>/</a:t>
            </a:r>
            <a:r>
              <a:rPr lang="en-GB" i="1" dirty="0" smtClean="0"/>
              <a:t> [Accessed: 15</a:t>
            </a:r>
            <a:r>
              <a:rPr lang="en-GB" i="1" baseline="30000" dirty="0" smtClean="0"/>
              <a:t>th</a:t>
            </a:r>
            <a:r>
              <a:rPr lang="en-GB" i="1" dirty="0" smtClean="0"/>
              <a:t> May 2018]</a:t>
            </a:r>
            <a:endParaRPr lang="en-GB" dirty="0"/>
          </a:p>
          <a:p>
            <a:pPr lvl="0"/>
            <a:r>
              <a:rPr lang="en-GB" dirty="0"/>
              <a:t>An archer in Persian-style clothes. </a:t>
            </a:r>
            <a:r>
              <a:rPr lang="en-GB" dirty="0">
                <a:hlinkClick r:id="rId5"/>
              </a:rPr>
              <a:t>http://</a:t>
            </a:r>
            <a:r>
              <a:rPr lang="en-GB" dirty="0" smtClean="0">
                <a:hlinkClick r:id="rId5"/>
              </a:rPr>
              <a:t>www.bbc.co.uk</a:t>
            </a:r>
            <a:endParaRPr lang="en-GB" dirty="0" smtClean="0"/>
          </a:p>
          <a:p>
            <a:pPr lvl="1"/>
            <a:r>
              <a:rPr lang="en-GB" dirty="0">
                <a:hlinkClick r:id="rId6"/>
              </a:rPr>
              <a:t>http://</a:t>
            </a:r>
            <a:r>
              <a:rPr lang="en-GB" dirty="0" smtClean="0">
                <a:hlinkClick r:id="rId6"/>
              </a:rPr>
              <a:t>www.bbc.co.uk/schools/primaryhistory/ancient_greeks/sparta/teachers_resources.shtml</a:t>
            </a:r>
            <a:r>
              <a:rPr lang="en-GB" dirty="0" smtClean="0"/>
              <a:t> [Accessed: 15</a:t>
            </a:r>
            <a:r>
              <a:rPr lang="en-GB" baseline="30000" dirty="0" smtClean="0"/>
              <a:t>th</a:t>
            </a:r>
            <a:r>
              <a:rPr lang="en-GB" dirty="0" smtClean="0"/>
              <a:t> May 2018]</a:t>
            </a:r>
          </a:p>
          <a:p>
            <a:pPr marL="457200" lvl="1" indent="0">
              <a:buNone/>
            </a:pPr>
            <a:endParaRPr lang="en-GB" dirty="0"/>
          </a:p>
          <a:p>
            <a:pPr marL="0" indent="0">
              <a:buNone/>
            </a:pPr>
            <a:endParaRPr lang="en-GB" dirty="0" smtClean="0"/>
          </a:p>
        </p:txBody>
      </p:sp>
    </p:spTree>
    <p:extLst>
      <p:ext uri="{BB962C8B-B14F-4D97-AF65-F5344CB8AC3E}">
        <p14:creationId xmlns:p14="http://schemas.microsoft.com/office/powerpoint/2010/main" val="2861068245"/>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554</TotalTime>
  <Words>329</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Roboto</vt:lpstr>
      <vt:lpstr>Trebuchet MS</vt:lpstr>
      <vt:lpstr>Berlin</vt:lpstr>
      <vt:lpstr>Use/Benefits of Archers in Naval Combat</vt:lpstr>
      <vt:lpstr>PowerPoint Presentation</vt:lpstr>
      <vt:lpstr>Archers in Naval combat </vt:lpstr>
      <vt:lpstr>Archers Equipment</vt:lpstr>
      <vt:lpstr>Archers in Combat </vt:lpstr>
      <vt:lpstr>Benefit of Being an Archer </vt:lpstr>
      <vt:lpstr>Modern scholarship – Benefits and Issues</vt:lpstr>
      <vt:lpstr>Ancient Sources – Issues and Benefits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Archers in Naval Combat</dc:title>
  <dc:creator>Oliver Simon</dc:creator>
  <cp:lastModifiedBy>Oliver Simon</cp:lastModifiedBy>
  <cp:revision>18</cp:revision>
  <dcterms:created xsi:type="dcterms:W3CDTF">2018-05-15T11:53:01Z</dcterms:created>
  <dcterms:modified xsi:type="dcterms:W3CDTF">2018-05-15T21:09:11Z</dcterms:modified>
</cp:coreProperties>
</file>