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A34BF"/>
    <a:srgbClr val="04BA0D"/>
    <a:srgbClr val="FF61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255"/>
    <p:restoredTop sz="94643"/>
  </p:normalViewPr>
  <p:slideViewPr>
    <p:cSldViewPr snapToGrid="0" snapToObjects="1">
      <p:cViewPr varScale="1">
        <p:scale>
          <a:sx n="90" d="100"/>
          <a:sy n="90" d="100"/>
        </p:scale>
        <p:origin x="121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86EB-A120-DC44-976E-23A2FD03B7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5FAAEA7-F847-574E-83F2-5634500DB9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27F4124-2981-4A41-BD6B-AAC969C146CC}"/>
              </a:ext>
            </a:extLst>
          </p:cNvPr>
          <p:cNvSpPr>
            <a:spLocks noGrp="1"/>
          </p:cNvSpPr>
          <p:nvPr>
            <p:ph type="dt" sz="half" idx="10"/>
          </p:nvPr>
        </p:nvSpPr>
        <p:spPr/>
        <p:txBody>
          <a:bodyPr/>
          <a:lstStyle/>
          <a:p>
            <a:fld id="{FAD9793D-8779-524E-9FD3-1D7CAC8C776F}" type="datetimeFigureOut">
              <a:rPr lang="en-US" smtClean="0"/>
              <a:t>2/25/22</a:t>
            </a:fld>
            <a:endParaRPr lang="en-US"/>
          </a:p>
        </p:txBody>
      </p:sp>
      <p:sp>
        <p:nvSpPr>
          <p:cNvPr id="5" name="Footer Placeholder 4">
            <a:extLst>
              <a:ext uri="{FF2B5EF4-FFF2-40B4-BE49-F238E27FC236}">
                <a16:creationId xmlns:a16="http://schemas.microsoft.com/office/drawing/2014/main" id="{86C1A8A0-4349-534C-94EA-53277D96EA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2BE5A0-20A4-6646-9FFB-EEE9EB96249E}"/>
              </a:ext>
            </a:extLst>
          </p:cNvPr>
          <p:cNvSpPr>
            <a:spLocks noGrp="1"/>
          </p:cNvSpPr>
          <p:nvPr>
            <p:ph type="sldNum" sz="quarter" idx="12"/>
          </p:nvPr>
        </p:nvSpPr>
        <p:spPr/>
        <p:txBody>
          <a:bodyPr/>
          <a:lstStyle/>
          <a:p>
            <a:fld id="{AA024A50-5706-3B42-9EA5-6F7CCFEDF87D}" type="slidenum">
              <a:rPr lang="en-US" smtClean="0"/>
              <a:t>‹#›</a:t>
            </a:fld>
            <a:endParaRPr lang="en-US"/>
          </a:p>
        </p:txBody>
      </p:sp>
    </p:spTree>
    <p:extLst>
      <p:ext uri="{BB962C8B-B14F-4D97-AF65-F5344CB8AC3E}">
        <p14:creationId xmlns:p14="http://schemas.microsoft.com/office/powerpoint/2010/main" val="3199373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A850A-11A9-7642-A844-D7497A18D2E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CBEEB0E-0802-F842-A084-1F27F50B830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AFF836-0F69-644C-BC35-2A7C67028417}"/>
              </a:ext>
            </a:extLst>
          </p:cNvPr>
          <p:cNvSpPr>
            <a:spLocks noGrp="1"/>
          </p:cNvSpPr>
          <p:nvPr>
            <p:ph type="dt" sz="half" idx="10"/>
          </p:nvPr>
        </p:nvSpPr>
        <p:spPr/>
        <p:txBody>
          <a:bodyPr/>
          <a:lstStyle/>
          <a:p>
            <a:fld id="{FAD9793D-8779-524E-9FD3-1D7CAC8C776F}" type="datetimeFigureOut">
              <a:rPr lang="en-US" smtClean="0"/>
              <a:t>2/25/22</a:t>
            </a:fld>
            <a:endParaRPr lang="en-US"/>
          </a:p>
        </p:txBody>
      </p:sp>
      <p:sp>
        <p:nvSpPr>
          <p:cNvPr id="5" name="Footer Placeholder 4">
            <a:extLst>
              <a:ext uri="{FF2B5EF4-FFF2-40B4-BE49-F238E27FC236}">
                <a16:creationId xmlns:a16="http://schemas.microsoft.com/office/drawing/2014/main" id="{876038B3-E557-5146-B100-E483354645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6033A1-B2E7-8D4B-AD96-5B4D50C2C718}"/>
              </a:ext>
            </a:extLst>
          </p:cNvPr>
          <p:cNvSpPr>
            <a:spLocks noGrp="1"/>
          </p:cNvSpPr>
          <p:nvPr>
            <p:ph type="sldNum" sz="quarter" idx="12"/>
          </p:nvPr>
        </p:nvSpPr>
        <p:spPr/>
        <p:txBody>
          <a:bodyPr/>
          <a:lstStyle/>
          <a:p>
            <a:fld id="{AA024A50-5706-3B42-9EA5-6F7CCFEDF87D}" type="slidenum">
              <a:rPr lang="en-US" smtClean="0"/>
              <a:t>‹#›</a:t>
            </a:fld>
            <a:endParaRPr lang="en-US"/>
          </a:p>
        </p:txBody>
      </p:sp>
    </p:spTree>
    <p:extLst>
      <p:ext uri="{BB962C8B-B14F-4D97-AF65-F5344CB8AC3E}">
        <p14:creationId xmlns:p14="http://schemas.microsoft.com/office/powerpoint/2010/main" val="1051388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F2707-CBAE-1E4D-97D6-77868B3B77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11F0DD9-026D-794D-95D6-46515C235D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729F3A4-9885-1E4E-9A19-C1FAC3E5ADB7}"/>
              </a:ext>
            </a:extLst>
          </p:cNvPr>
          <p:cNvSpPr>
            <a:spLocks noGrp="1"/>
          </p:cNvSpPr>
          <p:nvPr>
            <p:ph type="dt" sz="half" idx="10"/>
          </p:nvPr>
        </p:nvSpPr>
        <p:spPr/>
        <p:txBody>
          <a:bodyPr/>
          <a:lstStyle/>
          <a:p>
            <a:fld id="{FAD9793D-8779-524E-9FD3-1D7CAC8C776F}" type="datetimeFigureOut">
              <a:rPr lang="en-US" smtClean="0"/>
              <a:t>2/25/22</a:t>
            </a:fld>
            <a:endParaRPr lang="en-US"/>
          </a:p>
        </p:txBody>
      </p:sp>
      <p:sp>
        <p:nvSpPr>
          <p:cNvPr id="5" name="Footer Placeholder 4">
            <a:extLst>
              <a:ext uri="{FF2B5EF4-FFF2-40B4-BE49-F238E27FC236}">
                <a16:creationId xmlns:a16="http://schemas.microsoft.com/office/drawing/2014/main" id="{67CB729B-EB50-9E45-97D3-FA72D28182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1A91C-33D7-9341-89AE-4076226EEF8D}"/>
              </a:ext>
            </a:extLst>
          </p:cNvPr>
          <p:cNvSpPr>
            <a:spLocks noGrp="1"/>
          </p:cNvSpPr>
          <p:nvPr>
            <p:ph type="sldNum" sz="quarter" idx="12"/>
          </p:nvPr>
        </p:nvSpPr>
        <p:spPr/>
        <p:txBody>
          <a:bodyPr/>
          <a:lstStyle/>
          <a:p>
            <a:fld id="{AA024A50-5706-3B42-9EA5-6F7CCFEDF87D}" type="slidenum">
              <a:rPr lang="en-US" smtClean="0"/>
              <a:t>‹#›</a:t>
            </a:fld>
            <a:endParaRPr lang="en-US"/>
          </a:p>
        </p:txBody>
      </p:sp>
    </p:spTree>
    <p:extLst>
      <p:ext uri="{BB962C8B-B14F-4D97-AF65-F5344CB8AC3E}">
        <p14:creationId xmlns:p14="http://schemas.microsoft.com/office/powerpoint/2010/main" val="2423234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E9ABE-8A82-3744-A5C7-695161B857F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AFFD696-CFB1-C44B-B295-C7D8DA9BFD6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B96BFAF-FCF9-A747-BC48-729A47F58C6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6DBC252-5A53-DF40-B6BA-C2CC7F9B8421}"/>
              </a:ext>
            </a:extLst>
          </p:cNvPr>
          <p:cNvSpPr>
            <a:spLocks noGrp="1"/>
          </p:cNvSpPr>
          <p:nvPr>
            <p:ph type="dt" sz="half" idx="10"/>
          </p:nvPr>
        </p:nvSpPr>
        <p:spPr/>
        <p:txBody>
          <a:bodyPr/>
          <a:lstStyle/>
          <a:p>
            <a:fld id="{FAD9793D-8779-524E-9FD3-1D7CAC8C776F}" type="datetimeFigureOut">
              <a:rPr lang="en-US" smtClean="0"/>
              <a:t>2/25/22</a:t>
            </a:fld>
            <a:endParaRPr lang="en-US"/>
          </a:p>
        </p:txBody>
      </p:sp>
      <p:sp>
        <p:nvSpPr>
          <p:cNvPr id="6" name="Footer Placeholder 5">
            <a:extLst>
              <a:ext uri="{FF2B5EF4-FFF2-40B4-BE49-F238E27FC236}">
                <a16:creationId xmlns:a16="http://schemas.microsoft.com/office/drawing/2014/main" id="{22BE5C0B-6F50-8B4C-AB71-B76F591695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F1B738-80E2-6545-8BFE-B6E8D0C6CA67}"/>
              </a:ext>
            </a:extLst>
          </p:cNvPr>
          <p:cNvSpPr>
            <a:spLocks noGrp="1"/>
          </p:cNvSpPr>
          <p:nvPr>
            <p:ph type="sldNum" sz="quarter" idx="12"/>
          </p:nvPr>
        </p:nvSpPr>
        <p:spPr/>
        <p:txBody>
          <a:bodyPr/>
          <a:lstStyle/>
          <a:p>
            <a:fld id="{AA024A50-5706-3B42-9EA5-6F7CCFEDF87D}" type="slidenum">
              <a:rPr lang="en-US" smtClean="0"/>
              <a:t>‹#›</a:t>
            </a:fld>
            <a:endParaRPr lang="en-US"/>
          </a:p>
        </p:txBody>
      </p:sp>
    </p:spTree>
    <p:extLst>
      <p:ext uri="{BB962C8B-B14F-4D97-AF65-F5344CB8AC3E}">
        <p14:creationId xmlns:p14="http://schemas.microsoft.com/office/powerpoint/2010/main" val="3381500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6C3A5-4484-FA4A-BDDB-43C1341A002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34CD839-10BE-0344-ACB0-2325B25FBE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D07B85A-C430-2342-ACBE-1AADE5FE44B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C28A722-7578-FF4D-A54C-A655D88D8E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952ED05-0EDF-3B4B-9E35-33476208F21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EB6751-16A5-B149-AA01-5008552F12C9}"/>
              </a:ext>
            </a:extLst>
          </p:cNvPr>
          <p:cNvSpPr>
            <a:spLocks noGrp="1"/>
          </p:cNvSpPr>
          <p:nvPr>
            <p:ph type="dt" sz="half" idx="10"/>
          </p:nvPr>
        </p:nvSpPr>
        <p:spPr/>
        <p:txBody>
          <a:bodyPr/>
          <a:lstStyle/>
          <a:p>
            <a:fld id="{FAD9793D-8779-524E-9FD3-1D7CAC8C776F}" type="datetimeFigureOut">
              <a:rPr lang="en-US" smtClean="0"/>
              <a:t>2/25/22</a:t>
            </a:fld>
            <a:endParaRPr lang="en-US"/>
          </a:p>
        </p:txBody>
      </p:sp>
      <p:sp>
        <p:nvSpPr>
          <p:cNvPr id="8" name="Footer Placeholder 7">
            <a:extLst>
              <a:ext uri="{FF2B5EF4-FFF2-40B4-BE49-F238E27FC236}">
                <a16:creationId xmlns:a16="http://schemas.microsoft.com/office/drawing/2014/main" id="{89216C06-285B-2348-9437-3A67136478E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7A6DBB4-8909-8440-A865-4A0B792A5584}"/>
              </a:ext>
            </a:extLst>
          </p:cNvPr>
          <p:cNvSpPr>
            <a:spLocks noGrp="1"/>
          </p:cNvSpPr>
          <p:nvPr>
            <p:ph type="sldNum" sz="quarter" idx="12"/>
          </p:nvPr>
        </p:nvSpPr>
        <p:spPr/>
        <p:txBody>
          <a:bodyPr/>
          <a:lstStyle/>
          <a:p>
            <a:fld id="{AA024A50-5706-3B42-9EA5-6F7CCFEDF87D}" type="slidenum">
              <a:rPr lang="en-US" smtClean="0"/>
              <a:t>‹#›</a:t>
            </a:fld>
            <a:endParaRPr lang="en-US"/>
          </a:p>
        </p:txBody>
      </p:sp>
    </p:spTree>
    <p:extLst>
      <p:ext uri="{BB962C8B-B14F-4D97-AF65-F5344CB8AC3E}">
        <p14:creationId xmlns:p14="http://schemas.microsoft.com/office/powerpoint/2010/main" val="3947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02F69-11F8-DC4B-B73F-C1D2779FF50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431363C-411A-CB43-BE92-4EBD76659F4D}"/>
              </a:ext>
            </a:extLst>
          </p:cNvPr>
          <p:cNvSpPr>
            <a:spLocks noGrp="1"/>
          </p:cNvSpPr>
          <p:nvPr>
            <p:ph type="dt" sz="half" idx="10"/>
          </p:nvPr>
        </p:nvSpPr>
        <p:spPr/>
        <p:txBody>
          <a:bodyPr/>
          <a:lstStyle/>
          <a:p>
            <a:fld id="{FAD9793D-8779-524E-9FD3-1D7CAC8C776F}" type="datetimeFigureOut">
              <a:rPr lang="en-US" smtClean="0"/>
              <a:t>2/25/22</a:t>
            </a:fld>
            <a:endParaRPr lang="en-US"/>
          </a:p>
        </p:txBody>
      </p:sp>
      <p:sp>
        <p:nvSpPr>
          <p:cNvPr id="4" name="Footer Placeholder 3">
            <a:extLst>
              <a:ext uri="{FF2B5EF4-FFF2-40B4-BE49-F238E27FC236}">
                <a16:creationId xmlns:a16="http://schemas.microsoft.com/office/drawing/2014/main" id="{9807EB12-6FA1-3842-B16C-5891008DF92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BC418F2-464E-DB41-B96D-F2293843682D}"/>
              </a:ext>
            </a:extLst>
          </p:cNvPr>
          <p:cNvSpPr>
            <a:spLocks noGrp="1"/>
          </p:cNvSpPr>
          <p:nvPr>
            <p:ph type="sldNum" sz="quarter" idx="12"/>
          </p:nvPr>
        </p:nvSpPr>
        <p:spPr/>
        <p:txBody>
          <a:bodyPr/>
          <a:lstStyle/>
          <a:p>
            <a:fld id="{AA024A50-5706-3B42-9EA5-6F7CCFEDF87D}" type="slidenum">
              <a:rPr lang="en-US" smtClean="0"/>
              <a:t>‹#›</a:t>
            </a:fld>
            <a:endParaRPr lang="en-US"/>
          </a:p>
        </p:txBody>
      </p:sp>
    </p:spTree>
    <p:extLst>
      <p:ext uri="{BB962C8B-B14F-4D97-AF65-F5344CB8AC3E}">
        <p14:creationId xmlns:p14="http://schemas.microsoft.com/office/powerpoint/2010/main" val="3275088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F23BF7-A7A7-8B44-838E-626CB1A8921A}"/>
              </a:ext>
            </a:extLst>
          </p:cNvPr>
          <p:cNvSpPr>
            <a:spLocks noGrp="1"/>
          </p:cNvSpPr>
          <p:nvPr>
            <p:ph type="dt" sz="half" idx="10"/>
          </p:nvPr>
        </p:nvSpPr>
        <p:spPr/>
        <p:txBody>
          <a:bodyPr/>
          <a:lstStyle/>
          <a:p>
            <a:fld id="{FAD9793D-8779-524E-9FD3-1D7CAC8C776F}" type="datetimeFigureOut">
              <a:rPr lang="en-US" smtClean="0"/>
              <a:t>2/25/22</a:t>
            </a:fld>
            <a:endParaRPr lang="en-US"/>
          </a:p>
        </p:txBody>
      </p:sp>
      <p:sp>
        <p:nvSpPr>
          <p:cNvPr id="3" name="Footer Placeholder 2">
            <a:extLst>
              <a:ext uri="{FF2B5EF4-FFF2-40B4-BE49-F238E27FC236}">
                <a16:creationId xmlns:a16="http://schemas.microsoft.com/office/drawing/2014/main" id="{504BB8D8-61EB-234B-B0B7-9FC4B27B82D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ACDB566-D027-C34D-8B2D-C13D18B6F732}"/>
              </a:ext>
            </a:extLst>
          </p:cNvPr>
          <p:cNvSpPr>
            <a:spLocks noGrp="1"/>
          </p:cNvSpPr>
          <p:nvPr>
            <p:ph type="sldNum" sz="quarter" idx="12"/>
          </p:nvPr>
        </p:nvSpPr>
        <p:spPr/>
        <p:txBody>
          <a:bodyPr/>
          <a:lstStyle/>
          <a:p>
            <a:fld id="{AA024A50-5706-3B42-9EA5-6F7CCFEDF87D}" type="slidenum">
              <a:rPr lang="en-US" smtClean="0"/>
              <a:t>‹#›</a:t>
            </a:fld>
            <a:endParaRPr lang="en-US"/>
          </a:p>
        </p:txBody>
      </p:sp>
    </p:spTree>
    <p:extLst>
      <p:ext uri="{BB962C8B-B14F-4D97-AF65-F5344CB8AC3E}">
        <p14:creationId xmlns:p14="http://schemas.microsoft.com/office/powerpoint/2010/main" val="4061882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A2D45-FA5F-B846-BF3F-E73A283F8B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BE68E50-7921-4141-8BFE-3959F94A7B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77556BC-5519-3A45-82ED-805DD83FAC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CB06626-4107-9F41-9673-61B4A382AE0F}"/>
              </a:ext>
            </a:extLst>
          </p:cNvPr>
          <p:cNvSpPr>
            <a:spLocks noGrp="1"/>
          </p:cNvSpPr>
          <p:nvPr>
            <p:ph type="dt" sz="half" idx="10"/>
          </p:nvPr>
        </p:nvSpPr>
        <p:spPr/>
        <p:txBody>
          <a:bodyPr/>
          <a:lstStyle/>
          <a:p>
            <a:fld id="{FAD9793D-8779-524E-9FD3-1D7CAC8C776F}" type="datetimeFigureOut">
              <a:rPr lang="en-US" smtClean="0"/>
              <a:t>2/25/22</a:t>
            </a:fld>
            <a:endParaRPr lang="en-US"/>
          </a:p>
        </p:txBody>
      </p:sp>
      <p:sp>
        <p:nvSpPr>
          <p:cNvPr id="6" name="Footer Placeholder 5">
            <a:extLst>
              <a:ext uri="{FF2B5EF4-FFF2-40B4-BE49-F238E27FC236}">
                <a16:creationId xmlns:a16="http://schemas.microsoft.com/office/drawing/2014/main" id="{B16C8894-E9A7-244B-99C9-08830FBEB3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D79888-A64C-7346-AEBC-C5765B3EA638}"/>
              </a:ext>
            </a:extLst>
          </p:cNvPr>
          <p:cNvSpPr>
            <a:spLocks noGrp="1"/>
          </p:cNvSpPr>
          <p:nvPr>
            <p:ph type="sldNum" sz="quarter" idx="12"/>
          </p:nvPr>
        </p:nvSpPr>
        <p:spPr/>
        <p:txBody>
          <a:bodyPr/>
          <a:lstStyle/>
          <a:p>
            <a:fld id="{AA024A50-5706-3B42-9EA5-6F7CCFEDF87D}" type="slidenum">
              <a:rPr lang="en-US" smtClean="0"/>
              <a:t>‹#›</a:t>
            </a:fld>
            <a:endParaRPr lang="en-US"/>
          </a:p>
        </p:txBody>
      </p:sp>
    </p:spTree>
    <p:extLst>
      <p:ext uri="{BB962C8B-B14F-4D97-AF65-F5344CB8AC3E}">
        <p14:creationId xmlns:p14="http://schemas.microsoft.com/office/powerpoint/2010/main" val="3757871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10843-4532-AA41-B086-FEF72A1AFA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5E4B2AD-2AC6-7143-8F27-C9CA15E9A3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B4A39CA-C240-904C-B804-2CB5923FC8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A4961ED-2745-B74A-ACC0-D8208E3C8ED5}"/>
              </a:ext>
            </a:extLst>
          </p:cNvPr>
          <p:cNvSpPr>
            <a:spLocks noGrp="1"/>
          </p:cNvSpPr>
          <p:nvPr>
            <p:ph type="dt" sz="half" idx="10"/>
          </p:nvPr>
        </p:nvSpPr>
        <p:spPr/>
        <p:txBody>
          <a:bodyPr/>
          <a:lstStyle/>
          <a:p>
            <a:fld id="{FAD9793D-8779-524E-9FD3-1D7CAC8C776F}" type="datetimeFigureOut">
              <a:rPr lang="en-US" smtClean="0"/>
              <a:t>2/25/22</a:t>
            </a:fld>
            <a:endParaRPr lang="en-US"/>
          </a:p>
        </p:txBody>
      </p:sp>
      <p:sp>
        <p:nvSpPr>
          <p:cNvPr id="6" name="Footer Placeholder 5">
            <a:extLst>
              <a:ext uri="{FF2B5EF4-FFF2-40B4-BE49-F238E27FC236}">
                <a16:creationId xmlns:a16="http://schemas.microsoft.com/office/drawing/2014/main" id="{B3D2E2E5-A5DB-BB44-9154-4859D83992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2EBB55-5B99-294E-8B7F-CC61D19E4391}"/>
              </a:ext>
            </a:extLst>
          </p:cNvPr>
          <p:cNvSpPr>
            <a:spLocks noGrp="1"/>
          </p:cNvSpPr>
          <p:nvPr>
            <p:ph type="sldNum" sz="quarter" idx="12"/>
          </p:nvPr>
        </p:nvSpPr>
        <p:spPr/>
        <p:txBody>
          <a:bodyPr/>
          <a:lstStyle/>
          <a:p>
            <a:fld id="{AA024A50-5706-3B42-9EA5-6F7CCFEDF87D}" type="slidenum">
              <a:rPr lang="en-US" smtClean="0"/>
              <a:t>‹#›</a:t>
            </a:fld>
            <a:endParaRPr lang="en-US"/>
          </a:p>
        </p:txBody>
      </p:sp>
    </p:spTree>
    <p:extLst>
      <p:ext uri="{BB962C8B-B14F-4D97-AF65-F5344CB8AC3E}">
        <p14:creationId xmlns:p14="http://schemas.microsoft.com/office/powerpoint/2010/main" val="1884758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FF790-A4A8-C946-BDEC-AFEEEA31506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1AAE56-20DD-E745-A2EB-B12B87ACF7A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0E9760-05EB-D643-AD82-40AC31152500}"/>
              </a:ext>
            </a:extLst>
          </p:cNvPr>
          <p:cNvSpPr>
            <a:spLocks noGrp="1"/>
          </p:cNvSpPr>
          <p:nvPr>
            <p:ph type="dt" sz="half" idx="10"/>
          </p:nvPr>
        </p:nvSpPr>
        <p:spPr/>
        <p:txBody>
          <a:bodyPr/>
          <a:lstStyle/>
          <a:p>
            <a:fld id="{FAD9793D-8779-524E-9FD3-1D7CAC8C776F}" type="datetimeFigureOut">
              <a:rPr lang="en-US" smtClean="0"/>
              <a:t>2/25/22</a:t>
            </a:fld>
            <a:endParaRPr lang="en-US"/>
          </a:p>
        </p:txBody>
      </p:sp>
      <p:sp>
        <p:nvSpPr>
          <p:cNvPr id="5" name="Footer Placeholder 4">
            <a:extLst>
              <a:ext uri="{FF2B5EF4-FFF2-40B4-BE49-F238E27FC236}">
                <a16:creationId xmlns:a16="http://schemas.microsoft.com/office/drawing/2014/main" id="{71B25A3A-F136-264E-9A8C-5C0F88D10C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247B1A-82E6-7248-A376-6C8C9B1D8DE3}"/>
              </a:ext>
            </a:extLst>
          </p:cNvPr>
          <p:cNvSpPr>
            <a:spLocks noGrp="1"/>
          </p:cNvSpPr>
          <p:nvPr>
            <p:ph type="sldNum" sz="quarter" idx="12"/>
          </p:nvPr>
        </p:nvSpPr>
        <p:spPr/>
        <p:txBody>
          <a:bodyPr/>
          <a:lstStyle/>
          <a:p>
            <a:fld id="{AA024A50-5706-3B42-9EA5-6F7CCFEDF87D}" type="slidenum">
              <a:rPr lang="en-US" smtClean="0"/>
              <a:t>‹#›</a:t>
            </a:fld>
            <a:endParaRPr lang="en-US"/>
          </a:p>
        </p:txBody>
      </p:sp>
    </p:spTree>
    <p:extLst>
      <p:ext uri="{BB962C8B-B14F-4D97-AF65-F5344CB8AC3E}">
        <p14:creationId xmlns:p14="http://schemas.microsoft.com/office/powerpoint/2010/main" val="1070032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BA0FE4-C9B1-5740-A05E-A115CDB169A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9A60F6-5675-924B-8A9C-0BF7FF9DE8A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3D1711-7B1D-1946-8A0D-FAD1BA87A3EF}"/>
              </a:ext>
            </a:extLst>
          </p:cNvPr>
          <p:cNvSpPr>
            <a:spLocks noGrp="1"/>
          </p:cNvSpPr>
          <p:nvPr>
            <p:ph type="dt" sz="half" idx="10"/>
          </p:nvPr>
        </p:nvSpPr>
        <p:spPr/>
        <p:txBody>
          <a:bodyPr/>
          <a:lstStyle/>
          <a:p>
            <a:fld id="{FAD9793D-8779-524E-9FD3-1D7CAC8C776F}" type="datetimeFigureOut">
              <a:rPr lang="en-US" smtClean="0"/>
              <a:t>2/25/22</a:t>
            </a:fld>
            <a:endParaRPr lang="en-US"/>
          </a:p>
        </p:txBody>
      </p:sp>
      <p:sp>
        <p:nvSpPr>
          <p:cNvPr id="5" name="Footer Placeholder 4">
            <a:extLst>
              <a:ext uri="{FF2B5EF4-FFF2-40B4-BE49-F238E27FC236}">
                <a16:creationId xmlns:a16="http://schemas.microsoft.com/office/drawing/2014/main" id="{F5BF250F-FD2A-2841-91BC-B8F6E83D61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6AF213-46CF-5E4C-B158-A946BFB8CA69}"/>
              </a:ext>
            </a:extLst>
          </p:cNvPr>
          <p:cNvSpPr>
            <a:spLocks noGrp="1"/>
          </p:cNvSpPr>
          <p:nvPr>
            <p:ph type="sldNum" sz="quarter" idx="12"/>
          </p:nvPr>
        </p:nvSpPr>
        <p:spPr/>
        <p:txBody>
          <a:bodyPr/>
          <a:lstStyle/>
          <a:p>
            <a:fld id="{AA024A50-5706-3B42-9EA5-6F7CCFEDF87D}" type="slidenum">
              <a:rPr lang="en-US" smtClean="0"/>
              <a:t>‹#›</a:t>
            </a:fld>
            <a:endParaRPr lang="en-US"/>
          </a:p>
        </p:txBody>
      </p:sp>
    </p:spTree>
    <p:extLst>
      <p:ext uri="{BB962C8B-B14F-4D97-AF65-F5344CB8AC3E}">
        <p14:creationId xmlns:p14="http://schemas.microsoft.com/office/powerpoint/2010/main" val="3230053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1C1C7F-A020-554C-BD54-885BDC4826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DCCEF13-4FDE-F34D-BC31-BDC18FB903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2FD4A7-6941-4A49-AB86-9178B39966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D9793D-8779-524E-9FD3-1D7CAC8C776F}" type="datetimeFigureOut">
              <a:rPr lang="en-US" smtClean="0"/>
              <a:t>2/25/22</a:t>
            </a:fld>
            <a:endParaRPr lang="en-US"/>
          </a:p>
        </p:txBody>
      </p:sp>
      <p:sp>
        <p:nvSpPr>
          <p:cNvPr id="5" name="Footer Placeholder 4">
            <a:extLst>
              <a:ext uri="{FF2B5EF4-FFF2-40B4-BE49-F238E27FC236}">
                <a16:creationId xmlns:a16="http://schemas.microsoft.com/office/drawing/2014/main" id="{6C2F9911-779C-AC4D-99B6-45E00DB522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EC16EBF-3A65-774A-B563-DE8F27394A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024A50-5706-3B42-9EA5-6F7CCFEDF87D}" type="slidenum">
              <a:rPr lang="en-US" smtClean="0"/>
              <a:t>‹#›</a:t>
            </a:fld>
            <a:endParaRPr lang="en-US"/>
          </a:p>
        </p:txBody>
      </p:sp>
    </p:spTree>
    <p:extLst>
      <p:ext uri="{BB962C8B-B14F-4D97-AF65-F5344CB8AC3E}">
        <p14:creationId xmlns:p14="http://schemas.microsoft.com/office/powerpoint/2010/main" val="35769797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ncbi.nlm.nih.gov/pmc/articles/PMC6213203/" TargetMode="External"/><Relationship Id="rId13" Type="http://schemas.openxmlformats.org/officeDocument/2006/relationships/hyperlink" Target="https://rdw.rowan.edu/cgi/viewcontent.cgi?article=1256&amp;context=etd" TargetMode="External"/><Relationship Id="rId3" Type="http://schemas.openxmlformats.org/officeDocument/2006/relationships/hyperlink" Target="https://www.autismspeaks.org/life-spectrum/just-because-you-cant-see-our-autism-doesnt-mean-we-dont-have-challenges" TargetMode="External"/><Relationship Id="rId7" Type="http://schemas.openxmlformats.org/officeDocument/2006/relationships/hyperlink" Target="https://childmind.org/article/controversy-around-applied-behavior-analysis/" TargetMode="External"/><Relationship Id="rId12" Type="http://schemas.openxmlformats.org/officeDocument/2006/relationships/hyperlink" Target="https://www.nhs.uk/conditions/autism/getting-diagnosed/" TargetMode="External"/><Relationship Id="rId2" Type="http://schemas.openxmlformats.org/officeDocument/2006/relationships/hyperlink" Target="https://www.autismeducationtrust.org.uk/news/be-teacher-who-understands-autism" TargetMode="External"/><Relationship Id="rId1" Type="http://schemas.openxmlformats.org/officeDocument/2006/relationships/slideLayout" Target="../slideLayouts/slideLayout2.xml"/><Relationship Id="rId6" Type="http://schemas.openxmlformats.org/officeDocument/2006/relationships/hyperlink" Target="https://www.childautism.org.uk/about-autism/testing-forautism/?gclid=EAIaIQobChMI2MOIw8eY9gIVKfLjBx0LYgGIEAAYAyAAEgJp-vD_BwE" TargetMode="External"/><Relationship Id="rId11" Type="http://schemas.openxmlformats.org/officeDocument/2006/relationships/hyperlink" Target="https://www.autism.org.uk/directory/b/buddys-for-children-with-autism" TargetMode="External"/><Relationship Id="rId5" Type="http://schemas.openxmlformats.org/officeDocument/2006/relationships/hyperlink" Target="https://www.childautism.org.uk/about-autism/what-is-autism-symptoms-of-autism/?gclid=EAIaIQobChMI7uulnpWY9gIVy-2zCh2pwwDlEAAYBCAAEgJq3PD_BwE" TargetMode="External"/><Relationship Id="rId15" Type="http://schemas.openxmlformats.org/officeDocument/2006/relationships/hyperlink" Target="https://www.priorygroup.com/blog/autism-the-importance-of-early-diagnosis" TargetMode="External"/><Relationship Id="rId10" Type="http://schemas.openxmlformats.org/officeDocument/2006/relationships/hyperlink" Target="https://www.autism.org.uk/advice-and-guidance/topics/diagnosis/pre-diagnosis/parents-and-carers" TargetMode="External"/><Relationship Id="rId4" Type="http://schemas.openxmlformats.org/officeDocument/2006/relationships/hyperlink" Target="https://www.autismspeaks.org/applied-behavior-analysis" TargetMode="External"/><Relationship Id="rId9" Type="http://schemas.openxmlformats.org/officeDocument/2006/relationships/hyperlink" Target="https://capacity-resource.middletownautism.com/strategies/supporting-the-individual-with-autism/empowerment/buddy-system-or-peer-mentor/" TargetMode="External"/><Relationship Id="rId14" Type="http://schemas.openxmlformats.org/officeDocument/2006/relationships/hyperlink" Target="https://www.tpathways.org/faqs/who-can-diagnose-aut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269ABED-DFF6-D84E-9B0B-E505AD6A26F3}"/>
              </a:ext>
            </a:extLst>
          </p:cNvPr>
          <p:cNvSpPr txBox="1"/>
          <p:nvPr/>
        </p:nvSpPr>
        <p:spPr>
          <a:xfrm>
            <a:off x="185412" y="300795"/>
            <a:ext cx="1850065" cy="4493538"/>
          </a:xfrm>
          <a:prstGeom prst="rect">
            <a:avLst/>
          </a:prstGeom>
          <a:noFill/>
          <a:ln>
            <a:solidFill>
              <a:srgbClr val="FFC000"/>
            </a:solidFill>
          </a:ln>
        </p:spPr>
        <p:txBody>
          <a:bodyPr wrap="square" rtlCol="0">
            <a:spAutoFit/>
          </a:bodyPr>
          <a:lstStyle/>
          <a:p>
            <a:endParaRPr lang="en-GB" sz="1200" dirty="0">
              <a:latin typeface="Times New Roman" panose="02020603050405020304" pitchFamily="18" charset="0"/>
              <a:cs typeface="Times New Roman" panose="02020603050405020304" pitchFamily="18" charset="0"/>
            </a:endParaRPr>
          </a:p>
          <a:p>
            <a:pPr algn="ctr"/>
            <a:r>
              <a:rPr lang="en-GB" sz="1600" u="sng" dirty="0">
                <a:solidFill>
                  <a:srgbClr val="0070C0"/>
                </a:solidFill>
                <a:latin typeface="Times New Roman" panose="02020603050405020304" pitchFamily="18" charset="0"/>
                <a:cs typeface="Times New Roman" panose="02020603050405020304" pitchFamily="18" charset="0"/>
              </a:rPr>
              <a:t>What is Autism?</a:t>
            </a:r>
          </a:p>
          <a:p>
            <a:pPr algn="ctr"/>
            <a:r>
              <a:rPr lang="en-GB" sz="1100" dirty="0"/>
              <a:t>According to child autism UK (2022), autism affects one child in every one hundred in the UK.This figure has increased than it used to be 20-30 years ago. The figures suggest boys are four times more likely to be diagnosed with autism than girls. Examples of autism spectrum behaviours include phrases without context, taking an adult to something they want rather than asking or pointing to it, having difficulties with their social interaction and social commutation, The preference to play on their own, hand flapping, walking on tiptoes, eating foods that are only yellow.  </a:t>
            </a:r>
          </a:p>
          <a:p>
            <a:pPr algn="ctr"/>
            <a:endParaRPr lang="en-GB" sz="1600" u="sng" dirty="0">
              <a:solidFill>
                <a:srgbClr val="0070C0"/>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486B5930-5452-044A-932D-4E6F75B6F6D2}"/>
              </a:ext>
            </a:extLst>
          </p:cNvPr>
          <p:cNvSpPr txBox="1"/>
          <p:nvPr/>
        </p:nvSpPr>
        <p:spPr>
          <a:xfrm>
            <a:off x="4125432" y="69963"/>
            <a:ext cx="4806297" cy="830997"/>
          </a:xfrm>
          <a:prstGeom prst="rect">
            <a:avLst/>
          </a:prstGeom>
          <a:noFill/>
        </p:spPr>
        <p:txBody>
          <a:bodyPr wrap="square" rtlCol="0">
            <a:spAutoFit/>
          </a:bodyPr>
          <a:lstStyle/>
          <a:p>
            <a:pPr algn="ctr"/>
            <a:r>
              <a:rPr lang="en-US" sz="2000" b="1" u="sng" dirty="0">
                <a:solidFill>
                  <a:srgbClr val="FF0000"/>
                </a:solidFill>
                <a:latin typeface="Times New Roman" panose="02020603050405020304" pitchFamily="18" charset="0"/>
                <a:cs typeface="Times New Roman" panose="02020603050405020304" pitchFamily="18" charset="0"/>
              </a:rPr>
              <a:t>Supporting Children with Additional Learning needs</a:t>
            </a:r>
            <a:r>
              <a:rPr lang="en-US" sz="2800" b="1" u="sng" dirty="0">
                <a:solidFill>
                  <a:srgbClr val="FF0000"/>
                </a:solidFill>
                <a:latin typeface="Times New Roman" panose="02020603050405020304" pitchFamily="18" charset="0"/>
                <a:cs typeface="Times New Roman" panose="02020603050405020304" pitchFamily="18" charset="0"/>
              </a:rPr>
              <a:t>. </a:t>
            </a:r>
          </a:p>
        </p:txBody>
      </p:sp>
      <p:sp>
        <p:nvSpPr>
          <p:cNvPr id="7" name="TextBox 6">
            <a:extLst>
              <a:ext uri="{FF2B5EF4-FFF2-40B4-BE49-F238E27FC236}">
                <a16:creationId xmlns:a16="http://schemas.microsoft.com/office/drawing/2014/main" id="{729BC996-DF65-E740-8129-7185E59C9CF5}"/>
              </a:ext>
            </a:extLst>
          </p:cNvPr>
          <p:cNvSpPr txBox="1"/>
          <p:nvPr/>
        </p:nvSpPr>
        <p:spPr>
          <a:xfrm>
            <a:off x="8505818" y="69963"/>
            <a:ext cx="3463008" cy="5278368"/>
          </a:xfrm>
          <a:prstGeom prst="rect">
            <a:avLst/>
          </a:prstGeom>
          <a:solidFill>
            <a:schemeClr val="bg1">
              <a:alpha val="0"/>
            </a:schemeClr>
          </a:solidFill>
          <a:ln w="12065">
            <a:solidFill>
              <a:srgbClr val="FF61E4"/>
            </a:solidFill>
          </a:ln>
        </p:spPr>
        <p:txBody>
          <a:bodyPr wrap="square" rtlCol="0">
            <a:spAutoFit/>
          </a:bodyPr>
          <a:lstStyle/>
          <a:p>
            <a:pPr algn="ctr"/>
            <a:r>
              <a:rPr lang="en-GB" sz="1600" u="sng" dirty="0">
                <a:solidFill>
                  <a:srgbClr val="0070C0"/>
                </a:solidFill>
                <a:latin typeface="Times New Roman" panose="02020603050405020304" pitchFamily="18" charset="0"/>
                <a:cs typeface="Times New Roman" panose="02020603050405020304" pitchFamily="18" charset="0"/>
              </a:rPr>
              <a:t>A Strategy</a:t>
            </a:r>
          </a:p>
          <a:p>
            <a:r>
              <a:rPr lang="en-GB" sz="1000" dirty="0"/>
              <a:t>One strategy for autism is Applied behaviour analysis (ABA). According to autism speaks (2021) ABA is a flexible therapy that is suited to the child. It meets the need for each individual child, the location of where this therapy takes places also determines on the child, it can be based at their school, home or in the community. ABA therapy teaches children new skills that will be important for their rest of their everyday lives. This strategy can be a one to one with a child or in a group depending on the severity of the child. </a:t>
            </a:r>
          </a:p>
          <a:p>
            <a:r>
              <a:rPr lang="en-GB" sz="1000" dirty="0"/>
              <a:t> This analysis can help practitioners to understand how the child behaviour works, how their behaviour is disturbed by their environment and how learning is taking place in the setting. The goal of ABA is to minimise the behaviours that are affecting learning and increase the behaviours that are beneficial. ABA therapy can increase a autistic child’s language and communication skills, improve their attention, focus, social skills and memory, and decrease behaviours that cause problems.</a:t>
            </a:r>
          </a:p>
          <a:p>
            <a:r>
              <a:rPr lang="en-GB" sz="1000" dirty="0"/>
              <a:t>The raising children network (2021) agrees with Autism speaks (2022). The raising network 2021 states that ABA is an successful approach for teaching a variety of skills to autistic children. Statistics have shown that ABA has a positive effect on children with autism.  However, in the past ABA therapy has been recognised that children were punished to stop unwanted behaviour. ABA can be seen as aiming to stop some behaviours such as flapping or stimming which can help calm and make an autistic child happy and feel safe. ABA therapy can be repetitive for the child as they must repeat the tasks and activities provided, this is also a  one to one therapy for many hours a week so can get tiring and boring for the child.</a:t>
            </a:r>
          </a:p>
          <a:p>
            <a:r>
              <a:rPr lang="en-GB" sz="1100" dirty="0"/>
              <a:t> </a:t>
            </a:r>
          </a:p>
        </p:txBody>
      </p:sp>
      <p:sp>
        <p:nvSpPr>
          <p:cNvPr id="8" name="TextBox 7">
            <a:extLst>
              <a:ext uri="{FF2B5EF4-FFF2-40B4-BE49-F238E27FC236}">
                <a16:creationId xmlns:a16="http://schemas.microsoft.com/office/drawing/2014/main" id="{17AAD291-D92C-8D43-8594-1BE56A0525FA}"/>
              </a:ext>
            </a:extLst>
          </p:cNvPr>
          <p:cNvSpPr txBox="1"/>
          <p:nvPr/>
        </p:nvSpPr>
        <p:spPr>
          <a:xfrm>
            <a:off x="2099198" y="481055"/>
            <a:ext cx="2578087" cy="7171194"/>
          </a:xfrm>
          <a:prstGeom prst="rect">
            <a:avLst/>
          </a:prstGeom>
          <a:noFill/>
          <a:ln>
            <a:solidFill>
              <a:srgbClr val="04BA0D"/>
            </a:solidFill>
          </a:ln>
        </p:spPr>
        <p:txBody>
          <a:bodyPr wrap="square" rtlCol="0">
            <a:spAutoFit/>
          </a:bodyPr>
          <a:lstStyle/>
          <a:p>
            <a:pPr algn="ctr"/>
            <a:r>
              <a:rPr lang="en-GB" sz="1600" u="sng" dirty="0">
                <a:solidFill>
                  <a:srgbClr val="0070C0"/>
                </a:solidFill>
                <a:latin typeface="Times New Roman" panose="02020603050405020304" pitchFamily="18" charset="0"/>
                <a:cs typeface="Times New Roman" panose="02020603050405020304" pitchFamily="18" charset="0"/>
              </a:rPr>
              <a:t>Diagnosis of Autism </a:t>
            </a:r>
            <a:endParaRPr lang="en-GB" sz="1600" dirty="0">
              <a:solidFill>
                <a:srgbClr val="0070C0"/>
              </a:solidFill>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 </a:t>
            </a:r>
            <a:r>
              <a:rPr lang="en-GB" sz="1100" dirty="0"/>
              <a:t>According to Child autism (2022) Health professionals don’t normally diagnose children with autism before the age of two years old. However, parents have reported that their children have shown signs and symptoms of autism before they have reached two years old. A large UK study has shown the average age of diagnosis is usually children over the age of five years old.  </a:t>
            </a:r>
          </a:p>
          <a:p>
            <a:r>
              <a:rPr lang="en-GB" sz="1100" dirty="0"/>
              <a:t> National Autistic Society (2022) suggest that a positive of a child going through the diagnosis of autism is that it can bring a sense of relief to parents and help both the parents and school staff to be more aware of the needs that the individual child requires and how to achieve them. A diagnosis of autism can also help the child to enable them to recognise with their autistic peers. </a:t>
            </a:r>
          </a:p>
          <a:p>
            <a:r>
              <a:rPr lang="en-GB" sz="1100" dirty="0" err="1"/>
              <a:t>Zwanenberg</a:t>
            </a:r>
            <a:r>
              <a:rPr lang="en-GB" sz="1100" dirty="0"/>
              <a:t> (2022) also states that it is important for a child to go through the diagnosis process when they are showing symptoms. However, If a child is not diagnosed with autism then this can lead to areas of life to become difficult, worrying and confusing for the undiagnosed individual. This can include the individual to show different behaviours and social isolation from others. </a:t>
            </a:r>
          </a:p>
          <a:p>
            <a:r>
              <a:rPr lang="en-GB" dirty="0"/>
              <a:t> </a:t>
            </a:r>
          </a:p>
          <a:p>
            <a:r>
              <a:rPr lang="en-GB" dirty="0"/>
              <a:t> </a:t>
            </a:r>
          </a:p>
          <a:p>
            <a:r>
              <a:rPr lang="en-GB" dirty="0"/>
              <a:t> </a:t>
            </a:r>
          </a:p>
          <a:p>
            <a:r>
              <a:rPr lang="en-GB" dirty="0"/>
              <a:t> </a:t>
            </a:r>
          </a:p>
          <a:p>
            <a:r>
              <a:rPr lang="en-GB" dirty="0"/>
              <a:t> </a:t>
            </a:r>
          </a:p>
          <a:p>
            <a:endParaRPr lang="en-GB" sz="12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9D04889-9756-3444-9C12-A5C6473B693D}"/>
              </a:ext>
            </a:extLst>
          </p:cNvPr>
          <p:cNvSpPr txBox="1"/>
          <p:nvPr/>
        </p:nvSpPr>
        <p:spPr>
          <a:xfrm>
            <a:off x="4816903" y="1020395"/>
            <a:ext cx="3549297" cy="5770811"/>
          </a:xfrm>
          <a:prstGeom prst="rect">
            <a:avLst/>
          </a:prstGeom>
          <a:noFill/>
          <a:ln>
            <a:solidFill>
              <a:srgbClr val="C00000"/>
            </a:solidFill>
          </a:ln>
        </p:spPr>
        <p:txBody>
          <a:bodyPr wrap="square" rtlCol="0">
            <a:spAutoFit/>
          </a:bodyPr>
          <a:lstStyle/>
          <a:p>
            <a:pPr algn="ctr"/>
            <a:r>
              <a:rPr lang="en-GB" sz="1600" u="sng" dirty="0">
                <a:solidFill>
                  <a:srgbClr val="0070C0"/>
                </a:solidFill>
                <a:latin typeface="Times New Roman" panose="02020603050405020304" pitchFamily="18" charset="0"/>
                <a:cs typeface="Times New Roman" panose="02020603050405020304" pitchFamily="18" charset="0"/>
              </a:rPr>
              <a:t>Barriers of Autism</a:t>
            </a:r>
          </a:p>
          <a:p>
            <a:r>
              <a:rPr lang="en-GB" sz="1100" dirty="0">
                <a:latin typeface="Times New Roman" panose="02020603050405020304" pitchFamily="18" charset="0"/>
                <a:cs typeface="Times New Roman" panose="02020603050405020304" pitchFamily="18" charset="0"/>
              </a:rPr>
              <a:t> </a:t>
            </a:r>
            <a:r>
              <a:rPr lang="en-GB" sz="1100" dirty="0"/>
              <a:t>The national autistic society states (2022) that the the Buddy system for Children with autism intentions are to motivate hope and contribute to the health and wellbeing of children with autism. They do this through delivering help through friendship and education.</a:t>
            </a:r>
          </a:p>
          <a:p>
            <a:r>
              <a:rPr lang="en-GB" sz="1100" dirty="0"/>
              <a:t> </a:t>
            </a:r>
          </a:p>
          <a:p>
            <a:r>
              <a:rPr lang="en-GB" sz="1100" dirty="0"/>
              <a:t>According to Middletown centre for autism (2022), a buddy for a child that is autistic will help increase their confidence. With careful research completed by the teacher, a child with autism is able to work with one of their classmates. A buddy system is effective for the child with autism will have someone to turn to if they have difficulties understanding tasks or activities that have been set in class, they will also be able to turn to their buddy when they do not understand what is going on around them socially, or a problem understanding conversations with other classmates.  </a:t>
            </a:r>
          </a:p>
          <a:p>
            <a:r>
              <a:rPr lang="en-GB" sz="1100" dirty="0"/>
              <a:t>However, Rowan University (2011) states that buddy systems do not always work out for the autistic child. Autistic children develop obsessive tendencies, which can result in them following the buddy everywhere which can result in the buddy feeling intimated.  </a:t>
            </a:r>
          </a:p>
          <a:p>
            <a:r>
              <a:rPr lang="en-GB" sz="1100" dirty="0"/>
              <a:t>A social model of autism is something in the environment that prevents children from being included, for example people’s awareness of autism. According to autism speaks (2019) suggests that autism affects each individual in different ways, and can be affected more than others. The lack of knowledge on autism can lead to judgment on that child. Autism can be an invisible disability, the individual with invisible signs can be mindful of their own difficulties and become sensitive to people’s responses. </a:t>
            </a:r>
          </a:p>
          <a:p>
            <a:endParaRPr lang="en-GB" sz="12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C6F9972C-3D2E-2B46-A1AE-56674535C23F}"/>
              </a:ext>
            </a:extLst>
          </p:cNvPr>
          <p:cNvSpPr txBox="1"/>
          <p:nvPr/>
        </p:nvSpPr>
        <p:spPr>
          <a:xfrm>
            <a:off x="8348457" y="5331948"/>
            <a:ext cx="3777729" cy="1769715"/>
          </a:xfrm>
          <a:prstGeom prst="rect">
            <a:avLst/>
          </a:prstGeom>
          <a:noFill/>
          <a:ln>
            <a:solidFill>
              <a:srgbClr val="9A34BF"/>
            </a:solidFill>
          </a:ln>
        </p:spPr>
        <p:txBody>
          <a:bodyPr wrap="square" rtlCol="0">
            <a:spAutoFit/>
          </a:bodyPr>
          <a:lstStyle/>
          <a:p>
            <a:pPr algn="ctr"/>
            <a:r>
              <a:rPr lang="en-GB" sz="1600" u="sng" dirty="0">
                <a:solidFill>
                  <a:srgbClr val="0070C0"/>
                </a:solidFill>
                <a:latin typeface="Times New Roman" panose="02020603050405020304" pitchFamily="18" charset="0"/>
                <a:cs typeface="Times New Roman" panose="02020603050405020304" pitchFamily="18" charset="0"/>
              </a:rPr>
              <a:t>Conclusion</a:t>
            </a:r>
          </a:p>
          <a:p>
            <a:pPr algn="ctr"/>
            <a:r>
              <a:rPr lang="en-GB" sz="1100" dirty="0"/>
              <a:t>To conclude, autism is a disability that needs more recognition so that the autistic children don’t feel discomfort for not understanding certain things or not behaving like others do. Autism must be diagnosed by professionals, it is important for practitioners to see the signs of autism in a early age so that the child can be referred to be diagnosed for them to be given the help they need in their everyday lives. </a:t>
            </a:r>
          </a:p>
          <a:p>
            <a:pPr algn="ctr"/>
            <a:endParaRPr lang="en-GB" sz="1600" u="sng" dirty="0">
              <a:solidFill>
                <a:srgbClr val="0070C0"/>
              </a:solidFill>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0D83F743-4D1B-8342-B3C5-7EF0A96606E2}"/>
              </a:ext>
            </a:extLst>
          </p:cNvPr>
          <p:cNvSpPr txBox="1"/>
          <p:nvPr/>
        </p:nvSpPr>
        <p:spPr>
          <a:xfrm>
            <a:off x="567799" y="6566905"/>
            <a:ext cx="1652517" cy="246221"/>
          </a:xfrm>
          <a:prstGeom prst="rect">
            <a:avLst/>
          </a:prstGeom>
          <a:noFill/>
        </p:spPr>
        <p:txBody>
          <a:bodyPr wrap="square" rtlCol="0">
            <a:spAutoFit/>
          </a:bodyPr>
          <a:lstStyle/>
          <a:p>
            <a:r>
              <a:rPr lang="en-US" sz="1000" dirty="0"/>
              <a:t>(Google images, 2019). </a:t>
            </a:r>
          </a:p>
        </p:txBody>
      </p:sp>
      <p:sp>
        <p:nvSpPr>
          <p:cNvPr id="2" name="TextBox 1">
            <a:extLst>
              <a:ext uri="{FF2B5EF4-FFF2-40B4-BE49-F238E27FC236}">
                <a16:creationId xmlns:a16="http://schemas.microsoft.com/office/drawing/2014/main" id="{58BF57AB-4A32-4A4C-9E91-EFEB08E9DB0D}"/>
              </a:ext>
            </a:extLst>
          </p:cNvPr>
          <p:cNvSpPr txBox="1"/>
          <p:nvPr/>
        </p:nvSpPr>
        <p:spPr>
          <a:xfrm>
            <a:off x="2206903" y="5876670"/>
            <a:ext cx="2050990" cy="830997"/>
          </a:xfrm>
          <a:prstGeom prst="rect">
            <a:avLst/>
          </a:prstGeom>
          <a:noFill/>
        </p:spPr>
        <p:txBody>
          <a:bodyPr wrap="square" rtlCol="0">
            <a:spAutoFit/>
          </a:bodyPr>
          <a:lstStyle/>
          <a:p>
            <a:endParaRPr lang="en-US" sz="1200" b="1" dirty="0"/>
          </a:p>
          <a:p>
            <a:pPr algn="ctr"/>
            <a:r>
              <a:rPr lang="en-US" sz="1200" b="1" dirty="0">
                <a:latin typeface="Times New Roman" panose="02020603050405020304" pitchFamily="18" charset="0"/>
                <a:cs typeface="Times New Roman" panose="02020603050405020304" pitchFamily="18" charset="0"/>
              </a:rPr>
              <a:t>Student Number: 1909163</a:t>
            </a:r>
          </a:p>
          <a:p>
            <a:pPr algn="ctr"/>
            <a:r>
              <a:rPr lang="en-GB" sz="1200" b="1" dirty="0">
                <a:latin typeface="Times New Roman" panose="02020603050405020304" pitchFamily="18" charset="0"/>
                <a:cs typeface="Times New Roman" panose="02020603050405020304" pitchFamily="18" charset="0"/>
              </a:rPr>
              <a:t>Module code:  ECEY6006</a:t>
            </a:r>
          </a:p>
          <a:p>
            <a:r>
              <a:rPr lang="en-GB" sz="1200" b="1" dirty="0"/>
              <a:t> </a:t>
            </a:r>
            <a:endParaRPr lang="en-US" sz="1200" b="1" dirty="0"/>
          </a:p>
        </p:txBody>
      </p:sp>
      <p:pic>
        <p:nvPicPr>
          <p:cNvPr id="9" name="Picture 8">
            <a:extLst>
              <a:ext uri="{FF2B5EF4-FFF2-40B4-BE49-F238E27FC236}">
                <a16:creationId xmlns:a16="http://schemas.microsoft.com/office/drawing/2014/main" id="{C2C21087-075E-ED4D-8C60-27A838601ACA}"/>
              </a:ext>
            </a:extLst>
          </p:cNvPr>
          <p:cNvPicPr>
            <a:picLocks noChangeAspect="1"/>
          </p:cNvPicPr>
          <p:nvPr/>
        </p:nvPicPr>
        <p:blipFill>
          <a:blip r:embed="rId2"/>
          <a:stretch>
            <a:fillRect/>
          </a:stretch>
        </p:blipFill>
        <p:spPr>
          <a:xfrm>
            <a:off x="81473" y="5121102"/>
            <a:ext cx="1947916" cy="1095703"/>
          </a:xfrm>
          <a:prstGeom prst="rect">
            <a:avLst/>
          </a:prstGeom>
        </p:spPr>
      </p:pic>
    </p:spTree>
    <p:extLst>
      <p:ext uri="{BB962C8B-B14F-4D97-AF65-F5344CB8AC3E}">
        <p14:creationId xmlns:p14="http://schemas.microsoft.com/office/powerpoint/2010/main" val="3869199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C499B-E199-F945-8E16-74807F64F5E4}"/>
              </a:ext>
            </a:extLst>
          </p:cNvPr>
          <p:cNvSpPr>
            <a:spLocks noGrp="1"/>
          </p:cNvSpPr>
          <p:nvPr>
            <p:ph type="title"/>
          </p:nvPr>
        </p:nvSpPr>
        <p:spPr>
          <a:xfrm>
            <a:off x="478971" y="-428977"/>
            <a:ext cx="10515600" cy="1325563"/>
          </a:xfrm>
        </p:spPr>
        <p:txBody>
          <a:bodyPr>
            <a:normAutofit/>
          </a:bodyPr>
          <a:lstStyle/>
          <a:p>
            <a:r>
              <a:rPr lang="en-US" sz="3600" b="1" u="sng" dirty="0"/>
              <a:t>Reference list</a:t>
            </a:r>
          </a:p>
        </p:txBody>
      </p:sp>
      <p:sp>
        <p:nvSpPr>
          <p:cNvPr id="3" name="Content Placeholder 2">
            <a:extLst>
              <a:ext uri="{FF2B5EF4-FFF2-40B4-BE49-F238E27FC236}">
                <a16:creationId xmlns:a16="http://schemas.microsoft.com/office/drawing/2014/main" id="{8983C07A-75CB-D445-ADF5-571385C20785}"/>
              </a:ext>
            </a:extLst>
          </p:cNvPr>
          <p:cNvSpPr>
            <a:spLocks noGrp="1"/>
          </p:cNvSpPr>
          <p:nvPr>
            <p:ph idx="1"/>
          </p:nvPr>
        </p:nvSpPr>
        <p:spPr>
          <a:xfrm>
            <a:off x="478971" y="565511"/>
            <a:ext cx="10515600" cy="6392502"/>
          </a:xfrm>
        </p:spPr>
        <p:txBody>
          <a:bodyPr>
            <a:normAutofit fontScale="32500" lnSpcReduction="20000"/>
          </a:bodyPr>
          <a:lstStyle/>
          <a:p>
            <a:r>
              <a:rPr lang="en-GB" sz="3600" dirty="0"/>
              <a:t>Autism Education Trust (2020) </a:t>
            </a:r>
            <a:r>
              <a:rPr lang="en-GB" sz="3600" i="1" dirty="0"/>
              <a:t>Be the teacher who understands Autism. </a:t>
            </a:r>
            <a:r>
              <a:rPr lang="en-GB" sz="3600" dirty="0"/>
              <a:t>Available </a:t>
            </a:r>
            <a:r>
              <a:rPr lang="en-GB" sz="3600" dirty="0" err="1"/>
              <a:t>at:</a:t>
            </a:r>
            <a:r>
              <a:rPr lang="en-GB" sz="3600" u="sng" dirty="0" err="1">
                <a:hlinkClick r:id="rId2"/>
              </a:rPr>
              <a:t>https</a:t>
            </a:r>
            <a:r>
              <a:rPr lang="en-GB" sz="3600" u="sng" dirty="0">
                <a:hlinkClick r:id="rId2"/>
              </a:rPr>
              <a:t>://www.autismeducationtrust.org.uk/news/be-teacher-who-understands-autism</a:t>
            </a:r>
            <a:r>
              <a:rPr lang="en-GB" sz="3600" dirty="0"/>
              <a:t> (Accessed 25th February 2022)</a:t>
            </a:r>
          </a:p>
          <a:p>
            <a:r>
              <a:rPr lang="en-GB" sz="3600" dirty="0"/>
              <a:t>Autism speaks (2019) </a:t>
            </a:r>
            <a:r>
              <a:rPr lang="en-GB" sz="3600" i="1" dirty="0"/>
              <a:t>Just because you can’t see our autism, doesn’t mean we don’t have challenges. </a:t>
            </a:r>
            <a:r>
              <a:rPr lang="en-GB" sz="3600" dirty="0"/>
              <a:t>Available at:  </a:t>
            </a:r>
            <a:r>
              <a:rPr lang="en-GB" sz="3600" u="sng" dirty="0">
                <a:hlinkClick r:id="rId3"/>
              </a:rPr>
              <a:t>https://www.autismspeaks.org/life-spectrum/just-because-you-cant-see-our-autism-doesnt-mean-we-dont-have-challenges</a:t>
            </a:r>
            <a:r>
              <a:rPr lang="en-GB" sz="3600" dirty="0"/>
              <a:t> (Accessed 23rd February 2022</a:t>
            </a:r>
          </a:p>
          <a:p>
            <a:r>
              <a:rPr lang="en-GB" sz="3600" dirty="0"/>
              <a:t>Autism speaks (2022) </a:t>
            </a:r>
            <a:r>
              <a:rPr lang="en-GB" sz="3600" i="1" dirty="0"/>
              <a:t>Applied Behaviour Analysis, </a:t>
            </a:r>
            <a:r>
              <a:rPr lang="en-GB" sz="3600" dirty="0"/>
              <a:t>Available at: </a:t>
            </a:r>
            <a:r>
              <a:rPr lang="en-GB" sz="3600" u="sng" dirty="0">
                <a:hlinkClick r:id="rId4"/>
              </a:rPr>
              <a:t>https://www.autismspeaks.org/applied-behavior-analysis</a:t>
            </a:r>
            <a:r>
              <a:rPr lang="en-GB" sz="3600" dirty="0"/>
              <a:t> (Accessed 25th February 2022) </a:t>
            </a:r>
          </a:p>
          <a:p>
            <a:r>
              <a:rPr lang="en-GB" sz="3600" dirty="0"/>
              <a:t> Child Autism UK (2022) </a:t>
            </a:r>
            <a:r>
              <a:rPr lang="en-GB" sz="3600" i="1" dirty="0"/>
              <a:t>Symptoms of Autism</a:t>
            </a:r>
            <a:r>
              <a:rPr lang="en-GB" sz="3600" dirty="0"/>
              <a:t>. Available </a:t>
            </a:r>
            <a:r>
              <a:rPr lang="en-GB" sz="3600" dirty="0" err="1"/>
              <a:t>at:</a:t>
            </a:r>
            <a:r>
              <a:rPr lang="en-GB" sz="3600" u="sng" dirty="0" err="1">
                <a:hlinkClick r:id="rId5"/>
              </a:rPr>
              <a:t>https</a:t>
            </a:r>
            <a:r>
              <a:rPr lang="en-GB" sz="3600" u="sng" dirty="0">
                <a:hlinkClick r:id="rId5"/>
              </a:rPr>
              <a:t>://www.childautism.org.uk/about-autism/what-is-autism-symptoms-of-autism/?gclid=EAIaIQobChMI7uulnpWY9gIVy-2zCh2pwwDlEAAYBCAAEgJq3PD_BwE</a:t>
            </a:r>
            <a:r>
              <a:rPr lang="en-GB" sz="3600" dirty="0"/>
              <a:t> (Accessed: 23</a:t>
            </a:r>
            <a:r>
              <a:rPr lang="en-GB" sz="3600" baseline="30000" dirty="0"/>
              <a:t>rd</a:t>
            </a:r>
            <a:r>
              <a:rPr lang="en-GB" sz="3600" dirty="0"/>
              <a:t> February 2022)</a:t>
            </a:r>
          </a:p>
          <a:p>
            <a:r>
              <a:rPr lang="en-GB" sz="3600" dirty="0"/>
              <a:t> Child Autism (2022) </a:t>
            </a:r>
            <a:r>
              <a:rPr lang="en-GB" sz="3600" i="1" dirty="0"/>
              <a:t>Testing for Autism. </a:t>
            </a:r>
            <a:r>
              <a:rPr lang="en-GB" sz="3600" dirty="0"/>
              <a:t>Available at: </a:t>
            </a:r>
            <a:r>
              <a:rPr lang="en-GB" sz="3600" u="sng" dirty="0">
                <a:hlinkClick r:id="rId6"/>
              </a:rPr>
              <a:t>https://www.childautism.org.uk/about-autism/testing-forautism/?gclid=EAIaIQobChMI2MOIw8eY9gIVKfLjBx0LYgGIEAAYAyAAEgJp-vD_BwE</a:t>
            </a:r>
            <a:r>
              <a:rPr lang="en-GB" sz="3600" dirty="0"/>
              <a:t> (Accessed 24</a:t>
            </a:r>
            <a:r>
              <a:rPr lang="en-GB" sz="3600" baseline="30000" dirty="0"/>
              <a:t>th</a:t>
            </a:r>
            <a:r>
              <a:rPr lang="en-GB" sz="3600" dirty="0"/>
              <a:t> February 2022)</a:t>
            </a:r>
          </a:p>
          <a:p>
            <a:r>
              <a:rPr lang="en-GB" sz="3600" dirty="0"/>
              <a:t>Childmind (2022) </a:t>
            </a:r>
            <a:r>
              <a:rPr lang="en-GB" sz="3600" i="1" dirty="0"/>
              <a:t>What is ABA? </a:t>
            </a:r>
            <a:r>
              <a:rPr lang="en-GB" sz="3600" dirty="0"/>
              <a:t>Available at: </a:t>
            </a:r>
            <a:r>
              <a:rPr lang="en-GB" sz="3600" u="sng" dirty="0">
                <a:hlinkClick r:id="rId7"/>
              </a:rPr>
              <a:t>https://childmind.org/article/controversy-around-applied-behavior-analysis/</a:t>
            </a:r>
            <a:r>
              <a:rPr lang="en-GB" sz="3600" dirty="0"/>
              <a:t> (Accessed 24</a:t>
            </a:r>
            <a:r>
              <a:rPr lang="en-GB" sz="3600" baseline="30000" dirty="0"/>
              <a:t>th</a:t>
            </a:r>
            <a:r>
              <a:rPr lang="en-GB" sz="3600" dirty="0"/>
              <a:t> February 2022) </a:t>
            </a:r>
          </a:p>
          <a:p>
            <a:r>
              <a:rPr lang="en-GB" sz="3600" dirty="0"/>
              <a:t> Jacobs, D. (2018) </a:t>
            </a:r>
            <a:r>
              <a:rPr lang="en-GB" sz="3600" i="1" dirty="0"/>
              <a:t>Implications of an Autism spectrum Disorder Diagnosis. </a:t>
            </a:r>
            <a:r>
              <a:rPr lang="en-GB" sz="3600" dirty="0"/>
              <a:t>Available at: </a:t>
            </a:r>
            <a:r>
              <a:rPr lang="en-GB" sz="3600" u="sng" dirty="0">
                <a:hlinkClick r:id="rId8"/>
              </a:rPr>
              <a:t>https://www.ncbi.nlm.nih.gov/pmc/articles/PMC6213203/</a:t>
            </a:r>
            <a:r>
              <a:rPr lang="en-GB" sz="3600" dirty="0"/>
              <a:t> (Accessed 23</a:t>
            </a:r>
            <a:r>
              <a:rPr lang="en-GB" sz="3600" baseline="30000" dirty="0"/>
              <a:t>rd</a:t>
            </a:r>
            <a:r>
              <a:rPr lang="en-GB" sz="3600" dirty="0"/>
              <a:t> February 2022)</a:t>
            </a:r>
          </a:p>
          <a:p>
            <a:r>
              <a:rPr lang="en-GB" sz="3600" dirty="0"/>
              <a:t> Middletown Centre For Autism (2022) </a:t>
            </a:r>
            <a:r>
              <a:rPr lang="en-GB" sz="3600" i="1" dirty="0"/>
              <a:t>Buddy System. </a:t>
            </a:r>
            <a:r>
              <a:rPr lang="en-GB" sz="3600" dirty="0"/>
              <a:t>Available at: </a:t>
            </a:r>
            <a:r>
              <a:rPr lang="en-GB" sz="3600" u="sng" dirty="0">
                <a:hlinkClick r:id="rId9"/>
              </a:rPr>
              <a:t>https://capacity-resource.middletownautism.com/strategies/supporting-the-individual-with-autism/empowerment/buddy-system-or-peer-mentor/</a:t>
            </a:r>
            <a:r>
              <a:rPr lang="en-GB" sz="3600" dirty="0"/>
              <a:t> (Accessed 23</a:t>
            </a:r>
            <a:r>
              <a:rPr lang="en-GB" sz="3600" baseline="30000" dirty="0"/>
              <a:t>rd</a:t>
            </a:r>
            <a:r>
              <a:rPr lang="en-GB" sz="3600" dirty="0"/>
              <a:t> February 2022)</a:t>
            </a:r>
          </a:p>
          <a:p>
            <a:r>
              <a:rPr lang="en-GB" sz="3600" dirty="0"/>
              <a:t> National Autistic Society (2022) </a:t>
            </a:r>
            <a:r>
              <a:rPr lang="en-GB" sz="3600" i="1" dirty="0"/>
              <a:t>Pre-diagnosis support. </a:t>
            </a:r>
            <a:r>
              <a:rPr lang="en-GB" sz="3600" dirty="0"/>
              <a:t>Available </a:t>
            </a:r>
            <a:r>
              <a:rPr lang="en-GB" sz="3600" dirty="0" err="1"/>
              <a:t>at:</a:t>
            </a:r>
            <a:r>
              <a:rPr lang="en-GB" sz="3600" u="sng" dirty="0" err="1">
                <a:hlinkClick r:id="rId10"/>
              </a:rPr>
              <a:t>https</a:t>
            </a:r>
            <a:r>
              <a:rPr lang="en-GB" sz="3600" u="sng" dirty="0">
                <a:hlinkClick r:id="rId10"/>
              </a:rPr>
              <a:t>://www.autism.org.uk/advice-and-guidance/topics/diagnosis/pre-diagnosis/parents-and-carers</a:t>
            </a:r>
            <a:r>
              <a:rPr lang="en-GB" sz="3600" dirty="0"/>
              <a:t> (Accessed 23rd February 2022)</a:t>
            </a:r>
          </a:p>
          <a:p>
            <a:r>
              <a:rPr lang="en-GB" sz="3600" dirty="0"/>
              <a:t>National Autistic Society (2022) </a:t>
            </a:r>
            <a:r>
              <a:rPr lang="en-GB" sz="3600" i="1" dirty="0"/>
              <a:t>Buddy for children with autism. </a:t>
            </a:r>
            <a:r>
              <a:rPr lang="en-GB" sz="3600" dirty="0"/>
              <a:t>Available at: </a:t>
            </a:r>
            <a:r>
              <a:rPr lang="en-GB" sz="3600" u="sng" dirty="0">
                <a:hlinkClick r:id="rId11"/>
              </a:rPr>
              <a:t>https://www.autism.org.uk/directory/b/buddys-for-children-with-autism</a:t>
            </a:r>
            <a:r>
              <a:rPr lang="en-GB" sz="3600" dirty="0"/>
              <a:t> (Accessed 23rd February 2022) </a:t>
            </a:r>
          </a:p>
          <a:p>
            <a:r>
              <a:rPr lang="en-GB" sz="3600" dirty="0"/>
              <a:t> NHS (2022) </a:t>
            </a:r>
            <a:r>
              <a:rPr lang="en-GB" sz="3600" i="1" dirty="0"/>
              <a:t>Getting Diagnosed. </a:t>
            </a:r>
            <a:r>
              <a:rPr lang="en-GB" sz="3600" dirty="0"/>
              <a:t>Available at: </a:t>
            </a:r>
            <a:r>
              <a:rPr lang="en-GB" sz="3600" u="sng" dirty="0">
                <a:hlinkClick r:id="rId12"/>
              </a:rPr>
              <a:t>https://www.nhs.uk/conditions/autism/getting-diagnosed/</a:t>
            </a:r>
            <a:r>
              <a:rPr lang="en-GB" sz="3600" dirty="0"/>
              <a:t> (Accessed 23</a:t>
            </a:r>
            <a:r>
              <a:rPr lang="en-GB" sz="3600" baseline="30000" dirty="0"/>
              <a:t>rd</a:t>
            </a:r>
            <a:r>
              <a:rPr lang="en-GB" sz="3600" dirty="0"/>
              <a:t> February 2022)</a:t>
            </a:r>
          </a:p>
          <a:p>
            <a:r>
              <a:rPr lang="en-GB" sz="3600" dirty="0"/>
              <a:t>Rowan University (2011) </a:t>
            </a:r>
            <a:r>
              <a:rPr lang="en-GB" sz="3600" i="1" dirty="0"/>
              <a:t>Using A peer system to increase interaction between students with special needs and their peers. </a:t>
            </a:r>
            <a:r>
              <a:rPr lang="en-GB" sz="3600" dirty="0"/>
              <a:t>Available at: </a:t>
            </a:r>
            <a:r>
              <a:rPr lang="en-GB" sz="3600" u="sng" dirty="0">
                <a:hlinkClick r:id="rId13"/>
              </a:rPr>
              <a:t>https://rdw.rowan.edu/cgi/viewcontent.cgi?article=1256&amp;context=etd</a:t>
            </a:r>
            <a:r>
              <a:rPr lang="en-GB" sz="3600" dirty="0"/>
              <a:t> (Accessed 22</a:t>
            </a:r>
            <a:r>
              <a:rPr lang="en-GB" sz="3600" baseline="30000" dirty="0"/>
              <a:t>nd</a:t>
            </a:r>
            <a:r>
              <a:rPr lang="en-GB" sz="3600" dirty="0"/>
              <a:t> February 2022)</a:t>
            </a:r>
          </a:p>
          <a:p>
            <a:r>
              <a:rPr lang="en-GB" sz="3600" dirty="0"/>
              <a:t> Therapeutic Pathways (2021) </a:t>
            </a:r>
            <a:r>
              <a:rPr lang="en-GB" sz="3600" i="1" dirty="0"/>
              <a:t>Who can diagnose Autism?</a:t>
            </a:r>
            <a:r>
              <a:rPr lang="en-GB" sz="3600" dirty="0"/>
              <a:t> Available at: </a:t>
            </a:r>
            <a:r>
              <a:rPr lang="en-GB" sz="3600" u="sng" dirty="0">
                <a:hlinkClick r:id="rId14"/>
              </a:rPr>
              <a:t>https://www.tpathways.org/faqs/who-can-diagnose-autism/</a:t>
            </a:r>
            <a:r>
              <a:rPr lang="en-GB" sz="3600" dirty="0"/>
              <a:t> (Accessed 25</a:t>
            </a:r>
            <a:r>
              <a:rPr lang="en-GB" sz="3600" baseline="30000" dirty="0"/>
              <a:t>th</a:t>
            </a:r>
            <a:r>
              <a:rPr lang="en-GB" sz="3600" dirty="0"/>
              <a:t> February 2022)</a:t>
            </a:r>
          </a:p>
          <a:p>
            <a:r>
              <a:rPr lang="en-GB" sz="3600" dirty="0"/>
              <a:t> </a:t>
            </a:r>
            <a:r>
              <a:rPr lang="en-GB" sz="3600" dirty="0" err="1"/>
              <a:t>Zwanenberg</a:t>
            </a:r>
            <a:r>
              <a:rPr lang="en-GB" sz="3600" dirty="0"/>
              <a:t>, V. (2022) </a:t>
            </a:r>
            <a:r>
              <a:rPr lang="en-GB" sz="3600" i="1" dirty="0"/>
              <a:t>The importance of early diagnosis. </a:t>
            </a:r>
            <a:r>
              <a:rPr lang="en-GB" sz="3600" dirty="0"/>
              <a:t>Available </a:t>
            </a:r>
            <a:r>
              <a:rPr lang="en-GB" sz="3600" dirty="0" err="1"/>
              <a:t>at:</a:t>
            </a:r>
            <a:r>
              <a:rPr lang="en-GB" sz="3600" u="sng" dirty="0" err="1">
                <a:hlinkClick r:id="rId15"/>
              </a:rPr>
              <a:t>https</a:t>
            </a:r>
            <a:r>
              <a:rPr lang="en-GB" sz="3600" u="sng" dirty="0">
                <a:hlinkClick r:id="rId15"/>
              </a:rPr>
              <a:t>://www.priorygroup.com/blog/autism-the-importance-of-early-diagnosis</a:t>
            </a:r>
            <a:r>
              <a:rPr lang="en-GB" sz="3600" dirty="0"/>
              <a:t> (Accessed 24th February 2022)</a:t>
            </a:r>
          </a:p>
          <a:p>
            <a:r>
              <a:rPr lang="en-GB" dirty="0"/>
              <a:t> </a:t>
            </a:r>
          </a:p>
          <a:p>
            <a:r>
              <a:rPr lang="en-GB" dirty="0"/>
              <a:t> </a:t>
            </a:r>
          </a:p>
          <a:p>
            <a:endParaRPr lang="en-US" dirty="0"/>
          </a:p>
        </p:txBody>
      </p:sp>
    </p:spTree>
    <p:extLst>
      <p:ext uri="{BB962C8B-B14F-4D97-AF65-F5344CB8AC3E}">
        <p14:creationId xmlns:p14="http://schemas.microsoft.com/office/powerpoint/2010/main" val="629904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915</TotalTime>
  <Words>1572</Words>
  <Application>Microsoft Macintosh PowerPoint</Application>
  <PresentationFormat>Widescreen</PresentationFormat>
  <Paragraphs>48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Reference list</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Bethany Green</dc:creator>
  <cp:lastModifiedBy>Bethany Green</cp:lastModifiedBy>
  <cp:revision>28</cp:revision>
  <dcterms:created xsi:type="dcterms:W3CDTF">2019-10-20T11:43:50Z</dcterms:created>
  <dcterms:modified xsi:type="dcterms:W3CDTF">2022-02-25T13:38:35Z</dcterms:modified>
</cp:coreProperties>
</file>