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handoutMasterIdLst>
    <p:handoutMasterId r:id="rId14"/>
  </p:handoutMasterIdLst>
  <p:sldIdLst>
    <p:sldId id="261" r:id="rId2"/>
    <p:sldId id="258" r:id="rId3"/>
    <p:sldId id="263" r:id="rId4"/>
    <p:sldId id="256" r:id="rId5"/>
    <p:sldId id="257" r:id="rId6"/>
    <p:sldId id="266" r:id="rId7"/>
    <p:sldId id="262" r:id="rId8"/>
    <p:sldId id="264" r:id="rId9"/>
    <p:sldId id="260" r:id="rId10"/>
    <p:sldId id="265" r:id="rId11"/>
    <p:sldId id="259" r:id="rId12"/>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64E0BA-BBB6-4455-B6A5-8E1A2DD5905D}" v="1192" dt="2022-07-02T18:55:02.840"/>
    <p1510:client id="{F2444E91-08EC-A074-DE67-32438D59FDE4}" v="1413" dt="2022-07-02T11:40:40.7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50" d="100"/>
          <a:sy n="50" d="100"/>
        </p:scale>
        <p:origin x="60" y="412"/>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92C4E19-8368-4673-9F53-87E2D008C3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a:extLst>
              <a:ext uri="{FF2B5EF4-FFF2-40B4-BE49-F238E27FC236}">
                <a16:creationId xmlns:a16="http://schemas.microsoft.com/office/drawing/2014/main" id="{CD8AED4F-3DE1-4EB2-A85E-A2707C2135D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E33DECA-6D21-450E-8EA5-92F91A3608CC}" type="datetime1">
              <a:rPr lang="en-GB" smtClean="0"/>
              <a:t>03/07/2022</a:t>
            </a:fld>
            <a:endParaRPr lang="en-GB" dirty="0"/>
          </a:p>
        </p:txBody>
      </p:sp>
      <p:sp>
        <p:nvSpPr>
          <p:cNvPr id="4" name="Footer Placeholder 3">
            <a:extLst>
              <a:ext uri="{FF2B5EF4-FFF2-40B4-BE49-F238E27FC236}">
                <a16:creationId xmlns:a16="http://schemas.microsoft.com/office/drawing/2014/main" id="{A63ECD23-30F9-4DD5-BE0E-26794FA29A5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a:extLst>
              <a:ext uri="{FF2B5EF4-FFF2-40B4-BE49-F238E27FC236}">
                <a16:creationId xmlns:a16="http://schemas.microsoft.com/office/drawing/2014/main" id="{34F65FB9-9ACE-4651-A201-B2797BFC879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AABB9F-CEB5-4107-8FAD-F86D72707578}" type="slidenum">
              <a:rPr lang="en-GB" smtClean="0"/>
              <a:t>‹#›</a:t>
            </a:fld>
            <a:endParaRPr lang="en-GB" dirty="0"/>
          </a:p>
        </p:txBody>
      </p:sp>
    </p:spTree>
    <p:extLst>
      <p:ext uri="{BB962C8B-B14F-4D97-AF65-F5344CB8AC3E}">
        <p14:creationId xmlns:p14="http://schemas.microsoft.com/office/powerpoint/2010/main" val="3905744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C21DD5-60B2-4AA8-A1F6-D8D246208762}" type="datetime1">
              <a:rPr lang="en-GB" smtClean="0"/>
              <a:pPr/>
              <a:t>03/07/2022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D1BEDC-50E9-45C7-9E89-0A952ADB1772}" type="slidenum">
              <a:rPr lang="en-GB" noProof="0" smtClean="0"/>
              <a:t>‹#›</a:t>
            </a:fld>
            <a:endParaRPr lang="en-GB" noProof="0" dirty="0"/>
          </a:p>
        </p:txBody>
      </p:sp>
    </p:spTree>
    <p:extLst>
      <p:ext uri="{BB962C8B-B14F-4D97-AF65-F5344CB8AC3E}">
        <p14:creationId xmlns:p14="http://schemas.microsoft.com/office/powerpoint/2010/main" val="96556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1</a:t>
            </a:fld>
            <a:endParaRPr lang="en-GB" dirty="0"/>
          </a:p>
        </p:txBody>
      </p:sp>
    </p:spTree>
    <p:extLst>
      <p:ext uri="{BB962C8B-B14F-4D97-AF65-F5344CB8AC3E}">
        <p14:creationId xmlns:p14="http://schemas.microsoft.com/office/powerpoint/2010/main" val="3349485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2</a:t>
            </a:fld>
            <a:endParaRPr lang="en-GB" dirty="0"/>
          </a:p>
        </p:txBody>
      </p:sp>
    </p:spTree>
    <p:extLst>
      <p:ext uri="{BB962C8B-B14F-4D97-AF65-F5344CB8AC3E}">
        <p14:creationId xmlns:p14="http://schemas.microsoft.com/office/powerpoint/2010/main" val="3457003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3</a:t>
            </a:fld>
            <a:endParaRPr lang="en-GB" dirty="0"/>
          </a:p>
        </p:txBody>
      </p:sp>
    </p:spTree>
    <p:extLst>
      <p:ext uri="{BB962C8B-B14F-4D97-AF65-F5344CB8AC3E}">
        <p14:creationId xmlns:p14="http://schemas.microsoft.com/office/powerpoint/2010/main" val="804857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4</a:t>
            </a:fld>
            <a:endParaRPr lang="en-GB" dirty="0"/>
          </a:p>
        </p:txBody>
      </p:sp>
    </p:spTree>
    <p:extLst>
      <p:ext uri="{BB962C8B-B14F-4D97-AF65-F5344CB8AC3E}">
        <p14:creationId xmlns:p14="http://schemas.microsoft.com/office/powerpoint/2010/main" val="2280456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5</a:t>
            </a:fld>
            <a:endParaRPr lang="en-GB" dirty="0"/>
          </a:p>
        </p:txBody>
      </p:sp>
    </p:spTree>
    <p:extLst>
      <p:ext uri="{BB962C8B-B14F-4D97-AF65-F5344CB8AC3E}">
        <p14:creationId xmlns:p14="http://schemas.microsoft.com/office/powerpoint/2010/main" val="3924334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7</a:t>
            </a:fld>
            <a:endParaRPr lang="en-GB" dirty="0"/>
          </a:p>
        </p:txBody>
      </p:sp>
    </p:spTree>
    <p:extLst>
      <p:ext uri="{BB962C8B-B14F-4D97-AF65-F5344CB8AC3E}">
        <p14:creationId xmlns:p14="http://schemas.microsoft.com/office/powerpoint/2010/main" val="1785539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8</a:t>
            </a:fld>
            <a:endParaRPr lang="en-GB" dirty="0"/>
          </a:p>
        </p:txBody>
      </p:sp>
    </p:spTree>
    <p:extLst>
      <p:ext uri="{BB962C8B-B14F-4D97-AF65-F5344CB8AC3E}">
        <p14:creationId xmlns:p14="http://schemas.microsoft.com/office/powerpoint/2010/main" val="1898569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9</a:t>
            </a:fld>
            <a:endParaRPr lang="en-GB" dirty="0"/>
          </a:p>
        </p:txBody>
      </p:sp>
    </p:spTree>
    <p:extLst>
      <p:ext uri="{BB962C8B-B14F-4D97-AF65-F5344CB8AC3E}">
        <p14:creationId xmlns:p14="http://schemas.microsoft.com/office/powerpoint/2010/main" val="23281208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D1BEDC-50E9-45C7-9E89-0A952ADB1772}" type="slidenum">
              <a:rPr lang="en-GB" smtClean="0"/>
              <a:t>11</a:t>
            </a:fld>
            <a:endParaRPr lang="en-GB" dirty="0"/>
          </a:p>
        </p:txBody>
      </p:sp>
    </p:spTree>
    <p:extLst>
      <p:ext uri="{BB962C8B-B14F-4D97-AF65-F5344CB8AC3E}">
        <p14:creationId xmlns:p14="http://schemas.microsoft.com/office/powerpoint/2010/main" val="39472713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en-GB" noProof="0"/>
              <a:t>Click to edit Master title style</a:t>
            </a:r>
          </a:p>
        </p:txBody>
      </p:sp>
      <p:sp>
        <p:nvSpPr>
          <p:cNvPr id="3" name="Subtitle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909561" y="4314328"/>
            <a:ext cx="2910840" cy="374642"/>
          </a:xfrm>
        </p:spPr>
        <p:txBody>
          <a:bodyPr rtlCol="0"/>
          <a:lstStyle/>
          <a:p>
            <a:pPr rtl="0"/>
            <a:fld id="{C9F85E8B-BB25-43E0-A312-C4C9351E09EB}" type="datetime1">
              <a:rPr lang="en-GB" noProof="0" smtClean="0"/>
              <a:t>03/07/2022</a:t>
            </a:fld>
            <a:endParaRPr lang="en-GB" noProof="0" dirty="0"/>
          </a:p>
        </p:txBody>
      </p:sp>
      <p:sp>
        <p:nvSpPr>
          <p:cNvPr id="5" name="Footer Placeholder 4"/>
          <p:cNvSpPr>
            <a:spLocks noGrp="1"/>
          </p:cNvSpPr>
          <p:nvPr>
            <p:ph type="ftr" sz="quarter" idx="11"/>
          </p:nvPr>
        </p:nvSpPr>
        <p:spPr>
          <a:xfrm>
            <a:off x="1371600" y="4323845"/>
            <a:ext cx="6400800" cy="365125"/>
          </a:xfrm>
        </p:spPr>
        <p:txBody>
          <a:bodyPr rtlCol="0"/>
          <a:lstStyle/>
          <a:p>
            <a:pPr rtl="0"/>
            <a:endParaRPr lang="en-GB" noProof="0" dirty="0"/>
          </a:p>
        </p:txBody>
      </p:sp>
      <p:sp>
        <p:nvSpPr>
          <p:cNvPr id="6" name="Slide Number Placeholder 5"/>
          <p:cNvSpPr>
            <a:spLocks noGrp="1"/>
          </p:cNvSpPr>
          <p:nvPr>
            <p:ph type="sldNum" sz="quarter" idx="12"/>
          </p:nvPr>
        </p:nvSpPr>
        <p:spPr>
          <a:xfrm>
            <a:off x="8077200" y="1430866"/>
            <a:ext cx="2743200" cy="365125"/>
          </a:xfrm>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01DD02F7-7096-4480-AFF5-1D2388297B2B}" type="datetime1">
              <a:rPr lang="en-GB" noProof="0" smtClean="0"/>
              <a:t>03/07/2022</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rtlCol="0" anchor="b">
            <a:normAutofit/>
          </a:bodyPr>
          <a:lstStyle>
            <a:lvl1pPr algn="r">
              <a:defRPr sz="4000"/>
            </a:lvl1pPr>
          </a:lstStyle>
          <a:p>
            <a:pPr rtl="0"/>
            <a:r>
              <a:rPr lang="en-GB" noProof="0"/>
              <a:t>Click to edit Master title style</a:t>
            </a:r>
          </a:p>
        </p:txBody>
      </p:sp>
      <p:sp>
        <p:nvSpPr>
          <p:cNvPr id="3" name="Text Placeholder 2"/>
          <p:cNvSpPr>
            <a:spLocks noGrp="1"/>
          </p:cNvSpPr>
          <p:nvPr>
            <p:ph type="body" idx="1"/>
          </p:nvPr>
        </p:nvSpPr>
        <p:spPr>
          <a:xfrm>
            <a:off x="1024467" y="3641725"/>
            <a:ext cx="10490200" cy="955675"/>
          </a:xfrm>
        </p:spPr>
        <p:txBody>
          <a:bodyPr rtlCol="0">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a:xfrm>
            <a:off x="7814452" y="381000"/>
            <a:ext cx="2910840" cy="365125"/>
          </a:xfrm>
        </p:spPr>
        <p:txBody>
          <a:bodyPr rtlCol="0"/>
          <a:lstStyle>
            <a:lvl1pPr algn="r">
              <a:defRPr/>
            </a:lvl1pPr>
          </a:lstStyle>
          <a:p>
            <a:pPr rtl="0"/>
            <a:fld id="{E93FA21A-0498-4D7C-9321-98539BE39566}" type="datetime1">
              <a:rPr lang="en-GB" noProof="0" smtClean="0"/>
              <a:t>03/07/2022</a:t>
            </a:fld>
            <a:endParaRPr lang="en-GB" noProof="0" dirty="0"/>
          </a:p>
        </p:txBody>
      </p:sp>
      <p:sp>
        <p:nvSpPr>
          <p:cNvPr id="5" name="Footer Placeholder 4"/>
          <p:cNvSpPr>
            <a:spLocks noGrp="1"/>
          </p:cNvSpPr>
          <p:nvPr>
            <p:ph type="ftr" sz="quarter" idx="11"/>
          </p:nvPr>
        </p:nvSpPr>
        <p:spPr>
          <a:xfrm>
            <a:off x="685800" y="381001"/>
            <a:ext cx="6991492" cy="364065"/>
          </a:xfrm>
        </p:spPr>
        <p:txBody>
          <a:bodyPr rtlCol="0"/>
          <a:lstStyle/>
          <a:p>
            <a:pPr rtl="0"/>
            <a:endParaRPr lang="en-GB" noProof="0" dirty="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858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F9FA4F2B-E66D-49DE-B086-A99E7C5D0929}" type="datetime1">
              <a:rPr lang="en-GB" noProof="0" smtClean="0"/>
              <a:t>03/07/2022</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rtlCol="0"/>
          <a:lstStyle/>
          <a:p>
            <a:pPr rtl="0"/>
            <a:r>
              <a:rPr lang="en-GB" noProof="0"/>
              <a:t>Click to edit Master title style</a:t>
            </a:r>
          </a:p>
        </p:txBody>
      </p:sp>
      <p:sp>
        <p:nvSpPr>
          <p:cNvPr id="3" name="Text Placeholder 2"/>
          <p:cNvSpPr>
            <a:spLocks noGrp="1"/>
          </p:cNvSpPr>
          <p:nvPr>
            <p:ph type="body" idx="1"/>
          </p:nvPr>
        </p:nvSpPr>
        <p:spPr>
          <a:xfrm>
            <a:off x="914409" y="2183802"/>
            <a:ext cx="5079991"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85800" y="3132666"/>
            <a:ext cx="5311775"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0" y="2183802"/>
            <a:ext cx="5105400"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132666"/>
            <a:ext cx="5334000"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25129BD0-7B58-4DE1-BF4A-60853CEDB945}" type="datetime1">
              <a:rPr lang="en-GB" noProof="0" smtClean="0"/>
              <a:t>03/07/2022</a:t>
            </a:fld>
            <a:endParaRPr lang="en-GB" noProof="0" dirty="0"/>
          </a:p>
        </p:txBody>
      </p:sp>
      <p:sp>
        <p:nvSpPr>
          <p:cNvPr id="8" name="Footer Placeholder 7"/>
          <p:cNvSpPr>
            <a:spLocks noGrp="1"/>
          </p:cNvSpPr>
          <p:nvPr>
            <p:ph type="ftr" sz="quarter" idx="11"/>
          </p:nvPr>
        </p:nvSpPr>
        <p:spPr/>
        <p:txBody>
          <a:bodyPr rtlCol="0"/>
          <a:lstStyle/>
          <a:p>
            <a:pPr rtl="0"/>
            <a:endParaRPr lang="en-GB" noProof="0" dirty="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AE12CC0D-7277-4229-BC3D-AA8FFED97577}" type="datetime1">
              <a:rPr lang="en-GB" noProof="0" smtClean="0"/>
              <a:t>03/07/2022</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01FCA57E-94A6-4D08-8F9F-B86C2A08161A}" type="datetime1">
              <a:rPr lang="en-GB" noProof="0" smtClean="0"/>
              <a:t>03/07/2022</a:t>
            </a:fld>
            <a:endParaRPr lang="en-GB" noProof="0" dirty="0"/>
          </a:p>
        </p:txBody>
      </p:sp>
      <p:sp>
        <p:nvSpPr>
          <p:cNvPr id="3" name="Footer Placeholder 2"/>
          <p:cNvSpPr>
            <a:spLocks noGrp="1"/>
          </p:cNvSpPr>
          <p:nvPr>
            <p:ph type="ftr" sz="quarter" idx="11"/>
          </p:nvPr>
        </p:nvSpPr>
        <p:spPr/>
        <p:txBody>
          <a:bodyPr rtlCol="0"/>
          <a:lstStyle/>
          <a:p>
            <a:pPr rtl="0"/>
            <a:endParaRPr lang="en-GB" noProof="0" dirty="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rtlCol="0" anchor="b"/>
          <a:lstStyle>
            <a:lvl1pPr algn="l">
              <a:defRPr sz="3200"/>
            </a:lvl1pPr>
          </a:lstStyle>
          <a:p>
            <a:pPr rtl="0"/>
            <a:r>
              <a:rPr lang="en-GB" noProof="0"/>
              <a:t>Click to edit Master title style</a:t>
            </a:r>
          </a:p>
        </p:txBody>
      </p:sp>
      <p:sp>
        <p:nvSpPr>
          <p:cNvPr id="3" name="Content Placeholder 2"/>
          <p:cNvSpPr>
            <a:spLocks noGrp="1"/>
          </p:cNvSpPr>
          <p:nvPr>
            <p:ph idx="1"/>
          </p:nvPr>
        </p:nvSpPr>
        <p:spPr>
          <a:xfrm>
            <a:off x="4995582" y="746759"/>
            <a:ext cx="6510618" cy="5471925"/>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85800" y="3124199"/>
            <a:ext cx="411480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345DD0D-6EE3-4EBE-AC7B-0FAEE5F43E3A}" type="datetime1">
              <a:rPr lang="en-GB" noProof="0" smtClean="0"/>
              <a:t>03/07/2022</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861238" y="751241"/>
            <a:ext cx="3644962" cy="5467443"/>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dirty="0"/>
              <a:t>Click icon to add picture</a:t>
            </a:r>
          </a:p>
        </p:txBody>
      </p:sp>
      <p:sp>
        <p:nvSpPr>
          <p:cNvPr id="4" name="Text Placeholder 3"/>
          <p:cNvSpPr>
            <a:spLocks noGrp="1"/>
          </p:cNvSpPr>
          <p:nvPr>
            <p:ph type="body" sz="half" idx="2"/>
          </p:nvPr>
        </p:nvSpPr>
        <p:spPr>
          <a:xfrm>
            <a:off x="685800" y="3124199"/>
            <a:ext cx="687324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B8D81ED-5986-4BF3-B7E3-FCEA1EB91F7E}" type="datetime1">
              <a:rPr lang="en-GB" noProof="0" smtClean="0"/>
              <a:t>03/07/2022</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681727" y="941439"/>
            <a:ext cx="10821840" cy="3478161"/>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dirty="0"/>
              <a:t>Click icon to add picture</a:t>
            </a:r>
          </a:p>
        </p:txBody>
      </p:sp>
      <p:sp>
        <p:nvSpPr>
          <p:cNvPr id="4" name="Text Placeholder 3"/>
          <p:cNvSpPr>
            <a:spLocks noGrp="1"/>
          </p:cNvSpPr>
          <p:nvPr>
            <p:ph type="body" sz="half" idx="2"/>
          </p:nvPr>
        </p:nvSpPr>
        <p:spPr>
          <a:xfrm>
            <a:off x="685800" y="5516715"/>
            <a:ext cx="10820400" cy="701969"/>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93C28D9E-E09C-4CEE-BAC3-E66B0A5E5690}" type="datetime1">
              <a:rPr lang="en-GB" noProof="0" smtClean="0"/>
              <a:t>03/07/2022</a:t>
            </a:fld>
            <a:endParaRPr lang="en-GB" noProof="0" dirty="0"/>
          </a:p>
        </p:txBody>
      </p:sp>
      <p:sp>
        <p:nvSpPr>
          <p:cNvPr id="6" name="Footer Placeholder 5"/>
          <p:cNvSpPr>
            <a:spLocks noGrp="1"/>
          </p:cNvSpPr>
          <p:nvPr>
            <p:ph type="ftr" sz="quarter" idx="11"/>
          </p:nvPr>
        </p:nvSpPr>
        <p:spPr/>
        <p:txBody>
          <a:bodyPr rtlCol="0"/>
          <a:lstStyle/>
          <a:p>
            <a:pPr rtl="0"/>
            <a:endParaRPr lang="en-GB" noProof="0" dirty="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rtlCol="0" anchor="ctr"/>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9133"/>
            <a:ext cx="10130516" cy="999067"/>
          </a:xfrm>
        </p:spPr>
        <p:txBody>
          <a:bodyPr rtlCol="0"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3519C4BC-7890-4861-B648-5F6B5E9BB158}" type="datetime1">
              <a:rPr lang="en-GB" noProof="0" smtClean="0"/>
              <a:t>03/07/2022</a:t>
            </a:fld>
            <a:endParaRPr lang="en-GB" noProof="0" dirty="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dirty="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rtlCol="0" anchor="ctr"/>
          <a:lstStyle>
            <a:lvl1pPr algn="l">
              <a:defRPr sz="3200"/>
            </a:lvl1pPr>
          </a:lstStyle>
          <a:p>
            <a:pPr rtl="0"/>
            <a:r>
              <a:rPr lang="en-GB" noProof="0"/>
              <a:t>Click to edit Master title style</a:t>
            </a:r>
          </a:p>
        </p:txBody>
      </p:sp>
      <p:sp>
        <p:nvSpPr>
          <p:cNvPr id="12" name="Text Placeholder 3"/>
          <p:cNvSpPr>
            <a:spLocks noGrp="1"/>
          </p:cNvSpPr>
          <p:nvPr>
            <p:ph type="body" sz="half" idx="13"/>
          </p:nvPr>
        </p:nvSpPr>
        <p:spPr>
          <a:xfrm>
            <a:off x="1303865" y="3365556"/>
            <a:ext cx="9592736" cy="444443"/>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024467" y="3959862"/>
            <a:ext cx="10151533" cy="679871"/>
          </a:xfrm>
        </p:spPr>
        <p:txBody>
          <a:bodyPr rtlCol="0"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F4AE1A87-3705-425A-96CD-FC35B44BCF00}" type="datetime1">
              <a:rPr lang="en-GB" noProof="0" smtClean="0"/>
              <a:t>03/07/2022</a:t>
            </a:fld>
            <a:endParaRPr lang="en-GB" noProof="0" dirty="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dirty="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en-GB" sz="8000" noProof="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rtlCol="0" anchor="b"/>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8315"/>
            <a:ext cx="10144654" cy="999885"/>
          </a:xfrm>
        </p:spPr>
        <p:txBody>
          <a:bodyPr rtlCol="0"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78883"/>
            <a:ext cx="2910840" cy="365125"/>
          </a:xfrm>
        </p:spPr>
        <p:txBody>
          <a:bodyPr rtlCol="0"/>
          <a:lstStyle>
            <a:lvl1pPr algn="r">
              <a:defRPr/>
            </a:lvl1pPr>
          </a:lstStyle>
          <a:p>
            <a:pPr rtl="0"/>
            <a:fld id="{789538C6-4E79-4BCC-ABA7-DF938E6E64CD}" type="datetime1">
              <a:rPr lang="en-GB" noProof="0" smtClean="0"/>
              <a:t>03/07/2022</a:t>
            </a:fld>
            <a:endParaRPr lang="en-GB" noProof="0" dirty="0"/>
          </a:p>
        </p:txBody>
      </p:sp>
      <p:sp>
        <p:nvSpPr>
          <p:cNvPr id="6" name="Footer Placeholder 5"/>
          <p:cNvSpPr>
            <a:spLocks noGrp="1"/>
          </p:cNvSpPr>
          <p:nvPr>
            <p:ph type="ftr" sz="quarter" idx="11"/>
          </p:nvPr>
        </p:nvSpPr>
        <p:spPr>
          <a:xfrm>
            <a:off x="685800" y="378883"/>
            <a:ext cx="6991492" cy="365125"/>
          </a:xfrm>
        </p:spPr>
        <p:txBody>
          <a:bodyPr rtlCol="0"/>
          <a:lstStyle/>
          <a:p>
            <a:pPr rtl="0"/>
            <a:endParaRPr lang="en-GB" noProof="0" dirty="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rtlCol="0"/>
          <a:lstStyle/>
          <a:p>
            <a:pPr rtl="0"/>
            <a:r>
              <a:rPr lang="en-GB" noProof="0"/>
              <a:t>Click to edit Master title style</a:t>
            </a:r>
          </a:p>
        </p:txBody>
      </p:sp>
      <p:sp>
        <p:nvSpPr>
          <p:cNvPr id="7" name="Text Placeholder 2"/>
          <p:cNvSpPr>
            <a:spLocks noGrp="1"/>
          </p:cNvSpPr>
          <p:nvPr>
            <p:ph type="body" idx="1"/>
          </p:nvPr>
        </p:nvSpPr>
        <p:spPr>
          <a:xfrm>
            <a:off x="685800" y="2202080"/>
            <a:ext cx="3456432" cy="617320"/>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685799"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368800" y="2201333"/>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366858" y="2904067"/>
            <a:ext cx="3456432" cy="331461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8051800" y="2192866"/>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8051801"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D1CBA8C9-3B51-4F27-A7D7-1A83A00D14AE}" type="datetime1">
              <a:rPr lang="en-GB" noProof="0" smtClean="0"/>
              <a:t>03/07/2022</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688618" y="4191000"/>
            <a:ext cx="3451582"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dirty="0"/>
              <a:t>Click icon to add picture</a:t>
            </a:r>
          </a:p>
        </p:txBody>
      </p:sp>
      <p:sp>
        <p:nvSpPr>
          <p:cNvPr id="21" name="Text Placeholder 3"/>
          <p:cNvSpPr>
            <a:spLocks noGrp="1"/>
          </p:cNvSpPr>
          <p:nvPr>
            <p:ph type="body" sz="half" idx="18"/>
          </p:nvPr>
        </p:nvSpPr>
        <p:spPr>
          <a:xfrm>
            <a:off x="688618" y="4873764"/>
            <a:ext cx="3451582"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374263" y="4191000"/>
            <a:ext cx="3448935"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dirty="0"/>
              <a:t>Click icon to add picture</a:t>
            </a:r>
          </a:p>
        </p:txBody>
      </p:sp>
      <p:sp>
        <p:nvSpPr>
          <p:cNvPr id="24" name="Text Placeholder 3"/>
          <p:cNvSpPr>
            <a:spLocks noGrp="1"/>
          </p:cNvSpPr>
          <p:nvPr>
            <p:ph type="body" sz="half" idx="19"/>
          </p:nvPr>
        </p:nvSpPr>
        <p:spPr>
          <a:xfrm>
            <a:off x="4374264" y="4873763"/>
            <a:ext cx="344893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8049731" y="4191000"/>
            <a:ext cx="3456469"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dirty="0"/>
              <a:t>Click icon to add picture</a:t>
            </a:r>
          </a:p>
        </p:txBody>
      </p:sp>
      <p:sp>
        <p:nvSpPr>
          <p:cNvPr id="27" name="Text Placeholder 3"/>
          <p:cNvSpPr>
            <a:spLocks noGrp="1"/>
          </p:cNvSpPr>
          <p:nvPr>
            <p:ph type="body" sz="half" idx="20"/>
          </p:nvPr>
        </p:nvSpPr>
        <p:spPr>
          <a:xfrm>
            <a:off x="8049731" y="4873761"/>
            <a:ext cx="345244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2ED0BB0-039B-4E8F-BC0C-B290707A142F}" type="datetime1">
              <a:rPr lang="en-GB" noProof="0" smtClean="0"/>
              <a:t>03/07/2022</a:t>
            </a:fld>
            <a:endParaRPr lang="en-GB" noProof="0" dirty="0"/>
          </a:p>
        </p:txBody>
      </p:sp>
      <p:sp>
        <p:nvSpPr>
          <p:cNvPr id="4" name="Footer Placeholder 3"/>
          <p:cNvSpPr>
            <a:spLocks noGrp="1"/>
          </p:cNvSpPr>
          <p:nvPr>
            <p:ph type="ftr" sz="quarter" idx="11"/>
          </p:nvPr>
        </p:nvSpPr>
        <p:spPr/>
        <p:txBody>
          <a:bodyPr rtlCol="0"/>
          <a:lstStyle/>
          <a:p>
            <a:pPr rtl="0"/>
            <a:endParaRPr lang="en-GB" noProof="0" dirty="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26CDB25D-9786-4BA4-AF8E-8F4824B80D21}" type="datetime1">
              <a:rPr lang="en-GB" noProof="0" smtClean="0"/>
              <a:t>03/07/2022</a:t>
            </a:fld>
            <a:endParaRPr lang="en-GB" noProof="0" dirty="0"/>
          </a:p>
        </p:txBody>
      </p:sp>
      <p:sp>
        <p:nvSpPr>
          <p:cNvPr id="5" name="Footer Placeholder 4"/>
          <p:cNvSpPr>
            <a:spLocks noGrp="1"/>
          </p:cNvSpPr>
          <p:nvPr>
            <p:ph type="ftr" sz="quarter" idx="11"/>
          </p:nvPr>
        </p:nvSpPr>
        <p:spPr/>
        <p:txBody>
          <a:bodyPr rtlCol="0"/>
          <a:lstStyle/>
          <a:p>
            <a:pPr rtl="0"/>
            <a:endParaRPr lang="en-GB" noProof="0" dirty="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rtlCol="0"/>
          <a:lstStyle>
            <a:lvl1pPr algn="l">
              <a:defRPr/>
            </a:lvl1pPr>
          </a:lstStyle>
          <a:p>
            <a:pPr rtl="0"/>
            <a:r>
              <a:rPr lang="en-GB" noProof="0"/>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a:xfrm>
            <a:off x="7814452" y="379941"/>
            <a:ext cx="2910840" cy="365125"/>
          </a:xfrm>
        </p:spPr>
        <p:txBody>
          <a:bodyPr rtlCol="0"/>
          <a:lstStyle>
            <a:lvl1pPr algn="r">
              <a:defRPr/>
            </a:lvl1pPr>
          </a:lstStyle>
          <a:p>
            <a:pPr rtl="0"/>
            <a:fld id="{4EB419EC-2B9A-443A-ACB2-49F4621D245F}" type="datetime1">
              <a:rPr lang="en-GB" noProof="0" smtClean="0"/>
              <a:t>03/07/2022</a:t>
            </a:fld>
            <a:endParaRPr lang="en-GB" noProof="0" dirty="0"/>
          </a:p>
        </p:txBody>
      </p:sp>
      <p:sp>
        <p:nvSpPr>
          <p:cNvPr id="5" name="Footer Placeholder 4"/>
          <p:cNvSpPr>
            <a:spLocks noGrp="1"/>
          </p:cNvSpPr>
          <p:nvPr>
            <p:ph type="ftr" sz="quarter" idx="11"/>
          </p:nvPr>
        </p:nvSpPr>
        <p:spPr>
          <a:xfrm>
            <a:off x="685800" y="381000"/>
            <a:ext cx="6991492" cy="365125"/>
          </a:xfrm>
        </p:spPr>
        <p:txBody>
          <a:bodyPr rtlCol="0"/>
          <a:lstStyle/>
          <a:p>
            <a:pPr rtl="0"/>
            <a:endParaRPr lang="en-GB" noProof="0" dirty="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B87A8A7-D7EF-4D1D-8463-60736E203CCB}" type="datetime1">
              <a:rPr lang="en-GB" noProof="0" smtClean="0"/>
              <a:t>03/07/2022</a:t>
            </a:fld>
            <a:endParaRPr lang="en-GB" noProof="0"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link.springer.com/article/10.1007/s42010-019-00052-9#auth-Nikol-Rummel"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creativecommons.org/licenses/by-nc-nd/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414" y="972589"/>
            <a:ext cx="9590116" cy="4343396"/>
          </a:xfrm>
        </p:spPr>
        <p:txBody>
          <a:bodyPr rtlCol="0">
            <a:normAutofit fontScale="90000"/>
          </a:bodyPr>
          <a:lstStyle/>
          <a:p>
            <a:pPr rtl="0"/>
            <a:r>
              <a:rPr lang="en-GB" dirty="0">
                <a:latin typeface="Arial"/>
              </a:rPr>
              <a:t>Is there a need to provide training on how to use technology to collaborate at UWTSD</a:t>
            </a:r>
            <a:endParaRPr lang="en-GB" dirty="0"/>
          </a:p>
        </p:txBody>
      </p:sp>
      <p:sp>
        <p:nvSpPr>
          <p:cNvPr id="3" name="Subtitle 2"/>
          <p:cNvSpPr>
            <a:spLocks noGrp="1"/>
          </p:cNvSpPr>
          <p:nvPr>
            <p:ph type="subTitle" idx="1"/>
          </p:nvPr>
        </p:nvSpPr>
        <p:spPr>
          <a:xfrm>
            <a:off x="1446414" y="5602317"/>
            <a:ext cx="9448800" cy="685800"/>
          </a:xfrm>
        </p:spPr>
        <p:txBody>
          <a:bodyPr rtlCol="0"/>
          <a:lstStyle/>
          <a:p>
            <a:pPr rtl="0"/>
            <a:endParaRPr lang="en-GB" dirty="0"/>
          </a:p>
        </p:txBody>
      </p:sp>
    </p:spTree>
    <p:extLst>
      <p:ext uri="{BB962C8B-B14F-4D97-AF65-F5344CB8AC3E}">
        <p14:creationId xmlns:p14="http://schemas.microsoft.com/office/powerpoint/2010/main" val="35302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04332" y="511722"/>
            <a:ext cx="9448800" cy="672804"/>
          </a:xfrm>
        </p:spPr>
        <p:txBody>
          <a:bodyPr rtlCol="0"/>
          <a:lstStyle/>
          <a:p>
            <a:endParaRPr lang="en-GB" sz="1200" dirty="0">
              <a:latin typeface="Arial"/>
              <a:cs typeface="Arial"/>
            </a:endParaRPr>
          </a:p>
        </p:txBody>
      </p:sp>
      <p:sp>
        <p:nvSpPr>
          <p:cNvPr id="3" name="Subtitle 2"/>
          <p:cNvSpPr>
            <a:spLocks noGrp="1"/>
          </p:cNvSpPr>
          <p:nvPr>
            <p:ph type="subTitle" idx="1"/>
          </p:nvPr>
        </p:nvSpPr>
        <p:spPr>
          <a:xfrm>
            <a:off x="1274754" y="1405877"/>
            <a:ext cx="9448800" cy="4755994"/>
          </a:xfrm>
        </p:spPr>
        <p:txBody>
          <a:bodyPr vert="horz" lIns="91440" tIns="45720" rIns="91440" bIns="45720" rtlCol="0" anchor="t">
            <a:normAutofit/>
          </a:bodyPr>
          <a:lstStyle/>
          <a:p>
            <a:r>
              <a:rPr lang="en-GB" sz="1800" b="1" dirty="0">
                <a:latin typeface="Arial"/>
                <a:cs typeface="Arial"/>
              </a:rPr>
              <a:t>Student Names</a:t>
            </a:r>
            <a:r>
              <a:rPr lang="en-GB" sz="1800" dirty="0">
                <a:latin typeface="Arial"/>
                <a:cs typeface="Arial"/>
              </a:rPr>
              <a:t>: Boyd R. Malcolm                                    </a:t>
            </a:r>
            <a:r>
              <a:rPr lang="en-GB" sz="1800" b="1" dirty="0">
                <a:latin typeface="Arial"/>
                <a:cs typeface="Arial"/>
              </a:rPr>
              <a:t>Students ID numbers:</a:t>
            </a:r>
            <a:r>
              <a:rPr lang="en-GB" sz="1800" dirty="0">
                <a:latin typeface="Arial"/>
                <a:cs typeface="Arial"/>
              </a:rPr>
              <a:t> 2128536</a:t>
            </a:r>
          </a:p>
          <a:p>
            <a:r>
              <a:rPr lang="en-GB" sz="1800" dirty="0">
                <a:latin typeface="Arial"/>
                <a:cs typeface="Arial"/>
              </a:rPr>
              <a:t>                             Laura Lojewski                                                                             2128409</a:t>
            </a:r>
          </a:p>
          <a:p>
            <a:endParaRPr lang="en-GB" sz="1800" dirty="0">
              <a:latin typeface="Arial"/>
              <a:cs typeface="Arial"/>
            </a:endParaRPr>
          </a:p>
          <a:p>
            <a:r>
              <a:rPr lang="en-GB" sz="1800" b="1" dirty="0">
                <a:latin typeface="Arial"/>
                <a:cs typeface="Arial"/>
              </a:rPr>
              <a:t>Programme:</a:t>
            </a:r>
            <a:r>
              <a:rPr lang="en-GB" sz="1800" dirty="0">
                <a:latin typeface="Arial"/>
                <a:cs typeface="Arial"/>
              </a:rPr>
              <a:t> Certificate of Higher Education Skills for the Workplace</a:t>
            </a:r>
          </a:p>
          <a:p>
            <a:r>
              <a:rPr lang="en-GB" sz="1800" b="1" dirty="0">
                <a:latin typeface="Arial"/>
                <a:cs typeface="Arial"/>
              </a:rPr>
              <a:t>Module</a:t>
            </a:r>
            <a:r>
              <a:rPr lang="en-GB" sz="1800" dirty="0">
                <a:latin typeface="Arial"/>
                <a:cs typeface="Arial"/>
              </a:rPr>
              <a:t>: Digital Skills and Research Methods</a:t>
            </a:r>
          </a:p>
          <a:p>
            <a:r>
              <a:rPr lang="en-GB" sz="1800" b="1" dirty="0">
                <a:latin typeface="Arial"/>
                <a:cs typeface="Arial"/>
              </a:rPr>
              <a:t>Module Code</a:t>
            </a:r>
            <a:r>
              <a:rPr lang="en-GB" sz="1800" dirty="0">
                <a:latin typeface="Arial"/>
                <a:cs typeface="Arial"/>
              </a:rPr>
              <a:t>: BMSW4003_Birm</a:t>
            </a:r>
          </a:p>
          <a:p>
            <a:r>
              <a:rPr lang="en-GB" sz="1800" b="1" dirty="0">
                <a:latin typeface="Arial"/>
                <a:cs typeface="Arial"/>
              </a:rPr>
              <a:t>Lecturer:</a:t>
            </a:r>
            <a:r>
              <a:rPr lang="en-GB" sz="1800" dirty="0">
                <a:latin typeface="Arial"/>
                <a:cs typeface="Arial"/>
              </a:rPr>
              <a:t> Zahra Mohammadnazari</a:t>
            </a:r>
          </a:p>
          <a:p>
            <a:r>
              <a:rPr lang="en-GB" sz="1800" b="1" dirty="0">
                <a:latin typeface="Arial"/>
                <a:cs typeface="Arial"/>
              </a:rPr>
              <a:t>Assignment Title</a:t>
            </a:r>
            <a:r>
              <a:rPr lang="en-GB" sz="1800" dirty="0">
                <a:latin typeface="Arial"/>
                <a:cs typeface="Arial"/>
              </a:rPr>
              <a:t>: </a:t>
            </a:r>
            <a:r>
              <a:rPr lang="en-GB" sz="1800" b="1" dirty="0">
                <a:latin typeface="Arial"/>
                <a:cs typeface="Arial"/>
              </a:rPr>
              <a:t>Group Presentation</a:t>
            </a:r>
            <a:r>
              <a:rPr lang="en-GB" sz="1800" dirty="0">
                <a:latin typeface="Arial"/>
                <a:cs typeface="Arial"/>
              </a:rPr>
              <a:t>- Research Proposal</a:t>
            </a:r>
          </a:p>
          <a:p>
            <a:r>
              <a:rPr lang="en-GB" sz="1800" dirty="0">
                <a:latin typeface="Arial"/>
                <a:cs typeface="Arial"/>
              </a:rPr>
              <a:t>                               </a:t>
            </a:r>
            <a:r>
              <a:rPr lang="en-GB" sz="1200" i="1" dirty="0">
                <a:latin typeface="Arial"/>
                <a:cs typeface="Arial"/>
              </a:rPr>
              <a:t>How do students use technology to collaborate at UWTSD?</a:t>
            </a:r>
          </a:p>
          <a:p>
            <a:endParaRPr lang="en-GB" sz="1200" dirty="0">
              <a:latin typeface="Arial"/>
              <a:cs typeface="Arial"/>
            </a:endParaRPr>
          </a:p>
          <a:p>
            <a:endParaRPr lang="en-GB" sz="1800" dirty="0">
              <a:latin typeface="Arial"/>
              <a:cs typeface="Arial"/>
            </a:endParaRPr>
          </a:p>
          <a:p>
            <a:r>
              <a:rPr lang="en-GB" sz="1100" dirty="0">
                <a:latin typeface="Arial"/>
                <a:cs typeface="Arial"/>
              </a:rPr>
              <a:t>                           </a:t>
            </a:r>
          </a:p>
        </p:txBody>
      </p:sp>
    </p:spTree>
    <p:extLst>
      <p:ext uri="{BB962C8B-B14F-4D97-AF65-F5344CB8AC3E}">
        <p14:creationId xmlns:p14="http://schemas.microsoft.com/office/powerpoint/2010/main" val="657613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03405"/>
            <a:ext cx="9448800" cy="806242"/>
          </a:xfrm>
        </p:spPr>
        <p:txBody>
          <a:bodyPr rtlCol="0">
            <a:normAutofit/>
          </a:bodyPr>
          <a:lstStyle/>
          <a:p>
            <a:r>
              <a:rPr lang="en-GB" sz="2800" dirty="0"/>
              <a:t>Table of content</a:t>
            </a:r>
          </a:p>
        </p:txBody>
      </p:sp>
      <p:sp>
        <p:nvSpPr>
          <p:cNvPr id="3" name="Subtitle 2"/>
          <p:cNvSpPr>
            <a:spLocks noGrp="1"/>
          </p:cNvSpPr>
          <p:nvPr>
            <p:ph type="subTitle" idx="1"/>
          </p:nvPr>
        </p:nvSpPr>
        <p:spPr>
          <a:xfrm>
            <a:off x="1097280" y="2895162"/>
            <a:ext cx="9448800" cy="2706383"/>
          </a:xfrm>
        </p:spPr>
        <p:txBody>
          <a:bodyPr vert="horz" lIns="91440" tIns="45720" rIns="91440" bIns="45720" rtlCol="0" anchor="t">
            <a:normAutofit fontScale="92500" lnSpcReduction="20000"/>
          </a:bodyPr>
          <a:lstStyle/>
          <a:p>
            <a:r>
              <a:rPr lang="en-GB" dirty="0"/>
              <a:t>Slide 4: Ethical Consideration.</a:t>
            </a:r>
          </a:p>
          <a:p>
            <a:r>
              <a:rPr lang="en-GB" dirty="0"/>
              <a:t>Slide 5: Research question and Introduction.</a:t>
            </a:r>
          </a:p>
          <a:p>
            <a:r>
              <a:rPr lang="en-GB" dirty="0"/>
              <a:t>Slide 6: Research question and Introduction continued</a:t>
            </a:r>
          </a:p>
          <a:p>
            <a:r>
              <a:rPr lang="en-GB" dirty="0"/>
              <a:t>Slide 7: Objectives</a:t>
            </a:r>
          </a:p>
          <a:p>
            <a:r>
              <a:rPr lang="en-GB" dirty="0"/>
              <a:t>Slide 8: Aim of the research</a:t>
            </a:r>
          </a:p>
          <a:p>
            <a:r>
              <a:rPr lang="en-GB" dirty="0"/>
              <a:t>Slide 9: A copy of intended questionnaire</a:t>
            </a:r>
          </a:p>
          <a:p>
            <a:r>
              <a:rPr lang="en-GB" dirty="0"/>
              <a:t>Slide 10: Results</a:t>
            </a:r>
          </a:p>
          <a:p>
            <a:r>
              <a:rPr lang="en-GB" dirty="0"/>
              <a:t>Slide 11: Reference </a:t>
            </a:r>
          </a:p>
          <a:p>
            <a:endParaRPr lang="en-GB" dirty="0"/>
          </a:p>
        </p:txBody>
      </p:sp>
    </p:spTree>
    <p:extLst>
      <p:ext uri="{BB962C8B-B14F-4D97-AF65-F5344CB8AC3E}">
        <p14:creationId xmlns:p14="http://schemas.microsoft.com/office/powerpoint/2010/main" val="399514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36131" y="648498"/>
            <a:ext cx="6341269" cy="932128"/>
          </a:xfrm>
        </p:spPr>
        <p:txBody>
          <a:bodyPr rtlCol="0">
            <a:normAutofit/>
          </a:bodyPr>
          <a:lstStyle/>
          <a:p>
            <a:pPr rtl="0"/>
            <a:r>
              <a:rPr lang="en-GB" sz="2800" dirty="0">
                <a:latin typeface="Arial"/>
                <a:cs typeface="Arial"/>
              </a:rPr>
              <a:t>Ethical considerations</a:t>
            </a:r>
          </a:p>
        </p:txBody>
      </p:sp>
      <p:sp>
        <p:nvSpPr>
          <p:cNvPr id="3" name="Subtitle 2"/>
          <p:cNvSpPr>
            <a:spLocks noGrp="1"/>
          </p:cNvSpPr>
          <p:nvPr>
            <p:ph type="subTitle" idx="1"/>
          </p:nvPr>
        </p:nvSpPr>
        <p:spPr>
          <a:xfrm>
            <a:off x="1145381" y="2382045"/>
            <a:ext cx="9448800" cy="2655013"/>
          </a:xfrm>
        </p:spPr>
        <p:txBody>
          <a:bodyPr vert="horz" lIns="91440" tIns="45720" rIns="91440" bIns="45720" rtlCol="0" anchor="t">
            <a:normAutofit fontScale="92500" lnSpcReduction="10000"/>
          </a:bodyPr>
          <a:lstStyle/>
          <a:p>
            <a:pPr marL="342900" indent="-342900">
              <a:buChar char="•"/>
            </a:pPr>
            <a:r>
              <a:rPr lang="en-US" dirty="0"/>
              <a:t>All data collection while doing this project will be done voluntarily and with the consent of each respondent, which we will give them </a:t>
            </a:r>
            <a:r>
              <a:rPr lang="en-GB" dirty="0"/>
              <a:t>anonymity as confidentiality is our main priority.</a:t>
            </a:r>
          </a:p>
          <a:p>
            <a:pPr marL="342900" indent="-342900">
              <a:buChar char="•"/>
            </a:pPr>
            <a:r>
              <a:rPr lang="en-GB" dirty="0"/>
              <a:t>We will only use questionaries that are fully completed in order to gather our data, we will not tamper or falsify any document while doing this research.</a:t>
            </a:r>
          </a:p>
          <a:p>
            <a:pPr marL="342900" indent="-342900">
              <a:buChar char="•"/>
            </a:pPr>
            <a:r>
              <a:rPr lang="en-GB" dirty="0"/>
              <a:t>Our respondent(s) will not be harm, forced or coerced in anyway. </a:t>
            </a:r>
          </a:p>
          <a:p>
            <a:pPr marL="342900" indent="-342900">
              <a:buChar char="•"/>
            </a:pPr>
            <a:r>
              <a:rPr lang="en-GB" dirty="0"/>
              <a:t>All communication related to this research will be done with honesty and transparency.</a:t>
            </a:r>
          </a:p>
          <a:p>
            <a:pPr marL="342900" indent="-342900">
              <a:buChar char="•"/>
            </a:pPr>
            <a:endParaRPr lang="en-GB" dirty="0"/>
          </a:p>
        </p:txBody>
      </p:sp>
      <p:sp>
        <p:nvSpPr>
          <p:cNvPr id="4" name="TextBox 3">
            <a:extLst>
              <a:ext uri="{FF2B5EF4-FFF2-40B4-BE49-F238E27FC236}">
                <a16:creationId xmlns:a16="http://schemas.microsoft.com/office/drawing/2014/main" id="{D3F35F3F-904C-8AD3-F040-7D7F2D349B82}"/>
              </a:ext>
            </a:extLst>
          </p:cNvPr>
          <p:cNvSpPr txBox="1"/>
          <p:nvPr/>
        </p:nvSpPr>
        <p:spPr>
          <a:xfrm>
            <a:off x="1590782" y="4553163"/>
            <a:ext cx="65617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340237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08502" y="-73717"/>
            <a:ext cx="7943386" cy="1118853"/>
          </a:xfrm>
        </p:spPr>
        <p:txBody>
          <a:bodyPr rtlCol="0"/>
          <a:lstStyle/>
          <a:p>
            <a:r>
              <a:rPr lang="en-GB" sz="1400" dirty="0"/>
              <a:t>I</a:t>
            </a:r>
            <a:r>
              <a:rPr lang="en-GB" sz="1400" b="1" dirty="0">
                <a:latin typeface="Sitka Heading"/>
              </a:rPr>
              <a:t>ntroduction and our chosen research question</a:t>
            </a:r>
            <a:endParaRPr lang="en-US" dirty="0"/>
          </a:p>
        </p:txBody>
      </p:sp>
      <p:sp>
        <p:nvSpPr>
          <p:cNvPr id="3" name="Subtitle 2"/>
          <p:cNvSpPr>
            <a:spLocks noGrp="1"/>
          </p:cNvSpPr>
          <p:nvPr>
            <p:ph type="subTitle" idx="1"/>
          </p:nvPr>
        </p:nvSpPr>
        <p:spPr>
          <a:xfrm>
            <a:off x="1099595" y="2488558"/>
            <a:ext cx="9866240" cy="4082906"/>
          </a:xfrm>
        </p:spPr>
        <p:txBody>
          <a:bodyPr vert="horz" lIns="91440" tIns="45720" rIns="91440" bIns="45720" rtlCol="0" anchor="t">
            <a:normAutofit fontScale="92500" lnSpcReduction="20000"/>
          </a:bodyPr>
          <a:lstStyle/>
          <a:p>
            <a:r>
              <a:rPr lang="en-GB" sz="1800" dirty="0"/>
              <a:t>we have chosen </a:t>
            </a:r>
          </a:p>
          <a:p>
            <a:pPr marL="171450" indent="-171450">
              <a:buChar char="•"/>
            </a:pPr>
            <a:r>
              <a:rPr lang="en-GB" sz="1800" dirty="0">
                <a:latin typeface="Arial" panose="020B0604020202020204" pitchFamily="34" charset="0"/>
                <a:cs typeface="Arial" panose="020B0604020202020204" pitchFamily="34" charset="0"/>
              </a:rPr>
              <a:t>To do this research to help all or most of the persons from the older generations who may have never used technology before for schooling purposes, they would spend more time trying to use and understand there devices instead of  focusing on using it has a tool to help them to collaborate with others, when they finally understand how to use it. They would have already miss out on actual study. </a:t>
            </a:r>
          </a:p>
          <a:p>
            <a:pPr marL="171450" indent="-171450">
              <a:buChar char="•"/>
            </a:pPr>
            <a:r>
              <a:rPr lang="en-GB" sz="1800" dirty="0">
                <a:latin typeface="Arial" panose="020B0604020202020204" pitchFamily="34" charset="0"/>
                <a:cs typeface="Arial" panose="020B0604020202020204" pitchFamily="34" charset="0"/>
              </a:rPr>
              <a:t>With all the communication tools provided by the school and </a:t>
            </a:r>
            <a:r>
              <a:rPr lang="en-GB" sz="1800" dirty="0" err="1">
                <a:latin typeface="Arial" panose="020B0604020202020204" pitchFamily="34" charset="0"/>
                <a:cs typeface="Arial" panose="020B0604020202020204" pitchFamily="34" charset="0"/>
              </a:rPr>
              <a:t>mircosoft</a:t>
            </a:r>
            <a:r>
              <a:rPr lang="en-GB" sz="1800" dirty="0">
                <a:latin typeface="Arial" panose="020B0604020202020204" pitchFamily="34" charset="0"/>
                <a:cs typeface="Arial" panose="020B0604020202020204" pitchFamily="34" charset="0"/>
              </a:rPr>
              <a:t> team if the students cannot use the application then all of these option available would be useless. (web development team-UWTSD,2022)</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How it will benefit the community....</a:t>
            </a:r>
          </a:p>
          <a:p>
            <a:pPr marL="171450" indent="-171450">
              <a:buChar char="•"/>
            </a:pPr>
            <a:r>
              <a:rPr lang="en-GB" sz="1800" dirty="0">
                <a:latin typeface="Arial" panose="020B0604020202020204" pitchFamily="34" charset="0"/>
                <a:cs typeface="Arial" panose="020B0604020202020204" pitchFamily="34" charset="0"/>
              </a:rPr>
              <a:t>This research if taken seriously by UWTSD and other institutions, that is catering for higher education students, would try to find or make a two weeks course before the start of each new admission to first year to help them get through the tricky part of using some or most of the technology tools available, to collaborate with each other even before starting the term, which will eventually lead to better class attendance and less people getting stress and alarm and feel there only option is give up and quit.</a:t>
            </a:r>
          </a:p>
          <a:p>
            <a:endParaRPr lang="en-GB" sz="1200" dirty="0"/>
          </a:p>
          <a:p>
            <a:endParaRPr lang="en-GB" sz="1200" dirty="0"/>
          </a:p>
        </p:txBody>
      </p:sp>
      <p:sp>
        <p:nvSpPr>
          <p:cNvPr id="4" name="TextBox 3">
            <a:extLst>
              <a:ext uri="{FF2B5EF4-FFF2-40B4-BE49-F238E27FC236}">
                <a16:creationId xmlns:a16="http://schemas.microsoft.com/office/drawing/2014/main" id="{E9EDF59C-D7CC-FC83-0856-86C226B05BB6}"/>
              </a:ext>
            </a:extLst>
          </p:cNvPr>
          <p:cNvSpPr txBox="1"/>
          <p:nvPr/>
        </p:nvSpPr>
        <p:spPr>
          <a:xfrm>
            <a:off x="1523658" y="1393225"/>
            <a:ext cx="783558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dirty="0">
                <a:latin typeface="Arial"/>
              </a:rPr>
              <a:t>Research Question Chosen:</a:t>
            </a:r>
            <a:r>
              <a:rPr lang="en-GB" dirty="0">
                <a:latin typeface="Arial"/>
              </a:rPr>
              <a:t> Is there a need to provide training on how to use technology to collaborate at UWTSD?</a:t>
            </a:r>
            <a:endParaRPr lang="en-GB" dirty="0"/>
          </a:p>
        </p:txBody>
      </p:sp>
    </p:spTree>
    <p:extLst>
      <p:ext uri="{BB962C8B-B14F-4D97-AF65-F5344CB8AC3E}">
        <p14:creationId xmlns:p14="http://schemas.microsoft.com/office/powerpoint/2010/main" val="2639548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67009-ED83-861E-8316-80D17C194AED}"/>
              </a:ext>
            </a:extLst>
          </p:cNvPr>
          <p:cNvSpPr>
            <a:spLocks noGrp="1"/>
          </p:cNvSpPr>
          <p:nvPr>
            <p:ph type="title"/>
          </p:nvPr>
        </p:nvSpPr>
        <p:spPr>
          <a:xfrm>
            <a:off x="1995055" y="539930"/>
            <a:ext cx="6227618" cy="1293028"/>
          </a:xfrm>
        </p:spPr>
        <p:txBody>
          <a:bodyPr/>
          <a:lstStyle/>
          <a:p>
            <a:r>
              <a:rPr kumimoji="0" lang="en-GB" sz="1200" b="0" i="0" u="none" strike="noStrike" kern="1200" cap="all" spc="0" normalizeH="0" baseline="0" noProof="0" dirty="0">
                <a:ln>
                  <a:noFill/>
                </a:ln>
                <a:solidFill>
                  <a:prstClr val="white"/>
                </a:solidFill>
                <a:effectLst/>
                <a:uLnTx/>
                <a:uFillTx/>
                <a:latin typeface="Arial" panose="020B0604020202020204" pitchFamily="34" charset="0"/>
                <a:cs typeface="Arial" panose="020B0604020202020204" pitchFamily="34" charset="0"/>
              </a:rPr>
              <a:t>I</a:t>
            </a:r>
            <a:r>
              <a:rPr kumimoji="0" lang="en-GB" sz="1200" b="1" i="0" u="none" strike="noStrike" kern="1200" cap="all" spc="0" normalizeH="0" baseline="0" noProof="0" dirty="0">
                <a:ln>
                  <a:noFill/>
                </a:ln>
                <a:solidFill>
                  <a:prstClr val="white"/>
                </a:solidFill>
                <a:effectLst/>
                <a:uLnTx/>
                <a:uFillTx/>
                <a:latin typeface="Arial" panose="020B0604020202020204" pitchFamily="34" charset="0"/>
                <a:cs typeface="Arial" panose="020B0604020202020204" pitchFamily="34" charset="0"/>
              </a:rPr>
              <a:t>ntroduction and your chosen research question continued</a:t>
            </a:r>
            <a:r>
              <a:rPr kumimoji="0" lang="en-GB" sz="1400" b="1" i="0" u="none" strike="noStrike" kern="1200" cap="all" spc="0" normalizeH="0" baseline="0" noProof="0" dirty="0">
                <a:ln>
                  <a:noFill/>
                </a:ln>
                <a:solidFill>
                  <a:prstClr val="white"/>
                </a:solidFill>
                <a:effectLst/>
                <a:uLnTx/>
                <a:uFillTx/>
                <a:latin typeface="Sitka Heading"/>
                <a:ea typeface="+mj-ea"/>
                <a:cs typeface="+mj-cs"/>
              </a:rPr>
              <a:t>.</a:t>
            </a:r>
            <a:endParaRPr lang="en-GB" dirty="0"/>
          </a:p>
        </p:txBody>
      </p:sp>
      <p:sp>
        <p:nvSpPr>
          <p:cNvPr id="3" name="Content Placeholder 2">
            <a:extLst>
              <a:ext uri="{FF2B5EF4-FFF2-40B4-BE49-F238E27FC236}">
                <a16:creationId xmlns:a16="http://schemas.microsoft.com/office/drawing/2014/main" id="{0C68179A-456A-7E74-6605-424BA3808B71}"/>
              </a:ext>
            </a:extLst>
          </p:cNvPr>
          <p:cNvSpPr>
            <a:spLocks noGrp="1"/>
          </p:cNvSpPr>
          <p:nvPr>
            <p:ph idx="1"/>
          </p:nvPr>
        </p:nvSpPr>
        <p:spPr/>
        <p:txBody>
          <a:bodyPr>
            <a:normAutofit fontScale="77500" lnSpcReduction="20000"/>
          </a:bodyPr>
          <a:lstStyle/>
          <a:p>
            <a:pPr algn="just"/>
            <a:r>
              <a:rPr lang="en-GB" dirty="0">
                <a:latin typeface="Arial"/>
                <a:cs typeface="Arial"/>
              </a:rPr>
              <a:t>For students, it is very important that the teachers provide training on how to use technology to stimulate collaboration between students to aid their learning. The teachers are the ones who provide recommendations on how to do research, and the training is necessary to ensure its effectiveness.</a:t>
            </a:r>
          </a:p>
          <a:p>
            <a:pPr algn="just"/>
            <a:r>
              <a:rPr lang="en-GB" dirty="0">
                <a:latin typeface="Arial"/>
                <a:cs typeface="Arial"/>
              </a:rPr>
              <a:t>In the last years, teachers generally wonder how they should help students collaborate online for optimal results and they have learned how to bring students closer to the digital age.</a:t>
            </a:r>
            <a:endParaRPr lang="en-GB" dirty="0">
              <a:latin typeface="Arial"/>
              <a:ea typeface="+mn-lt"/>
              <a:cs typeface="Arial" panose="020B0604020202020204" pitchFamily="34" charset="0"/>
            </a:endParaRPr>
          </a:p>
          <a:p>
            <a:pPr algn="just"/>
            <a:r>
              <a:rPr lang="en-GB" dirty="0">
                <a:latin typeface="Arial"/>
                <a:cs typeface="Arial"/>
              </a:rPr>
              <a:t>In a case study named </a:t>
            </a:r>
            <a:r>
              <a:rPr lang="en-GB" i="1" dirty="0">
                <a:latin typeface="Arial"/>
                <a:cs typeface="Arial"/>
              </a:rPr>
              <a:t>Student collaboration and school educational technology: Technology integration practices in the classroom</a:t>
            </a:r>
            <a:r>
              <a:rPr lang="en-GB" dirty="0">
                <a:latin typeface="Arial"/>
                <a:cs typeface="Arial"/>
              </a:rPr>
              <a:t> an American professor at the University of Oregon, Kathleen Scalise, (2016) wrote that teaching students how to collaborate digitally is a challenge and she wonders how the performance should look like in collaboration between students in the digital space. "Instructors have a lot of experience recognizing more traditional work products in the classroom, but sometimes don't know if they know if they can effectively recognize increasing student proficiency in an area such as digital collaboration." </a:t>
            </a:r>
            <a:endParaRPr lang="en-GB" dirty="0">
              <a:latin typeface="Arial"/>
              <a:cs typeface="Arial" panose="020B0604020202020204" pitchFamily="34" charset="0"/>
            </a:endParaRPr>
          </a:p>
          <a:p>
            <a:pPr algn="just"/>
            <a:r>
              <a:rPr lang="en-GB" dirty="0">
                <a:latin typeface="Arial"/>
                <a:cs typeface="Arial"/>
              </a:rPr>
              <a:t>The case study shows ways of clarifying collaborative performance online. It debates some basis of digital collaboration that is simple for teachers to recognize in classroom work.</a:t>
            </a:r>
            <a:endParaRPr lang="en-GB" dirty="0">
              <a:latin typeface="Arial"/>
              <a:cs typeface="Arial" panose="020B0604020202020204" pitchFamily="34" charset="0"/>
            </a:endParaRPr>
          </a:p>
          <a:p>
            <a:pPr algn="just"/>
            <a:r>
              <a:rPr lang="en-GB" dirty="0">
                <a:latin typeface="Arial"/>
                <a:cs typeface="Arial"/>
              </a:rPr>
              <a:t>Teachers use technology to train the students in diverse ways. Students organize into groups of two or three and work on individual laptops, they use technology that allows them to do everything, such as communicate and collaborate with others and share what they desire.  </a:t>
            </a:r>
            <a:endParaRPr lang="en-GB" dirty="0">
              <a:latin typeface="Arial"/>
              <a:ea typeface="+mn-lt"/>
              <a:cs typeface="Arial"/>
            </a:endParaRPr>
          </a:p>
          <a:p>
            <a:endParaRPr lang="en-GB" dirty="0"/>
          </a:p>
        </p:txBody>
      </p:sp>
    </p:spTree>
    <p:extLst>
      <p:ext uri="{BB962C8B-B14F-4D97-AF65-F5344CB8AC3E}">
        <p14:creationId xmlns:p14="http://schemas.microsoft.com/office/powerpoint/2010/main" val="246858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03405"/>
            <a:ext cx="9448800" cy="712063"/>
          </a:xfrm>
        </p:spPr>
        <p:txBody>
          <a:bodyPr rtlCol="0">
            <a:normAutofit/>
          </a:bodyPr>
          <a:lstStyle/>
          <a:p>
            <a:pPr rtl="0"/>
            <a:r>
              <a:rPr lang="en-GB" sz="2000" dirty="0">
                <a:latin typeface="Arial"/>
                <a:cs typeface="Arial"/>
              </a:rPr>
              <a:t>objectives</a:t>
            </a:r>
          </a:p>
        </p:txBody>
      </p:sp>
      <p:sp>
        <p:nvSpPr>
          <p:cNvPr id="3" name="Subtitle 2"/>
          <p:cNvSpPr>
            <a:spLocks noGrp="1"/>
          </p:cNvSpPr>
          <p:nvPr>
            <p:ph type="subTitle" idx="1"/>
          </p:nvPr>
        </p:nvSpPr>
        <p:spPr>
          <a:xfrm>
            <a:off x="1371600" y="2930134"/>
            <a:ext cx="9448800" cy="2928991"/>
          </a:xfrm>
        </p:spPr>
        <p:txBody>
          <a:bodyPr vert="horz" lIns="91440" tIns="45720" rIns="91440" bIns="45720" rtlCol="0" anchor="t">
            <a:normAutofit fontScale="92500" lnSpcReduction="10000"/>
          </a:bodyPr>
          <a:lstStyle/>
          <a:p>
            <a:r>
              <a:rPr lang="en-GB" dirty="0"/>
              <a:t>Our objectives for doing this research is to </a:t>
            </a:r>
          </a:p>
          <a:p>
            <a:pPr marL="342900" indent="-342900">
              <a:buChar char="•"/>
            </a:pPr>
            <a:r>
              <a:rPr lang="en-GB" dirty="0"/>
              <a:t>To find out how much persons have actually use the applications before attending uwtsd </a:t>
            </a:r>
          </a:p>
          <a:p>
            <a:pPr marL="342900" indent="-342900">
              <a:buChar char="•"/>
            </a:pPr>
            <a:r>
              <a:rPr lang="en-GB" dirty="0"/>
              <a:t>The order from favourable to least favourable the percentages of what the student of higher education would like to be taught about using the different applications to collaborate with each other</a:t>
            </a:r>
          </a:p>
          <a:p>
            <a:pPr marL="342900" indent="-342900">
              <a:buChar char="•"/>
            </a:pPr>
            <a:r>
              <a:rPr lang="en-GB" dirty="0"/>
              <a:t>With the training if provided the different levels of comfort the persons would use with the applications</a:t>
            </a:r>
          </a:p>
          <a:p>
            <a:pPr marL="342900" indent="-342900">
              <a:buChar char="•"/>
            </a:pPr>
            <a:r>
              <a:rPr lang="en-GB" dirty="0"/>
              <a:t>General knowledge of students already in the institution that could use the applications to achieve a set task </a:t>
            </a:r>
          </a:p>
          <a:p>
            <a:endParaRPr lang="en-GB" dirty="0"/>
          </a:p>
        </p:txBody>
      </p:sp>
    </p:spTree>
    <p:extLst>
      <p:ext uri="{BB962C8B-B14F-4D97-AF65-F5344CB8AC3E}">
        <p14:creationId xmlns:p14="http://schemas.microsoft.com/office/powerpoint/2010/main" val="1731847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005383"/>
            <a:ext cx="9448800" cy="845382"/>
          </a:xfrm>
        </p:spPr>
        <p:txBody>
          <a:bodyPr rtlCol="0">
            <a:normAutofit/>
          </a:bodyPr>
          <a:lstStyle/>
          <a:p>
            <a:r>
              <a:rPr lang="en-GB" sz="1600" dirty="0"/>
              <a:t>Aim of the research</a:t>
            </a:r>
          </a:p>
        </p:txBody>
      </p:sp>
      <p:sp>
        <p:nvSpPr>
          <p:cNvPr id="3" name="Subtitle 2"/>
          <p:cNvSpPr>
            <a:spLocks noGrp="1"/>
          </p:cNvSpPr>
          <p:nvPr>
            <p:ph type="subTitle" idx="1"/>
          </p:nvPr>
        </p:nvSpPr>
        <p:spPr>
          <a:xfrm>
            <a:off x="1244138" y="2543233"/>
            <a:ext cx="9448800" cy="2902527"/>
          </a:xfrm>
        </p:spPr>
        <p:txBody>
          <a:bodyPr vert="horz" lIns="91440" tIns="45720" rIns="91440" bIns="45720" rtlCol="0" anchor="t">
            <a:normAutofit fontScale="92500" lnSpcReduction="20000"/>
          </a:bodyPr>
          <a:lstStyle/>
          <a:p>
            <a:r>
              <a:rPr lang="en-GB" dirty="0">
                <a:ea typeface="+mn-lt"/>
                <a:cs typeface="+mn-lt"/>
              </a:rPr>
              <a:t>The purpose of this study is to gather information based on data using questionnaires and interviews, primary and secondary data analysis, and qualitative research methods in order to develop an overall theory about how uwtsd uses technology with higher education students without first properly preparing them for it and the effects if trained on new students' comfort levels and ease of use. And how it would impact their attendance and the percentage of students who missed classes </a:t>
            </a:r>
            <a:endParaRPr lang="en-US" dirty="0"/>
          </a:p>
          <a:p>
            <a:endParaRPr lang="en-GB" dirty="0"/>
          </a:p>
          <a:p>
            <a:r>
              <a:rPr lang="en-GB" dirty="0"/>
              <a:t>How it would help students to improve  lack of confidence, language barriers, health and lifestyle choices by using these application if trained to do so to complete task and works without actually being in the same place and be able to do so confidently.</a:t>
            </a:r>
          </a:p>
        </p:txBody>
      </p:sp>
    </p:spTree>
    <p:extLst>
      <p:ext uri="{BB962C8B-B14F-4D97-AF65-F5344CB8AC3E}">
        <p14:creationId xmlns:p14="http://schemas.microsoft.com/office/powerpoint/2010/main" val="282672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4220BB-5395-4F54-8045-343633A1BC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8416499" y="1122275"/>
            <a:ext cx="3300981" cy="806588"/>
          </a:xfrm>
          <a:noFill/>
          <a:ln w="19050">
            <a:noFill/>
            <a:prstDash val="dash"/>
          </a:ln>
        </p:spPr>
        <p:txBody>
          <a:bodyPr rtlCol="0">
            <a:normAutofit/>
          </a:bodyPr>
          <a:lstStyle/>
          <a:p>
            <a:pPr rtl="0"/>
            <a:r>
              <a:rPr lang="en-GB" sz="2000" dirty="0">
                <a:solidFill>
                  <a:schemeClr val="bg1"/>
                </a:solidFill>
                <a:latin typeface="Arial"/>
                <a:cs typeface="Arial"/>
              </a:rPr>
              <a:t>questionnaire</a:t>
            </a:r>
          </a:p>
        </p:txBody>
      </p:sp>
      <p:pic>
        <p:nvPicPr>
          <p:cNvPr id="11" name="Picture 10">
            <a:extLst>
              <a:ext uri="{FF2B5EF4-FFF2-40B4-BE49-F238E27FC236}">
                <a16:creationId xmlns:a16="http://schemas.microsoft.com/office/drawing/2014/main" id="{9D892AF3-0287-4CB0-AD2F-775B64C6FDA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3" name="Subtitle 2"/>
          <p:cNvSpPr>
            <a:spLocks noGrp="1"/>
          </p:cNvSpPr>
          <p:nvPr>
            <p:ph type="subTitle" idx="1"/>
          </p:nvPr>
        </p:nvSpPr>
        <p:spPr>
          <a:xfrm>
            <a:off x="8416499" y="3194327"/>
            <a:ext cx="3300980" cy="2058765"/>
          </a:xfrm>
          <a:noFill/>
          <a:ln w="19050">
            <a:noFill/>
            <a:prstDash val="dash"/>
          </a:ln>
        </p:spPr>
        <p:txBody>
          <a:bodyPr vert="horz" lIns="91440" tIns="45720" rIns="91440" bIns="45720" rtlCol="0" anchor="t">
            <a:normAutofit/>
          </a:bodyPr>
          <a:lstStyle/>
          <a:p>
            <a:r>
              <a:rPr lang="en-GB" dirty="0">
                <a:solidFill>
                  <a:schemeClr val="bg1"/>
                </a:solidFill>
              </a:rPr>
              <a:t>This is a copy of our questions which we created with the intention to ask voluntarily while doing our research.  </a:t>
            </a:r>
          </a:p>
        </p:txBody>
      </p:sp>
      <p:sp>
        <p:nvSpPr>
          <p:cNvPr id="13" name="Rectangle 12">
            <a:extLst>
              <a:ext uri="{FF2B5EF4-FFF2-40B4-BE49-F238E27FC236}">
                <a16:creationId xmlns:a16="http://schemas.microsoft.com/office/drawing/2014/main" id="{D477AA7E-6F59-438B-AE81-F002D6258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94678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5" name="Rounded Rectangle 11">
            <a:extLst>
              <a:ext uri="{FF2B5EF4-FFF2-40B4-BE49-F238E27FC236}">
                <a16:creationId xmlns:a16="http://schemas.microsoft.com/office/drawing/2014/main" id="{C84439A1-773C-4E21-A179-0417A1864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8" y="643464"/>
            <a:ext cx="6638814" cy="5571072"/>
          </a:xfrm>
          <a:prstGeom prst="roundRect">
            <a:avLst>
              <a:gd name="adj" fmla="val 2403"/>
            </a:avLst>
          </a:prstGeom>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Graphical user interface, text, application, email&#10;&#10;Description automatically generated">
            <a:extLst>
              <a:ext uri="{FF2B5EF4-FFF2-40B4-BE49-F238E27FC236}">
                <a16:creationId xmlns:a16="http://schemas.microsoft.com/office/drawing/2014/main" id="{E230FA4D-9457-0CB3-D000-12923F893432}"/>
              </a:ext>
            </a:extLst>
          </p:cNvPr>
          <p:cNvPicPr>
            <a:picLocks noChangeAspect="1"/>
          </p:cNvPicPr>
          <p:nvPr/>
        </p:nvPicPr>
        <p:blipFill rotWithShape="1">
          <a:blip r:embed="rId4"/>
          <a:srcRect l="11815" t="12740" r="11239" b="6490"/>
          <a:stretch/>
        </p:blipFill>
        <p:spPr>
          <a:xfrm>
            <a:off x="1284439" y="1578451"/>
            <a:ext cx="2290230" cy="3460912"/>
          </a:xfrm>
          <a:prstGeom prst="rect">
            <a:avLst/>
          </a:prstGeom>
        </p:spPr>
      </p:pic>
      <p:sp>
        <p:nvSpPr>
          <p:cNvPr id="5" name="TextBox 4">
            <a:extLst>
              <a:ext uri="{FF2B5EF4-FFF2-40B4-BE49-F238E27FC236}">
                <a16:creationId xmlns:a16="http://schemas.microsoft.com/office/drawing/2014/main" id="{B7D31530-DCF7-F7FC-57E4-F44E1C14B19F}"/>
              </a:ext>
            </a:extLst>
          </p:cNvPr>
          <p:cNvSpPr txBox="1"/>
          <p:nvPr/>
        </p:nvSpPr>
        <p:spPr>
          <a:xfrm>
            <a:off x="4724400" y="3200399"/>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Click to add text</a:t>
            </a:r>
          </a:p>
        </p:txBody>
      </p:sp>
      <p:pic>
        <p:nvPicPr>
          <p:cNvPr id="6" name="Picture 6" descr="Graphical user interface, text, application, email&#10;&#10;Description automatically generated">
            <a:extLst>
              <a:ext uri="{FF2B5EF4-FFF2-40B4-BE49-F238E27FC236}">
                <a16:creationId xmlns:a16="http://schemas.microsoft.com/office/drawing/2014/main" id="{F7E20540-055B-9124-CA63-78A9D423B45D}"/>
              </a:ext>
            </a:extLst>
          </p:cNvPr>
          <p:cNvPicPr>
            <a:picLocks noChangeAspect="1"/>
          </p:cNvPicPr>
          <p:nvPr/>
        </p:nvPicPr>
        <p:blipFill>
          <a:blip r:embed="rId5"/>
          <a:stretch>
            <a:fillRect/>
          </a:stretch>
        </p:blipFill>
        <p:spPr>
          <a:xfrm>
            <a:off x="3928153" y="1526141"/>
            <a:ext cx="2888750" cy="3797157"/>
          </a:xfrm>
          <a:prstGeom prst="rect">
            <a:avLst/>
          </a:prstGeom>
        </p:spPr>
      </p:pic>
    </p:spTree>
    <p:extLst>
      <p:ext uri="{BB962C8B-B14F-4D97-AF65-F5344CB8AC3E}">
        <p14:creationId xmlns:p14="http://schemas.microsoft.com/office/powerpoint/2010/main" val="38250407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082D3-9FC1-E3D9-B8FB-1F974801CAFD}"/>
              </a:ext>
            </a:extLst>
          </p:cNvPr>
          <p:cNvSpPr>
            <a:spLocks noGrp="1"/>
          </p:cNvSpPr>
          <p:nvPr>
            <p:ph type="title"/>
          </p:nvPr>
        </p:nvSpPr>
        <p:spPr/>
        <p:txBody>
          <a:bodyPr/>
          <a:lstStyle/>
          <a:p>
            <a:r>
              <a:rPr lang="en-GB" dirty="0"/>
              <a:t>results</a:t>
            </a:r>
          </a:p>
        </p:txBody>
      </p:sp>
      <p:sp>
        <p:nvSpPr>
          <p:cNvPr id="3" name="Content Placeholder 2">
            <a:extLst>
              <a:ext uri="{FF2B5EF4-FFF2-40B4-BE49-F238E27FC236}">
                <a16:creationId xmlns:a16="http://schemas.microsoft.com/office/drawing/2014/main" id="{4CFA63D4-B3E4-68A5-7E00-2171201E6EE6}"/>
              </a:ext>
            </a:extLst>
          </p:cNvPr>
          <p:cNvSpPr>
            <a:spLocks noGrp="1"/>
          </p:cNvSpPr>
          <p:nvPr>
            <p:ph idx="1"/>
          </p:nvPr>
        </p:nvSpPr>
        <p:spPr/>
        <p:txBody>
          <a:bodyPr/>
          <a:lstStyle/>
          <a:p>
            <a:r>
              <a:rPr lang="en-GB" dirty="0"/>
              <a:t>Up on conclusion of our research we aim to show our results with the use of graphs and pie charts. </a:t>
            </a:r>
          </a:p>
        </p:txBody>
      </p:sp>
    </p:spTree>
    <p:extLst>
      <p:ext uri="{BB962C8B-B14F-4D97-AF65-F5344CB8AC3E}">
        <p14:creationId xmlns:p14="http://schemas.microsoft.com/office/powerpoint/2010/main" val="129190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479503"/>
            <a:ext cx="9448800" cy="903248"/>
          </a:xfrm>
        </p:spPr>
        <p:txBody>
          <a:bodyPr rtlCol="0">
            <a:normAutofit/>
          </a:bodyPr>
          <a:lstStyle/>
          <a:p>
            <a:r>
              <a:rPr lang="en-GB" sz="2000" dirty="0">
                <a:latin typeface="Arial" panose="020B0604020202020204" pitchFamily="34" charset="0"/>
                <a:cs typeface="Arial" panose="020B0604020202020204" pitchFamily="34" charset="0"/>
              </a:rPr>
              <a:t>Reference list</a:t>
            </a:r>
            <a:endParaRPr lang="en-US" sz="20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494260" y="1538868"/>
            <a:ext cx="9448800" cy="4683512"/>
          </a:xfrm>
        </p:spPr>
        <p:txBody>
          <a:bodyPr rtlCol="0">
            <a:normAutofit fontScale="92500" lnSpcReduction="20000"/>
          </a:bodyPr>
          <a:lstStyle/>
          <a:p>
            <a:r>
              <a:rPr lang="en-GB" sz="2400" dirty="0">
                <a:latin typeface="Arial" panose="020B0604020202020204" pitchFamily="34" charset="0"/>
                <a:cs typeface="Arial" panose="020B0604020202020204" pitchFamily="34" charset="0"/>
              </a:rPr>
              <a:t>van Leeuwen, A. and </a:t>
            </a:r>
            <a:r>
              <a:rPr lang="en-GB" sz="2400" dirty="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Rummel</a:t>
            </a:r>
            <a:r>
              <a:rPr lang="en-GB" sz="2400" dirty="0">
                <a:latin typeface="Arial" panose="020B0604020202020204" pitchFamily="34" charset="0"/>
                <a:cs typeface="Arial" panose="020B0604020202020204" pitchFamily="34" charset="0"/>
              </a:rPr>
              <a:t>, N. (2019) </a:t>
            </a:r>
            <a:r>
              <a:rPr lang="en-GB" sz="2400" i="1" dirty="0">
                <a:solidFill>
                  <a:srgbClr val="333333"/>
                </a:solidFill>
                <a:latin typeface="Georgia" panose="02040502050405020303" pitchFamily="18" charset="0"/>
              </a:rPr>
              <a:t>Orchestration tools to support the teacher during student collaboration: a review </a:t>
            </a:r>
            <a:r>
              <a:rPr lang="en-GB" sz="2400" dirty="0">
                <a:latin typeface="Arial" panose="020B0604020202020204" pitchFamily="34" charset="0"/>
                <a:cs typeface="Arial" panose="020B0604020202020204" pitchFamily="34" charset="0"/>
              </a:rPr>
              <a:t> volume 47 (Accessed: 30 June 2022)</a:t>
            </a:r>
          </a:p>
          <a:p>
            <a:endParaRPr lang="en-GB" sz="2400" dirty="0">
              <a:latin typeface="Arial" panose="020B0604020202020204" pitchFamily="34" charset="0"/>
              <a:ea typeface="+mn-lt"/>
              <a:cs typeface="Arial" panose="020B0604020202020204" pitchFamily="34" charset="0"/>
            </a:endParaRPr>
          </a:p>
          <a:p>
            <a:r>
              <a:rPr lang="fr-FR" sz="2400" dirty="0" err="1">
                <a:latin typeface="Arial" panose="020B0604020202020204" pitchFamily="34" charset="0"/>
                <a:ea typeface="+mn-lt"/>
                <a:cs typeface="Arial" panose="020B0604020202020204" pitchFamily="34" charset="0"/>
              </a:rPr>
              <a:t>Lomas</a:t>
            </a:r>
            <a:r>
              <a:rPr lang="fr-FR" sz="2400" dirty="0">
                <a:latin typeface="Arial" panose="020B0604020202020204" pitchFamily="34" charset="0"/>
                <a:ea typeface="+mn-lt"/>
                <a:cs typeface="Arial" panose="020B0604020202020204" pitchFamily="34" charset="0"/>
              </a:rPr>
              <a:t>, C. Burke, M. Page, C. L. (2008) </a:t>
            </a:r>
            <a:r>
              <a:rPr lang="fr-FR" sz="2400" i="1" dirty="0">
                <a:latin typeface="Arial" panose="020B0604020202020204" pitchFamily="34" charset="0"/>
                <a:ea typeface="+mn-lt"/>
                <a:cs typeface="Arial" panose="020B0604020202020204" pitchFamily="34" charset="0"/>
              </a:rPr>
              <a:t>Collaboration Tools </a:t>
            </a:r>
            <a:r>
              <a:rPr lang="fr-FR" sz="2400" dirty="0">
                <a:latin typeface="Arial" panose="020B0604020202020204" pitchFamily="34" charset="0"/>
                <a:ea typeface="+mn-lt"/>
                <a:cs typeface="Arial" panose="020B0604020202020204" pitchFamily="34" charset="0"/>
                <a:hlinkClick r:id="rId4"/>
              </a:rPr>
              <a:t>https://creativecommons.org/licenses/by-nc-nd/3.0/</a:t>
            </a:r>
            <a:r>
              <a:rPr lang="fr-FR" sz="2400" dirty="0">
                <a:latin typeface="Arial" panose="020B0604020202020204" pitchFamily="34" charset="0"/>
                <a:ea typeface="+mn-lt"/>
                <a:cs typeface="Arial" panose="020B0604020202020204" pitchFamily="34" charset="0"/>
              </a:rPr>
              <a:t> (</a:t>
            </a:r>
            <a:r>
              <a:rPr lang="fr-FR" sz="2400" dirty="0" err="1">
                <a:latin typeface="Arial" panose="020B0604020202020204" pitchFamily="34" charset="0"/>
                <a:ea typeface="+mn-lt"/>
                <a:cs typeface="Arial" panose="020B0604020202020204" pitchFamily="34" charset="0"/>
              </a:rPr>
              <a:t>Accessed</a:t>
            </a:r>
            <a:r>
              <a:rPr lang="fr-FR" sz="2400" dirty="0">
                <a:latin typeface="Arial" panose="020B0604020202020204" pitchFamily="34" charset="0"/>
                <a:ea typeface="+mn-lt"/>
                <a:cs typeface="Arial" panose="020B0604020202020204" pitchFamily="34" charset="0"/>
              </a:rPr>
              <a:t>: 1 July 2022)</a:t>
            </a:r>
            <a:endParaRPr lang="en-US" sz="2400" dirty="0">
              <a:latin typeface="Arial" panose="020B0604020202020204" pitchFamily="34" charset="0"/>
              <a:ea typeface="+mn-lt"/>
              <a:cs typeface="Arial" panose="020B0604020202020204" pitchFamily="34" charset="0"/>
            </a:endParaRPr>
          </a:p>
          <a:p>
            <a:endParaRPr lang="en-US" sz="2400" dirty="0">
              <a:latin typeface="Arial" panose="020B0604020202020204" pitchFamily="34" charset="0"/>
              <a:ea typeface="+mn-lt"/>
              <a:cs typeface="Arial" panose="020B0604020202020204" pitchFamily="34" charset="0"/>
            </a:endParaRPr>
          </a:p>
          <a:p>
            <a:r>
              <a:rPr lang="en-US" sz="2400" dirty="0">
                <a:latin typeface="Arial" panose="020B0604020202020204" pitchFamily="34" charset="0"/>
                <a:ea typeface="+mn-lt"/>
                <a:cs typeface="Arial" panose="020B0604020202020204" pitchFamily="34" charset="0"/>
              </a:rPr>
              <a:t>Kathleen, S.(2016) </a:t>
            </a:r>
            <a:r>
              <a:rPr lang="en-US" sz="2400" i="1" dirty="0">
                <a:latin typeface="Arial" panose="020B0604020202020204" pitchFamily="34" charset="0"/>
                <a:ea typeface="+mn-lt"/>
                <a:cs typeface="Arial" panose="020B0604020202020204" pitchFamily="34" charset="0"/>
              </a:rPr>
              <a:t>Journal on School Educational Technology</a:t>
            </a:r>
            <a:r>
              <a:rPr lang="en-US" sz="2400" dirty="0">
                <a:latin typeface="Arial" panose="020B0604020202020204" pitchFamily="34" charset="0"/>
                <a:ea typeface="+mn-lt"/>
                <a:cs typeface="Arial" panose="020B0604020202020204" pitchFamily="34" charset="0"/>
              </a:rPr>
              <a:t>, v11 n4 p53-63 </a:t>
            </a:r>
          </a:p>
          <a:p>
            <a:endParaRPr lang="en-US" dirty="0">
              <a:latin typeface="Arial" panose="020B0604020202020204" pitchFamily="34" charset="0"/>
              <a:ea typeface="+mn-lt"/>
              <a:cs typeface="Arial" panose="020B0604020202020204" pitchFamily="34" charset="0"/>
            </a:endParaRPr>
          </a:p>
          <a:p>
            <a:r>
              <a:rPr lang="en-US" dirty="0">
                <a:latin typeface="Arial" panose="020B0604020202020204" pitchFamily="34" charset="0"/>
                <a:ea typeface="+mn-lt"/>
                <a:cs typeface="Arial" panose="020B0604020202020204" pitchFamily="34" charset="0"/>
              </a:rPr>
              <a:t>Web Development Team(2022). </a:t>
            </a:r>
            <a:r>
              <a:rPr lang="en-US" i="1" dirty="0">
                <a:latin typeface="Arial" panose="020B0604020202020204" pitchFamily="34" charset="0"/>
                <a:ea typeface="+mn-lt"/>
                <a:cs typeface="Arial" panose="020B0604020202020204" pitchFamily="34" charset="0"/>
              </a:rPr>
              <a:t>Microsoft teams-collaboration/</a:t>
            </a:r>
            <a:r>
              <a:rPr lang="en-US" dirty="0">
                <a:latin typeface="Arial" panose="020B0604020202020204" pitchFamily="34" charset="0"/>
                <a:ea typeface="+mn-lt"/>
                <a:cs typeface="Arial" panose="020B0604020202020204" pitchFamily="34" charset="0"/>
              </a:rPr>
              <a:t>University of Trinity Saint David retrieved July 02, 2022.from //www.uwtsd.ac.uk/whatsnew/Microsoft-teams---collobration/</a:t>
            </a:r>
          </a:p>
          <a:p>
            <a:r>
              <a:rPr lang="en-US" dirty="0">
                <a:latin typeface="Arial" panose="020B0604020202020204" pitchFamily="34" charset="0"/>
                <a:ea typeface="+mn-lt"/>
                <a:cs typeface="Arial" panose="020B0604020202020204" pitchFamily="34" charset="0"/>
              </a:rPr>
              <a:t> </a:t>
            </a:r>
          </a:p>
          <a:p>
            <a:r>
              <a:rPr lang="en-US" dirty="0">
                <a:latin typeface="Arial" panose="020B0604020202020204" pitchFamily="34" charset="0"/>
                <a:ea typeface="+mn-lt"/>
                <a:cs typeface="Arial" panose="020B0604020202020204" pitchFamily="34" charset="0"/>
              </a:rPr>
              <a:t>Wikipedia http://en.wikipedia.org/wiki/Collaboration (retrieved August 13, 2008).</a:t>
            </a:r>
          </a:p>
          <a:p>
            <a:endParaRPr lang="en-US" dirty="0">
              <a:latin typeface="Arial" panose="020B0604020202020204" pitchFamily="34" charset="0"/>
              <a:ea typeface="+mn-lt"/>
              <a:cs typeface="Arial" panose="020B0604020202020204" pitchFamily="34" charset="0"/>
            </a:endParaRPr>
          </a:p>
          <a:p>
            <a:pPr rtl="0"/>
            <a:endParaRPr lang="en-GB" dirty="0"/>
          </a:p>
        </p:txBody>
      </p:sp>
    </p:spTree>
    <p:extLst>
      <p:ext uri="{BB962C8B-B14F-4D97-AF65-F5344CB8AC3E}">
        <p14:creationId xmlns:p14="http://schemas.microsoft.com/office/powerpoint/2010/main" val="1611883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TC104033937[[fn=Vapor Trail]]</Template>
  <TotalTime>0</TotalTime>
  <Words>1158</Words>
  <Application>Microsoft Office PowerPoint</Application>
  <PresentationFormat>Widescreen</PresentationFormat>
  <Paragraphs>75</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Georgia</vt:lpstr>
      <vt:lpstr>Sitka Heading</vt:lpstr>
      <vt:lpstr>Vapor Trail</vt:lpstr>
      <vt:lpstr>Is there a need to provide training on how to use technology to collaborate at UWTSD</vt:lpstr>
      <vt:lpstr>PowerPoint Presentation</vt:lpstr>
      <vt:lpstr>Table of content</vt:lpstr>
      <vt:lpstr>Ethical considerations</vt:lpstr>
      <vt:lpstr>Introduction and our chosen research question</vt:lpstr>
      <vt:lpstr>Introduction and your chosen research question continued.</vt:lpstr>
      <vt:lpstr>objectives</vt:lpstr>
      <vt:lpstr>Aim of the research</vt:lpstr>
      <vt:lpstr>questionnaire</vt:lpstr>
      <vt:lpstr>results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Boyd Malcolm (2128536)</cp:lastModifiedBy>
  <cp:revision>994</cp:revision>
  <dcterms:created xsi:type="dcterms:W3CDTF">2022-06-28T08:36:41Z</dcterms:created>
  <dcterms:modified xsi:type="dcterms:W3CDTF">2022-07-03T12:49:14Z</dcterms:modified>
</cp:coreProperties>
</file>