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56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10DF-B555-4D30-B35E-2297D59E32D0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9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685800" indent="-228600">
              <a:buFont typeface="Courier New" panose="02070309020205020404" pitchFamily="49" charset="0"/>
              <a:buChar char="o"/>
              <a:defRPr/>
            </a:lvl2pPr>
            <a:lvl4pPr marL="1600200" indent="-228600">
              <a:buFont typeface="Courier New" panose="02070309020205020404" pitchFamily="49" charset="0"/>
              <a:buChar char="o"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2F1F9-9322-493A-A9EE-BB75692CE5F5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874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E51-4D5E-4D23-8181-86A5B05D5351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276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99FCA-87F3-427A-B1A2-15346103C68A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58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DF709-7E2D-49E6-A629-D8E3363D194F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109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A921-9375-4BAA-A7C2-7975528669FA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838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5425-F285-48AE-A409-A618E3EEA628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122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6A94D-7D6A-4378-93F6-A3A33186E34B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797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C0F9-687B-4417-9D77-CE2D7AD8C321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606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1D79F-E600-4AC1-A639-0B9FB8286C38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410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5D60-A842-4D08-9D7D-A7A57AB501A2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847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91916A1-FEE7-41E7-BEE3-2B4941A6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75990" y="62886"/>
            <a:ext cx="11708355" cy="6301715"/>
            <a:chOff x="175990" y="62886"/>
            <a:chExt cx="11708355" cy="6301715"/>
          </a:xfrm>
        </p:grpSpPr>
        <p:sp useBgFill="1">
          <p:nvSpPr>
            <p:cNvPr id="18" name="Graphic 10">
              <a:extLst>
                <a:ext uri="{FF2B5EF4-FFF2-40B4-BE49-F238E27FC236}">
                  <a16:creationId xmlns:a16="http://schemas.microsoft.com/office/drawing/2014/main" id="{EAFF5F08-677C-4873-9274-02B6FE751044}"/>
                </a:ext>
              </a:extLst>
            </p:cNvPr>
            <p:cNvSpPr/>
            <p:nvPr/>
          </p:nvSpPr>
          <p:spPr>
            <a:xfrm rot="2700000">
              <a:off x="175990" y="525742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9" name="Graphic 10">
              <a:extLst>
                <a:ext uri="{FF2B5EF4-FFF2-40B4-BE49-F238E27FC236}">
                  <a16:creationId xmlns:a16="http://schemas.microsoft.com/office/drawing/2014/main" id="{16514C65-F179-4953-B660-5FC657697957}"/>
                </a:ext>
              </a:extLst>
            </p:cNvPr>
            <p:cNvSpPr/>
            <p:nvPr/>
          </p:nvSpPr>
          <p:spPr>
            <a:xfrm rot="2700000">
              <a:off x="8482021" y="62886"/>
              <a:ext cx="2322574" cy="2322574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0" name="Graphic 10">
              <a:extLst>
                <a:ext uri="{FF2B5EF4-FFF2-40B4-BE49-F238E27FC236}">
                  <a16:creationId xmlns:a16="http://schemas.microsoft.com/office/drawing/2014/main" id="{DF5DA89C-9FED-4AE0-8C36-20612E77FAC0}"/>
                </a:ext>
              </a:extLst>
            </p:cNvPr>
            <p:cNvSpPr/>
            <p:nvPr/>
          </p:nvSpPr>
          <p:spPr>
            <a:xfrm rot="2700000">
              <a:off x="10578627" y="5015941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1" name="Oval 20">
              <a:extLst>
                <a:ext uri="{FF2B5EF4-FFF2-40B4-BE49-F238E27FC236}">
                  <a16:creationId xmlns:a16="http://schemas.microsoft.com/office/drawing/2014/main" id="{FB98224C-F1DB-4F10-9B7F-93B86BA13F40}"/>
                </a:ext>
              </a:extLst>
            </p:cNvPr>
            <p:cNvSpPr/>
            <p:nvPr/>
          </p:nvSpPr>
          <p:spPr>
            <a:xfrm rot="10800000">
              <a:off x="11622685" y="610294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2" name="Oval 21">
              <a:extLst>
                <a:ext uri="{FF2B5EF4-FFF2-40B4-BE49-F238E27FC236}">
                  <a16:creationId xmlns:a16="http://schemas.microsoft.com/office/drawing/2014/main" id="{9AE1FC9E-06C9-4A12-8BE7-766C3DA8B9AC}"/>
                </a:ext>
              </a:extLst>
            </p:cNvPr>
            <p:cNvSpPr/>
            <p:nvPr/>
          </p:nvSpPr>
          <p:spPr>
            <a:xfrm rot="10800000">
              <a:off x="11352354" y="406586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3" name="Oval 22">
              <a:extLst>
                <a:ext uri="{FF2B5EF4-FFF2-40B4-BE49-F238E27FC236}">
                  <a16:creationId xmlns:a16="http://schemas.microsoft.com/office/drawing/2014/main" id="{29954B75-D8C7-439C-A014-E644E3E2C0A5}"/>
                </a:ext>
              </a:extLst>
            </p:cNvPr>
            <p:cNvSpPr/>
            <p:nvPr/>
          </p:nvSpPr>
          <p:spPr>
            <a:xfrm rot="10800000">
              <a:off x="1678231" y="427615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DFD30-2122-4F4A-97B4-D0A849E36C5F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008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157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Segoe UI" panose="020B0502040204020203" pitchFamily="34" charset="0"/>
        <a:buChar char="+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spectrumofteachingstyles.org/assets/files/book/Teaching_Physical_Edu_1st_Onlin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8C42CA-F28A-F8FE-2B34-AE5CFC6C41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7" r="9974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E2F6F869-F143-4607-BEE5-AA6FEB71E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29" y="254882"/>
            <a:ext cx="2063695" cy="2594445"/>
            <a:chOff x="438029" y="254882"/>
            <a:chExt cx="2063695" cy="2594445"/>
          </a:xfrm>
        </p:grpSpPr>
        <p:sp useBgFill="1">
          <p:nvSpPr>
            <p:cNvPr id="12" name="Graphic 10">
              <a:extLst>
                <a:ext uri="{FF2B5EF4-FFF2-40B4-BE49-F238E27FC236}">
                  <a16:creationId xmlns:a16="http://schemas.microsoft.com/office/drawing/2014/main" id="{C75470B2-BBA7-4280-A6F6-FAE9E9F1C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559425" y="995030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3" name="Oval 12">
              <a:extLst>
                <a:ext uri="{FF2B5EF4-FFF2-40B4-BE49-F238E27FC236}">
                  <a16:creationId xmlns:a16="http://schemas.microsoft.com/office/drawing/2014/main" id="{9A54C6CC-DDAA-4A39-ADF6-3C8475C59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286000" y="1378534"/>
              <a:ext cx="215724" cy="215724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4" name="Oval 13">
              <a:extLst>
                <a:ext uri="{FF2B5EF4-FFF2-40B4-BE49-F238E27FC236}">
                  <a16:creationId xmlns:a16="http://schemas.microsoft.com/office/drawing/2014/main" id="{714358CC-CF77-4F38-89E2-D6A3ABD0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8029" y="254882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0CB44DA0-4772-4F1E-982F-12BAC7C58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38200" y="2514942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816D4481-06E0-406F-B2B0-A78607E35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9"/>
          </a:xfrm>
          <a:prstGeom prst="rect">
            <a:avLst/>
          </a:prstGeom>
          <a:solidFill>
            <a:schemeClr val="accent2">
              <a:alpha val="40000"/>
            </a:scheme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6BEF8-95D3-4E86-565C-FB87DBB34D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28905"/>
            <a:ext cx="9144000" cy="3184274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Hwyluso Dysgu yn yr Awyr Agored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6B8E13-4823-95EC-F4AB-3D39F7234B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72044"/>
            <a:ext cx="9144000" cy="1495379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BMSH4102 William Jones 2500315</a:t>
            </a:r>
          </a:p>
        </p:txBody>
      </p:sp>
    </p:spTree>
    <p:extLst>
      <p:ext uri="{BB962C8B-B14F-4D97-AF65-F5344CB8AC3E}">
        <p14:creationId xmlns:p14="http://schemas.microsoft.com/office/powerpoint/2010/main" val="676390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BAF952-2153-45D2-9B6E-45AD6E2CE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88A813B-917F-447B-B51C-C5A4BC10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7697" y="189413"/>
            <a:ext cx="2078303" cy="1419188"/>
            <a:chOff x="207697" y="189413"/>
            <a:chExt cx="2078303" cy="1419188"/>
          </a:xfrm>
        </p:grpSpPr>
        <p:sp useBgFill="1">
          <p:nvSpPr>
            <p:cNvPr id="15" name="Graphic 10">
              <a:extLst>
                <a:ext uri="{FF2B5EF4-FFF2-40B4-BE49-F238E27FC236}">
                  <a16:creationId xmlns:a16="http://schemas.microsoft.com/office/drawing/2014/main" id="{E014A4E0-2539-4DA0-A0B5-715898474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07697" y="189413"/>
              <a:ext cx="1261009" cy="126100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6A55503D-2920-4B77-A454-8FEA3378B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091908" y="1414509"/>
              <a:ext cx="194092" cy="194092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E5300822-6CE9-4457-8099-6BF7922A9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695456" y="625555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8F7962-3222-0A96-9FF3-D552A922E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57189"/>
            <a:ext cx="5334001" cy="2775141"/>
          </a:xfrm>
        </p:spPr>
        <p:txBody>
          <a:bodyPr anchor="b">
            <a:normAutofit/>
          </a:bodyPr>
          <a:lstStyle/>
          <a:p>
            <a:r>
              <a:rPr lang="en-GB" dirty="0"/>
              <a:t>Sut mor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aeth</a:t>
            </a:r>
            <a:r>
              <a:rPr lang="en-GB" dirty="0"/>
              <a:t> y </a:t>
            </a:r>
            <a:r>
              <a:rPr lang="en-GB" dirty="0" err="1"/>
              <a:t>cynllun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B53E4-BF44-E43E-1301-1A6BB0753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504045"/>
            <a:ext cx="5333992" cy="2796760"/>
          </a:xfrm>
        </p:spPr>
        <p:txBody>
          <a:bodyPr anchor="t">
            <a:normAutofit/>
          </a:bodyPr>
          <a:lstStyle/>
          <a:p>
            <a:r>
              <a:rPr lang="en-GB" sz="1800" dirty="0" err="1"/>
              <a:t>Deillianau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- </a:t>
            </a:r>
            <a:r>
              <a:rPr lang="en-GB" sz="1800" dirty="0" err="1"/>
              <a:t>dangos</a:t>
            </a:r>
            <a:r>
              <a:rPr lang="en-GB" sz="1800" dirty="0"/>
              <a:t> </a:t>
            </a:r>
            <a:r>
              <a:rPr lang="en-GB" sz="1800" dirty="0" err="1"/>
              <a:t>ymwybydiaeth</a:t>
            </a:r>
            <a:r>
              <a:rPr lang="en-GB" sz="1800" dirty="0"/>
              <a:t> o </a:t>
            </a:r>
            <a:r>
              <a:rPr lang="en-GB" sz="1800" dirty="0" err="1"/>
              <a:t>diogelwch</a:t>
            </a:r>
            <a:r>
              <a:rPr lang="en-GB" sz="1800" dirty="0"/>
              <a:t>- </a:t>
            </a:r>
            <a:r>
              <a:rPr lang="en-GB" sz="1800" dirty="0" err="1"/>
              <a:t>spotio</a:t>
            </a:r>
            <a:r>
              <a:rPr lang="en-GB" sz="1800" dirty="0"/>
              <a:t> a </a:t>
            </a:r>
            <a:r>
              <a:rPr lang="en-GB" sz="1800" dirty="0" err="1"/>
              <a:t>disgyn</a:t>
            </a:r>
            <a:r>
              <a:rPr lang="en-GB" sz="1800" dirty="0"/>
              <a:t>, </a:t>
            </a:r>
            <a:r>
              <a:rPr lang="en-GB" sz="1800" dirty="0" err="1"/>
              <a:t>datrus</a:t>
            </a:r>
            <a:r>
              <a:rPr lang="en-GB" sz="1800" dirty="0"/>
              <a:t> </a:t>
            </a:r>
            <a:r>
              <a:rPr lang="en-GB" sz="1800" dirty="0" err="1"/>
              <a:t>problemau</a:t>
            </a:r>
            <a:r>
              <a:rPr lang="en-GB" sz="1800" dirty="0"/>
              <a:t> a </a:t>
            </a:r>
            <a:r>
              <a:rPr lang="en-GB" sz="1800" dirty="0" err="1"/>
              <a:t>gweithio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tim</a:t>
            </a:r>
            <a:endParaRPr lang="en-GB" sz="1800" dirty="0"/>
          </a:p>
          <a:p>
            <a:r>
              <a:rPr lang="en-GB" sz="1800" dirty="0" err="1"/>
              <a:t>Sgiliau</a:t>
            </a:r>
            <a:r>
              <a:rPr lang="en-GB" sz="1800" dirty="0"/>
              <a:t> </a:t>
            </a:r>
            <a:r>
              <a:rPr lang="en-GB" sz="1800" dirty="0" err="1"/>
              <a:t>tim</a:t>
            </a:r>
            <a:r>
              <a:rPr lang="en-GB" sz="1800" dirty="0"/>
              <a:t>, </a:t>
            </a:r>
            <a:r>
              <a:rPr lang="en-GB" sz="1800" dirty="0" err="1"/>
              <a:t>cyfathrebu</a:t>
            </a:r>
            <a:r>
              <a:rPr lang="en-GB" sz="1800" dirty="0"/>
              <a:t>.</a:t>
            </a:r>
          </a:p>
          <a:p>
            <a:r>
              <a:rPr lang="en-GB" sz="1800" dirty="0" err="1"/>
              <a:t>Amseru</a:t>
            </a:r>
            <a:r>
              <a:rPr lang="en-GB" sz="1800" dirty="0"/>
              <a:t> </a:t>
            </a:r>
            <a:r>
              <a:rPr lang="en-GB" sz="1800" dirty="0" err="1"/>
              <a:t>gwael</a:t>
            </a:r>
            <a:endParaRPr lang="en-GB" sz="1800" dirty="0"/>
          </a:p>
          <a:p>
            <a:r>
              <a:rPr lang="en-GB" sz="1800" dirty="0" err="1"/>
              <a:t>Dangos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lle</a:t>
            </a:r>
            <a:r>
              <a:rPr lang="en-GB" sz="1800" dirty="0"/>
              <a:t> </a:t>
            </a:r>
            <a:r>
              <a:rPr lang="en-GB" sz="1800" dirty="0" err="1"/>
              <a:t>siarad</a:t>
            </a:r>
            <a:endParaRPr lang="en-GB" sz="1800" dirty="0"/>
          </a:p>
          <a:p>
            <a:r>
              <a:rPr lang="en-GB" sz="1800" dirty="0"/>
              <a:t>Kolb </a:t>
            </a:r>
            <a:r>
              <a:rPr lang="en-GB" sz="1800" dirty="0" err="1"/>
              <a:t>cwestiunnau</a:t>
            </a:r>
            <a:r>
              <a:rPr lang="en-GB" sz="1800" dirty="0"/>
              <a:t> experiential learning cycle</a:t>
            </a:r>
          </a:p>
          <a:p>
            <a:endParaRPr lang="en-GB" sz="1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B037004-5B94-4FA6-8D83-0C131CC77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7865" y="872326"/>
            <a:ext cx="5113348" cy="5113348"/>
          </a:xfrm>
          <a:prstGeom prst="rect">
            <a:avLst/>
          </a:prstGeom>
          <a:solidFill>
            <a:schemeClr val="bg1"/>
          </a:solidFill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565D75-1E1B-EFE4-685A-1EA21EA439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2692" y="872326"/>
            <a:ext cx="5128521" cy="23847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DB566B-E5CA-8BDC-CAAE-321302245E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0534" y="3328838"/>
            <a:ext cx="2312836" cy="225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308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A830A06-5366-40D2-9F31-6A80A7252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757" y="1728404"/>
            <a:ext cx="1116921" cy="2284272"/>
            <a:chOff x="70757" y="1728404"/>
            <a:chExt cx="1116921" cy="2284272"/>
          </a:xfrm>
        </p:grpSpPr>
        <p:sp useBgFill="1">
          <p:nvSpPr>
            <p:cNvPr id="15" name="Graphic 10">
              <a:extLst>
                <a:ext uri="{FF2B5EF4-FFF2-40B4-BE49-F238E27FC236}">
                  <a16:creationId xmlns:a16="http://schemas.microsoft.com/office/drawing/2014/main" id="{008BEE5D-476B-41B7-AA33-CD87D8D69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0757" y="1728404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844050D3-0BFB-49B6-A972-F36280DEE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963307" y="2845324"/>
              <a:ext cx="224371" cy="22437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FEF802CE-8E4C-4CC5-B1B1-6573598D7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04800" y="3631676"/>
              <a:ext cx="381000" cy="38100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C6D498-CAF8-41F2-1668-B8CD19589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66490"/>
            <a:ext cx="5537993" cy="2278834"/>
          </a:xfrm>
        </p:spPr>
        <p:txBody>
          <a:bodyPr anchor="t">
            <a:normAutofit/>
          </a:bodyPr>
          <a:lstStyle/>
          <a:p>
            <a:r>
              <a:rPr lang="en-GB" dirty="0" err="1"/>
              <a:t>Steiliau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A826B-7C81-CA55-BBB3-FF74A99D2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7721" y="381001"/>
            <a:ext cx="5470879" cy="246432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 sz="1500" dirty="0"/>
              <a:t> </a:t>
            </a:r>
            <a:r>
              <a:rPr lang="en-GB" sz="1500" dirty="0" err="1"/>
              <a:t>Defnyddiodd</a:t>
            </a:r>
            <a:r>
              <a:rPr lang="en-GB" sz="1500" dirty="0"/>
              <a:t> y </a:t>
            </a:r>
            <a:r>
              <a:rPr lang="en-GB" sz="1500" dirty="0" err="1"/>
              <a:t>steil</a:t>
            </a:r>
            <a:r>
              <a:rPr lang="en-GB" sz="1500" dirty="0"/>
              <a:t> Divergent discovery a Guided discovery</a:t>
            </a:r>
          </a:p>
          <a:p>
            <a:r>
              <a:rPr lang="en-GB" sz="1500" dirty="0"/>
              <a:t>In this </a:t>
            </a:r>
            <a:r>
              <a:rPr lang="en-GB" sz="1500" dirty="0" err="1"/>
              <a:t>behavior</a:t>
            </a:r>
            <a:r>
              <a:rPr lang="en-GB" sz="1500" dirty="0"/>
              <a:t> the stimulus(S), which includes a discovery cognitive focus, moves the learners into a state of cognitive dissonance(D) (a need to know). This need leads the learner to search (the mediation phase—M) for a variety of solutions that will solve the problem. The search results in the discovery and thus the production of multiple responses(R) (movements, strategies, designs, etc.). (</a:t>
            </a:r>
            <a:r>
              <a:rPr lang="en-GB" sz="1500" dirty="0" err="1"/>
              <a:t>Mosston</a:t>
            </a:r>
            <a:r>
              <a:rPr lang="en-GB" sz="1500" dirty="0"/>
              <a:t> and Ashworth, 2008)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13C3F-A34B-0621-B8BE-9436F291C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350" y="3029452"/>
            <a:ext cx="9767300" cy="329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762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1014E-0FA5-E9BD-E2D0-4F64E3B82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o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modiwl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5E254-170A-6AEE-B085-044E4121FCE9}"/>
              </a:ext>
            </a:extLst>
          </p:cNvPr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Dysgu</a:t>
            </a:r>
            <a:r>
              <a:rPr lang="en-GB" dirty="0"/>
              <a:t> am Physical Literacy</a:t>
            </a:r>
          </a:p>
          <a:p>
            <a:r>
              <a:rPr lang="en-GB" dirty="0"/>
              <a:t>An individual who is physically literate moves with poise, economy and confidence in a wide variety of physically challenging situations. Furthermore the individual is perceptive in ‘reading’ all aspects of the physical environment, anticipating move </a:t>
            </a:r>
            <a:r>
              <a:rPr lang="en-GB" dirty="0" err="1"/>
              <a:t>ment</a:t>
            </a:r>
            <a:r>
              <a:rPr lang="en-GB" dirty="0"/>
              <a:t> needs or possibilities and responding appropriately to these, with intelligence and imagination. (Jurbala, 2015)</a:t>
            </a:r>
          </a:p>
          <a:p>
            <a:r>
              <a:rPr lang="en-GB" dirty="0"/>
              <a:t>Y </a:t>
            </a:r>
            <a:r>
              <a:rPr lang="en-GB" dirty="0" err="1"/>
              <a:t>gwahanol</a:t>
            </a:r>
            <a:r>
              <a:rPr lang="en-GB" dirty="0"/>
              <a:t> teaching and learning styles</a:t>
            </a:r>
          </a:p>
        </p:txBody>
      </p:sp>
    </p:spTree>
    <p:extLst>
      <p:ext uri="{BB962C8B-B14F-4D97-AF65-F5344CB8AC3E}">
        <p14:creationId xmlns:p14="http://schemas.microsoft.com/office/powerpoint/2010/main" val="4241188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76839-58AF-B145-4DD6-74ACC85BF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Newidiadau</a:t>
            </a:r>
            <a:r>
              <a:rPr lang="en-GB" dirty="0"/>
              <a:t> am y </a:t>
            </a:r>
            <a:r>
              <a:rPr lang="en-GB" dirty="0" err="1"/>
              <a:t>dyfodol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6E892-DE79-AC65-F5DE-DE549C708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Anodd</a:t>
            </a:r>
            <a:r>
              <a:rPr lang="en-GB" dirty="0"/>
              <a:t> I </a:t>
            </a:r>
            <a:r>
              <a:rPr lang="en-GB" dirty="0" err="1"/>
              <a:t>dwaed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.</a:t>
            </a:r>
          </a:p>
          <a:p>
            <a:r>
              <a:rPr lang="en-GB" dirty="0"/>
              <a:t>Trio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sgiliau’r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sydyn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I </a:t>
            </a:r>
            <a:r>
              <a:rPr lang="en-GB" dirty="0" err="1"/>
              <a:t>sylweddoli</a:t>
            </a:r>
            <a:r>
              <a:rPr lang="en-GB" dirty="0"/>
              <a:t> pan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trafferth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052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4C6BF-DEBD-AEA7-9733-91278C03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Sut </a:t>
            </a:r>
            <a:r>
              <a:rPr lang="en-GB" dirty="0" err="1"/>
              <a:t>wnech</a:t>
            </a:r>
            <a:r>
              <a:rPr lang="en-GB" dirty="0"/>
              <a:t> chi </a:t>
            </a:r>
            <a:r>
              <a:rPr lang="en-GB" dirty="0" err="1"/>
              <a:t>gymhwyso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cyfathrebwr</a:t>
            </a:r>
            <a:r>
              <a:rPr lang="en-GB" dirty="0"/>
              <a:t>/</a:t>
            </a:r>
            <a:r>
              <a:rPr lang="en-GB" dirty="0" err="1"/>
              <a:t>athro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4E8C5-A0F5-0F4E-AAB1-E9EEF20D2A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Guided Discovery a Divergent Discovery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 </a:t>
            </a:r>
          </a:p>
          <a:p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, </a:t>
            </a:r>
            <a:r>
              <a:rPr lang="en-GB" dirty="0" err="1"/>
              <a:t>hyder</a:t>
            </a:r>
            <a:r>
              <a:rPr lang="en-GB" dirty="0"/>
              <a:t> a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ac </a:t>
            </a:r>
            <a:r>
              <a:rPr lang="en-GB" dirty="0" err="1"/>
              <a:t>ymgysylltiad</a:t>
            </a:r>
            <a:r>
              <a:rPr lang="en-GB" dirty="0"/>
              <a:t>.</a:t>
            </a:r>
          </a:p>
          <a:p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a </a:t>
            </a:r>
            <a:r>
              <a:rPr lang="en-GB" dirty="0" err="1"/>
              <a:t>threfniadaeth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a </a:t>
            </a:r>
            <a:r>
              <a:rPr lang="en-GB" dirty="0" err="1"/>
              <a:t>rhagweld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.</a:t>
            </a:r>
          </a:p>
          <a:p>
            <a:r>
              <a:rPr lang="en-GB" dirty="0"/>
              <a:t>Creu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diogel</a:t>
            </a:r>
            <a:r>
              <a:rPr lang="en-GB" dirty="0"/>
              <a:t> a </a:t>
            </a:r>
            <a:r>
              <a:rPr lang="en-GB" dirty="0" err="1"/>
              <a:t>chefnogol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teimlo’n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arbrofi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camgymeriadau</a:t>
            </a:r>
            <a:r>
              <a:rPr lang="en-GB" dirty="0"/>
              <a:t>.</a:t>
            </a:r>
          </a:p>
          <a:p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nodi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,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, </a:t>
            </a:r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neu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1639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21628-FE6E-86C7-B631-F16C4C8E6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Gyfeirio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64CD1-0842-9543-704C-1D82AD151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Shabani, Karim, Khatib, Mohamad, Ebadi, Saman, Vygotsky's Zone of Proximal Development: Instructional Implications and Teachers' Professional Development. </a:t>
            </a:r>
            <a:r>
              <a:rPr lang="en-GB" i="1" dirty="0"/>
              <a:t>English Language Teaching</a:t>
            </a:r>
            <a:r>
              <a:rPr lang="en-GB" dirty="0"/>
              <a:t> Vol. 3 Issue 4, 2010.</a:t>
            </a:r>
          </a:p>
          <a:p>
            <a:r>
              <a:rPr lang="en-GB" dirty="0" err="1"/>
              <a:t>Mosston</a:t>
            </a:r>
            <a:r>
              <a:rPr lang="en-GB" dirty="0"/>
              <a:t>, M. and Ashworth, S. (2008). </a:t>
            </a:r>
            <a:r>
              <a:rPr lang="en-GB" i="1" dirty="0"/>
              <a:t>Teaching Physical Education</a:t>
            </a:r>
            <a:r>
              <a:rPr lang="en-GB" dirty="0"/>
              <a:t>. First online edition ed. [online] Spectrum Institute for Teaching and Learning. Available at: </a:t>
            </a:r>
            <a:r>
              <a:rPr lang="en-GB" dirty="0">
                <a:hlinkClick r:id="rId2"/>
              </a:rPr>
              <a:t>https://spectrumofteachingstyles.org/assets/files/book/Teaching_Physical_Edu_1st_Online.pdf</a:t>
            </a:r>
            <a:r>
              <a:rPr lang="en-GB" dirty="0"/>
              <a:t>.</a:t>
            </a:r>
          </a:p>
          <a:p>
            <a:r>
              <a:rPr lang="en-GB" dirty="0"/>
              <a:t>Paul Jurbala (2015) What Is Physical Literacy, Really?, Quest, 67:4, 367-383, DOI: 10.1080/00336297.2015.1084341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501634"/>
      </p:ext>
    </p:extLst>
  </p:cSld>
  <p:clrMapOvr>
    <a:masterClrMapping/>
  </p:clrMapOvr>
</p:sld>
</file>

<file path=ppt/theme/theme1.xml><?xml version="1.0" encoding="utf-8"?>
<a:theme xmlns:a="http://schemas.openxmlformats.org/drawingml/2006/main" name="MinimalXOVTI">
  <a:themeElements>
    <a:clrScheme name="3D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40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XOVTI" id="{DC540DBD-7FF5-4942-921A-CFF95ECB90AA}" vid="{E72E4198-D957-48FD-B88D-6DAFC89EAFA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489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Courier New</vt:lpstr>
      <vt:lpstr>Open sans</vt:lpstr>
      <vt:lpstr>Segoe UI</vt:lpstr>
      <vt:lpstr>MinimalXOVTI</vt:lpstr>
      <vt:lpstr>Hwyluso Dysgu yn yr Awyr Agored</vt:lpstr>
      <vt:lpstr>Sut mor dda aeth y cynllun?</vt:lpstr>
      <vt:lpstr>Steiliau addysgu</vt:lpstr>
      <vt:lpstr>datblygiad o fy dysgu yn ystod y modiwl</vt:lpstr>
      <vt:lpstr>Newidiadau am y dyfodol</vt:lpstr>
      <vt:lpstr>Sut wnech chi gymhwyso eich dysgu yn eich rôl broffesiynol fel cyfathrebwr/athro</vt:lpstr>
      <vt:lpstr>Rhestr Gyfeirio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William Jones</dc:creator>
  <cp:lastModifiedBy>William Jones</cp:lastModifiedBy>
  <cp:revision>1</cp:revision>
  <dcterms:created xsi:type="dcterms:W3CDTF">2026-05-12T13:22:03Z</dcterms:created>
  <dcterms:modified xsi:type="dcterms:W3CDTF">2026-05-12T15:52:36Z</dcterms:modified>
</cp:coreProperties>
</file>