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dp" ContentType="image/vnd.ms-photo"/>
  <Default Extension="webp" ContentType="image/png"/>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omments/comment1.xml" ContentType="application/vnd.openxmlformats-officedocument.presentationml.comments+xml"/>
  <Override PartName="/ppt/theme/themeOverride1.xml" ContentType="application/vnd.openxmlformats-officedocument.themeOverr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56" r:id="rId5"/>
    <p:sldId id="259" r:id="rId6"/>
    <p:sldId id="260" r:id="rId7"/>
    <p:sldId id="258" r:id="rId8"/>
    <p:sldId id="261" r:id="rId9"/>
    <p:sldId id="257"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Sara" initials="S" lastIdx="2" clrIdx="0">
    <p:extLst>
      <p:ext uri="{19B8F6BF-5375-455C-9EA6-DF929625EA0E}">
        <p15:presenceInfo xmlns:p15="http://schemas.microsoft.com/office/powerpoint/2012/main" userId="Sara"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B2E19"/>
    <a:srgbClr val="F62837"/>
    <a:srgbClr val="F82653"/>
    <a:srgbClr val="C05E71"/>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FC8D7E9-8565-4C8A-849D-0CE4AF1F5DDB}" v="95" dt="2020-11-08T21:38:38.80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p:scale>
          <a:sx n="66" d="100"/>
          <a:sy n="66" d="100"/>
        </p:scale>
        <p:origin x="560" y="3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presProps" Target="presProps.xml"/><Relationship Id="rId2" Type="http://schemas.openxmlformats.org/officeDocument/2006/relationships/customXml" Target="../customXml/item2.xml"/><Relationship Id="rId16"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commentAuthors" Target="commentAuthors.xml"/><Relationship Id="rId5" Type="http://schemas.openxmlformats.org/officeDocument/2006/relationships/slide" Target="slides/slide1.xml"/><Relationship Id="rId15" Type="http://schemas.openxmlformats.org/officeDocument/2006/relationships/tableStyles" Target="tableStyles.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theme" Target="theme/theme1.xml"/></Relationships>
</file>

<file path=ppt/comments/comment1.xml><?xml version="1.0" encoding="utf-8"?>
<p:cmLst xmlns:a="http://schemas.openxmlformats.org/drawingml/2006/main" xmlns:r="http://schemas.openxmlformats.org/officeDocument/2006/relationships" xmlns:p="http://schemas.openxmlformats.org/presentationml/2006/main">
  <p:cm authorId="1" dt="2020-11-07T10:16:01.669" idx="2">
    <p:pos x="7680" y="0"/>
    <p:text/>
    <p:extLst>
      <p:ext uri="{C676402C-5697-4E1C-873F-D02D1690AC5C}">
        <p15:threadingInfo xmlns:p15="http://schemas.microsoft.com/office/powerpoint/2012/main" timeZoneBias="0"/>
      </p:ext>
    </p:extLst>
  </p:cm>
</p:cmLst>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503502-9269-4397-B8BC-5D3882FF1FB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95D21A1-BCC3-457A-8B86-7D184C51AB0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7A7D7A9-723F-4385-AC1F-A4B2D743A92D}"/>
              </a:ext>
            </a:extLst>
          </p:cNvPr>
          <p:cNvSpPr>
            <a:spLocks noGrp="1"/>
          </p:cNvSpPr>
          <p:nvPr>
            <p:ph type="dt" sz="half" idx="10"/>
          </p:nvPr>
        </p:nvSpPr>
        <p:spPr/>
        <p:txBody>
          <a:bodyPr/>
          <a:lstStyle/>
          <a:p>
            <a:fld id="{7C06ED82-0D07-4106-B7FA-76A7B985DC16}" type="datetimeFigureOut">
              <a:rPr lang="en-GB" smtClean="0"/>
              <a:t>03/11/2020</a:t>
            </a:fld>
            <a:endParaRPr lang="en-GB"/>
          </a:p>
        </p:txBody>
      </p:sp>
      <p:sp>
        <p:nvSpPr>
          <p:cNvPr id="5" name="Footer Placeholder 4">
            <a:extLst>
              <a:ext uri="{FF2B5EF4-FFF2-40B4-BE49-F238E27FC236}">
                <a16:creationId xmlns:a16="http://schemas.microsoft.com/office/drawing/2014/main" id="{C5A47B0E-5206-41D8-A7DE-37F6B90641F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00979B1-5348-486A-8CFD-D98E0A1D45A7}"/>
              </a:ext>
            </a:extLst>
          </p:cNvPr>
          <p:cNvSpPr>
            <a:spLocks noGrp="1"/>
          </p:cNvSpPr>
          <p:nvPr>
            <p:ph type="sldNum" sz="quarter" idx="12"/>
          </p:nvPr>
        </p:nvSpPr>
        <p:spPr/>
        <p:txBody>
          <a:bodyPr/>
          <a:lstStyle/>
          <a:p>
            <a:fld id="{4F2350E8-97B6-464D-813B-3436DA1C558B}" type="slidenum">
              <a:rPr lang="en-GB" smtClean="0"/>
              <a:t>‹#›</a:t>
            </a:fld>
            <a:endParaRPr lang="en-GB"/>
          </a:p>
        </p:txBody>
      </p:sp>
    </p:spTree>
    <p:extLst>
      <p:ext uri="{BB962C8B-B14F-4D97-AF65-F5344CB8AC3E}">
        <p14:creationId xmlns:p14="http://schemas.microsoft.com/office/powerpoint/2010/main" val="315553419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8299CB-5224-4309-B773-8B273A7CD39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7794916-D3F8-4AB4-8C8F-A784FC1FAF80}"/>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4B55695-6404-4909-91CD-0BB5575705EC}"/>
              </a:ext>
            </a:extLst>
          </p:cNvPr>
          <p:cNvSpPr>
            <a:spLocks noGrp="1"/>
          </p:cNvSpPr>
          <p:nvPr>
            <p:ph type="dt" sz="half" idx="10"/>
          </p:nvPr>
        </p:nvSpPr>
        <p:spPr/>
        <p:txBody>
          <a:bodyPr/>
          <a:lstStyle/>
          <a:p>
            <a:fld id="{7C06ED82-0D07-4106-B7FA-76A7B985DC16}" type="datetimeFigureOut">
              <a:rPr lang="en-GB" smtClean="0"/>
              <a:t>03/11/2020</a:t>
            </a:fld>
            <a:endParaRPr lang="en-GB"/>
          </a:p>
        </p:txBody>
      </p:sp>
      <p:sp>
        <p:nvSpPr>
          <p:cNvPr id="5" name="Footer Placeholder 4">
            <a:extLst>
              <a:ext uri="{FF2B5EF4-FFF2-40B4-BE49-F238E27FC236}">
                <a16:creationId xmlns:a16="http://schemas.microsoft.com/office/drawing/2014/main" id="{6FFB8EA0-9B71-45A8-BCD8-7E0D56C90BD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75CD430-6341-414E-93B6-2EF5CFBFC59E}"/>
              </a:ext>
            </a:extLst>
          </p:cNvPr>
          <p:cNvSpPr>
            <a:spLocks noGrp="1"/>
          </p:cNvSpPr>
          <p:nvPr>
            <p:ph type="sldNum" sz="quarter" idx="12"/>
          </p:nvPr>
        </p:nvSpPr>
        <p:spPr/>
        <p:txBody>
          <a:bodyPr/>
          <a:lstStyle/>
          <a:p>
            <a:fld id="{4F2350E8-97B6-464D-813B-3436DA1C558B}" type="slidenum">
              <a:rPr lang="en-GB" smtClean="0"/>
              <a:t>‹#›</a:t>
            </a:fld>
            <a:endParaRPr lang="en-GB"/>
          </a:p>
        </p:txBody>
      </p:sp>
    </p:spTree>
    <p:extLst>
      <p:ext uri="{BB962C8B-B14F-4D97-AF65-F5344CB8AC3E}">
        <p14:creationId xmlns:p14="http://schemas.microsoft.com/office/powerpoint/2010/main" val="39589206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54EEC4-5561-4DA8-824D-8B8E575E5BD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8EAEC31-7891-499D-ACA1-CCB5D3DBC8E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AB75C71-1E80-4B52-8874-659C9E94B1EE}"/>
              </a:ext>
            </a:extLst>
          </p:cNvPr>
          <p:cNvSpPr>
            <a:spLocks noGrp="1"/>
          </p:cNvSpPr>
          <p:nvPr>
            <p:ph type="dt" sz="half" idx="10"/>
          </p:nvPr>
        </p:nvSpPr>
        <p:spPr/>
        <p:txBody>
          <a:bodyPr/>
          <a:lstStyle/>
          <a:p>
            <a:fld id="{7C06ED82-0D07-4106-B7FA-76A7B985DC16}" type="datetimeFigureOut">
              <a:rPr lang="en-GB" smtClean="0"/>
              <a:t>03/11/2020</a:t>
            </a:fld>
            <a:endParaRPr lang="en-GB"/>
          </a:p>
        </p:txBody>
      </p:sp>
      <p:sp>
        <p:nvSpPr>
          <p:cNvPr id="5" name="Footer Placeholder 4">
            <a:extLst>
              <a:ext uri="{FF2B5EF4-FFF2-40B4-BE49-F238E27FC236}">
                <a16:creationId xmlns:a16="http://schemas.microsoft.com/office/drawing/2014/main" id="{C5F11E1F-1D89-43D8-AC2D-789BCDC514A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F67CC26-CE6B-488B-B668-6F317B40D34C}"/>
              </a:ext>
            </a:extLst>
          </p:cNvPr>
          <p:cNvSpPr>
            <a:spLocks noGrp="1"/>
          </p:cNvSpPr>
          <p:nvPr>
            <p:ph type="sldNum" sz="quarter" idx="12"/>
          </p:nvPr>
        </p:nvSpPr>
        <p:spPr/>
        <p:txBody>
          <a:bodyPr/>
          <a:lstStyle/>
          <a:p>
            <a:fld id="{4F2350E8-97B6-464D-813B-3436DA1C558B}" type="slidenum">
              <a:rPr lang="en-GB" smtClean="0"/>
              <a:t>‹#›</a:t>
            </a:fld>
            <a:endParaRPr lang="en-GB"/>
          </a:p>
        </p:txBody>
      </p:sp>
    </p:spTree>
    <p:extLst>
      <p:ext uri="{BB962C8B-B14F-4D97-AF65-F5344CB8AC3E}">
        <p14:creationId xmlns:p14="http://schemas.microsoft.com/office/powerpoint/2010/main" val="351193696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157889-B5E6-4679-8CC4-B829E53F17E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C818AA5-2E5D-4AAE-8DC3-FE537189D4EF}"/>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E0E5D90C-C47C-47CD-AD0F-955032A60CF2}"/>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6CDB310F-1196-4EC0-B7ED-4E5391D11AD4}"/>
              </a:ext>
            </a:extLst>
          </p:cNvPr>
          <p:cNvSpPr>
            <a:spLocks noGrp="1"/>
          </p:cNvSpPr>
          <p:nvPr>
            <p:ph type="dt" sz="half" idx="10"/>
          </p:nvPr>
        </p:nvSpPr>
        <p:spPr/>
        <p:txBody>
          <a:bodyPr/>
          <a:lstStyle/>
          <a:p>
            <a:fld id="{7C06ED82-0D07-4106-B7FA-76A7B985DC16}" type="datetimeFigureOut">
              <a:rPr lang="en-GB" smtClean="0"/>
              <a:t>03/11/2020</a:t>
            </a:fld>
            <a:endParaRPr lang="en-GB"/>
          </a:p>
        </p:txBody>
      </p:sp>
      <p:sp>
        <p:nvSpPr>
          <p:cNvPr id="6" name="Footer Placeholder 5">
            <a:extLst>
              <a:ext uri="{FF2B5EF4-FFF2-40B4-BE49-F238E27FC236}">
                <a16:creationId xmlns:a16="http://schemas.microsoft.com/office/drawing/2014/main" id="{8381C332-82E4-4A5D-9746-851A127F9B2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D55A805-4E50-47B7-89C9-EF46861DA3FF}"/>
              </a:ext>
            </a:extLst>
          </p:cNvPr>
          <p:cNvSpPr>
            <a:spLocks noGrp="1"/>
          </p:cNvSpPr>
          <p:nvPr>
            <p:ph type="sldNum" sz="quarter" idx="12"/>
          </p:nvPr>
        </p:nvSpPr>
        <p:spPr/>
        <p:txBody>
          <a:bodyPr/>
          <a:lstStyle/>
          <a:p>
            <a:fld id="{4F2350E8-97B6-464D-813B-3436DA1C558B}" type="slidenum">
              <a:rPr lang="en-GB" smtClean="0"/>
              <a:t>‹#›</a:t>
            </a:fld>
            <a:endParaRPr lang="en-GB"/>
          </a:p>
        </p:txBody>
      </p:sp>
    </p:spTree>
    <p:extLst>
      <p:ext uri="{BB962C8B-B14F-4D97-AF65-F5344CB8AC3E}">
        <p14:creationId xmlns:p14="http://schemas.microsoft.com/office/powerpoint/2010/main" val="401262015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9FB2C4-4106-4169-B5C2-B0596D6CC444}"/>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57EC5CC-F4C1-44A9-AC2A-F61A31A645A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B23329AB-13EA-47F6-9487-E228A3328111}"/>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6948211-CEC1-42E8-AA64-9E816CAB9EC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F55F9D3A-B200-4A39-B461-A8980E4684BB}"/>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999450AB-A5FE-415B-A37C-8962CB02EBAC}"/>
              </a:ext>
            </a:extLst>
          </p:cNvPr>
          <p:cNvSpPr>
            <a:spLocks noGrp="1"/>
          </p:cNvSpPr>
          <p:nvPr>
            <p:ph type="dt" sz="half" idx="10"/>
          </p:nvPr>
        </p:nvSpPr>
        <p:spPr/>
        <p:txBody>
          <a:bodyPr/>
          <a:lstStyle/>
          <a:p>
            <a:fld id="{7C06ED82-0D07-4106-B7FA-76A7B985DC16}" type="datetimeFigureOut">
              <a:rPr lang="en-GB" smtClean="0"/>
              <a:t>03/11/2020</a:t>
            </a:fld>
            <a:endParaRPr lang="en-GB"/>
          </a:p>
        </p:txBody>
      </p:sp>
      <p:sp>
        <p:nvSpPr>
          <p:cNvPr id="8" name="Footer Placeholder 7">
            <a:extLst>
              <a:ext uri="{FF2B5EF4-FFF2-40B4-BE49-F238E27FC236}">
                <a16:creationId xmlns:a16="http://schemas.microsoft.com/office/drawing/2014/main" id="{6A08D407-C05C-4CC2-921D-A86E9AAA651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CC2EDD3-E065-4A49-A995-0E28C055755A}"/>
              </a:ext>
            </a:extLst>
          </p:cNvPr>
          <p:cNvSpPr>
            <a:spLocks noGrp="1"/>
          </p:cNvSpPr>
          <p:nvPr>
            <p:ph type="sldNum" sz="quarter" idx="12"/>
          </p:nvPr>
        </p:nvSpPr>
        <p:spPr/>
        <p:txBody>
          <a:bodyPr/>
          <a:lstStyle/>
          <a:p>
            <a:fld id="{4F2350E8-97B6-464D-813B-3436DA1C558B}" type="slidenum">
              <a:rPr lang="en-GB" smtClean="0"/>
              <a:t>‹#›</a:t>
            </a:fld>
            <a:endParaRPr lang="en-GB"/>
          </a:p>
        </p:txBody>
      </p:sp>
    </p:spTree>
    <p:extLst>
      <p:ext uri="{BB962C8B-B14F-4D97-AF65-F5344CB8AC3E}">
        <p14:creationId xmlns:p14="http://schemas.microsoft.com/office/powerpoint/2010/main" val="18749466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F73F51-9A83-41FD-8D87-F273C209EAC7}"/>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E55B2F3-72AE-407B-8090-2D0BC2E787F3}"/>
              </a:ext>
            </a:extLst>
          </p:cNvPr>
          <p:cNvSpPr>
            <a:spLocks noGrp="1"/>
          </p:cNvSpPr>
          <p:nvPr>
            <p:ph type="dt" sz="half" idx="10"/>
          </p:nvPr>
        </p:nvSpPr>
        <p:spPr/>
        <p:txBody>
          <a:bodyPr/>
          <a:lstStyle/>
          <a:p>
            <a:fld id="{7C06ED82-0D07-4106-B7FA-76A7B985DC16}" type="datetimeFigureOut">
              <a:rPr lang="en-GB" smtClean="0"/>
              <a:t>03/11/2020</a:t>
            </a:fld>
            <a:endParaRPr lang="en-GB"/>
          </a:p>
        </p:txBody>
      </p:sp>
      <p:sp>
        <p:nvSpPr>
          <p:cNvPr id="4" name="Footer Placeholder 3">
            <a:extLst>
              <a:ext uri="{FF2B5EF4-FFF2-40B4-BE49-F238E27FC236}">
                <a16:creationId xmlns:a16="http://schemas.microsoft.com/office/drawing/2014/main" id="{96F34BD1-8768-4681-A888-E46E0B40C11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3B9B302F-00E5-4E89-8BBE-17AA46BF0218}"/>
              </a:ext>
            </a:extLst>
          </p:cNvPr>
          <p:cNvSpPr>
            <a:spLocks noGrp="1"/>
          </p:cNvSpPr>
          <p:nvPr>
            <p:ph type="sldNum" sz="quarter" idx="12"/>
          </p:nvPr>
        </p:nvSpPr>
        <p:spPr/>
        <p:txBody>
          <a:bodyPr/>
          <a:lstStyle/>
          <a:p>
            <a:fld id="{4F2350E8-97B6-464D-813B-3436DA1C558B}" type="slidenum">
              <a:rPr lang="en-GB" smtClean="0"/>
              <a:t>‹#›</a:t>
            </a:fld>
            <a:endParaRPr lang="en-GB"/>
          </a:p>
        </p:txBody>
      </p:sp>
    </p:spTree>
    <p:extLst>
      <p:ext uri="{BB962C8B-B14F-4D97-AF65-F5344CB8AC3E}">
        <p14:creationId xmlns:p14="http://schemas.microsoft.com/office/powerpoint/2010/main" val="18215226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5CABF28-0A45-4D49-B6F3-CD0C8C2A2775}"/>
              </a:ext>
            </a:extLst>
          </p:cNvPr>
          <p:cNvSpPr>
            <a:spLocks noGrp="1"/>
          </p:cNvSpPr>
          <p:nvPr>
            <p:ph type="dt" sz="half" idx="10"/>
          </p:nvPr>
        </p:nvSpPr>
        <p:spPr/>
        <p:txBody>
          <a:bodyPr/>
          <a:lstStyle/>
          <a:p>
            <a:fld id="{7C06ED82-0D07-4106-B7FA-76A7B985DC16}" type="datetimeFigureOut">
              <a:rPr lang="en-GB" smtClean="0"/>
              <a:t>03/11/2020</a:t>
            </a:fld>
            <a:endParaRPr lang="en-GB"/>
          </a:p>
        </p:txBody>
      </p:sp>
      <p:sp>
        <p:nvSpPr>
          <p:cNvPr id="3" name="Footer Placeholder 2">
            <a:extLst>
              <a:ext uri="{FF2B5EF4-FFF2-40B4-BE49-F238E27FC236}">
                <a16:creationId xmlns:a16="http://schemas.microsoft.com/office/drawing/2014/main" id="{022378A4-332F-4781-B157-3542CC462EB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43D13E91-299B-4947-8E87-CA036A63BA88}"/>
              </a:ext>
            </a:extLst>
          </p:cNvPr>
          <p:cNvSpPr>
            <a:spLocks noGrp="1"/>
          </p:cNvSpPr>
          <p:nvPr>
            <p:ph type="sldNum" sz="quarter" idx="12"/>
          </p:nvPr>
        </p:nvSpPr>
        <p:spPr/>
        <p:txBody>
          <a:bodyPr/>
          <a:lstStyle/>
          <a:p>
            <a:fld id="{4F2350E8-97B6-464D-813B-3436DA1C558B}" type="slidenum">
              <a:rPr lang="en-GB" smtClean="0"/>
              <a:t>‹#›</a:t>
            </a:fld>
            <a:endParaRPr lang="en-GB"/>
          </a:p>
        </p:txBody>
      </p:sp>
    </p:spTree>
    <p:extLst>
      <p:ext uri="{BB962C8B-B14F-4D97-AF65-F5344CB8AC3E}">
        <p14:creationId xmlns:p14="http://schemas.microsoft.com/office/powerpoint/2010/main" val="265578886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7459C7-5802-4D6B-8F8A-1612D980BAA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E4C50F7-727B-4ACB-AEAD-AFBB83D9DDC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D098B7EC-C975-43AF-86D0-2CEB2D79C4F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E1AD11A7-2282-4197-9125-697B91C5B043}"/>
              </a:ext>
            </a:extLst>
          </p:cNvPr>
          <p:cNvSpPr>
            <a:spLocks noGrp="1"/>
          </p:cNvSpPr>
          <p:nvPr>
            <p:ph type="dt" sz="half" idx="10"/>
          </p:nvPr>
        </p:nvSpPr>
        <p:spPr/>
        <p:txBody>
          <a:bodyPr/>
          <a:lstStyle/>
          <a:p>
            <a:fld id="{7C06ED82-0D07-4106-B7FA-76A7B985DC16}" type="datetimeFigureOut">
              <a:rPr lang="en-GB" smtClean="0"/>
              <a:t>03/11/2020</a:t>
            </a:fld>
            <a:endParaRPr lang="en-GB"/>
          </a:p>
        </p:txBody>
      </p:sp>
      <p:sp>
        <p:nvSpPr>
          <p:cNvPr id="6" name="Footer Placeholder 5">
            <a:extLst>
              <a:ext uri="{FF2B5EF4-FFF2-40B4-BE49-F238E27FC236}">
                <a16:creationId xmlns:a16="http://schemas.microsoft.com/office/drawing/2014/main" id="{C3DBBD4B-C4F2-434E-BCF1-401BB722F7F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D39AF52-DC09-40AF-BC77-0DADC22B48A2}"/>
              </a:ext>
            </a:extLst>
          </p:cNvPr>
          <p:cNvSpPr>
            <a:spLocks noGrp="1"/>
          </p:cNvSpPr>
          <p:nvPr>
            <p:ph type="sldNum" sz="quarter" idx="12"/>
          </p:nvPr>
        </p:nvSpPr>
        <p:spPr/>
        <p:txBody>
          <a:bodyPr/>
          <a:lstStyle/>
          <a:p>
            <a:fld id="{4F2350E8-97B6-464D-813B-3436DA1C558B}" type="slidenum">
              <a:rPr lang="en-GB" smtClean="0"/>
              <a:t>‹#›</a:t>
            </a:fld>
            <a:endParaRPr lang="en-GB"/>
          </a:p>
        </p:txBody>
      </p:sp>
    </p:spTree>
    <p:extLst>
      <p:ext uri="{BB962C8B-B14F-4D97-AF65-F5344CB8AC3E}">
        <p14:creationId xmlns:p14="http://schemas.microsoft.com/office/powerpoint/2010/main" val="329876855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A51C47-9A4F-4ED4-9896-C5E62865E3C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6FC457B3-F070-48DF-8216-8518A5E2DAB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906D6C0-C3B6-4819-9D99-8EB4865FCB5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A81E436A-3D4F-41C6-8D20-E479FBA7C5B8}"/>
              </a:ext>
            </a:extLst>
          </p:cNvPr>
          <p:cNvSpPr>
            <a:spLocks noGrp="1"/>
          </p:cNvSpPr>
          <p:nvPr>
            <p:ph type="dt" sz="half" idx="10"/>
          </p:nvPr>
        </p:nvSpPr>
        <p:spPr/>
        <p:txBody>
          <a:bodyPr/>
          <a:lstStyle/>
          <a:p>
            <a:fld id="{7C06ED82-0D07-4106-B7FA-76A7B985DC16}" type="datetimeFigureOut">
              <a:rPr lang="en-GB" smtClean="0"/>
              <a:t>03/11/2020</a:t>
            </a:fld>
            <a:endParaRPr lang="en-GB"/>
          </a:p>
        </p:txBody>
      </p:sp>
      <p:sp>
        <p:nvSpPr>
          <p:cNvPr id="6" name="Footer Placeholder 5">
            <a:extLst>
              <a:ext uri="{FF2B5EF4-FFF2-40B4-BE49-F238E27FC236}">
                <a16:creationId xmlns:a16="http://schemas.microsoft.com/office/drawing/2014/main" id="{FA78218B-03DB-4A3E-99B9-7C11EAC0E02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468F47D-89A4-49FD-BB04-8E54E7627E3E}"/>
              </a:ext>
            </a:extLst>
          </p:cNvPr>
          <p:cNvSpPr>
            <a:spLocks noGrp="1"/>
          </p:cNvSpPr>
          <p:nvPr>
            <p:ph type="sldNum" sz="quarter" idx="12"/>
          </p:nvPr>
        </p:nvSpPr>
        <p:spPr/>
        <p:txBody>
          <a:bodyPr/>
          <a:lstStyle/>
          <a:p>
            <a:fld id="{4F2350E8-97B6-464D-813B-3436DA1C558B}" type="slidenum">
              <a:rPr lang="en-GB" smtClean="0"/>
              <a:t>‹#›</a:t>
            </a:fld>
            <a:endParaRPr lang="en-GB"/>
          </a:p>
        </p:txBody>
      </p:sp>
    </p:spTree>
    <p:extLst>
      <p:ext uri="{BB962C8B-B14F-4D97-AF65-F5344CB8AC3E}">
        <p14:creationId xmlns:p14="http://schemas.microsoft.com/office/powerpoint/2010/main" val="394136936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3B3C0E-7F4C-4541-A4F4-C3BE2AD1FBA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ECB058E-A1DD-4B05-A9D7-425A5BA41F96}"/>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8FC2393-56A1-4491-808E-EED54E6F3A27}"/>
              </a:ext>
            </a:extLst>
          </p:cNvPr>
          <p:cNvSpPr>
            <a:spLocks noGrp="1"/>
          </p:cNvSpPr>
          <p:nvPr>
            <p:ph type="dt" sz="half" idx="10"/>
          </p:nvPr>
        </p:nvSpPr>
        <p:spPr/>
        <p:txBody>
          <a:bodyPr/>
          <a:lstStyle/>
          <a:p>
            <a:fld id="{7C06ED82-0D07-4106-B7FA-76A7B985DC16}" type="datetimeFigureOut">
              <a:rPr lang="en-GB" smtClean="0"/>
              <a:t>03/11/2020</a:t>
            </a:fld>
            <a:endParaRPr lang="en-GB"/>
          </a:p>
        </p:txBody>
      </p:sp>
      <p:sp>
        <p:nvSpPr>
          <p:cNvPr id="5" name="Footer Placeholder 4">
            <a:extLst>
              <a:ext uri="{FF2B5EF4-FFF2-40B4-BE49-F238E27FC236}">
                <a16:creationId xmlns:a16="http://schemas.microsoft.com/office/drawing/2014/main" id="{3B692BA2-F7A8-4474-9A63-5329B1BC687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6BE6B2E-2DA3-4503-B663-9D2EC8A72B2B}"/>
              </a:ext>
            </a:extLst>
          </p:cNvPr>
          <p:cNvSpPr>
            <a:spLocks noGrp="1"/>
          </p:cNvSpPr>
          <p:nvPr>
            <p:ph type="sldNum" sz="quarter" idx="12"/>
          </p:nvPr>
        </p:nvSpPr>
        <p:spPr/>
        <p:txBody>
          <a:bodyPr/>
          <a:lstStyle/>
          <a:p>
            <a:fld id="{4F2350E8-97B6-464D-813B-3436DA1C558B}" type="slidenum">
              <a:rPr lang="en-GB" smtClean="0"/>
              <a:t>‹#›</a:t>
            </a:fld>
            <a:endParaRPr lang="en-GB"/>
          </a:p>
        </p:txBody>
      </p:sp>
    </p:spTree>
    <p:extLst>
      <p:ext uri="{BB962C8B-B14F-4D97-AF65-F5344CB8AC3E}">
        <p14:creationId xmlns:p14="http://schemas.microsoft.com/office/powerpoint/2010/main" val="232917324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45AFB09-44EA-4198-8C42-AD3ACB4B2E5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C7942ED-B8FB-409D-B306-820286C6CBB4}"/>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2A71CFA-D012-4BB0-8B87-977692FB5A4E}"/>
              </a:ext>
            </a:extLst>
          </p:cNvPr>
          <p:cNvSpPr>
            <a:spLocks noGrp="1"/>
          </p:cNvSpPr>
          <p:nvPr>
            <p:ph type="dt" sz="half" idx="10"/>
          </p:nvPr>
        </p:nvSpPr>
        <p:spPr/>
        <p:txBody>
          <a:bodyPr/>
          <a:lstStyle/>
          <a:p>
            <a:fld id="{7C06ED82-0D07-4106-B7FA-76A7B985DC16}" type="datetimeFigureOut">
              <a:rPr lang="en-GB" smtClean="0"/>
              <a:t>03/11/2020</a:t>
            </a:fld>
            <a:endParaRPr lang="en-GB"/>
          </a:p>
        </p:txBody>
      </p:sp>
      <p:sp>
        <p:nvSpPr>
          <p:cNvPr id="5" name="Footer Placeholder 4">
            <a:extLst>
              <a:ext uri="{FF2B5EF4-FFF2-40B4-BE49-F238E27FC236}">
                <a16:creationId xmlns:a16="http://schemas.microsoft.com/office/drawing/2014/main" id="{7DD85BAF-001A-4CB0-A6CA-E04E1EF5386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E81BAEB-C4AA-4DA5-8BC6-83DA089AE5F0}"/>
              </a:ext>
            </a:extLst>
          </p:cNvPr>
          <p:cNvSpPr>
            <a:spLocks noGrp="1"/>
          </p:cNvSpPr>
          <p:nvPr>
            <p:ph type="sldNum" sz="quarter" idx="12"/>
          </p:nvPr>
        </p:nvSpPr>
        <p:spPr/>
        <p:txBody>
          <a:bodyPr/>
          <a:lstStyle/>
          <a:p>
            <a:fld id="{4F2350E8-97B6-464D-813B-3436DA1C558B}" type="slidenum">
              <a:rPr lang="en-GB" smtClean="0"/>
              <a:t>‹#›</a:t>
            </a:fld>
            <a:endParaRPr lang="en-GB"/>
          </a:p>
        </p:txBody>
      </p:sp>
    </p:spTree>
    <p:extLst>
      <p:ext uri="{BB962C8B-B14F-4D97-AF65-F5344CB8AC3E}">
        <p14:creationId xmlns:p14="http://schemas.microsoft.com/office/powerpoint/2010/main" val="98395173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4BD7258-CECC-4739-9825-00BF9DAF1C1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B93232C-779F-4D72-BC7B-BF95AF91BF8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B93EFEC-2383-423A-9FF5-FB1901FDA40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C06ED82-0D07-4106-B7FA-76A7B985DC16}" type="datetimeFigureOut">
              <a:rPr lang="en-GB" smtClean="0"/>
              <a:t>03/11/2020</a:t>
            </a:fld>
            <a:endParaRPr lang="en-GB"/>
          </a:p>
        </p:txBody>
      </p:sp>
      <p:sp>
        <p:nvSpPr>
          <p:cNvPr id="5" name="Footer Placeholder 4">
            <a:extLst>
              <a:ext uri="{FF2B5EF4-FFF2-40B4-BE49-F238E27FC236}">
                <a16:creationId xmlns:a16="http://schemas.microsoft.com/office/drawing/2014/main" id="{5D5AE86E-8E88-41BD-8DA2-6A9EC5EBFE1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F398F57B-656A-479E-9413-57BEF624AA9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F2350E8-97B6-464D-813B-3436DA1C558B}" type="slidenum">
              <a:rPr lang="en-GB" smtClean="0"/>
              <a:t>‹#›</a:t>
            </a:fld>
            <a:endParaRPr lang="en-GB"/>
          </a:p>
        </p:txBody>
      </p:sp>
    </p:spTree>
    <p:extLst>
      <p:ext uri="{BB962C8B-B14F-4D97-AF65-F5344CB8AC3E}">
        <p14:creationId xmlns:p14="http://schemas.microsoft.com/office/powerpoint/2010/main" val="317776676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g"/><Relationship Id="rId1" Type="http://schemas.openxmlformats.org/officeDocument/2006/relationships/slideLayout" Target="../slideLayouts/slideLayout7.xml"/><Relationship Id="rId6" Type="http://schemas.openxmlformats.org/officeDocument/2006/relationships/image" Target="../media/image4.png"/><Relationship Id="rId5" Type="http://schemas.openxmlformats.org/officeDocument/2006/relationships/image" Target="../media/image3.jpg"/><Relationship Id="rId4" Type="http://schemas.microsoft.com/office/2007/relationships/hdphoto" Target="../media/hdphoto1.wdp"/></Relationships>
</file>

<file path=ppt/slides/_rels/slide2.xml.rels><?xml version="1.0" encoding="UTF-8" standalone="yes"?>
<Relationships xmlns="http://schemas.openxmlformats.org/package/2006/relationships"><Relationship Id="rId8" Type="http://schemas.openxmlformats.org/officeDocument/2006/relationships/image" Target="../media/image10.jpg"/><Relationship Id="rId13" Type="http://schemas.openxmlformats.org/officeDocument/2006/relationships/hyperlink" Target="https://pixabay.com/en/pencil-write-sketch-draw-23657/" TargetMode="External"/><Relationship Id="rId3" Type="http://schemas.openxmlformats.org/officeDocument/2006/relationships/image" Target="../media/image1.jpg"/><Relationship Id="rId7" Type="http://schemas.openxmlformats.org/officeDocument/2006/relationships/image" Target="../media/image9.jpg"/><Relationship Id="rId12" Type="http://schemas.openxmlformats.org/officeDocument/2006/relationships/image" Target="../media/image14.png"/><Relationship Id="rId2" Type="http://schemas.openxmlformats.org/officeDocument/2006/relationships/image" Target="../media/image5.jpeg"/><Relationship Id="rId1" Type="http://schemas.openxmlformats.org/officeDocument/2006/relationships/slideLayout" Target="../slideLayouts/slideLayout2.xml"/><Relationship Id="rId6" Type="http://schemas.openxmlformats.org/officeDocument/2006/relationships/image" Target="../media/image8.jpg"/><Relationship Id="rId11" Type="http://schemas.openxmlformats.org/officeDocument/2006/relationships/image" Target="../media/image13.jpg"/><Relationship Id="rId5" Type="http://schemas.openxmlformats.org/officeDocument/2006/relationships/image" Target="../media/image7.webp"/><Relationship Id="rId10" Type="http://schemas.openxmlformats.org/officeDocument/2006/relationships/image" Target="../media/image12.jpg"/><Relationship Id="rId4" Type="http://schemas.openxmlformats.org/officeDocument/2006/relationships/image" Target="../media/image6.png"/><Relationship Id="rId9" Type="http://schemas.openxmlformats.org/officeDocument/2006/relationships/image" Target="../media/image11.jpg"/><Relationship Id="rId14" Type="http://schemas.openxmlformats.org/officeDocument/2006/relationships/comments" Target="../comments/comment1.xml"/></Relationships>
</file>

<file path=ppt/slides/_rels/slide3.xml.rels><?xml version="1.0" encoding="UTF-8" standalone="yes"?>
<Relationships xmlns="http://schemas.openxmlformats.org/package/2006/relationships"><Relationship Id="rId8" Type="http://schemas.openxmlformats.org/officeDocument/2006/relationships/image" Target="../media/image17.jpg"/><Relationship Id="rId3" Type="http://schemas.openxmlformats.org/officeDocument/2006/relationships/image" Target="../media/image1.jpg"/><Relationship Id="rId7" Type="http://schemas.openxmlformats.org/officeDocument/2006/relationships/hyperlink" Target="https://pixabay.com/en/pencil-write-sketch-draw-23657/" TargetMode="External"/><Relationship Id="rId2" Type="http://schemas.openxmlformats.org/officeDocument/2006/relationships/image" Target="../media/image5.jpeg"/><Relationship Id="rId1" Type="http://schemas.openxmlformats.org/officeDocument/2006/relationships/slideLayout" Target="../slideLayouts/slideLayout2.xml"/><Relationship Id="rId6" Type="http://schemas.openxmlformats.org/officeDocument/2006/relationships/image" Target="../media/image14.png"/><Relationship Id="rId5" Type="http://schemas.openxmlformats.org/officeDocument/2006/relationships/image" Target="../media/image16.png"/><Relationship Id="rId4" Type="http://schemas.openxmlformats.org/officeDocument/2006/relationships/image" Target="../media/image15.png"/></Relationships>
</file>

<file path=ppt/slides/_rels/slide4.xml.rels><?xml version="1.0" encoding="UTF-8" standalone="yes"?>
<Relationships xmlns="http://schemas.openxmlformats.org/package/2006/relationships"><Relationship Id="rId8" Type="http://schemas.openxmlformats.org/officeDocument/2006/relationships/image" Target="../media/image19.jpeg"/><Relationship Id="rId3" Type="http://schemas.openxmlformats.org/officeDocument/2006/relationships/image" Target="../media/image5.jpeg"/><Relationship Id="rId7" Type="http://schemas.openxmlformats.org/officeDocument/2006/relationships/image" Target="../media/image18.jpg"/><Relationship Id="rId2" Type="http://schemas.openxmlformats.org/officeDocument/2006/relationships/slideLayout" Target="../slideLayouts/slideLayout2.xml"/><Relationship Id="rId1" Type="http://schemas.openxmlformats.org/officeDocument/2006/relationships/themeOverride" Target="../theme/themeOverride1.xml"/><Relationship Id="rId6" Type="http://schemas.openxmlformats.org/officeDocument/2006/relationships/hyperlink" Target="https://pixabay.com/en/pencil-write-sketch-draw-23657/" TargetMode="External"/><Relationship Id="rId11" Type="http://schemas.openxmlformats.org/officeDocument/2006/relationships/image" Target="../media/image22.webp"/><Relationship Id="rId5" Type="http://schemas.openxmlformats.org/officeDocument/2006/relationships/image" Target="../media/image14.png"/><Relationship Id="rId10" Type="http://schemas.openxmlformats.org/officeDocument/2006/relationships/image" Target="../media/image21.jpg"/><Relationship Id="rId4" Type="http://schemas.openxmlformats.org/officeDocument/2006/relationships/image" Target="../media/image1.jpg"/><Relationship Id="rId9" Type="http://schemas.openxmlformats.org/officeDocument/2006/relationships/image" Target="../media/image20.jpg"/></Relationships>
</file>

<file path=ppt/slides/_rels/slide5.xml.rels><?xml version="1.0" encoding="UTF-8" standalone="yes"?>
<Relationships xmlns="http://schemas.openxmlformats.org/package/2006/relationships"><Relationship Id="rId8" Type="http://schemas.openxmlformats.org/officeDocument/2006/relationships/image" Target="../media/image25.png"/><Relationship Id="rId3" Type="http://schemas.openxmlformats.org/officeDocument/2006/relationships/image" Target="../media/image1.jpg"/><Relationship Id="rId7" Type="http://schemas.openxmlformats.org/officeDocument/2006/relationships/image" Target="../media/image24.jpg"/><Relationship Id="rId2" Type="http://schemas.openxmlformats.org/officeDocument/2006/relationships/image" Target="../media/image5.jpeg"/><Relationship Id="rId1" Type="http://schemas.openxmlformats.org/officeDocument/2006/relationships/slideLayout" Target="../slideLayouts/slideLayout2.xml"/><Relationship Id="rId6" Type="http://schemas.openxmlformats.org/officeDocument/2006/relationships/image" Target="../media/image23.jpg"/><Relationship Id="rId11" Type="http://schemas.openxmlformats.org/officeDocument/2006/relationships/image" Target="../media/image28.jpg"/><Relationship Id="rId5" Type="http://schemas.openxmlformats.org/officeDocument/2006/relationships/hyperlink" Target="https://pixabay.com/en/pencil-write-sketch-draw-23657/" TargetMode="External"/><Relationship Id="rId10" Type="http://schemas.openxmlformats.org/officeDocument/2006/relationships/image" Target="../media/image27.jpg"/><Relationship Id="rId4" Type="http://schemas.openxmlformats.org/officeDocument/2006/relationships/image" Target="../media/image14.png"/><Relationship Id="rId9" Type="http://schemas.openxmlformats.org/officeDocument/2006/relationships/image" Target="../media/image26.jpg"/></Relationships>
</file>

<file path=ppt/slides/_rels/slide6.xml.rels><?xml version="1.0" encoding="UTF-8" standalone="yes"?>
<Relationships xmlns="http://schemas.openxmlformats.org/package/2006/relationships"><Relationship Id="rId8" Type="http://schemas.openxmlformats.org/officeDocument/2006/relationships/hyperlink" Target="https://www.researchgate.net/publication/295081218_What_is_Behaviour_And_when_is_Language_Behaviour_A_Metatheoretical_Definition" TargetMode="External"/><Relationship Id="rId3" Type="http://schemas.openxmlformats.org/officeDocument/2006/relationships/hyperlink" Target="https://sites.google.com/site/learningtheorieskwallace/erik-erikson" TargetMode="External"/><Relationship Id="rId7" Type="http://schemas.openxmlformats.org/officeDocument/2006/relationships/hyperlink" Target="https://www.researchgate.net/figure/Classification-of-Personal-Space-3_fig1_283960340" TargetMode="External"/><Relationship Id="rId2" Type="http://schemas.openxmlformats.org/officeDocument/2006/relationships/hyperlink" Target="https://meagern.wordpress.com/what-is-behaviour-for-learning/" TargetMode="External"/><Relationship Id="rId1" Type="http://schemas.openxmlformats.org/officeDocument/2006/relationships/slideLayout" Target="../slideLayouts/slideLayout2.xml"/><Relationship Id="rId6" Type="http://schemas.openxmlformats.org/officeDocument/2006/relationships/hyperlink" Target="https://www.google.com/search?q=what+is+behaviour%3F+skinner&amp;tbm=isch&amp;ved=2ahUKEwiI95um0ujsAhWNwoUKHZj6C-0Q2-cCegQIABAA&amp;oq=what+is+behaviour%3F" TargetMode="External"/><Relationship Id="rId5" Type="http://schemas.openxmlformats.org/officeDocument/2006/relationships/hyperlink" Target="https://www.bing.com/images/search?view=detailV2&amp;ccid=x99lwXXQ&amp;id=C547964D7BC259096923FAEDDD3B19B8648A8D44&amp;thid=OIP.x99lwXXQIdXSj4YD2qcscgHaH_&amp;mediaurl=https%3a%2f%2fcdn2.vectorstock.com%2fi%2f1000x1000%2f28%2f46%252" TargetMode="External"/><Relationship Id="rId4" Type="http://schemas.openxmlformats.org/officeDocument/2006/relationships/hyperlink" Target="https://www.bing.com/images/search?view=detailV2&amp;ccid=9f5NbiaG&amp;id=2370B4F2B8A7287584ACF80751FEC596CCEE9417&amp;thid=OIP.9f5NbiaGQSpZ4DGwZdHtLQHaDt&amp;mediaurl=http%3a%2f%2fi.huffpost.com%2fgen%2f2070910%2fimages%2fo-KIDS(backround" TargetMode="External"/><Relationship Id="rId9" Type="http://schemas.openxmlformats.org/officeDocument/2006/relationships/hyperlink" Target="https://www.sciencedirect.com/science/article/pii/B9780128175286000073"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65CBB373-66AF-4F12-A76D-6463A453BD6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510" y="0"/>
            <a:ext cx="12192000" cy="6937936"/>
          </a:xfrm>
          <a:prstGeom prst="rect">
            <a:avLst/>
          </a:prstGeom>
        </p:spPr>
      </p:pic>
      <p:pic>
        <p:nvPicPr>
          <p:cNvPr id="3" name="Picture 2">
            <a:extLst>
              <a:ext uri="{FF2B5EF4-FFF2-40B4-BE49-F238E27FC236}">
                <a16:creationId xmlns:a16="http://schemas.microsoft.com/office/drawing/2014/main" id="{3B5F3AF4-3CDF-492D-A575-F5A8B71C5987}"/>
              </a:ext>
            </a:extLst>
          </p:cNvPr>
          <p:cNvPicPr>
            <a:picLocks noChangeAspect="1"/>
          </p:cNvPicPr>
          <p:nvPr/>
        </p:nvPicPr>
        <p:blipFill>
          <a:blip r:embed="rId3">
            <a:extLst>
              <a:ext uri="{BEBA8EAE-BF5A-486C-A8C5-ECC9F3942E4B}">
                <a14:imgProps xmlns:a14="http://schemas.microsoft.com/office/drawing/2010/main">
                  <a14:imgLayer r:embed="rId4">
                    <a14:imgEffect>
                      <a14:artisticPastelsSmooth/>
                    </a14:imgEffect>
                  </a14:imgLayer>
                </a14:imgProps>
              </a:ext>
              <a:ext uri="{28A0092B-C50C-407E-A947-70E740481C1C}">
                <a14:useLocalDpi xmlns:a14="http://schemas.microsoft.com/office/drawing/2010/main" val="0"/>
              </a:ext>
            </a:extLst>
          </a:blip>
          <a:stretch>
            <a:fillRect/>
          </a:stretch>
        </p:blipFill>
        <p:spPr>
          <a:xfrm>
            <a:off x="10668001" y="3663594"/>
            <a:ext cx="1434390" cy="814834"/>
          </a:xfrm>
          <a:prstGeom prst="rect">
            <a:avLst/>
          </a:prstGeom>
          <a:effectLst>
            <a:reflection stA="99000" endPos="65000" dist="50800" dir="5400000" sy="-100000" algn="bl" rotWithShape="0"/>
          </a:effectLst>
        </p:spPr>
      </p:pic>
      <p:pic>
        <p:nvPicPr>
          <p:cNvPr id="6" name="Picture 5">
            <a:extLst>
              <a:ext uri="{FF2B5EF4-FFF2-40B4-BE49-F238E27FC236}">
                <a16:creationId xmlns:a16="http://schemas.microsoft.com/office/drawing/2014/main" id="{F3918D41-89A8-42AC-BE07-5EF75A1F547E}"/>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0" y="0"/>
            <a:ext cx="6451586" cy="6937936"/>
          </a:xfrm>
          <a:prstGeom prst="rect">
            <a:avLst/>
          </a:prstGeom>
        </p:spPr>
      </p:pic>
      <p:sp>
        <p:nvSpPr>
          <p:cNvPr id="7" name="TextBox 6">
            <a:extLst>
              <a:ext uri="{FF2B5EF4-FFF2-40B4-BE49-F238E27FC236}">
                <a16:creationId xmlns:a16="http://schemas.microsoft.com/office/drawing/2014/main" id="{30918137-7AA1-44E7-B055-ECAA611CC26B}"/>
              </a:ext>
            </a:extLst>
          </p:cNvPr>
          <p:cNvSpPr txBox="1"/>
          <p:nvPr/>
        </p:nvSpPr>
        <p:spPr>
          <a:xfrm>
            <a:off x="2820503" y="2793739"/>
            <a:ext cx="2532450" cy="2862322"/>
          </a:xfrm>
          <a:prstGeom prst="rect">
            <a:avLst/>
          </a:prstGeom>
          <a:noFill/>
        </p:spPr>
        <p:txBody>
          <a:bodyPr wrap="square" rtlCol="0">
            <a:spAutoFit/>
          </a:bodyPr>
          <a:lstStyle/>
          <a:p>
            <a:pPr algn="ctr"/>
            <a:r>
              <a:rPr lang="en-GB" sz="3600" dirty="0">
                <a:solidFill>
                  <a:schemeClr val="bg1"/>
                </a:solidFill>
                <a:latin typeface="Bradley Hand ITC" panose="03070402050302030203" pitchFamily="66" charset="0"/>
              </a:rPr>
              <a:t>The Principles of Learning and Teaching</a:t>
            </a:r>
          </a:p>
        </p:txBody>
      </p:sp>
      <p:pic>
        <p:nvPicPr>
          <p:cNvPr id="5" name="Picture 4">
            <a:extLst>
              <a:ext uri="{FF2B5EF4-FFF2-40B4-BE49-F238E27FC236}">
                <a16:creationId xmlns:a16="http://schemas.microsoft.com/office/drawing/2014/main" id="{C842C78F-0A4F-43FE-8932-824F0583E70E}"/>
              </a:ext>
            </a:extLst>
          </p:cNvPr>
          <p:cNvPicPr>
            <a:picLocks noChangeAspect="1"/>
          </p:cNvPicPr>
          <p:nvPr/>
        </p:nvPicPr>
        <p:blipFill rotWithShape="1">
          <a:blip r:embed="rId6">
            <a:extLst>
              <a:ext uri="{28A0092B-C50C-407E-A947-70E740481C1C}">
                <a14:useLocalDpi xmlns:a14="http://schemas.microsoft.com/office/drawing/2010/main" val="0"/>
              </a:ext>
            </a:extLst>
          </a:blip>
          <a:srcRect l="2202"/>
          <a:stretch/>
        </p:blipFill>
        <p:spPr>
          <a:xfrm>
            <a:off x="4508937" y="270839"/>
            <a:ext cx="1869076" cy="1051393"/>
          </a:xfrm>
          <a:prstGeom prst="ellipse">
            <a:avLst/>
          </a:prstGeom>
          <a:ln>
            <a:noFill/>
          </a:ln>
          <a:effectLst>
            <a:softEdge rad="112500"/>
          </a:effectLst>
        </p:spPr>
      </p:pic>
      <p:sp>
        <p:nvSpPr>
          <p:cNvPr id="4" name="TextBox 3">
            <a:extLst>
              <a:ext uri="{FF2B5EF4-FFF2-40B4-BE49-F238E27FC236}">
                <a16:creationId xmlns:a16="http://schemas.microsoft.com/office/drawing/2014/main" id="{0D66D784-9993-484D-9D1B-84FB3731B00D}"/>
              </a:ext>
            </a:extLst>
          </p:cNvPr>
          <p:cNvSpPr txBox="1"/>
          <p:nvPr/>
        </p:nvSpPr>
        <p:spPr>
          <a:xfrm rot="20042856">
            <a:off x="6550439" y="703094"/>
            <a:ext cx="2164707" cy="646331"/>
          </a:xfrm>
          <a:prstGeom prst="rect">
            <a:avLst/>
          </a:prstGeom>
          <a:noFill/>
        </p:spPr>
        <p:txBody>
          <a:bodyPr wrap="square" rtlCol="0">
            <a:spAutoFit/>
          </a:bodyPr>
          <a:lstStyle/>
          <a:p>
            <a:pPr algn="ctr"/>
            <a:r>
              <a:rPr lang="en-GB" dirty="0">
                <a:solidFill>
                  <a:schemeClr val="bg1"/>
                </a:solidFill>
                <a:latin typeface="Segoe Script" panose="030B0504020000000003" pitchFamily="66" charset="0"/>
              </a:rPr>
              <a:t>Classical </a:t>
            </a:r>
          </a:p>
          <a:p>
            <a:pPr algn="ctr"/>
            <a:r>
              <a:rPr lang="en-GB" dirty="0">
                <a:solidFill>
                  <a:schemeClr val="bg1"/>
                </a:solidFill>
                <a:latin typeface="Segoe Script" panose="030B0504020000000003" pitchFamily="66" charset="0"/>
              </a:rPr>
              <a:t>Conditioning</a:t>
            </a:r>
          </a:p>
        </p:txBody>
      </p:sp>
      <p:sp>
        <p:nvSpPr>
          <p:cNvPr id="10" name="TextBox 9">
            <a:extLst>
              <a:ext uri="{FF2B5EF4-FFF2-40B4-BE49-F238E27FC236}">
                <a16:creationId xmlns:a16="http://schemas.microsoft.com/office/drawing/2014/main" id="{0BAFC3E4-ED62-4B1D-836F-A000EF1CA36B}"/>
              </a:ext>
            </a:extLst>
          </p:cNvPr>
          <p:cNvSpPr txBox="1"/>
          <p:nvPr/>
        </p:nvSpPr>
        <p:spPr>
          <a:xfrm rot="726990">
            <a:off x="10220735" y="509817"/>
            <a:ext cx="1834255" cy="646331"/>
          </a:xfrm>
          <a:prstGeom prst="rect">
            <a:avLst/>
          </a:prstGeom>
          <a:noFill/>
        </p:spPr>
        <p:txBody>
          <a:bodyPr wrap="square" rtlCol="0">
            <a:spAutoFit/>
          </a:bodyPr>
          <a:lstStyle/>
          <a:p>
            <a:pPr algn="ctr"/>
            <a:r>
              <a:rPr lang="en-GB" dirty="0">
                <a:solidFill>
                  <a:schemeClr val="bg1"/>
                </a:solidFill>
                <a:latin typeface="Segoe Script" panose="030B0504020000000003" pitchFamily="66" charset="0"/>
              </a:rPr>
              <a:t>Operant</a:t>
            </a:r>
          </a:p>
          <a:p>
            <a:pPr algn="ctr"/>
            <a:r>
              <a:rPr lang="en-GB" dirty="0">
                <a:solidFill>
                  <a:schemeClr val="bg1"/>
                </a:solidFill>
                <a:latin typeface="Segoe Script" panose="030B0504020000000003" pitchFamily="66" charset="0"/>
              </a:rPr>
              <a:t>Conditioning</a:t>
            </a:r>
          </a:p>
        </p:txBody>
      </p:sp>
      <p:sp>
        <p:nvSpPr>
          <p:cNvPr id="12" name="TextBox 11">
            <a:extLst>
              <a:ext uri="{FF2B5EF4-FFF2-40B4-BE49-F238E27FC236}">
                <a16:creationId xmlns:a16="http://schemas.microsoft.com/office/drawing/2014/main" id="{BC1E9637-C1C6-4CA2-8208-7E0F9950653D}"/>
              </a:ext>
            </a:extLst>
          </p:cNvPr>
          <p:cNvSpPr txBox="1"/>
          <p:nvPr/>
        </p:nvSpPr>
        <p:spPr>
          <a:xfrm rot="20042856">
            <a:off x="7378261" y="1989772"/>
            <a:ext cx="3048000" cy="369332"/>
          </a:xfrm>
          <a:prstGeom prst="rect">
            <a:avLst/>
          </a:prstGeom>
          <a:noFill/>
        </p:spPr>
        <p:txBody>
          <a:bodyPr wrap="square" rtlCol="0">
            <a:spAutoFit/>
          </a:bodyPr>
          <a:lstStyle/>
          <a:p>
            <a:r>
              <a:rPr lang="en-GB" dirty="0">
                <a:solidFill>
                  <a:schemeClr val="bg1"/>
                </a:solidFill>
                <a:latin typeface="Segoe Script" panose="030B0504020000000003" pitchFamily="66" charset="0"/>
              </a:rPr>
              <a:t>Classical Conditioning</a:t>
            </a:r>
          </a:p>
        </p:txBody>
      </p:sp>
      <p:sp>
        <p:nvSpPr>
          <p:cNvPr id="15" name="TextBox 14">
            <a:extLst>
              <a:ext uri="{FF2B5EF4-FFF2-40B4-BE49-F238E27FC236}">
                <a16:creationId xmlns:a16="http://schemas.microsoft.com/office/drawing/2014/main" id="{FC865014-5309-4903-BFB5-B4F7BAA5EE71}"/>
              </a:ext>
            </a:extLst>
          </p:cNvPr>
          <p:cNvSpPr txBox="1"/>
          <p:nvPr/>
        </p:nvSpPr>
        <p:spPr>
          <a:xfrm>
            <a:off x="572752" y="796535"/>
            <a:ext cx="238890" cy="4185761"/>
          </a:xfrm>
          <a:prstGeom prst="rect">
            <a:avLst/>
          </a:prstGeom>
          <a:noFill/>
        </p:spPr>
        <p:txBody>
          <a:bodyPr wrap="square" rtlCol="0">
            <a:spAutoFit/>
          </a:bodyPr>
          <a:lstStyle/>
          <a:p>
            <a:r>
              <a:rPr lang="en-GB" sz="1400" dirty="0"/>
              <a:t>What is Behaviourism?</a:t>
            </a:r>
          </a:p>
        </p:txBody>
      </p:sp>
      <p:sp>
        <p:nvSpPr>
          <p:cNvPr id="16" name="TextBox 15">
            <a:extLst>
              <a:ext uri="{FF2B5EF4-FFF2-40B4-BE49-F238E27FC236}">
                <a16:creationId xmlns:a16="http://schemas.microsoft.com/office/drawing/2014/main" id="{154083AB-AA5C-4ECE-B5A6-E629E3256965}"/>
              </a:ext>
            </a:extLst>
          </p:cNvPr>
          <p:cNvSpPr txBox="1"/>
          <p:nvPr/>
        </p:nvSpPr>
        <p:spPr>
          <a:xfrm>
            <a:off x="8808386" y="6200553"/>
            <a:ext cx="3019661" cy="830997"/>
          </a:xfrm>
          <a:prstGeom prst="rect">
            <a:avLst/>
          </a:prstGeom>
          <a:noFill/>
        </p:spPr>
        <p:txBody>
          <a:bodyPr wrap="square" rtlCol="0">
            <a:spAutoFit/>
          </a:bodyPr>
          <a:lstStyle/>
          <a:p>
            <a:r>
              <a:rPr lang="en-GB" sz="4800" dirty="0">
                <a:latin typeface="Copperplate Gothic Light" panose="020B0604020202020204" pitchFamily="34" charset="0"/>
                <a:cs typeface="Aldhabi" panose="020B0604020202020204" pitchFamily="2" charset="-78"/>
              </a:rPr>
              <a:t>Skinner</a:t>
            </a:r>
          </a:p>
        </p:txBody>
      </p:sp>
      <p:sp>
        <p:nvSpPr>
          <p:cNvPr id="18" name="TextBox 17">
            <a:extLst>
              <a:ext uri="{FF2B5EF4-FFF2-40B4-BE49-F238E27FC236}">
                <a16:creationId xmlns:a16="http://schemas.microsoft.com/office/drawing/2014/main" id="{01982AD6-0723-47F1-A946-C00DBE5047C4}"/>
              </a:ext>
            </a:extLst>
          </p:cNvPr>
          <p:cNvSpPr txBox="1"/>
          <p:nvPr/>
        </p:nvSpPr>
        <p:spPr>
          <a:xfrm>
            <a:off x="8042301" y="4813213"/>
            <a:ext cx="3924300" cy="523220"/>
          </a:xfrm>
          <a:prstGeom prst="rect">
            <a:avLst/>
          </a:prstGeom>
          <a:noFill/>
        </p:spPr>
        <p:txBody>
          <a:bodyPr wrap="square" rtlCol="0">
            <a:spAutoFit/>
          </a:bodyPr>
          <a:lstStyle/>
          <a:p>
            <a:r>
              <a:rPr lang="en-GB" sz="2800" dirty="0">
                <a:latin typeface="Simplified Arabic Fixed" panose="020B0604020202020204" pitchFamily="49" charset="-78"/>
                <a:cs typeface="Simplified Arabic Fixed" panose="020B0604020202020204" pitchFamily="49" charset="-78"/>
              </a:rPr>
              <a:t>P I A G E T</a:t>
            </a:r>
          </a:p>
        </p:txBody>
      </p:sp>
      <p:sp>
        <p:nvSpPr>
          <p:cNvPr id="20" name="TextBox 19">
            <a:extLst>
              <a:ext uri="{FF2B5EF4-FFF2-40B4-BE49-F238E27FC236}">
                <a16:creationId xmlns:a16="http://schemas.microsoft.com/office/drawing/2014/main" id="{125A7A78-EB59-47E8-A3D6-BFB4FF606345}"/>
              </a:ext>
            </a:extLst>
          </p:cNvPr>
          <p:cNvSpPr txBox="1"/>
          <p:nvPr/>
        </p:nvSpPr>
        <p:spPr>
          <a:xfrm>
            <a:off x="8808386" y="5388198"/>
            <a:ext cx="3743226" cy="646331"/>
          </a:xfrm>
          <a:prstGeom prst="rect">
            <a:avLst/>
          </a:prstGeom>
          <a:noFill/>
        </p:spPr>
        <p:txBody>
          <a:bodyPr wrap="square" rtlCol="0">
            <a:spAutoFit/>
          </a:bodyPr>
          <a:lstStyle/>
          <a:p>
            <a:r>
              <a:rPr lang="en-GB" sz="3600" dirty="0">
                <a:latin typeface="Bodoni MT Poster Compressed" panose="020B0604020202020204" pitchFamily="18" charset="0"/>
                <a:cs typeface="Aldhabi" panose="020B0604020202020204" pitchFamily="2" charset="-78"/>
              </a:rPr>
              <a:t>B  E  H  A  V  I  O  U  R  I  S  M</a:t>
            </a:r>
          </a:p>
        </p:txBody>
      </p:sp>
      <p:sp>
        <p:nvSpPr>
          <p:cNvPr id="2" name="TextBox 1">
            <a:extLst>
              <a:ext uri="{FF2B5EF4-FFF2-40B4-BE49-F238E27FC236}">
                <a16:creationId xmlns:a16="http://schemas.microsoft.com/office/drawing/2014/main" id="{E9DD5A58-D878-48B7-A56B-47052F2687D6}"/>
              </a:ext>
            </a:extLst>
          </p:cNvPr>
          <p:cNvSpPr txBox="1"/>
          <p:nvPr/>
        </p:nvSpPr>
        <p:spPr>
          <a:xfrm>
            <a:off x="10509" y="6578600"/>
            <a:ext cx="624491" cy="184666"/>
          </a:xfrm>
          <a:prstGeom prst="rect">
            <a:avLst/>
          </a:prstGeom>
          <a:noFill/>
        </p:spPr>
        <p:txBody>
          <a:bodyPr wrap="square" rtlCol="0">
            <a:spAutoFit/>
          </a:bodyPr>
          <a:lstStyle/>
          <a:p>
            <a:r>
              <a:rPr lang="en-GB" sz="600" dirty="0"/>
              <a:t>Bing.com</a:t>
            </a:r>
          </a:p>
        </p:txBody>
      </p:sp>
      <p:sp>
        <p:nvSpPr>
          <p:cNvPr id="17" name="TextBox 16">
            <a:extLst>
              <a:ext uri="{FF2B5EF4-FFF2-40B4-BE49-F238E27FC236}">
                <a16:creationId xmlns:a16="http://schemas.microsoft.com/office/drawing/2014/main" id="{4E8187AF-23A6-448A-A87D-C753FF879BDA}"/>
              </a:ext>
            </a:extLst>
          </p:cNvPr>
          <p:cNvSpPr txBox="1"/>
          <p:nvPr/>
        </p:nvSpPr>
        <p:spPr>
          <a:xfrm>
            <a:off x="5702467" y="471788"/>
            <a:ext cx="613833" cy="215444"/>
          </a:xfrm>
          <a:prstGeom prst="rect">
            <a:avLst/>
          </a:prstGeom>
          <a:noFill/>
        </p:spPr>
        <p:txBody>
          <a:bodyPr wrap="square">
            <a:spAutoFit/>
          </a:bodyPr>
          <a:lstStyle/>
          <a:p>
            <a:r>
              <a:rPr lang="en-GB" sz="800" dirty="0"/>
              <a:t>Bing.com</a:t>
            </a:r>
          </a:p>
        </p:txBody>
      </p:sp>
    </p:spTree>
    <p:extLst>
      <p:ext uri="{BB962C8B-B14F-4D97-AF65-F5344CB8AC3E}">
        <p14:creationId xmlns:p14="http://schemas.microsoft.com/office/powerpoint/2010/main" val="108895783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2"/>
          <a:tile tx="0" ty="0" sx="100000" sy="100000" flip="none" algn="tl"/>
        </a:blip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27307742-BDDE-4FEA-A3F0-D2860FAC662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937936"/>
          </a:xfrm>
          <a:prstGeom prst="rect">
            <a:avLst/>
          </a:prstGeom>
        </p:spPr>
      </p:pic>
      <p:pic>
        <p:nvPicPr>
          <p:cNvPr id="10" name="Picture 9">
            <a:extLst>
              <a:ext uri="{FF2B5EF4-FFF2-40B4-BE49-F238E27FC236}">
                <a16:creationId xmlns:a16="http://schemas.microsoft.com/office/drawing/2014/main" id="{30AC4B9D-7BB5-457B-AFAC-13EF250CD580}"/>
              </a:ext>
            </a:extLst>
          </p:cNvPr>
          <p:cNvPicPr>
            <a:picLocks noChangeAspect="1"/>
          </p:cNvPicPr>
          <p:nvPr/>
        </p:nvPicPr>
        <p:blipFill rotWithShape="1">
          <a:blip r:embed="rId4"/>
          <a:srcRect l="69771" t="30755" r="10413" b="37492"/>
          <a:stretch/>
        </p:blipFill>
        <p:spPr>
          <a:xfrm>
            <a:off x="6198577" y="1196061"/>
            <a:ext cx="1461335" cy="1317133"/>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sp>
        <p:nvSpPr>
          <p:cNvPr id="17" name="Oval 16">
            <a:extLst>
              <a:ext uri="{FF2B5EF4-FFF2-40B4-BE49-F238E27FC236}">
                <a16:creationId xmlns:a16="http://schemas.microsoft.com/office/drawing/2014/main" id="{3ECEDF72-3641-41F0-BEF7-8A5E4F8DE04F}"/>
              </a:ext>
            </a:extLst>
          </p:cNvPr>
          <p:cNvSpPr/>
          <p:nvPr/>
        </p:nvSpPr>
        <p:spPr>
          <a:xfrm>
            <a:off x="271188" y="2983126"/>
            <a:ext cx="4619989" cy="391936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8" name="TextBox 17">
            <a:extLst>
              <a:ext uri="{FF2B5EF4-FFF2-40B4-BE49-F238E27FC236}">
                <a16:creationId xmlns:a16="http://schemas.microsoft.com/office/drawing/2014/main" id="{44372FFB-BCA3-4FD3-84ED-748DB4ED50AC}"/>
              </a:ext>
            </a:extLst>
          </p:cNvPr>
          <p:cNvSpPr txBox="1"/>
          <p:nvPr/>
        </p:nvSpPr>
        <p:spPr>
          <a:xfrm>
            <a:off x="4178453" y="4220473"/>
            <a:ext cx="646981" cy="261610"/>
          </a:xfrm>
          <a:prstGeom prst="rect">
            <a:avLst/>
          </a:prstGeom>
          <a:noFill/>
        </p:spPr>
        <p:txBody>
          <a:bodyPr wrap="square" rtlCol="0">
            <a:spAutoFit/>
          </a:bodyPr>
          <a:lstStyle/>
          <a:p>
            <a:r>
              <a:rPr lang="en-GB" sz="1100" dirty="0"/>
              <a:t>Teacher</a:t>
            </a:r>
          </a:p>
        </p:txBody>
      </p:sp>
      <p:sp>
        <p:nvSpPr>
          <p:cNvPr id="19" name="TextBox 18">
            <a:extLst>
              <a:ext uri="{FF2B5EF4-FFF2-40B4-BE49-F238E27FC236}">
                <a16:creationId xmlns:a16="http://schemas.microsoft.com/office/drawing/2014/main" id="{68EDDA76-BD95-4EF2-B77F-0C6975B1CAE7}"/>
              </a:ext>
            </a:extLst>
          </p:cNvPr>
          <p:cNvSpPr txBox="1"/>
          <p:nvPr/>
        </p:nvSpPr>
        <p:spPr>
          <a:xfrm>
            <a:off x="3341330" y="3405419"/>
            <a:ext cx="731038" cy="430887"/>
          </a:xfrm>
          <a:prstGeom prst="rect">
            <a:avLst/>
          </a:prstGeom>
          <a:noFill/>
        </p:spPr>
        <p:txBody>
          <a:bodyPr wrap="square" rtlCol="0">
            <a:spAutoFit/>
          </a:bodyPr>
          <a:lstStyle/>
          <a:p>
            <a:r>
              <a:rPr lang="en-GB" sz="1100" dirty="0"/>
              <a:t>Support Assistant</a:t>
            </a:r>
          </a:p>
        </p:txBody>
      </p:sp>
      <p:sp>
        <p:nvSpPr>
          <p:cNvPr id="23" name="TextBox 22">
            <a:extLst>
              <a:ext uri="{FF2B5EF4-FFF2-40B4-BE49-F238E27FC236}">
                <a16:creationId xmlns:a16="http://schemas.microsoft.com/office/drawing/2014/main" id="{375A75D2-2A5B-4455-B879-2F3EFE8905F1}"/>
              </a:ext>
            </a:extLst>
          </p:cNvPr>
          <p:cNvSpPr txBox="1"/>
          <p:nvPr/>
        </p:nvSpPr>
        <p:spPr>
          <a:xfrm>
            <a:off x="208583" y="4783671"/>
            <a:ext cx="646981" cy="261610"/>
          </a:xfrm>
          <a:prstGeom prst="rect">
            <a:avLst/>
          </a:prstGeom>
          <a:noFill/>
        </p:spPr>
        <p:txBody>
          <a:bodyPr wrap="square" rtlCol="0">
            <a:spAutoFit/>
          </a:bodyPr>
          <a:lstStyle/>
          <a:p>
            <a:r>
              <a:rPr lang="en-GB" sz="1100" dirty="0"/>
              <a:t>Police</a:t>
            </a:r>
          </a:p>
        </p:txBody>
      </p:sp>
      <p:sp>
        <p:nvSpPr>
          <p:cNvPr id="25" name="TextBox 24">
            <a:extLst>
              <a:ext uri="{FF2B5EF4-FFF2-40B4-BE49-F238E27FC236}">
                <a16:creationId xmlns:a16="http://schemas.microsoft.com/office/drawing/2014/main" id="{12A1F939-0024-45FE-A2C9-EFE252970722}"/>
              </a:ext>
            </a:extLst>
          </p:cNvPr>
          <p:cNvSpPr txBox="1"/>
          <p:nvPr/>
        </p:nvSpPr>
        <p:spPr>
          <a:xfrm>
            <a:off x="893367" y="3572515"/>
            <a:ext cx="646980" cy="430887"/>
          </a:xfrm>
          <a:prstGeom prst="rect">
            <a:avLst/>
          </a:prstGeom>
          <a:noFill/>
        </p:spPr>
        <p:txBody>
          <a:bodyPr wrap="square" rtlCol="0">
            <a:spAutoFit/>
          </a:bodyPr>
          <a:lstStyle/>
          <a:p>
            <a:r>
              <a:rPr lang="en-GB" sz="1100" dirty="0"/>
              <a:t>Head Teacher</a:t>
            </a:r>
          </a:p>
        </p:txBody>
      </p:sp>
      <p:sp>
        <p:nvSpPr>
          <p:cNvPr id="27" name="Oval 26">
            <a:extLst>
              <a:ext uri="{FF2B5EF4-FFF2-40B4-BE49-F238E27FC236}">
                <a16:creationId xmlns:a16="http://schemas.microsoft.com/office/drawing/2014/main" id="{1686DCEA-A65C-46AB-9B43-46B487DD9E8D}"/>
              </a:ext>
            </a:extLst>
          </p:cNvPr>
          <p:cNvSpPr/>
          <p:nvPr/>
        </p:nvSpPr>
        <p:spPr>
          <a:xfrm>
            <a:off x="608555" y="3733313"/>
            <a:ext cx="4006221" cy="3215013"/>
          </a:xfrm>
          <a:prstGeom prst="ellipse">
            <a:avLst/>
          </a:prstGeom>
          <a:solidFill>
            <a:srgbClr val="92D050"/>
          </a:solidFill>
          <a:ln>
            <a:solidFill>
              <a:srgbClr val="92D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8" name="Oval 27">
            <a:extLst>
              <a:ext uri="{FF2B5EF4-FFF2-40B4-BE49-F238E27FC236}">
                <a16:creationId xmlns:a16="http://schemas.microsoft.com/office/drawing/2014/main" id="{64ACB600-ADB3-487F-9652-9DDBB5488083}"/>
              </a:ext>
            </a:extLst>
          </p:cNvPr>
          <p:cNvSpPr/>
          <p:nvPr/>
        </p:nvSpPr>
        <p:spPr>
          <a:xfrm>
            <a:off x="921163" y="4306320"/>
            <a:ext cx="3271516" cy="2642006"/>
          </a:xfrm>
          <a:prstGeom prst="ellipse">
            <a:avLst/>
          </a:prstGeom>
          <a:solidFill>
            <a:schemeClr val="accent2"/>
          </a:solidFill>
          <a:ln>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1" name="Oval 30">
            <a:extLst>
              <a:ext uri="{FF2B5EF4-FFF2-40B4-BE49-F238E27FC236}">
                <a16:creationId xmlns:a16="http://schemas.microsoft.com/office/drawing/2014/main" id="{87A9CA07-9505-494E-B76B-B2488EFCE1BC}"/>
              </a:ext>
            </a:extLst>
          </p:cNvPr>
          <p:cNvSpPr/>
          <p:nvPr/>
        </p:nvSpPr>
        <p:spPr>
          <a:xfrm>
            <a:off x="1478558" y="5141603"/>
            <a:ext cx="2053369" cy="1794294"/>
          </a:xfrm>
          <a:prstGeom prst="ellipse">
            <a:avLst/>
          </a:prstGeom>
          <a:solidFill>
            <a:srgbClr val="F62837"/>
          </a:solidFill>
          <a:ln>
            <a:solidFill>
              <a:srgbClr val="CB2E19"/>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48" name="TextBox 2047">
            <a:extLst>
              <a:ext uri="{FF2B5EF4-FFF2-40B4-BE49-F238E27FC236}">
                <a16:creationId xmlns:a16="http://schemas.microsoft.com/office/drawing/2014/main" id="{7C8651A3-A9A7-455A-8033-97FEBB9364FD}"/>
              </a:ext>
            </a:extLst>
          </p:cNvPr>
          <p:cNvSpPr txBox="1"/>
          <p:nvPr/>
        </p:nvSpPr>
        <p:spPr>
          <a:xfrm>
            <a:off x="1917830" y="5867989"/>
            <a:ext cx="1167442" cy="600164"/>
          </a:xfrm>
          <a:prstGeom prst="rect">
            <a:avLst/>
          </a:prstGeom>
          <a:noFill/>
        </p:spPr>
        <p:txBody>
          <a:bodyPr wrap="square" rtlCol="0">
            <a:spAutoFit/>
          </a:bodyPr>
          <a:lstStyle/>
          <a:p>
            <a:pPr algn="ctr"/>
            <a:r>
              <a:rPr lang="en-GB" sz="1100" dirty="0"/>
              <a:t>Mum, Dad, Brothers and Sisters</a:t>
            </a:r>
          </a:p>
        </p:txBody>
      </p:sp>
      <p:sp>
        <p:nvSpPr>
          <p:cNvPr id="2049" name="TextBox 2048">
            <a:extLst>
              <a:ext uri="{FF2B5EF4-FFF2-40B4-BE49-F238E27FC236}">
                <a16:creationId xmlns:a16="http://schemas.microsoft.com/office/drawing/2014/main" id="{737ABD21-9BF4-47D9-B597-3DACDBB66465}"/>
              </a:ext>
            </a:extLst>
          </p:cNvPr>
          <p:cNvSpPr txBox="1"/>
          <p:nvPr/>
        </p:nvSpPr>
        <p:spPr>
          <a:xfrm>
            <a:off x="1766350" y="3165686"/>
            <a:ext cx="1463297" cy="276999"/>
          </a:xfrm>
          <a:prstGeom prst="rect">
            <a:avLst/>
          </a:prstGeom>
          <a:noFill/>
        </p:spPr>
        <p:txBody>
          <a:bodyPr wrap="square" rtlCol="0">
            <a:spAutoFit/>
          </a:bodyPr>
          <a:lstStyle/>
          <a:p>
            <a:r>
              <a:rPr lang="en-GB" sz="1200" b="1" i="1" dirty="0"/>
              <a:t>Circle of Exchange</a:t>
            </a:r>
          </a:p>
        </p:txBody>
      </p:sp>
      <p:sp>
        <p:nvSpPr>
          <p:cNvPr id="2051" name="TextBox 2050">
            <a:extLst>
              <a:ext uri="{FF2B5EF4-FFF2-40B4-BE49-F238E27FC236}">
                <a16:creationId xmlns:a16="http://schemas.microsoft.com/office/drawing/2014/main" id="{926FC297-4201-4704-A536-B0326DB7F843}"/>
              </a:ext>
            </a:extLst>
          </p:cNvPr>
          <p:cNvSpPr txBox="1"/>
          <p:nvPr/>
        </p:nvSpPr>
        <p:spPr>
          <a:xfrm>
            <a:off x="1126752" y="4936464"/>
            <a:ext cx="1167442" cy="261610"/>
          </a:xfrm>
          <a:prstGeom prst="rect">
            <a:avLst/>
          </a:prstGeom>
          <a:noFill/>
        </p:spPr>
        <p:txBody>
          <a:bodyPr wrap="square" rtlCol="0">
            <a:spAutoFit/>
          </a:bodyPr>
          <a:lstStyle/>
          <a:p>
            <a:r>
              <a:rPr lang="en-GB" sz="1100" dirty="0"/>
              <a:t>Grandparents</a:t>
            </a:r>
          </a:p>
        </p:txBody>
      </p:sp>
      <p:sp>
        <p:nvSpPr>
          <p:cNvPr id="2052" name="TextBox 2051">
            <a:extLst>
              <a:ext uri="{FF2B5EF4-FFF2-40B4-BE49-F238E27FC236}">
                <a16:creationId xmlns:a16="http://schemas.microsoft.com/office/drawing/2014/main" id="{3C86F449-F1C8-444C-AAF0-2E1EC808D257}"/>
              </a:ext>
            </a:extLst>
          </p:cNvPr>
          <p:cNvSpPr txBox="1"/>
          <p:nvPr/>
        </p:nvSpPr>
        <p:spPr>
          <a:xfrm>
            <a:off x="1710473" y="4509634"/>
            <a:ext cx="1527253" cy="276999"/>
          </a:xfrm>
          <a:prstGeom prst="rect">
            <a:avLst/>
          </a:prstGeom>
          <a:noFill/>
        </p:spPr>
        <p:txBody>
          <a:bodyPr wrap="square" rtlCol="0">
            <a:spAutoFit/>
          </a:bodyPr>
          <a:lstStyle/>
          <a:p>
            <a:pPr algn="ctr"/>
            <a:r>
              <a:rPr lang="en-GB" sz="1200" b="1" i="1" dirty="0"/>
              <a:t>Circle of Friendship</a:t>
            </a:r>
          </a:p>
        </p:txBody>
      </p:sp>
      <p:sp>
        <p:nvSpPr>
          <p:cNvPr id="2053" name="TextBox 2052">
            <a:extLst>
              <a:ext uri="{FF2B5EF4-FFF2-40B4-BE49-F238E27FC236}">
                <a16:creationId xmlns:a16="http://schemas.microsoft.com/office/drawing/2014/main" id="{8729B27C-CDFA-4DC5-B817-93F75693AB2E}"/>
              </a:ext>
            </a:extLst>
          </p:cNvPr>
          <p:cNvSpPr txBox="1"/>
          <p:nvPr/>
        </p:nvSpPr>
        <p:spPr>
          <a:xfrm>
            <a:off x="2919772" y="4860388"/>
            <a:ext cx="1167442" cy="261610"/>
          </a:xfrm>
          <a:prstGeom prst="rect">
            <a:avLst/>
          </a:prstGeom>
          <a:noFill/>
        </p:spPr>
        <p:txBody>
          <a:bodyPr wrap="square" rtlCol="0">
            <a:spAutoFit/>
          </a:bodyPr>
          <a:lstStyle/>
          <a:p>
            <a:r>
              <a:rPr lang="en-GB" sz="1100" dirty="0"/>
              <a:t>Aunt/Uncle</a:t>
            </a:r>
          </a:p>
        </p:txBody>
      </p:sp>
      <p:sp>
        <p:nvSpPr>
          <p:cNvPr id="2054" name="TextBox 2053">
            <a:extLst>
              <a:ext uri="{FF2B5EF4-FFF2-40B4-BE49-F238E27FC236}">
                <a16:creationId xmlns:a16="http://schemas.microsoft.com/office/drawing/2014/main" id="{EBEE319E-44D2-4233-A542-41009C8C5CA6}"/>
              </a:ext>
            </a:extLst>
          </p:cNvPr>
          <p:cNvSpPr txBox="1"/>
          <p:nvPr/>
        </p:nvSpPr>
        <p:spPr>
          <a:xfrm>
            <a:off x="3503493" y="5983105"/>
            <a:ext cx="1167442" cy="261610"/>
          </a:xfrm>
          <a:prstGeom prst="rect">
            <a:avLst/>
          </a:prstGeom>
          <a:noFill/>
        </p:spPr>
        <p:txBody>
          <a:bodyPr wrap="square" rtlCol="0">
            <a:spAutoFit/>
          </a:bodyPr>
          <a:lstStyle/>
          <a:p>
            <a:r>
              <a:rPr lang="en-GB" sz="1100" dirty="0"/>
              <a:t>Cousins</a:t>
            </a:r>
          </a:p>
        </p:txBody>
      </p:sp>
      <p:sp>
        <p:nvSpPr>
          <p:cNvPr id="2055" name="TextBox 2054">
            <a:extLst>
              <a:ext uri="{FF2B5EF4-FFF2-40B4-BE49-F238E27FC236}">
                <a16:creationId xmlns:a16="http://schemas.microsoft.com/office/drawing/2014/main" id="{B5D92416-6EA8-4C79-88E3-1CD8979DF71E}"/>
              </a:ext>
            </a:extLst>
          </p:cNvPr>
          <p:cNvSpPr txBox="1"/>
          <p:nvPr/>
        </p:nvSpPr>
        <p:spPr>
          <a:xfrm>
            <a:off x="654843" y="4639769"/>
            <a:ext cx="639412" cy="430887"/>
          </a:xfrm>
          <a:prstGeom prst="rect">
            <a:avLst/>
          </a:prstGeom>
          <a:noFill/>
        </p:spPr>
        <p:txBody>
          <a:bodyPr wrap="square" rtlCol="0">
            <a:spAutoFit/>
          </a:bodyPr>
          <a:lstStyle/>
          <a:p>
            <a:r>
              <a:rPr lang="en-GB" sz="1100" dirty="0"/>
              <a:t>School Friends</a:t>
            </a:r>
          </a:p>
        </p:txBody>
      </p:sp>
      <p:sp>
        <p:nvSpPr>
          <p:cNvPr id="2056" name="TextBox 2055">
            <a:extLst>
              <a:ext uri="{FF2B5EF4-FFF2-40B4-BE49-F238E27FC236}">
                <a16:creationId xmlns:a16="http://schemas.microsoft.com/office/drawing/2014/main" id="{2CDC9CD2-7C20-4080-8F13-64E4118C9918}"/>
              </a:ext>
            </a:extLst>
          </p:cNvPr>
          <p:cNvSpPr txBox="1"/>
          <p:nvPr/>
        </p:nvSpPr>
        <p:spPr>
          <a:xfrm>
            <a:off x="1898379" y="3863223"/>
            <a:ext cx="1461066" cy="261610"/>
          </a:xfrm>
          <a:prstGeom prst="rect">
            <a:avLst/>
          </a:prstGeom>
          <a:noFill/>
        </p:spPr>
        <p:txBody>
          <a:bodyPr wrap="square" rtlCol="0">
            <a:spAutoFit/>
          </a:bodyPr>
          <a:lstStyle/>
          <a:p>
            <a:pPr algn="ctr"/>
            <a:r>
              <a:rPr lang="en-GB" sz="1100" b="1" i="1" dirty="0"/>
              <a:t>Circle of Participation</a:t>
            </a:r>
          </a:p>
        </p:txBody>
      </p:sp>
      <p:sp>
        <p:nvSpPr>
          <p:cNvPr id="2057" name="TextBox 2056">
            <a:extLst>
              <a:ext uri="{FF2B5EF4-FFF2-40B4-BE49-F238E27FC236}">
                <a16:creationId xmlns:a16="http://schemas.microsoft.com/office/drawing/2014/main" id="{380ADDF8-916C-449A-93C0-E3F0B0A7D64A}"/>
              </a:ext>
            </a:extLst>
          </p:cNvPr>
          <p:cNvSpPr txBox="1"/>
          <p:nvPr/>
        </p:nvSpPr>
        <p:spPr>
          <a:xfrm>
            <a:off x="3990680" y="4774374"/>
            <a:ext cx="1167442" cy="430887"/>
          </a:xfrm>
          <a:prstGeom prst="rect">
            <a:avLst/>
          </a:prstGeom>
          <a:noFill/>
        </p:spPr>
        <p:txBody>
          <a:bodyPr wrap="square" rtlCol="0">
            <a:spAutoFit/>
          </a:bodyPr>
          <a:lstStyle/>
          <a:p>
            <a:r>
              <a:rPr lang="en-GB" sz="1100" dirty="0"/>
              <a:t>Parents’ </a:t>
            </a:r>
          </a:p>
          <a:p>
            <a:r>
              <a:rPr lang="en-GB" sz="1100" dirty="0"/>
              <a:t>friends</a:t>
            </a:r>
          </a:p>
        </p:txBody>
      </p:sp>
      <p:sp>
        <p:nvSpPr>
          <p:cNvPr id="2058" name="TextBox 2057">
            <a:extLst>
              <a:ext uri="{FF2B5EF4-FFF2-40B4-BE49-F238E27FC236}">
                <a16:creationId xmlns:a16="http://schemas.microsoft.com/office/drawing/2014/main" id="{AEE8840C-A947-43B0-80C3-340A2B2BE646}"/>
              </a:ext>
            </a:extLst>
          </p:cNvPr>
          <p:cNvSpPr txBox="1"/>
          <p:nvPr/>
        </p:nvSpPr>
        <p:spPr>
          <a:xfrm>
            <a:off x="2866745" y="4101216"/>
            <a:ext cx="1167442" cy="261610"/>
          </a:xfrm>
          <a:prstGeom prst="rect">
            <a:avLst/>
          </a:prstGeom>
          <a:noFill/>
        </p:spPr>
        <p:txBody>
          <a:bodyPr wrap="square" rtlCol="0">
            <a:spAutoFit/>
          </a:bodyPr>
          <a:lstStyle/>
          <a:p>
            <a:endParaRPr lang="en-GB" sz="1100" dirty="0"/>
          </a:p>
        </p:txBody>
      </p:sp>
      <p:sp>
        <p:nvSpPr>
          <p:cNvPr id="2059" name="TextBox 2058">
            <a:extLst>
              <a:ext uri="{FF2B5EF4-FFF2-40B4-BE49-F238E27FC236}">
                <a16:creationId xmlns:a16="http://schemas.microsoft.com/office/drawing/2014/main" id="{F7AF7620-B28A-4EC8-A3F8-C159D8DEEB03}"/>
              </a:ext>
            </a:extLst>
          </p:cNvPr>
          <p:cNvSpPr txBox="1"/>
          <p:nvPr/>
        </p:nvSpPr>
        <p:spPr>
          <a:xfrm>
            <a:off x="875647" y="5415631"/>
            <a:ext cx="1167442" cy="261610"/>
          </a:xfrm>
          <a:prstGeom prst="rect">
            <a:avLst/>
          </a:prstGeom>
          <a:noFill/>
        </p:spPr>
        <p:txBody>
          <a:bodyPr wrap="square" rtlCol="0">
            <a:spAutoFit/>
          </a:bodyPr>
          <a:lstStyle/>
          <a:p>
            <a:r>
              <a:rPr lang="en-GB" sz="1100" dirty="0"/>
              <a:t>Godparents</a:t>
            </a:r>
          </a:p>
        </p:txBody>
      </p:sp>
      <p:sp>
        <p:nvSpPr>
          <p:cNvPr id="2060" name="TextBox 2059">
            <a:extLst>
              <a:ext uri="{FF2B5EF4-FFF2-40B4-BE49-F238E27FC236}">
                <a16:creationId xmlns:a16="http://schemas.microsoft.com/office/drawing/2014/main" id="{0621C0D9-3258-45DC-94D9-764EFD7B9B31}"/>
              </a:ext>
            </a:extLst>
          </p:cNvPr>
          <p:cNvSpPr txBox="1"/>
          <p:nvPr/>
        </p:nvSpPr>
        <p:spPr>
          <a:xfrm>
            <a:off x="3183828" y="4206391"/>
            <a:ext cx="1167442" cy="261610"/>
          </a:xfrm>
          <a:prstGeom prst="rect">
            <a:avLst/>
          </a:prstGeom>
          <a:noFill/>
        </p:spPr>
        <p:txBody>
          <a:bodyPr wrap="square" rtlCol="0">
            <a:spAutoFit/>
          </a:bodyPr>
          <a:lstStyle/>
          <a:p>
            <a:r>
              <a:rPr lang="en-GB" sz="1100" dirty="0"/>
              <a:t>Youth Clubs</a:t>
            </a:r>
          </a:p>
        </p:txBody>
      </p:sp>
      <p:sp>
        <p:nvSpPr>
          <p:cNvPr id="2061" name="TextBox 2060">
            <a:extLst>
              <a:ext uri="{FF2B5EF4-FFF2-40B4-BE49-F238E27FC236}">
                <a16:creationId xmlns:a16="http://schemas.microsoft.com/office/drawing/2014/main" id="{DDCA8677-160A-4633-82B0-8081E9DEA951}"/>
              </a:ext>
            </a:extLst>
          </p:cNvPr>
          <p:cNvSpPr txBox="1"/>
          <p:nvPr/>
        </p:nvSpPr>
        <p:spPr>
          <a:xfrm>
            <a:off x="3329644" y="5294906"/>
            <a:ext cx="1167442" cy="261610"/>
          </a:xfrm>
          <a:prstGeom prst="rect">
            <a:avLst/>
          </a:prstGeom>
          <a:noFill/>
        </p:spPr>
        <p:txBody>
          <a:bodyPr wrap="square" rtlCol="0">
            <a:spAutoFit/>
          </a:bodyPr>
          <a:lstStyle/>
          <a:p>
            <a:r>
              <a:rPr lang="en-GB" sz="1100" dirty="0"/>
              <a:t>Neighbours</a:t>
            </a:r>
          </a:p>
        </p:txBody>
      </p:sp>
      <p:sp>
        <p:nvSpPr>
          <p:cNvPr id="2062" name="TextBox 2061">
            <a:extLst>
              <a:ext uri="{FF2B5EF4-FFF2-40B4-BE49-F238E27FC236}">
                <a16:creationId xmlns:a16="http://schemas.microsoft.com/office/drawing/2014/main" id="{4AD28408-A03C-4F71-B79C-3DA6373BD3AF}"/>
              </a:ext>
            </a:extLst>
          </p:cNvPr>
          <p:cNvSpPr txBox="1"/>
          <p:nvPr/>
        </p:nvSpPr>
        <p:spPr>
          <a:xfrm>
            <a:off x="1923891" y="5435364"/>
            <a:ext cx="1375548" cy="276999"/>
          </a:xfrm>
          <a:prstGeom prst="rect">
            <a:avLst/>
          </a:prstGeom>
          <a:noFill/>
        </p:spPr>
        <p:txBody>
          <a:bodyPr wrap="square" rtlCol="0">
            <a:spAutoFit/>
          </a:bodyPr>
          <a:lstStyle/>
          <a:p>
            <a:r>
              <a:rPr lang="en-GB" sz="1200" b="1" i="1" dirty="0"/>
              <a:t>Circle of intimacy</a:t>
            </a:r>
          </a:p>
        </p:txBody>
      </p:sp>
      <p:sp>
        <p:nvSpPr>
          <p:cNvPr id="2063" name="TextBox 2062">
            <a:extLst>
              <a:ext uri="{FF2B5EF4-FFF2-40B4-BE49-F238E27FC236}">
                <a16:creationId xmlns:a16="http://schemas.microsoft.com/office/drawing/2014/main" id="{BC5B9780-808D-4677-94C8-B07D712329C8}"/>
              </a:ext>
            </a:extLst>
          </p:cNvPr>
          <p:cNvSpPr txBox="1"/>
          <p:nvPr/>
        </p:nvSpPr>
        <p:spPr>
          <a:xfrm>
            <a:off x="8949114" y="1094450"/>
            <a:ext cx="2012012" cy="1200329"/>
          </a:xfrm>
          <a:prstGeom prst="rect">
            <a:avLst/>
          </a:prstGeom>
        </p:spPr>
        <p:style>
          <a:lnRef idx="1">
            <a:schemeClr val="accent6"/>
          </a:lnRef>
          <a:fillRef idx="2">
            <a:schemeClr val="accent6"/>
          </a:fillRef>
          <a:effectRef idx="1">
            <a:schemeClr val="accent6"/>
          </a:effectRef>
          <a:fontRef idx="minor">
            <a:schemeClr val="dk1"/>
          </a:fontRef>
        </p:style>
        <p:txBody>
          <a:bodyPr wrap="square" rtlCol="0">
            <a:spAutoFit/>
          </a:bodyPr>
          <a:lstStyle/>
          <a:p>
            <a:r>
              <a:rPr lang="en-GB" sz="1200" dirty="0">
                <a:latin typeface="Gloucester MT Extra Condensed" panose="02030808020601010101" pitchFamily="18" charset="0"/>
              </a:rPr>
              <a:t>A Behaviour is an external visual sign shown which communicates how a person may be feeling; often without verbal communication. Without behaviour, much information about the person would pass unknown to others. (study.com)</a:t>
            </a:r>
          </a:p>
        </p:txBody>
      </p:sp>
      <p:pic>
        <p:nvPicPr>
          <p:cNvPr id="2067" name="Picture 2066" descr="A picture containing person, looking, holding, young&#10;&#10;Description automatically generated">
            <a:extLst>
              <a:ext uri="{FF2B5EF4-FFF2-40B4-BE49-F238E27FC236}">
                <a16:creationId xmlns:a16="http://schemas.microsoft.com/office/drawing/2014/main" id="{EC66DF4B-9983-43F5-877F-247B607EFE06}"/>
              </a:ext>
            </a:extLst>
          </p:cNvPr>
          <p:cNvPicPr>
            <a:picLocks noChangeAspect="1"/>
          </p:cNvPicPr>
          <p:nvPr/>
        </p:nvPicPr>
        <p:blipFill rotWithShape="1">
          <a:blip r:embed="rId5">
            <a:extLst>
              <a:ext uri="{28A0092B-C50C-407E-A947-70E740481C1C}">
                <a14:useLocalDpi xmlns:a14="http://schemas.microsoft.com/office/drawing/2010/main" val="0"/>
              </a:ext>
            </a:extLst>
          </a:blip>
          <a:srcRect l="23859" b="9747"/>
          <a:stretch/>
        </p:blipFill>
        <p:spPr>
          <a:xfrm>
            <a:off x="10516950" y="20323"/>
            <a:ext cx="1700938" cy="1447517"/>
          </a:xfrm>
          <a:prstGeom prst="ellipse">
            <a:avLst/>
          </a:prstGeom>
          <a:ln>
            <a:noFill/>
          </a:ln>
          <a:effectLst>
            <a:softEdge rad="112500"/>
          </a:effectLst>
        </p:spPr>
      </p:pic>
      <p:sp>
        <p:nvSpPr>
          <p:cNvPr id="2073" name="TextBox 2072">
            <a:extLst>
              <a:ext uri="{FF2B5EF4-FFF2-40B4-BE49-F238E27FC236}">
                <a16:creationId xmlns:a16="http://schemas.microsoft.com/office/drawing/2014/main" id="{F6DA87E3-D3C7-405E-A773-631D545C5BA4}"/>
              </a:ext>
            </a:extLst>
          </p:cNvPr>
          <p:cNvSpPr txBox="1"/>
          <p:nvPr/>
        </p:nvSpPr>
        <p:spPr>
          <a:xfrm>
            <a:off x="4845997" y="5783116"/>
            <a:ext cx="2948095" cy="954107"/>
          </a:xfrm>
          <a:prstGeom prst="rect">
            <a:avLst/>
          </a:prstGeom>
        </p:spPr>
        <p:style>
          <a:lnRef idx="1">
            <a:schemeClr val="accent2"/>
          </a:lnRef>
          <a:fillRef idx="2">
            <a:schemeClr val="accent2"/>
          </a:fillRef>
          <a:effectRef idx="1">
            <a:schemeClr val="accent2"/>
          </a:effectRef>
          <a:fontRef idx="minor">
            <a:schemeClr val="dk1"/>
          </a:fontRef>
        </p:style>
        <p:txBody>
          <a:bodyPr wrap="square" rtlCol="0">
            <a:spAutoFit/>
          </a:bodyPr>
          <a:lstStyle/>
          <a:p>
            <a:r>
              <a:rPr lang="en-GB" sz="800" dirty="0">
                <a:solidFill>
                  <a:schemeClr val="bg1"/>
                </a:solidFill>
              </a:rPr>
              <a:t>An infant’s behaviour is learnt behaviour which stems from the child’s </a:t>
            </a:r>
            <a:r>
              <a:rPr lang="en-GB" sz="800" b="1" i="1" dirty="0">
                <a:solidFill>
                  <a:schemeClr val="bg1"/>
                </a:solidFill>
              </a:rPr>
              <a:t>circle of intimacy.</a:t>
            </a:r>
            <a:r>
              <a:rPr lang="en-GB" sz="800" dirty="0">
                <a:solidFill>
                  <a:schemeClr val="bg1"/>
                </a:solidFill>
              </a:rPr>
              <a:t> Between the ages of 0 and 5 a child will learnt o read facial expressions from others. The child will mirror these expressions and accept them as the usual and normal behaviour. For example, if a child receives negative or angry responses</a:t>
            </a:r>
            <a:r>
              <a:rPr lang="en-GB" sz="800" b="1" i="1" dirty="0">
                <a:solidFill>
                  <a:schemeClr val="bg1"/>
                </a:solidFill>
              </a:rPr>
              <a:t>, the child will continue to reflect these responses in other environments.</a:t>
            </a:r>
          </a:p>
        </p:txBody>
      </p:sp>
      <p:sp>
        <p:nvSpPr>
          <p:cNvPr id="2074" name="TextBox 2073">
            <a:extLst>
              <a:ext uri="{FF2B5EF4-FFF2-40B4-BE49-F238E27FC236}">
                <a16:creationId xmlns:a16="http://schemas.microsoft.com/office/drawing/2014/main" id="{4D600DF9-F0DF-46D9-80CB-65910A704CA5}"/>
              </a:ext>
            </a:extLst>
          </p:cNvPr>
          <p:cNvSpPr txBox="1"/>
          <p:nvPr/>
        </p:nvSpPr>
        <p:spPr>
          <a:xfrm>
            <a:off x="5084933" y="3428489"/>
            <a:ext cx="1167442" cy="261610"/>
          </a:xfrm>
          <a:prstGeom prst="rect">
            <a:avLst/>
          </a:prstGeom>
          <a:noFill/>
        </p:spPr>
        <p:txBody>
          <a:bodyPr wrap="square" rtlCol="0">
            <a:spAutoFit/>
          </a:bodyPr>
          <a:lstStyle/>
          <a:p>
            <a:endParaRPr lang="en-GB" sz="1100" dirty="0"/>
          </a:p>
        </p:txBody>
      </p:sp>
      <p:sp>
        <p:nvSpPr>
          <p:cNvPr id="2075" name="TextBox 2074">
            <a:extLst>
              <a:ext uri="{FF2B5EF4-FFF2-40B4-BE49-F238E27FC236}">
                <a16:creationId xmlns:a16="http://schemas.microsoft.com/office/drawing/2014/main" id="{C4264F6D-669A-4B52-8092-30FBA231D178}"/>
              </a:ext>
            </a:extLst>
          </p:cNvPr>
          <p:cNvSpPr txBox="1"/>
          <p:nvPr/>
        </p:nvSpPr>
        <p:spPr>
          <a:xfrm>
            <a:off x="4840168" y="4029874"/>
            <a:ext cx="2926953" cy="1615827"/>
          </a:xfrm>
          <a:prstGeom prst="rect">
            <a:avLst/>
          </a:prstGeom>
          <a:gradFill flip="none" rotWithShape="1">
            <a:gsLst>
              <a:gs pos="0">
                <a:schemeClr val="accent2">
                  <a:lumMod val="67000"/>
                </a:schemeClr>
              </a:gs>
              <a:gs pos="48000">
                <a:schemeClr val="accent2">
                  <a:lumMod val="97000"/>
                  <a:lumOff val="3000"/>
                </a:schemeClr>
              </a:gs>
              <a:gs pos="100000">
                <a:schemeClr val="accent2">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wrap="square" rtlCol="0">
            <a:spAutoFit/>
          </a:bodyPr>
          <a:lstStyle/>
          <a:p>
            <a:r>
              <a:rPr lang="en-GB" sz="900" dirty="0"/>
              <a:t>Within the circle of friendship, children learn that one to one relationships can be formed outside of the home environment where self-esteem will often be boosted. Children will learn to respond in a  variety of ways according to the environment. Stepping into the circle of friendship, a child will learn to adapt to a variety of environments. For example, a behaviour accepted in the child’s home may not be accepted at a friend’s home. Therefore, the child will need to be able to adapt and change their behaviour </a:t>
            </a:r>
          </a:p>
          <a:p>
            <a:endParaRPr lang="en-GB" sz="900" dirty="0"/>
          </a:p>
        </p:txBody>
      </p:sp>
      <p:sp>
        <p:nvSpPr>
          <p:cNvPr id="2076" name="Arrow: Striped Right 2075">
            <a:extLst>
              <a:ext uri="{FF2B5EF4-FFF2-40B4-BE49-F238E27FC236}">
                <a16:creationId xmlns:a16="http://schemas.microsoft.com/office/drawing/2014/main" id="{60B49DF3-619C-4486-8D5A-20EED320E3B8}"/>
              </a:ext>
            </a:extLst>
          </p:cNvPr>
          <p:cNvSpPr/>
          <p:nvPr/>
        </p:nvSpPr>
        <p:spPr>
          <a:xfrm rot="20314322">
            <a:off x="3973706" y="5402207"/>
            <a:ext cx="1042556" cy="404436"/>
          </a:xfrm>
          <a:prstGeom prst="stripedRightArrow">
            <a:avLst/>
          </a:prstGeom>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lin ang="0" scaled="1"/>
            <a:tileRect/>
          </a:gradFill>
          <a:ln w="9525" cap="flat" cmpd="sng" algn="ctr">
            <a:solidFill>
              <a:schemeClr val="dk1"/>
            </a:solidFill>
            <a:prstDash val="solid"/>
            <a:round/>
            <a:headEnd type="none" w="med" len="med"/>
            <a:tailEnd type="none" w="med" len="med"/>
          </a:ln>
        </p:spPr>
        <p:style>
          <a:lnRef idx="0">
            <a:scrgbClr r="0" g="0" b="0"/>
          </a:lnRef>
          <a:fillRef idx="0">
            <a:scrgbClr r="0" g="0" b="0"/>
          </a:fillRef>
          <a:effectRef idx="0">
            <a:scrgbClr r="0" g="0" b="0"/>
          </a:effectRef>
          <a:fontRef idx="minor">
            <a:schemeClr val="dk1"/>
          </a:fontRef>
        </p:style>
        <p:txBody>
          <a:bodyPr rtlCol="0" anchor="ctr"/>
          <a:lstStyle/>
          <a:p>
            <a:pPr algn="ctr"/>
            <a:endParaRPr lang="en-GB"/>
          </a:p>
        </p:txBody>
      </p:sp>
      <p:sp>
        <p:nvSpPr>
          <p:cNvPr id="2077" name="Arrow: Striped Right 2076">
            <a:extLst>
              <a:ext uri="{FF2B5EF4-FFF2-40B4-BE49-F238E27FC236}">
                <a16:creationId xmlns:a16="http://schemas.microsoft.com/office/drawing/2014/main" id="{83D40DDE-70E0-4AEA-831F-AE24CA6B2F31}"/>
              </a:ext>
            </a:extLst>
          </p:cNvPr>
          <p:cNvSpPr/>
          <p:nvPr/>
        </p:nvSpPr>
        <p:spPr>
          <a:xfrm>
            <a:off x="3183827" y="6312542"/>
            <a:ext cx="1707349" cy="404436"/>
          </a:xfrm>
          <a:prstGeom prst="stripedRightArrow">
            <a:avLst/>
          </a:prstGeom>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lin ang="0" scaled="1"/>
            <a:tileRect/>
          </a:gradFill>
          <a:ln w="9525" cap="flat" cmpd="sng" algn="ctr">
            <a:solidFill>
              <a:schemeClr val="dk1"/>
            </a:solidFill>
            <a:prstDash val="solid"/>
            <a:round/>
            <a:headEnd type="none" w="med" len="med"/>
            <a:tailEnd type="none" w="med" len="med"/>
          </a:ln>
        </p:spPr>
        <p:style>
          <a:lnRef idx="0">
            <a:scrgbClr r="0" g="0" b="0"/>
          </a:lnRef>
          <a:fillRef idx="0">
            <a:scrgbClr r="0" g="0" b="0"/>
          </a:fillRef>
          <a:effectRef idx="0">
            <a:scrgbClr r="0" g="0" b="0"/>
          </a:effectRef>
          <a:fontRef idx="minor">
            <a:schemeClr val="dk1"/>
          </a:fontRef>
        </p:style>
        <p:txBody>
          <a:bodyPr rtlCol="0" anchor="ctr"/>
          <a:lstStyle/>
          <a:p>
            <a:pPr algn="ctr"/>
            <a:endParaRPr lang="en-GB"/>
          </a:p>
        </p:txBody>
      </p:sp>
      <p:sp>
        <p:nvSpPr>
          <p:cNvPr id="33" name="TextBox 32">
            <a:extLst>
              <a:ext uri="{FF2B5EF4-FFF2-40B4-BE49-F238E27FC236}">
                <a16:creationId xmlns:a16="http://schemas.microsoft.com/office/drawing/2014/main" id="{0FE932C4-C756-4F3B-8A14-D3FA3B866528}"/>
              </a:ext>
            </a:extLst>
          </p:cNvPr>
          <p:cNvSpPr txBox="1"/>
          <p:nvPr/>
        </p:nvSpPr>
        <p:spPr>
          <a:xfrm>
            <a:off x="4441272" y="2891142"/>
            <a:ext cx="3005185" cy="923330"/>
          </a:xfrm>
          <a:prstGeom prst="rect">
            <a:avLst/>
          </a:prstGeom>
          <a:gradFill flip="none" rotWithShape="1">
            <a:gsLst>
              <a:gs pos="0">
                <a:schemeClr val="accent6">
                  <a:lumMod val="67000"/>
                </a:schemeClr>
              </a:gs>
              <a:gs pos="48000">
                <a:schemeClr val="accent6">
                  <a:lumMod val="97000"/>
                  <a:lumOff val="3000"/>
                </a:schemeClr>
              </a:gs>
              <a:gs pos="100000">
                <a:schemeClr val="accent6">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wrap="square" rtlCol="0">
            <a:spAutoFit/>
          </a:bodyPr>
          <a:lstStyle/>
          <a:p>
            <a:r>
              <a:rPr lang="en-GB" sz="900" dirty="0"/>
              <a:t>The involvement of social activities will provide the skills to children to be able to react to further behavioural expectations. Children will become aware of others learn their role within relationships. Unacceptable behaviour must be corrected children risk bringing these behaviours into the circle of exchange.</a:t>
            </a:r>
          </a:p>
        </p:txBody>
      </p:sp>
      <p:sp>
        <p:nvSpPr>
          <p:cNvPr id="35" name="TextBox 34">
            <a:extLst>
              <a:ext uri="{FF2B5EF4-FFF2-40B4-BE49-F238E27FC236}">
                <a16:creationId xmlns:a16="http://schemas.microsoft.com/office/drawing/2014/main" id="{E9238851-B6C6-43BF-8E2A-070E0A95C0CE}"/>
              </a:ext>
            </a:extLst>
          </p:cNvPr>
          <p:cNvSpPr txBox="1"/>
          <p:nvPr/>
        </p:nvSpPr>
        <p:spPr>
          <a:xfrm>
            <a:off x="1183287" y="4151750"/>
            <a:ext cx="1167442" cy="430887"/>
          </a:xfrm>
          <a:prstGeom prst="rect">
            <a:avLst/>
          </a:prstGeom>
          <a:noFill/>
        </p:spPr>
        <p:txBody>
          <a:bodyPr wrap="square" rtlCol="0">
            <a:spAutoFit/>
          </a:bodyPr>
          <a:lstStyle/>
          <a:p>
            <a:r>
              <a:rPr lang="en-GB" sz="1100" dirty="0"/>
              <a:t>People in the park</a:t>
            </a:r>
          </a:p>
        </p:txBody>
      </p:sp>
      <p:sp>
        <p:nvSpPr>
          <p:cNvPr id="39" name="TextBox 38">
            <a:extLst>
              <a:ext uri="{FF2B5EF4-FFF2-40B4-BE49-F238E27FC236}">
                <a16:creationId xmlns:a16="http://schemas.microsoft.com/office/drawing/2014/main" id="{EACC5408-BA73-4201-BA2E-AF6AFB5F4C38}"/>
              </a:ext>
            </a:extLst>
          </p:cNvPr>
          <p:cNvSpPr txBox="1"/>
          <p:nvPr/>
        </p:nvSpPr>
        <p:spPr>
          <a:xfrm>
            <a:off x="2465525" y="1633810"/>
            <a:ext cx="3005185" cy="1200329"/>
          </a:xfrm>
          <a:prstGeom prst="rect">
            <a:avLst/>
          </a:prstGeom>
          <a:gradFill flip="none" rotWithShape="1">
            <a:gsLst>
              <a:gs pos="0">
                <a:schemeClr val="accent5">
                  <a:lumMod val="67000"/>
                </a:schemeClr>
              </a:gs>
              <a:gs pos="48000">
                <a:schemeClr val="accent5">
                  <a:lumMod val="97000"/>
                  <a:lumOff val="3000"/>
                </a:schemeClr>
              </a:gs>
              <a:gs pos="100000">
                <a:schemeClr val="accent5">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wrap="square" rtlCol="0">
            <a:spAutoFit/>
          </a:bodyPr>
          <a:lstStyle/>
          <a:p>
            <a:r>
              <a:rPr lang="en-GB" sz="900" dirty="0"/>
              <a:t>Entering the circle of Exchange, the surroundings of the child will equip the young person will the skills they need in order to grow into a responsible young adult. Often a child will experience very different responses to their behaviour which will encourage the behaviour or lessen the behaviour depending on whether they have received a positive or a negative response from the responsible adult. Children will now begin to learn their role within their surroundings.</a:t>
            </a:r>
          </a:p>
        </p:txBody>
      </p:sp>
      <p:pic>
        <p:nvPicPr>
          <p:cNvPr id="43" name="Picture 42" descr="A picture containing person, child, indoor, child&#10;&#10;Description automatically generated">
            <a:extLst>
              <a:ext uri="{FF2B5EF4-FFF2-40B4-BE49-F238E27FC236}">
                <a16:creationId xmlns:a16="http://schemas.microsoft.com/office/drawing/2014/main" id="{7FEA4CCF-4641-4F90-B7B9-56A84C3CFCC2}"/>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8358143" y="2156745"/>
            <a:ext cx="1886752" cy="1061800"/>
          </a:xfrm>
          <a:prstGeom prst="ellipse">
            <a:avLst/>
          </a:prstGeom>
          <a:ln>
            <a:noFill/>
          </a:ln>
          <a:effectLst>
            <a:softEdge rad="112500"/>
          </a:effectLst>
        </p:spPr>
      </p:pic>
      <p:pic>
        <p:nvPicPr>
          <p:cNvPr id="47" name="Picture 46" descr="A child standing in a room&#10;&#10;Description automatically generated">
            <a:extLst>
              <a:ext uri="{FF2B5EF4-FFF2-40B4-BE49-F238E27FC236}">
                <a16:creationId xmlns:a16="http://schemas.microsoft.com/office/drawing/2014/main" id="{C3D636AD-63B8-4ACC-816F-C226EC056F3C}"/>
              </a:ext>
            </a:extLst>
          </p:cNvPr>
          <p:cNvPicPr>
            <a:picLocks noChangeAspect="1"/>
          </p:cNvPicPr>
          <p:nvPr/>
        </p:nvPicPr>
        <p:blipFill rotWithShape="1">
          <a:blip r:embed="rId7">
            <a:extLst>
              <a:ext uri="{28A0092B-C50C-407E-A947-70E740481C1C}">
                <a14:useLocalDpi xmlns:a14="http://schemas.microsoft.com/office/drawing/2010/main" val="0"/>
              </a:ext>
            </a:extLst>
          </a:blip>
          <a:srcRect l="14629" t="23333" r="16890" b="9491"/>
          <a:stretch/>
        </p:blipFill>
        <p:spPr>
          <a:xfrm>
            <a:off x="7726889" y="356015"/>
            <a:ext cx="1555252" cy="1167273"/>
          </a:xfrm>
          <a:prstGeom prst="ellipse">
            <a:avLst/>
          </a:prstGeom>
          <a:ln>
            <a:noFill/>
          </a:ln>
          <a:effectLst>
            <a:softEdge rad="112500"/>
          </a:effectLst>
        </p:spPr>
      </p:pic>
      <p:pic>
        <p:nvPicPr>
          <p:cNvPr id="51" name="Picture 50" descr="A child smiling for the camera&#10;&#10;Description automatically generated">
            <a:extLst>
              <a:ext uri="{FF2B5EF4-FFF2-40B4-BE49-F238E27FC236}">
                <a16:creationId xmlns:a16="http://schemas.microsoft.com/office/drawing/2014/main" id="{64F3A4A8-FA2E-462E-AEC9-C7554DB4D950}"/>
              </a:ext>
            </a:extLst>
          </p:cNvPr>
          <p:cNvPicPr>
            <a:picLocks noChangeAspect="1"/>
          </p:cNvPicPr>
          <p:nvPr/>
        </p:nvPicPr>
        <p:blipFill rotWithShape="1">
          <a:blip r:embed="rId8">
            <a:extLst>
              <a:ext uri="{28A0092B-C50C-407E-A947-70E740481C1C}">
                <a14:useLocalDpi xmlns:a14="http://schemas.microsoft.com/office/drawing/2010/main" val="0"/>
              </a:ext>
            </a:extLst>
          </a:blip>
          <a:srcRect l="30535" r="29999" b="16324"/>
          <a:stretch/>
        </p:blipFill>
        <p:spPr>
          <a:xfrm>
            <a:off x="8068752" y="1281328"/>
            <a:ext cx="978748" cy="1167273"/>
          </a:xfrm>
          <a:prstGeom prst="ellipse">
            <a:avLst/>
          </a:prstGeom>
          <a:ln>
            <a:noFill/>
          </a:ln>
          <a:effectLst>
            <a:softEdge rad="112500"/>
          </a:effectLst>
        </p:spPr>
      </p:pic>
      <p:pic>
        <p:nvPicPr>
          <p:cNvPr id="59" name="Picture 58" descr="A group of people sitting posing for the camera&#10;&#10;Description automatically generated">
            <a:extLst>
              <a:ext uri="{FF2B5EF4-FFF2-40B4-BE49-F238E27FC236}">
                <a16:creationId xmlns:a16="http://schemas.microsoft.com/office/drawing/2014/main" id="{CD460822-2590-458F-AEF6-77ACA9FCFC68}"/>
              </a:ext>
            </a:extLst>
          </p:cNvPr>
          <p:cNvPicPr>
            <a:picLocks noChangeAspect="1"/>
          </p:cNvPicPr>
          <p:nvPr/>
        </p:nvPicPr>
        <p:blipFill rotWithShape="1">
          <a:blip r:embed="rId9">
            <a:extLst>
              <a:ext uri="{28A0092B-C50C-407E-A947-70E740481C1C}">
                <a14:useLocalDpi xmlns:a14="http://schemas.microsoft.com/office/drawing/2010/main" val="0"/>
              </a:ext>
            </a:extLst>
          </a:blip>
          <a:srcRect l="13162" t="3167" r="18646" b="37289"/>
          <a:stretch/>
        </p:blipFill>
        <p:spPr>
          <a:xfrm>
            <a:off x="9028590" y="174218"/>
            <a:ext cx="1806918" cy="1024116"/>
          </a:xfrm>
          <a:prstGeom prst="ellipse">
            <a:avLst/>
          </a:prstGeom>
          <a:ln>
            <a:noFill/>
          </a:ln>
          <a:effectLst>
            <a:softEdge rad="112500"/>
          </a:effectLst>
        </p:spPr>
      </p:pic>
      <p:pic>
        <p:nvPicPr>
          <p:cNvPr id="63" name="Picture 62" descr="Two people looking at the camera&#10;&#10;Description automatically generated">
            <a:extLst>
              <a:ext uri="{FF2B5EF4-FFF2-40B4-BE49-F238E27FC236}">
                <a16:creationId xmlns:a16="http://schemas.microsoft.com/office/drawing/2014/main" id="{F1E53FC4-1943-41D8-A096-0AB2A9447C55}"/>
              </a:ext>
            </a:extLst>
          </p:cNvPr>
          <p:cNvPicPr>
            <a:picLocks noChangeAspect="1"/>
          </p:cNvPicPr>
          <p:nvPr/>
        </p:nvPicPr>
        <p:blipFill rotWithShape="1">
          <a:blip r:embed="rId10">
            <a:extLst>
              <a:ext uri="{28A0092B-C50C-407E-A947-70E740481C1C}">
                <a14:useLocalDpi xmlns:a14="http://schemas.microsoft.com/office/drawing/2010/main" val="0"/>
              </a:ext>
            </a:extLst>
          </a:blip>
          <a:srcRect t="8013" r="5846" b="20527"/>
          <a:stretch/>
        </p:blipFill>
        <p:spPr>
          <a:xfrm>
            <a:off x="9878524" y="2191391"/>
            <a:ext cx="1941449" cy="1061799"/>
          </a:xfrm>
          <a:prstGeom prst="ellipse">
            <a:avLst/>
          </a:prstGeom>
          <a:ln>
            <a:noFill/>
          </a:ln>
          <a:effectLst>
            <a:softEdge rad="112500"/>
          </a:effectLst>
        </p:spPr>
      </p:pic>
      <p:pic>
        <p:nvPicPr>
          <p:cNvPr id="55" name="Picture 54" descr="A close up of a child&#10;&#10;Description automatically generated">
            <a:extLst>
              <a:ext uri="{FF2B5EF4-FFF2-40B4-BE49-F238E27FC236}">
                <a16:creationId xmlns:a16="http://schemas.microsoft.com/office/drawing/2014/main" id="{B767ADEC-7927-4B2F-8527-C36B52DD2B7F}"/>
              </a:ext>
            </a:extLst>
          </p:cNvPr>
          <p:cNvPicPr>
            <a:picLocks noChangeAspect="1"/>
          </p:cNvPicPr>
          <p:nvPr/>
        </p:nvPicPr>
        <p:blipFill rotWithShape="1">
          <a:blip r:embed="rId11">
            <a:extLst>
              <a:ext uri="{28A0092B-C50C-407E-A947-70E740481C1C}">
                <a14:useLocalDpi xmlns:a14="http://schemas.microsoft.com/office/drawing/2010/main" val="0"/>
              </a:ext>
            </a:extLst>
          </a:blip>
          <a:srcRect l="47759" b="15442"/>
          <a:stretch/>
        </p:blipFill>
        <p:spPr>
          <a:xfrm>
            <a:off x="10719126" y="1045770"/>
            <a:ext cx="1342847" cy="1449765"/>
          </a:xfrm>
          <a:prstGeom prst="ellipse">
            <a:avLst/>
          </a:prstGeom>
          <a:ln>
            <a:noFill/>
          </a:ln>
          <a:effectLst>
            <a:softEdge rad="112500"/>
          </a:effectLst>
        </p:spPr>
      </p:pic>
      <p:sp>
        <p:nvSpPr>
          <p:cNvPr id="64" name="Arrow: Striped Right 63">
            <a:extLst>
              <a:ext uri="{FF2B5EF4-FFF2-40B4-BE49-F238E27FC236}">
                <a16:creationId xmlns:a16="http://schemas.microsoft.com/office/drawing/2014/main" id="{1DCEF9C0-10BE-433F-9A7D-F3A1613EDC54}"/>
              </a:ext>
            </a:extLst>
          </p:cNvPr>
          <p:cNvSpPr/>
          <p:nvPr/>
        </p:nvSpPr>
        <p:spPr>
          <a:xfrm rot="16200000">
            <a:off x="2892287" y="2940384"/>
            <a:ext cx="674725" cy="404436"/>
          </a:xfrm>
          <a:prstGeom prst="stripedRightArrow">
            <a:avLst/>
          </a:prstGeom>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lin ang="0" scaled="1"/>
            <a:tileRect/>
          </a:gradFill>
          <a:ln w="9525" cap="flat" cmpd="sng" algn="ctr">
            <a:solidFill>
              <a:schemeClr val="dk1"/>
            </a:solidFill>
            <a:prstDash val="solid"/>
            <a:round/>
            <a:headEnd type="none" w="med" len="med"/>
            <a:tailEnd type="none" w="med" len="med"/>
          </a:ln>
        </p:spPr>
        <p:style>
          <a:lnRef idx="0">
            <a:scrgbClr r="0" g="0" b="0"/>
          </a:lnRef>
          <a:fillRef idx="0">
            <a:scrgbClr r="0" g="0" b="0"/>
          </a:fillRef>
          <a:effectRef idx="0">
            <a:scrgbClr r="0" g="0" b="0"/>
          </a:effectRef>
          <a:fontRef idx="minor">
            <a:schemeClr val="dk1"/>
          </a:fontRef>
        </p:style>
        <p:txBody>
          <a:bodyPr rtlCol="0" anchor="ctr"/>
          <a:lstStyle/>
          <a:p>
            <a:pPr algn="ctr"/>
            <a:endParaRPr lang="en-GB"/>
          </a:p>
        </p:txBody>
      </p:sp>
      <p:sp>
        <p:nvSpPr>
          <p:cNvPr id="65" name="TextBox 64">
            <a:extLst>
              <a:ext uri="{FF2B5EF4-FFF2-40B4-BE49-F238E27FC236}">
                <a16:creationId xmlns:a16="http://schemas.microsoft.com/office/drawing/2014/main" id="{2C400FC4-2074-4354-BE66-F8C54F779DA1}"/>
              </a:ext>
            </a:extLst>
          </p:cNvPr>
          <p:cNvSpPr txBox="1"/>
          <p:nvPr/>
        </p:nvSpPr>
        <p:spPr>
          <a:xfrm rot="260985">
            <a:off x="9114124" y="5355063"/>
            <a:ext cx="978748" cy="646331"/>
          </a:xfrm>
          <a:prstGeom prst="rect">
            <a:avLst/>
          </a:prstGeom>
          <a:noFill/>
        </p:spPr>
        <p:txBody>
          <a:bodyPr wrap="square" rtlCol="0">
            <a:spAutoFit/>
          </a:bodyPr>
          <a:lstStyle/>
          <a:p>
            <a:r>
              <a:rPr lang="en-GB" sz="3600" dirty="0">
                <a:latin typeface="Bodoni MT Poster Compressed" panose="020B0604020202020204" pitchFamily="18" charset="0"/>
                <a:cs typeface="Aldhabi" panose="020B0604020202020204" pitchFamily="2" charset="-78"/>
              </a:rPr>
              <a:t>SMILE</a:t>
            </a:r>
          </a:p>
        </p:txBody>
      </p:sp>
      <p:sp>
        <p:nvSpPr>
          <p:cNvPr id="66" name="TextBox 65">
            <a:extLst>
              <a:ext uri="{FF2B5EF4-FFF2-40B4-BE49-F238E27FC236}">
                <a16:creationId xmlns:a16="http://schemas.microsoft.com/office/drawing/2014/main" id="{DCE0F840-D960-4B70-A35C-60706AAE6B93}"/>
              </a:ext>
            </a:extLst>
          </p:cNvPr>
          <p:cNvSpPr txBox="1"/>
          <p:nvPr/>
        </p:nvSpPr>
        <p:spPr>
          <a:xfrm>
            <a:off x="8298210" y="6088186"/>
            <a:ext cx="753451" cy="646331"/>
          </a:xfrm>
          <a:prstGeom prst="rect">
            <a:avLst/>
          </a:prstGeom>
          <a:noFill/>
        </p:spPr>
        <p:txBody>
          <a:bodyPr wrap="square" rtlCol="0">
            <a:spAutoFit/>
          </a:bodyPr>
          <a:lstStyle/>
          <a:p>
            <a:r>
              <a:rPr lang="en-GB" sz="3600" dirty="0">
                <a:latin typeface="Bodoni MT Poster Compressed" panose="020B0604020202020204" pitchFamily="18" charset="0"/>
                <a:cs typeface="Aldhabi" panose="020B0604020202020204" pitchFamily="2" charset="-78"/>
              </a:rPr>
              <a:t>CRY</a:t>
            </a:r>
          </a:p>
        </p:txBody>
      </p:sp>
      <p:sp>
        <p:nvSpPr>
          <p:cNvPr id="67" name="TextBox 66">
            <a:extLst>
              <a:ext uri="{FF2B5EF4-FFF2-40B4-BE49-F238E27FC236}">
                <a16:creationId xmlns:a16="http://schemas.microsoft.com/office/drawing/2014/main" id="{8EAAAD7D-6824-4837-9580-9E7624FB6BC0}"/>
              </a:ext>
            </a:extLst>
          </p:cNvPr>
          <p:cNvSpPr txBox="1"/>
          <p:nvPr/>
        </p:nvSpPr>
        <p:spPr>
          <a:xfrm rot="896188">
            <a:off x="10284468" y="6152343"/>
            <a:ext cx="1527780" cy="646331"/>
          </a:xfrm>
          <a:prstGeom prst="rect">
            <a:avLst/>
          </a:prstGeom>
          <a:noFill/>
        </p:spPr>
        <p:txBody>
          <a:bodyPr wrap="square" rtlCol="0">
            <a:spAutoFit/>
          </a:bodyPr>
          <a:lstStyle/>
          <a:p>
            <a:r>
              <a:rPr lang="en-GB" sz="3600" dirty="0">
                <a:latin typeface="Bodoni MT Poster Compressed" panose="020B0604020202020204" pitchFamily="18" charset="0"/>
                <a:cs typeface="Aldhabi" panose="020B0604020202020204" pitchFamily="2" charset="-78"/>
              </a:rPr>
              <a:t>MIRRORING</a:t>
            </a:r>
          </a:p>
        </p:txBody>
      </p:sp>
      <p:sp>
        <p:nvSpPr>
          <p:cNvPr id="68" name="TextBox 67">
            <a:extLst>
              <a:ext uri="{FF2B5EF4-FFF2-40B4-BE49-F238E27FC236}">
                <a16:creationId xmlns:a16="http://schemas.microsoft.com/office/drawing/2014/main" id="{E265052C-C329-4121-8EAC-0982AF04576A}"/>
              </a:ext>
            </a:extLst>
          </p:cNvPr>
          <p:cNvSpPr txBox="1"/>
          <p:nvPr/>
        </p:nvSpPr>
        <p:spPr>
          <a:xfrm rot="20834838">
            <a:off x="11184943" y="5343557"/>
            <a:ext cx="978748" cy="646331"/>
          </a:xfrm>
          <a:prstGeom prst="rect">
            <a:avLst/>
          </a:prstGeom>
          <a:noFill/>
        </p:spPr>
        <p:txBody>
          <a:bodyPr wrap="square" rtlCol="0">
            <a:spAutoFit/>
          </a:bodyPr>
          <a:lstStyle/>
          <a:p>
            <a:r>
              <a:rPr lang="en-GB" sz="3600" dirty="0">
                <a:latin typeface="Bodoni MT Poster Compressed" panose="020B0604020202020204" pitchFamily="18" charset="0"/>
                <a:cs typeface="Aldhabi" panose="020B0604020202020204" pitchFamily="2" charset="-78"/>
              </a:rPr>
              <a:t>ADAPT</a:t>
            </a:r>
          </a:p>
        </p:txBody>
      </p:sp>
      <p:sp>
        <p:nvSpPr>
          <p:cNvPr id="70" name="TextBox 69">
            <a:extLst>
              <a:ext uri="{FF2B5EF4-FFF2-40B4-BE49-F238E27FC236}">
                <a16:creationId xmlns:a16="http://schemas.microsoft.com/office/drawing/2014/main" id="{58CEC892-8651-4FED-8064-BC368626AF8D}"/>
              </a:ext>
            </a:extLst>
          </p:cNvPr>
          <p:cNvSpPr txBox="1"/>
          <p:nvPr/>
        </p:nvSpPr>
        <p:spPr>
          <a:xfrm>
            <a:off x="10578684" y="4722115"/>
            <a:ext cx="1283570" cy="646331"/>
          </a:xfrm>
          <a:prstGeom prst="rect">
            <a:avLst/>
          </a:prstGeom>
          <a:noFill/>
        </p:spPr>
        <p:txBody>
          <a:bodyPr wrap="square" rtlCol="0">
            <a:spAutoFit/>
          </a:bodyPr>
          <a:lstStyle/>
          <a:p>
            <a:r>
              <a:rPr lang="en-GB" sz="3600" dirty="0">
                <a:latin typeface="Bodoni MT Poster Compressed" panose="020B0604020202020204" pitchFamily="18" charset="0"/>
                <a:cs typeface="Aldhabi" panose="020B0604020202020204" pitchFamily="2" charset="-78"/>
              </a:rPr>
              <a:t>RESPOND</a:t>
            </a:r>
          </a:p>
        </p:txBody>
      </p:sp>
      <p:pic>
        <p:nvPicPr>
          <p:cNvPr id="75" name="Picture 74" descr="A picture containing graphical user interface&#10;&#10;Description automatically generated">
            <a:extLst>
              <a:ext uri="{FF2B5EF4-FFF2-40B4-BE49-F238E27FC236}">
                <a16:creationId xmlns:a16="http://schemas.microsoft.com/office/drawing/2014/main" id="{A0264BD3-EF8F-4114-B8A4-A4A9F169712C}"/>
              </a:ext>
            </a:extLst>
          </p:cNvPr>
          <p:cNvPicPr>
            <a:picLocks noChangeAspect="1"/>
          </p:cNvPicPr>
          <p:nvPr/>
        </p:nvPicPr>
        <p:blipFill>
          <a:blip r:embed="rId12">
            <a:extLst>
              <a:ext uri="{28A0092B-C50C-407E-A947-70E740481C1C}">
                <a14:useLocalDpi xmlns:a14="http://schemas.microsoft.com/office/drawing/2010/main" val="0"/>
              </a:ext>
              <a:ext uri="{837473B0-CC2E-450A-ABE3-18F120FF3D39}">
                <a1611:picAttrSrcUrl xmlns:a1611="http://schemas.microsoft.com/office/drawing/2016/11/main" r:id="rId13"/>
              </a:ext>
            </a:extLst>
          </a:blip>
          <a:stretch>
            <a:fillRect/>
          </a:stretch>
        </p:blipFill>
        <p:spPr>
          <a:xfrm rot="10800000">
            <a:off x="344939" y="-1011222"/>
            <a:ext cx="6317107" cy="3331779"/>
          </a:xfrm>
          <a:prstGeom prst="rect">
            <a:avLst/>
          </a:prstGeom>
        </p:spPr>
      </p:pic>
      <p:sp>
        <p:nvSpPr>
          <p:cNvPr id="77" name="TextBox 76">
            <a:extLst>
              <a:ext uri="{FF2B5EF4-FFF2-40B4-BE49-F238E27FC236}">
                <a16:creationId xmlns:a16="http://schemas.microsoft.com/office/drawing/2014/main" id="{EDA66F73-F2CE-4468-89D8-9310E62F3446}"/>
              </a:ext>
            </a:extLst>
          </p:cNvPr>
          <p:cNvSpPr txBox="1"/>
          <p:nvPr/>
        </p:nvSpPr>
        <p:spPr>
          <a:xfrm>
            <a:off x="1578597" y="397335"/>
            <a:ext cx="3493058" cy="523220"/>
          </a:xfrm>
          <a:prstGeom prst="rect">
            <a:avLst/>
          </a:prstGeom>
          <a:noFill/>
        </p:spPr>
        <p:txBody>
          <a:bodyPr wrap="square" rtlCol="0">
            <a:spAutoFit/>
          </a:bodyPr>
          <a:lstStyle/>
          <a:p>
            <a:r>
              <a:rPr lang="en-GB" sz="2800" dirty="0">
                <a:latin typeface="Ink Free" panose="03080402000500000000" pitchFamily="66" charset="0"/>
              </a:rPr>
              <a:t>What is Behaviour?</a:t>
            </a:r>
          </a:p>
        </p:txBody>
      </p:sp>
      <p:sp>
        <p:nvSpPr>
          <p:cNvPr id="2078" name="Arrow: Striped Right 2077">
            <a:extLst>
              <a:ext uri="{FF2B5EF4-FFF2-40B4-BE49-F238E27FC236}">
                <a16:creationId xmlns:a16="http://schemas.microsoft.com/office/drawing/2014/main" id="{FE5236EE-288F-4DFA-956C-7013360EFA20}"/>
              </a:ext>
            </a:extLst>
          </p:cNvPr>
          <p:cNvSpPr/>
          <p:nvPr/>
        </p:nvSpPr>
        <p:spPr>
          <a:xfrm rot="19413171">
            <a:off x="3607281" y="3670633"/>
            <a:ext cx="978183" cy="404436"/>
          </a:xfrm>
          <a:prstGeom prst="stripedRightArrow">
            <a:avLst/>
          </a:prstGeom>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lin ang="0" scaled="1"/>
            <a:tileRect/>
          </a:gradFill>
          <a:ln w="9525" cap="flat" cmpd="sng" algn="ctr">
            <a:solidFill>
              <a:schemeClr val="dk1"/>
            </a:solidFill>
            <a:prstDash val="solid"/>
            <a:round/>
            <a:headEnd type="none" w="med" len="med"/>
            <a:tailEnd type="none" w="med" len="med"/>
          </a:ln>
        </p:spPr>
        <p:style>
          <a:lnRef idx="0">
            <a:scrgbClr r="0" g="0" b="0"/>
          </a:lnRef>
          <a:fillRef idx="0">
            <a:scrgbClr r="0" g="0" b="0"/>
          </a:fillRef>
          <a:effectRef idx="0">
            <a:scrgbClr r="0" g="0" b="0"/>
          </a:effectRef>
          <a:fontRef idx="minor">
            <a:schemeClr val="dk1"/>
          </a:fontRef>
        </p:style>
        <p:txBody>
          <a:bodyPr rtlCol="0" anchor="ctr"/>
          <a:lstStyle/>
          <a:p>
            <a:pPr algn="ctr"/>
            <a:endParaRPr lang="en-GB"/>
          </a:p>
        </p:txBody>
      </p:sp>
      <p:sp>
        <p:nvSpPr>
          <p:cNvPr id="79" name="TextBox 78">
            <a:extLst>
              <a:ext uri="{FF2B5EF4-FFF2-40B4-BE49-F238E27FC236}">
                <a16:creationId xmlns:a16="http://schemas.microsoft.com/office/drawing/2014/main" id="{6C60848D-184E-4EE1-A82B-844985E46AC0}"/>
              </a:ext>
            </a:extLst>
          </p:cNvPr>
          <p:cNvSpPr txBox="1"/>
          <p:nvPr/>
        </p:nvSpPr>
        <p:spPr>
          <a:xfrm>
            <a:off x="75019" y="1258520"/>
            <a:ext cx="1601255" cy="1477328"/>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wrap="square" rtlCol="0">
            <a:spAutoFit/>
          </a:bodyPr>
          <a:lstStyle/>
          <a:p>
            <a:pPr algn="l"/>
            <a:r>
              <a:rPr lang="en-US" sz="900" b="0" i="0" dirty="0" err="1">
                <a:effectLst/>
                <a:latin typeface="Meiryo UI" panose="020B0604030504040204" pitchFamily="34" charset="-128"/>
                <a:ea typeface="Meiryo UI" panose="020B0604030504040204" pitchFamily="34" charset="-128"/>
              </a:rPr>
              <a:t>Behaviour</a:t>
            </a:r>
            <a:r>
              <a:rPr lang="en-US" sz="900" b="0" i="0" dirty="0">
                <a:effectLst/>
                <a:latin typeface="Meiryo UI" panose="020B0604030504040204" pitchFamily="34" charset="-128"/>
                <a:ea typeface="Meiryo UI" panose="020B0604030504040204" pitchFamily="34" charset="-128"/>
              </a:rPr>
              <a:t> is an "externally visible activity of an animal, in which a coordinated pattern of sensory, motor and associated neural activity responds to changing external or internal conditions" (Beck et al. 1981)</a:t>
            </a:r>
          </a:p>
        </p:txBody>
      </p:sp>
      <p:sp>
        <p:nvSpPr>
          <p:cNvPr id="81" name="Arrow: Striped Right 80">
            <a:extLst>
              <a:ext uri="{FF2B5EF4-FFF2-40B4-BE49-F238E27FC236}">
                <a16:creationId xmlns:a16="http://schemas.microsoft.com/office/drawing/2014/main" id="{1234FE7A-D31E-42F8-B620-15900FC2BC26}"/>
              </a:ext>
            </a:extLst>
          </p:cNvPr>
          <p:cNvSpPr/>
          <p:nvPr/>
        </p:nvSpPr>
        <p:spPr>
          <a:xfrm rot="5400000">
            <a:off x="1271562" y="2588375"/>
            <a:ext cx="674725" cy="404436"/>
          </a:xfrm>
          <a:prstGeom prst="stripedRightArrow">
            <a:avLst/>
          </a:prstGeom>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lin ang="0" scaled="1"/>
            <a:tileRect/>
          </a:gradFill>
          <a:ln w="9525" cap="flat" cmpd="sng" algn="ctr">
            <a:solidFill>
              <a:schemeClr val="dk1"/>
            </a:solidFill>
            <a:prstDash val="solid"/>
            <a:round/>
            <a:headEnd type="none" w="med" len="med"/>
            <a:tailEnd type="none" w="med" len="med"/>
          </a:ln>
        </p:spPr>
        <p:style>
          <a:lnRef idx="0">
            <a:scrgbClr r="0" g="0" b="0"/>
          </a:lnRef>
          <a:fillRef idx="0">
            <a:scrgbClr r="0" g="0" b="0"/>
          </a:fillRef>
          <a:effectRef idx="0">
            <a:scrgbClr r="0" g="0" b="0"/>
          </a:effectRef>
          <a:fontRef idx="minor">
            <a:schemeClr val="dk1"/>
          </a:fontRef>
        </p:style>
        <p:txBody>
          <a:bodyPr rtlCol="0" anchor="ctr"/>
          <a:lstStyle/>
          <a:p>
            <a:pPr algn="ctr"/>
            <a:endParaRPr lang="en-GB"/>
          </a:p>
        </p:txBody>
      </p:sp>
      <p:sp>
        <p:nvSpPr>
          <p:cNvPr id="127" name="TextBox 126">
            <a:extLst>
              <a:ext uri="{FF2B5EF4-FFF2-40B4-BE49-F238E27FC236}">
                <a16:creationId xmlns:a16="http://schemas.microsoft.com/office/drawing/2014/main" id="{1D23DCE6-87EC-433A-9913-6FFDB8B979D8}"/>
              </a:ext>
            </a:extLst>
          </p:cNvPr>
          <p:cNvSpPr txBox="1"/>
          <p:nvPr/>
        </p:nvSpPr>
        <p:spPr>
          <a:xfrm>
            <a:off x="12378" y="6646203"/>
            <a:ext cx="6307666" cy="215444"/>
          </a:xfrm>
          <a:prstGeom prst="rect">
            <a:avLst/>
          </a:prstGeom>
          <a:noFill/>
        </p:spPr>
        <p:txBody>
          <a:bodyPr wrap="square">
            <a:spAutoFit/>
          </a:bodyPr>
          <a:lstStyle/>
          <a:p>
            <a:r>
              <a:rPr lang="en-GB" sz="800" dirty="0"/>
              <a:t>Moore, 2011)</a:t>
            </a:r>
          </a:p>
        </p:txBody>
      </p:sp>
      <p:sp>
        <p:nvSpPr>
          <p:cNvPr id="129" name="TextBox 128">
            <a:extLst>
              <a:ext uri="{FF2B5EF4-FFF2-40B4-BE49-F238E27FC236}">
                <a16:creationId xmlns:a16="http://schemas.microsoft.com/office/drawing/2014/main" id="{41FA940C-05B1-4A3B-BF7E-265019EF7E0F}"/>
              </a:ext>
            </a:extLst>
          </p:cNvPr>
          <p:cNvSpPr txBox="1"/>
          <p:nvPr/>
        </p:nvSpPr>
        <p:spPr>
          <a:xfrm>
            <a:off x="6037818" y="2457042"/>
            <a:ext cx="763480" cy="183674"/>
          </a:xfrm>
          <a:prstGeom prst="rect">
            <a:avLst/>
          </a:prstGeom>
          <a:noFill/>
        </p:spPr>
        <p:txBody>
          <a:bodyPr wrap="square">
            <a:spAutoFit/>
          </a:bodyPr>
          <a:lstStyle/>
          <a:p>
            <a:r>
              <a:rPr lang="en-GB" sz="600" dirty="0"/>
              <a:t>(</a:t>
            </a:r>
            <a:r>
              <a:rPr lang="en-GB" sz="600" dirty="0" err="1"/>
              <a:t>blog.behaviorflip</a:t>
            </a:r>
            <a:r>
              <a:rPr lang="en-GB" sz="600" dirty="0"/>
              <a:t>)</a:t>
            </a:r>
          </a:p>
        </p:txBody>
      </p:sp>
    </p:spTree>
    <p:extLst>
      <p:ext uri="{BB962C8B-B14F-4D97-AF65-F5344CB8AC3E}">
        <p14:creationId xmlns:p14="http://schemas.microsoft.com/office/powerpoint/2010/main" val="208462446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a:blip r:embed="rId2"/>
          <a:tile tx="0" ty="0" sx="100000" sy="100000" flip="none" algn="tl"/>
        </a:blip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B36831A9-43D2-4E0A-985A-7F19DF96CBD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12773"/>
            <a:ext cx="12192000" cy="6937936"/>
          </a:xfrm>
          <a:prstGeom prst="rect">
            <a:avLst/>
          </a:prstGeom>
        </p:spPr>
      </p:pic>
      <p:sp>
        <p:nvSpPr>
          <p:cNvPr id="3" name="TextBox 2">
            <a:extLst>
              <a:ext uri="{FF2B5EF4-FFF2-40B4-BE49-F238E27FC236}">
                <a16:creationId xmlns:a16="http://schemas.microsoft.com/office/drawing/2014/main" id="{481A693A-84B7-4DE2-9DEE-64412EC5B171}"/>
              </a:ext>
            </a:extLst>
          </p:cNvPr>
          <p:cNvSpPr txBox="1"/>
          <p:nvPr/>
        </p:nvSpPr>
        <p:spPr>
          <a:xfrm>
            <a:off x="3326235" y="92348"/>
            <a:ext cx="4286774" cy="646331"/>
          </a:xfrm>
          <a:prstGeom prst="rect">
            <a:avLst/>
          </a:prstGeom>
          <a:noFill/>
        </p:spPr>
        <p:txBody>
          <a:bodyPr wrap="square" rtlCol="0">
            <a:spAutoFit/>
          </a:bodyPr>
          <a:lstStyle/>
          <a:p>
            <a:r>
              <a:rPr lang="en-GB" sz="3600" dirty="0">
                <a:solidFill>
                  <a:schemeClr val="bg1"/>
                </a:solidFill>
                <a:latin typeface="Ink Free" panose="03080402000500000000" pitchFamily="66" charset="0"/>
              </a:rPr>
              <a:t>Operant Conditioning</a:t>
            </a:r>
          </a:p>
        </p:txBody>
      </p:sp>
      <p:sp>
        <p:nvSpPr>
          <p:cNvPr id="4" name="TextBox 3">
            <a:extLst>
              <a:ext uri="{FF2B5EF4-FFF2-40B4-BE49-F238E27FC236}">
                <a16:creationId xmlns:a16="http://schemas.microsoft.com/office/drawing/2014/main" id="{0A23B7C3-576B-4498-9AEC-2DD5DFED736C}"/>
              </a:ext>
            </a:extLst>
          </p:cNvPr>
          <p:cNvSpPr txBox="1"/>
          <p:nvPr/>
        </p:nvSpPr>
        <p:spPr>
          <a:xfrm>
            <a:off x="657404" y="842900"/>
            <a:ext cx="4639112" cy="1785104"/>
          </a:xfrm>
          <a:prstGeom prst="rect">
            <a:avLst/>
          </a:prstGeom>
        </p:spPr>
        <p:style>
          <a:lnRef idx="1">
            <a:schemeClr val="accent3"/>
          </a:lnRef>
          <a:fillRef idx="2">
            <a:schemeClr val="accent3"/>
          </a:fillRef>
          <a:effectRef idx="1">
            <a:schemeClr val="accent3"/>
          </a:effectRef>
          <a:fontRef idx="minor">
            <a:schemeClr val="dk1"/>
          </a:fontRef>
        </p:style>
        <p:txBody>
          <a:bodyPr wrap="square" rtlCol="0">
            <a:spAutoFit/>
          </a:bodyPr>
          <a:lstStyle/>
          <a:p>
            <a:r>
              <a:rPr lang="en-GB" sz="1100" dirty="0"/>
              <a:t>Operant conditioning is the addition or removal of a stimuli in response to a behaviour. Skinner proved this method by using the infamous</a:t>
            </a:r>
            <a:r>
              <a:rPr lang="en-GB" sz="1100" b="1" i="1" dirty="0"/>
              <a:t> Skinner Box. </a:t>
            </a:r>
            <a:r>
              <a:rPr lang="en-GB" sz="1100" dirty="0"/>
              <a:t>By placing a rat into the box, the rat learned that if it hit the leaver it would receive food. This providing a positive stimulus which lead to the rat repeating this behaviour. By pushing the leaver it learnt that it will receive food which is the positive stimulus in this case.</a:t>
            </a:r>
          </a:p>
          <a:p>
            <a:r>
              <a:rPr lang="en-GB" sz="1100" dirty="0"/>
              <a:t>This theory is the baseline for managing behaviour within schools today.</a:t>
            </a:r>
          </a:p>
          <a:p>
            <a:r>
              <a:rPr lang="en-GB" sz="1100" dirty="0"/>
              <a:t>By providing children with a positive stimuli after the child has demonstrated good behaviour, the child is more likely to repeat that particular behaviour. (Wolfork,p195)</a:t>
            </a:r>
          </a:p>
        </p:txBody>
      </p:sp>
      <p:sp>
        <p:nvSpPr>
          <p:cNvPr id="6" name="TextBox 5">
            <a:extLst>
              <a:ext uri="{FF2B5EF4-FFF2-40B4-BE49-F238E27FC236}">
                <a16:creationId xmlns:a16="http://schemas.microsoft.com/office/drawing/2014/main" id="{E3ABABB8-64CB-4A93-8195-ADE132C7F13F}"/>
              </a:ext>
            </a:extLst>
          </p:cNvPr>
          <p:cNvSpPr txBox="1"/>
          <p:nvPr/>
        </p:nvSpPr>
        <p:spPr>
          <a:xfrm>
            <a:off x="9575321" y="2250129"/>
            <a:ext cx="2424814" cy="1446550"/>
          </a:xfrm>
          <a:prstGeom prst="rect">
            <a:avLst/>
          </a:prstGeom>
        </p:spPr>
        <p:style>
          <a:lnRef idx="1">
            <a:schemeClr val="accent3"/>
          </a:lnRef>
          <a:fillRef idx="2">
            <a:schemeClr val="accent3"/>
          </a:fillRef>
          <a:effectRef idx="1">
            <a:schemeClr val="accent3"/>
          </a:effectRef>
          <a:fontRef idx="minor">
            <a:schemeClr val="dk1"/>
          </a:fontRef>
        </p:style>
        <p:txBody>
          <a:bodyPr wrap="square" rtlCol="0">
            <a:spAutoFit/>
          </a:bodyPr>
          <a:lstStyle/>
          <a:p>
            <a:r>
              <a:rPr lang="en-GB" sz="1100" dirty="0"/>
              <a:t>Rather than a positive stimuli, the adult may chose to provide the child with a negative stimuli. For example, the child having no homework as a reward for doing well in an exam. It is likely that the child will do his best in the future in order to again receive no homework. (</a:t>
            </a:r>
            <a:r>
              <a:rPr lang="en-GB" sz="800" dirty="0"/>
              <a:t>Wolfork,p195)</a:t>
            </a:r>
          </a:p>
        </p:txBody>
      </p:sp>
      <p:sp>
        <p:nvSpPr>
          <p:cNvPr id="10" name="TextBox 9">
            <a:extLst>
              <a:ext uri="{FF2B5EF4-FFF2-40B4-BE49-F238E27FC236}">
                <a16:creationId xmlns:a16="http://schemas.microsoft.com/office/drawing/2014/main" id="{5235E4ED-99AE-4D3C-9B40-509ACB245899}"/>
              </a:ext>
            </a:extLst>
          </p:cNvPr>
          <p:cNvSpPr txBox="1"/>
          <p:nvPr/>
        </p:nvSpPr>
        <p:spPr>
          <a:xfrm>
            <a:off x="8216700" y="5300477"/>
            <a:ext cx="3783435" cy="646331"/>
          </a:xfrm>
          <a:prstGeom prst="rect">
            <a:avLst/>
          </a:prstGeom>
          <a:noFill/>
        </p:spPr>
        <p:txBody>
          <a:bodyPr wrap="square">
            <a:spAutoFit/>
          </a:bodyPr>
          <a:lstStyle/>
          <a:p>
            <a:pPr algn="ctr"/>
            <a:r>
              <a:rPr lang="en-GB" dirty="0">
                <a:latin typeface="Gloucester MT Extra Condensed" panose="02030808020601010101" pitchFamily="18" charset="0"/>
              </a:rPr>
              <a:t>There aren’t many things we do that haven’t been reinforced by </a:t>
            </a:r>
            <a:r>
              <a:rPr lang="en-GB" b="1" i="1" dirty="0">
                <a:latin typeface="Gloucester MT Extra Condensed" panose="02030808020601010101" pitchFamily="18" charset="0"/>
              </a:rPr>
              <a:t>operant conditioning</a:t>
            </a:r>
            <a:r>
              <a:rPr lang="en-GB" dirty="0">
                <a:latin typeface="Gloucester MT Extra Condensed" panose="02030808020601010101" pitchFamily="18" charset="0"/>
              </a:rPr>
              <a:t>.</a:t>
            </a:r>
          </a:p>
        </p:txBody>
      </p:sp>
      <p:sp>
        <p:nvSpPr>
          <p:cNvPr id="12" name="TextBox 11">
            <a:extLst>
              <a:ext uri="{FF2B5EF4-FFF2-40B4-BE49-F238E27FC236}">
                <a16:creationId xmlns:a16="http://schemas.microsoft.com/office/drawing/2014/main" id="{0155B01D-E140-4043-B534-1F1463A4EB80}"/>
              </a:ext>
            </a:extLst>
          </p:cNvPr>
          <p:cNvSpPr txBox="1"/>
          <p:nvPr/>
        </p:nvSpPr>
        <p:spPr>
          <a:xfrm>
            <a:off x="6559225" y="712094"/>
            <a:ext cx="3204594" cy="938719"/>
          </a:xfrm>
          <a:prstGeom prst="rect">
            <a:avLst/>
          </a:prstGeom>
        </p:spPr>
        <p:style>
          <a:lnRef idx="1">
            <a:schemeClr val="accent3"/>
          </a:lnRef>
          <a:fillRef idx="2">
            <a:schemeClr val="accent3"/>
          </a:fillRef>
          <a:effectRef idx="1">
            <a:schemeClr val="accent3"/>
          </a:effectRef>
          <a:fontRef idx="minor">
            <a:schemeClr val="dk1"/>
          </a:fontRef>
        </p:style>
        <p:txBody>
          <a:bodyPr wrap="square">
            <a:spAutoFit/>
          </a:bodyPr>
          <a:lstStyle/>
          <a:p>
            <a:r>
              <a:rPr lang="en-GB" sz="1100" dirty="0"/>
              <a:t>An example of a positive stimuli is when a child completes a piece of work to the best of their ability and receives a golden star sticker, it is likely that the child will repeat this behaviour in order to receive another golden star. </a:t>
            </a:r>
            <a:r>
              <a:rPr lang="en-GB" sz="800" dirty="0"/>
              <a:t>(Wolfork,p195)</a:t>
            </a:r>
          </a:p>
        </p:txBody>
      </p:sp>
      <p:sp>
        <p:nvSpPr>
          <p:cNvPr id="13" name="Arrow: Down 12">
            <a:extLst>
              <a:ext uri="{FF2B5EF4-FFF2-40B4-BE49-F238E27FC236}">
                <a16:creationId xmlns:a16="http://schemas.microsoft.com/office/drawing/2014/main" id="{F16244F6-43D8-4078-B8C9-606A35059437}"/>
              </a:ext>
            </a:extLst>
          </p:cNvPr>
          <p:cNvSpPr/>
          <p:nvPr/>
        </p:nvSpPr>
        <p:spPr>
          <a:xfrm>
            <a:off x="9458957" y="1451468"/>
            <a:ext cx="402672" cy="797874"/>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Arrow: Down 14">
            <a:extLst>
              <a:ext uri="{FF2B5EF4-FFF2-40B4-BE49-F238E27FC236}">
                <a16:creationId xmlns:a16="http://schemas.microsoft.com/office/drawing/2014/main" id="{175B2008-BE82-4B56-B68B-DA1CA1C95B7C}"/>
              </a:ext>
            </a:extLst>
          </p:cNvPr>
          <p:cNvSpPr/>
          <p:nvPr/>
        </p:nvSpPr>
        <p:spPr>
          <a:xfrm rot="16200000">
            <a:off x="5732755" y="624998"/>
            <a:ext cx="402672" cy="1250268"/>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7" name="Picture 16">
            <a:extLst>
              <a:ext uri="{FF2B5EF4-FFF2-40B4-BE49-F238E27FC236}">
                <a16:creationId xmlns:a16="http://schemas.microsoft.com/office/drawing/2014/main" id="{9B645FE4-5772-47E2-B4C4-4B954492BFCD}"/>
              </a:ext>
            </a:extLst>
          </p:cNvPr>
          <p:cNvPicPr>
            <a:picLocks noChangeAspect="1"/>
          </p:cNvPicPr>
          <p:nvPr/>
        </p:nvPicPr>
        <p:blipFill rotWithShape="1">
          <a:blip r:embed="rId4"/>
          <a:srcRect l="14036" t="31193" r="75092" b="49113"/>
          <a:stretch/>
        </p:blipFill>
        <p:spPr>
          <a:xfrm>
            <a:off x="10351356" y="343694"/>
            <a:ext cx="1325461" cy="1350628"/>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pic>
        <p:nvPicPr>
          <p:cNvPr id="19" name="Picture 18">
            <a:extLst>
              <a:ext uri="{FF2B5EF4-FFF2-40B4-BE49-F238E27FC236}">
                <a16:creationId xmlns:a16="http://schemas.microsoft.com/office/drawing/2014/main" id="{788633A0-4DD1-4EC4-B1F5-6D6A605C84ED}"/>
              </a:ext>
            </a:extLst>
          </p:cNvPr>
          <p:cNvPicPr>
            <a:picLocks noChangeAspect="1"/>
          </p:cNvPicPr>
          <p:nvPr/>
        </p:nvPicPr>
        <p:blipFill rotWithShape="1">
          <a:blip r:embed="rId5"/>
          <a:srcRect l="42248" t="54435" r="49375" b="25871"/>
          <a:stretch/>
        </p:blipFill>
        <p:spPr>
          <a:xfrm rot="1091363">
            <a:off x="6962572" y="1888197"/>
            <a:ext cx="1021360" cy="1350629"/>
          </a:xfrm>
          <a:prstGeom prst="rect">
            <a:avLst/>
          </a:prstGeom>
        </p:spPr>
      </p:pic>
      <p:sp>
        <p:nvSpPr>
          <p:cNvPr id="23" name="Cross 22">
            <a:extLst>
              <a:ext uri="{FF2B5EF4-FFF2-40B4-BE49-F238E27FC236}">
                <a16:creationId xmlns:a16="http://schemas.microsoft.com/office/drawing/2014/main" id="{2C3E5689-EAA1-4168-924E-8BBE0A7E5089}"/>
              </a:ext>
            </a:extLst>
          </p:cNvPr>
          <p:cNvSpPr/>
          <p:nvPr/>
        </p:nvSpPr>
        <p:spPr>
          <a:xfrm rot="19868593">
            <a:off x="6727377" y="1932640"/>
            <a:ext cx="1384184" cy="1350629"/>
          </a:xfrm>
          <a:prstGeom prst="plus">
            <a:avLst>
              <a:gd name="adj" fmla="val 46739"/>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29" name="Picture 28" descr="A picture containing graphical user interface&#10;&#10;Description automatically generated">
            <a:extLst>
              <a:ext uri="{FF2B5EF4-FFF2-40B4-BE49-F238E27FC236}">
                <a16:creationId xmlns:a16="http://schemas.microsoft.com/office/drawing/2014/main" id="{197C33F8-D8EC-47C4-AC07-5D6FECBD9DFD}"/>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rot="16200000">
            <a:off x="-3048475" y="1770765"/>
            <a:ext cx="6663558" cy="3331779"/>
          </a:xfrm>
          <a:prstGeom prst="rect">
            <a:avLst/>
          </a:prstGeom>
        </p:spPr>
      </p:pic>
      <p:sp>
        <p:nvSpPr>
          <p:cNvPr id="27" name="TextBox 26">
            <a:extLst>
              <a:ext uri="{FF2B5EF4-FFF2-40B4-BE49-F238E27FC236}">
                <a16:creationId xmlns:a16="http://schemas.microsoft.com/office/drawing/2014/main" id="{1FCAFD99-2553-43F6-A6B6-6152C519978A}"/>
              </a:ext>
            </a:extLst>
          </p:cNvPr>
          <p:cNvSpPr txBox="1"/>
          <p:nvPr/>
        </p:nvSpPr>
        <p:spPr>
          <a:xfrm>
            <a:off x="191865" y="1048796"/>
            <a:ext cx="247860" cy="4493538"/>
          </a:xfrm>
          <a:prstGeom prst="rect">
            <a:avLst/>
          </a:prstGeom>
          <a:noFill/>
          <a:ln>
            <a:noFill/>
          </a:ln>
        </p:spPr>
        <p:style>
          <a:lnRef idx="0">
            <a:schemeClr val="accent5"/>
          </a:lnRef>
          <a:fillRef idx="3">
            <a:schemeClr val="accent5"/>
          </a:fillRef>
          <a:effectRef idx="3">
            <a:schemeClr val="accent5"/>
          </a:effectRef>
          <a:fontRef idx="minor">
            <a:schemeClr val="lt1"/>
          </a:fontRef>
        </p:style>
        <p:txBody>
          <a:bodyPr wrap="square" rtlCol="0">
            <a:spAutoFit/>
          </a:bodyPr>
          <a:lstStyle/>
          <a:p>
            <a:r>
              <a:rPr lang="en-GB" sz="1100" dirty="0">
                <a:solidFill>
                  <a:schemeClr val="tx1"/>
                </a:solidFill>
                <a:latin typeface="Ink Free" panose="03080402000500000000" pitchFamily="66" charset="0"/>
                <a:ea typeface="Meiryo UI" panose="020B0604030504040204" pitchFamily="34" charset="-128"/>
              </a:rPr>
              <a:t>Types of Operant Conditioning</a:t>
            </a:r>
          </a:p>
        </p:txBody>
      </p:sp>
      <p:pic>
        <p:nvPicPr>
          <p:cNvPr id="32" name="Picture 31" descr="Diagram&#10;&#10;Description automatically generated">
            <a:extLst>
              <a:ext uri="{FF2B5EF4-FFF2-40B4-BE49-F238E27FC236}">
                <a16:creationId xmlns:a16="http://schemas.microsoft.com/office/drawing/2014/main" id="{1FCE80F5-E83F-4D0B-8F78-6DD4D7120EE7}"/>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1123036" y="2932022"/>
            <a:ext cx="5227180" cy="3645130"/>
          </a:xfrm>
          <a:prstGeom prst="rect">
            <a:avLst/>
          </a:prstGeom>
        </p:spPr>
      </p:pic>
      <p:sp>
        <p:nvSpPr>
          <p:cNvPr id="34" name="TextBox 33">
            <a:extLst>
              <a:ext uri="{FF2B5EF4-FFF2-40B4-BE49-F238E27FC236}">
                <a16:creationId xmlns:a16="http://schemas.microsoft.com/office/drawing/2014/main" id="{8A4118F6-E498-41B4-BB68-23AC8CA03717}"/>
              </a:ext>
            </a:extLst>
          </p:cNvPr>
          <p:cNvSpPr txBox="1"/>
          <p:nvPr/>
        </p:nvSpPr>
        <p:spPr>
          <a:xfrm>
            <a:off x="5469622" y="6502615"/>
            <a:ext cx="3299683" cy="215444"/>
          </a:xfrm>
          <a:prstGeom prst="rect">
            <a:avLst/>
          </a:prstGeom>
          <a:noFill/>
        </p:spPr>
        <p:txBody>
          <a:bodyPr wrap="square">
            <a:spAutoFit/>
          </a:bodyPr>
          <a:lstStyle/>
          <a:p>
            <a:r>
              <a:rPr lang="en-GB" sz="800" dirty="0"/>
              <a:t>sciencedirect.com</a:t>
            </a:r>
          </a:p>
        </p:txBody>
      </p:sp>
      <p:sp>
        <p:nvSpPr>
          <p:cNvPr id="36" name="TextBox 35">
            <a:extLst>
              <a:ext uri="{FF2B5EF4-FFF2-40B4-BE49-F238E27FC236}">
                <a16:creationId xmlns:a16="http://schemas.microsoft.com/office/drawing/2014/main" id="{203BFAAE-29AA-425F-ABD9-40232FF7695E}"/>
              </a:ext>
            </a:extLst>
          </p:cNvPr>
          <p:cNvSpPr txBox="1"/>
          <p:nvPr/>
        </p:nvSpPr>
        <p:spPr>
          <a:xfrm>
            <a:off x="11484709" y="5577476"/>
            <a:ext cx="603981" cy="369332"/>
          </a:xfrm>
          <a:prstGeom prst="rect">
            <a:avLst/>
          </a:prstGeom>
          <a:noFill/>
        </p:spPr>
        <p:txBody>
          <a:bodyPr wrap="square">
            <a:spAutoFit/>
          </a:bodyPr>
          <a:lstStyle/>
          <a:p>
            <a:r>
              <a:rPr lang="en-GB" sz="800" dirty="0"/>
              <a:t>Skinner</a:t>
            </a:r>
            <a:r>
              <a:rPr lang="en-GB" dirty="0"/>
              <a:t>,</a:t>
            </a:r>
          </a:p>
        </p:txBody>
      </p:sp>
    </p:spTree>
    <p:extLst>
      <p:ext uri="{BB962C8B-B14F-4D97-AF65-F5344CB8AC3E}">
        <p14:creationId xmlns:p14="http://schemas.microsoft.com/office/powerpoint/2010/main" val="280246580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a:blip r:embed="rId3"/>
          <a:tile tx="0" ty="0" sx="100000" sy="100000" flip="none" algn="tl"/>
        </a:blip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4ACC1C9D-4EE1-40D5-9D2D-48577C425B24}"/>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0"/>
            <a:ext cx="12192000" cy="6937936"/>
          </a:xfrm>
          <a:prstGeom prst="rect">
            <a:avLst/>
          </a:prstGeom>
        </p:spPr>
      </p:pic>
      <p:pic>
        <p:nvPicPr>
          <p:cNvPr id="9" name="Picture 8" descr="A picture containing graphical user interface&#10;&#10;Description automatically generated">
            <a:extLst>
              <a:ext uri="{FF2B5EF4-FFF2-40B4-BE49-F238E27FC236}">
                <a16:creationId xmlns:a16="http://schemas.microsoft.com/office/drawing/2014/main" id="{919C444D-597A-4209-9CA7-6E2BE1BBBD14}"/>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rot="10800000">
            <a:off x="206637" y="-843625"/>
            <a:ext cx="5424799" cy="2712400"/>
          </a:xfrm>
          <a:prstGeom prst="rect">
            <a:avLst/>
          </a:prstGeom>
        </p:spPr>
      </p:pic>
      <p:sp>
        <p:nvSpPr>
          <p:cNvPr id="5" name="TextBox 4">
            <a:extLst>
              <a:ext uri="{FF2B5EF4-FFF2-40B4-BE49-F238E27FC236}">
                <a16:creationId xmlns:a16="http://schemas.microsoft.com/office/drawing/2014/main" id="{3367384C-630B-4C9F-83C2-E1C492EBF0C2}"/>
              </a:ext>
            </a:extLst>
          </p:cNvPr>
          <p:cNvSpPr txBox="1"/>
          <p:nvPr/>
        </p:nvSpPr>
        <p:spPr>
          <a:xfrm>
            <a:off x="1516262" y="171075"/>
            <a:ext cx="2336544" cy="646331"/>
          </a:xfrm>
          <a:prstGeom prst="rect">
            <a:avLst/>
          </a:prstGeom>
          <a:noFill/>
        </p:spPr>
        <p:txBody>
          <a:bodyPr wrap="square" rtlCol="0">
            <a:spAutoFit/>
          </a:bodyPr>
          <a:lstStyle/>
          <a:p>
            <a:r>
              <a:rPr lang="en-GB" sz="2000" dirty="0">
                <a:latin typeface="Segoe Script" panose="030B0504020000000003" pitchFamily="66" charset="0"/>
              </a:rPr>
              <a:t> Behaviour</a:t>
            </a:r>
            <a:r>
              <a:rPr lang="en-GB" sz="2400" dirty="0">
                <a:latin typeface="Segoe Script" panose="030B0504020000000003" pitchFamily="66" charset="0"/>
              </a:rPr>
              <a:t>ism</a:t>
            </a:r>
            <a:r>
              <a:rPr lang="en-GB" sz="3600" dirty="0">
                <a:latin typeface="Segoe Script" panose="030B0504020000000003" pitchFamily="66" charset="0"/>
              </a:rPr>
              <a:t> </a:t>
            </a:r>
          </a:p>
        </p:txBody>
      </p:sp>
      <p:sp>
        <p:nvSpPr>
          <p:cNvPr id="12" name="TextBox 11">
            <a:extLst>
              <a:ext uri="{FF2B5EF4-FFF2-40B4-BE49-F238E27FC236}">
                <a16:creationId xmlns:a16="http://schemas.microsoft.com/office/drawing/2014/main" id="{36684609-229F-4D16-8804-34D79A4B1DCC}"/>
              </a:ext>
            </a:extLst>
          </p:cNvPr>
          <p:cNvSpPr txBox="1"/>
          <p:nvPr/>
        </p:nvSpPr>
        <p:spPr>
          <a:xfrm>
            <a:off x="7614538" y="594635"/>
            <a:ext cx="4442604" cy="2031325"/>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wrap="square" rtlCol="0">
            <a:spAutoFit/>
          </a:bodyPr>
          <a:lstStyle/>
          <a:p>
            <a:r>
              <a:rPr lang="en-GB" sz="1200" dirty="0">
                <a:latin typeface="Gloucester MT Extra Condensed" panose="020B0604020202020204" pitchFamily="18" charset="0"/>
              </a:rPr>
              <a:t>According to </a:t>
            </a:r>
            <a:r>
              <a:rPr lang="en-GB" sz="1200" b="1" i="1" dirty="0">
                <a:latin typeface="Gloucester MT Extra Condensed" panose="020B0604020202020204" pitchFamily="18" charset="0"/>
              </a:rPr>
              <a:t>Edward Thorndike</a:t>
            </a:r>
            <a:r>
              <a:rPr lang="en-GB" sz="1200" dirty="0">
                <a:latin typeface="Gloucester MT Extra Condensed" panose="020B0604020202020204" pitchFamily="18" charset="0"/>
              </a:rPr>
              <a:t>, behaviour is a conscious decision based on either a desirable or undesirable consequence.</a:t>
            </a:r>
          </a:p>
          <a:p>
            <a:r>
              <a:rPr lang="en-GB" sz="1200" dirty="0">
                <a:latin typeface="Gloucester MT Extra Condensed" panose="020B0604020202020204" pitchFamily="18" charset="0"/>
              </a:rPr>
              <a:t>Rewarded behaviour is likely to be repeated whereas a negative consequence to behaviour will lead to the lessening of a behaviour or the disappearance of a behaviour. </a:t>
            </a:r>
          </a:p>
          <a:p>
            <a:r>
              <a:rPr lang="en-GB" sz="1200" dirty="0">
                <a:latin typeface="Gloucester MT Extra Condensed" panose="020B0604020202020204" pitchFamily="18" charset="0"/>
              </a:rPr>
              <a:t>Skinner’s studies were based on Thorndike’s Law of Effect.  However, a new term was added by Skinner, Reinforcement-a behaviour which has been reinforced will be strengthened or will reoccur whereas a behaviour which has not been reinforced will weaken and eventually die out</a:t>
            </a:r>
            <a:r>
              <a:rPr lang="en-GB" dirty="0">
                <a:latin typeface="Gloucester MT Extra Condensed" panose="020B0604020202020204" pitchFamily="18" charset="0"/>
              </a:rPr>
              <a:t>.</a:t>
            </a:r>
          </a:p>
          <a:p>
            <a:r>
              <a:rPr lang="en-GB" sz="1200" dirty="0">
                <a:latin typeface="Gloucester MT Extra Condensed" panose="020B0604020202020204" pitchFamily="18" charset="0"/>
              </a:rPr>
              <a:t>This method is a firm basis for behaviour management in schools today. </a:t>
            </a:r>
            <a:r>
              <a:rPr lang="en-GB" dirty="0">
                <a:latin typeface="Gloucester MT Extra Condensed" panose="020B0604020202020204" pitchFamily="18" charset="0"/>
              </a:rPr>
              <a:t> </a:t>
            </a:r>
          </a:p>
          <a:p>
            <a:endParaRPr lang="en-GB" dirty="0"/>
          </a:p>
        </p:txBody>
      </p:sp>
      <p:sp>
        <p:nvSpPr>
          <p:cNvPr id="13" name="TextBox 12">
            <a:extLst>
              <a:ext uri="{FF2B5EF4-FFF2-40B4-BE49-F238E27FC236}">
                <a16:creationId xmlns:a16="http://schemas.microsoft.com/office/drawing/2014/main" id="{F50171A5-7C5E-4055-9B7E-297E4D181E84}"/>
              </a:ext>
            </a:extLst>
          </p:cNvPr>
          <p:cNvSpPr txBox="1"/>
          <p:nvPr/>
        </p:nvSpPr>
        <p:spPr>
          <a:xfrm>
            <a:off x="8314266" y="143243"/>
            <a:ext cx="2624667" cy="369332"/>
          </a:xfrm>
          <a:prstGeom prst="rect">
            <a:avLst/>
          </a:prstGeom>
          <a:noFill/>
        </p:spPr>
        <p:txBody>
          <a:bodyPr wrap="square" rtlCol="0">
            <a:spAutoFit/>
          </a:bodyPr>
          <a:lstStyle/>
          <a:p>
            <a:pPr algn="ctr"/>
            <a:r>
              <a:rPr lang="en-GB" dirty="0">
                <a:latin typeface="Brush Script MT" panose="020B0604020202020204" pitchFamily="66" charset="0"/>
                <a:cs typeface="AngsanaUPC" panose="020B0502040204020203" pitchFamily="18" charset="-34"/>
              </a:rPr>
              <a:t>Operant Conditioning</a:t>
            </a:r>
          </a:p>
        </p:txBody>
      </p:sp>
      <p:pic>
        <p:nvPicPr>
          <p:cNvPr id="17" name="Picture 16" descr="A person wearing a suit and tie&#10;&#10;Description automatically generated">
            <a:extLst>
              <a:ext uri="{FF2B5EF4-FFF2-40B4-BE49-F238E27FC236}">
                <a16:creationId xmlns:a16="http://schemas.microsoft.com/office/drawing/2014/main" id="{113C82B1-AAA1-492F-8D31-2A5B16A5FAB9}"/>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6558372" y="-120695"/>
            <a:ext cx="1400263" cy="1400263"/>
          </a:xfrm>
          <a:prstGeom prst="ellipse">
            <a:avLst/>
          </a:prstGeom>
          <a:ln>
            <a:noFill/>
          </a:ln>
          <a:effectLst>
            <a:softEdge rad="112500"/>
          </a:effectLst>
        </p:spPr>
      </p:pic>
      <p:pic>
        <p:nvPicPr>
          <p:cNvPr id="19" name="Picture 18" descr="A picture containing diagram&#10;&#10;Description automatically generated">
            <a:extLst>
              <a:ext uri="{FF2B5EF4-FFF2-40B4-BE49-F238E27FC236}">
                <a16:creationId xmlns:a16="http://schemas.microsoft.com/office/drawing/2014/main" id="{336527A2-DC21-46CC-B8FF-20A71CB646CF}"/>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333125" y="4281378"/>
            <a:ext cx="1847921" cy="2463894"/>
          </a:xfrm>
          <a:prstGeom prst="rect">
            <a:avLst/>
          </a:prstGeom>
          <a:ln w="190500" cap="sq">
            <a:solidFill>
              <a:srgbClr val="C8C6BD"/>
            </a:solidFill>
            <a:prstDash val="solid"/>
            <a:miter lim="800000"/>
          </a:ln>
          <a:effectLst>
            <a:outerShdw blurRad="254000" algn="bl" rotWithShape="0">
              <a:srgbClr val="000000">
                <a:alpha val="43000"/>
              </a:srgbClr>
            </a:outerShdw>
          </a:effectLst>
          <a:scene3d>
            <a:camera prst="perspectiveFront" fov="5400000"/>
            <a:lightRig rig="threePt" dir="t">
              <a:rot lat="0" lon="0" rev="2100000"/>
            </a:lightRig>
          </a:scene3d>
          <a:sp3d extrusionH="25400">
            <a:bevelT w="304800" h="152400" prst="hardEdge"/>
            <a:extrusionClr>
              <a:srgbClr val="000000"/>
            </a:extrusionClr>
          </a:sp3d>
        </p:spPr>
      </p:pic>
      <p:pic>
        <p:nvPicPr>
          <p:cNvPr id="15" name="Picture 14" descr="A person wearing glasses and looking at the camera&#10;&#10;Description automatically generated">
            <a:extLst>
              <a:ext uri="{FF2B5EF4-FFF2-40B4-BE49-F238E27FC236}">
                <a16:creationId xmlns:a16="http://schemas.microsoft.com/office/drawing/2014/main" id="{B46F0718-3DDF-484B-B868-4A2ED3F9CB96}"/>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6548540" y="1041303"/>
            <a:ext cx="1374588" cy="1374588"/>
          </a:xfrm>
          <a:prstGeom prst="ellipse">
            <a:avLst/>
          </a:prstGeom>
          <a:ln>
            <a:noFill/>
          </a:ln>
          <a:effectLst>
            <a:softEdge rad="112500"/>
          </a:effectLst>
        </p:spPr>
      </p:pic>
      <p:sp>
        <p:nvSpPr>
          <p:cNvPr id="47" name="TextBox 46">
            <a:extLst>
              <a:ext uri="{FF2B5EF4-FFF2-40B4-BE49-F238E27FC236}">
                <a16:creationId xmlns:a16="http://schemas.microsoft.com/office/drawing/2014/main" id="{5B8E7723-80E9-40F7-85AC-C6C3E39F509B}"/>
              </a:ext>
            </a:extLst>
          </p:cNvPr>
          <p:cNvSpPr txBox="1"/>
          <p:nvPr/>
        </p:nvSpPr>
        <p:spPr>
          <a:xfrm>
            <a:off x="3443518" y="4507765"/>
            <a:ext cx="4336396" cy="2308324"/>
          </a:xfrm>
          <a:prstGeom prst="rect">
            <a:avLst/>
          </a:prstGeom>
          <a:gradFill flip="none" rotWithShape="1">
            <a:gsLst>
              <a:gs pos="0">
                <a:schemeClr val="accent6">
                  <a:lumMod val="67000"/>
                </a:schemeClr>
              </a:gs>
              <a:gs pos="48000">
                <a:schemeClr val="accent6">
                  <a:lumMod val="97000"/>
                  <a:lumOff val="3000"/>
                </a:schemeClr>
              </a:gs>
              <a:gs pos="100000">
                <a:schemeClr val="accent6">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wrap="square" rtlCol="0">
            <a:spAutoFit/>
          </a:bodyPr>
          <a:lstStyle/>
          <a:p>
            <a:r>
              <a:rPr lang="en-GB" sz="1200" dirty="0"/>
              <a:t>Following  Skinner’s operant conditioning approach, our setting aim to promote positive behaviour and extinguish negative behaviour by using SIMS. All teaching staff and Learning Support Assistants have access to SIMS in order to  record any desirable or undesirable pupil behaviour. The member of staff is the able to give details of the behaviour and add of take away a SIM point. It is possible for points to go into minus numbers which will result in detention if the child reaches minus ten points. When a child reaches positive ten points, it is recorded in their parent/teacher contact book and the child with the highest number of SIM points from each year group will receive a prize at the end of each half term.</a:t>
            </a:r>
          </a:p>
        </p:txBody>
      </p:sp>
      <p:sp>
        <p:nvSpPr>
          <p:cNvPr id="48" name="Arrow: Striped Right 47">
            <a:extLst>
              <a:ext uri="{FF2B5EF4-FFF2-40B4-BE49-F238E27FC236}">
                <a16:creationId xmlns:a16="http://schemas.microsoft.com/office/drawing/2014/main" id="{2D0361D2-3B62-48EC-B185-B83108C9B468}"/>
              </a:ext>
            </a:extLst>
          </p:cNvPr>
          <p:cNvSpPr/>
          <p:nvPr/>
        </p:nvSpPr>
        <p:spPr>
          <a:xfrm>
            <a:off x="2204639" y="5979432"/>
            <a:ext cx="1335016" cy="503572"/>
          </a:xfrm>
          <a:prstGeom prst="stripedRightArrow">
            <a:avLst/>
          </a:prstGeom>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lin ang="0" scaled="1"/>
            <a:tileRect/>
          </a:gradFill>
          <a:ln w="9525" cap="flat" cmpd="sng" algn="ctr">
            <a:solidFill>
              <a:schemeClr val="dk1"/>
            </a:solidFill>
            <a:prstDash val="solid"/>
            <a:round/>
            <a:headEnd type="none" w="med" len="med"/>
            <a:tailEnd type="none" w="med" len="med"/>
          </a:ln>
        </p:spPr>
        <p:style>
          <a:lnRef idx="0">
            <a:scrgbClr r="0" g="0" b="0"/>
          </a:lnRef>
          <a:fillRef idx="0">
            <a:scrgbClr r="0" g="0" b="0"/>
          </a:fillRef>
          <a:effectRef idx="0">
            <a:scrgbClr r="0" g="0" b="0"/>
          </a:effectRef>
          <a:fontRef idx="minor">
            <a:schemeClr val="dk1"/>
          </a:fontRef>
        </p:style>
        <p:txBody>
          <a:bodyPr rtlCol="0" anchor="ctr"/>
          <a:lstStyle/>
          <a:p>
            <a:pPr algn="ctr"/>
            <a:endParaRPr lang="en-GB"/>
          </a:p>
        </p:txBody>
      </p:sp>
      <p:sp>
        <p:nvSpPr>
          <p:cNvPr id="50" name="TextBox 49">
            <a:extLst>
              <a:ext uri="{FF2B5EF4-FFF2-40B4-BE49-F238E27FC236}">
                <a16:creationId xmlns:a16="http://schemas.microsoft.com/office/drawing/2014/main" id="{F95D78EC-263F-4981-B79F-B22C8CA9A0D0}"/>
              </a:ext>
            </a:extLst>
          </p:cNvPr>
          <p:cNvSpPr txBox="1"/>
          <p:nvPr/>
        </p:nvSpPr>
        <p:spPr>
          <a:xfrm rot="19781804">
            <a:off x="3017063" y="2258842"/>
            <a:ext cx="2385551" cy="830997"/>
          </a:xfrm>
          <a:prstGeom prst="rect">
            <a:avLst/>
          </a:prstGeom>
          <a:noFill/>
        </p:spPr>
        <p:txBody>
          <a:bodyPr wrap="square" rtlCol="0">
            <a:spAutoFit/>
          </a:bodyPr>
          <a:lstStyle/>
          <a:p>
            <a:pPr algn="ctr"/>
            <a:r>
              <a:rPr lang="en-GB" sz="2400" dirty="0">
                <a:solidFill>
                  <a:schemeClr val="bg1"/>
                </a:solidFill>
                <a:latin typeface="Segoe Script" panose="030B0504020000000003" pitchFamily="66" charset="0"/>
              </a:rPr>
              <a:t>The </a:t>
            </a:r>
          </a:p>
          <a:p>
            <a:pPr algn="ctr"/>
            <a:r>
              <a:rPr lang="en-GB" sz="2400" dirty="0">
                <a:solidFill>
                  <a:schemeClr val="bg1"/>
                </a:solidFill>
                <a:latin typeface="Segoe Script" panose="030B0504020000000003" pitchFamily="66" charset="0"/>
              </a:rPr>
              <a:t>Classroom  </a:t>
            </a:r>
          </a:p>
        </p:txBody>
      </p:sp>
      <p:pic>
        <p:nvPicPr>
          <p:cNvPr id="54" name="Picture 53">
            <a:extLst>
              <a:ext uri="{FF2B5EF4-FFF2-40B4-BE49-F238E27FC236}">
                <a16:creationId xmlns:a16="http://schemas.microsoft.com/office/drawing/2014/main" id="{0327D669-1E1F-47AD-8FB8-8BA1AEA25ABE}"/>
              </a:ext>
            </a:extLst>
          </p:cNvPr>
          <p:cNvPicPr>
            <a:picLocks noChangeAspect="1"/>
          </p:cNvPicPr>
          <p:nvPr/>
        </p:nvPicPr>
        <p:blipFill rotWithShape="1">
          <a:blip r:embed="rId10">
            <a:extLst>
              <a:ext uri="{28A0092B-C50C-407E-A947-70E740481C1C}">
                <a14:useLocalDpi xmlns:a14="http://schemas.microsoft.com/office/drawing/2010/main" val="0"/>
              </a:ext>
            </a:extLst>
          </a:blip>
          <a:srcRect l="9757" t="5973" r="8179" b="11350"/>
          <a:stretch/>
        </p:blipFill>
        <p:spPr>
          <a:xfrm>
            <a:off x="10603433" y="2915394"/>
            <a:ext cx="1255442" cy="1365984"/>
          </a:xfrm>
          <a:prstGeom prst="round2DiagRect">
            <a:avLst>
              <a:gd name="adj1" fmla="val 50000"/>
              <a:gd name="adj2" fmla="val 50000"/>
            </a:avLst>
          </a:prstGeom>
          <a:ln w="88900" cap="sq">
            <a:solidFill>
              <a:srgbClr val="FFFFFF"/>
            </a:solidFill>
            <a:miter lim="800000"/>
          </a:ln>
          <a:effectLst>
            <a:outerShdw blurRad="254000" algn="tl" rotWithShape="0">
              <a:srgbClr val="000000">
                <a:alpha val="43000"/>
              </a:srgbClr>
            </a:outerShdw>
          </a:effectLst>
        </p:spPr>
      </p:pic>
      <p:pic>
        <p:nvPicPr>
          <p:cNvPr id="57" name="Picture 56" descr="Diagram&#10;&#10;Description automatically generated">
            <a:extLst>
              <a:ext uri="{FF2B5EF4-FFF2-40B4-BE49-F238E27FC236}">
                <a16:creationId xmlns:a16="http://schemas.microsoft.com/office/drawing/2014/main" id="{FF9A2E72-A1D6-41F3-9911-11A98A56C783}"/>
              </a:ext>
            </a:extLst>
          </p:cNvPr>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a:off x="1035175" y="1237826"/>
            <a:ext cx="4838700" cy="279400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59" name="Speech Bubble: Oval 58">
            <a:extLst>
              <a:ext uri="{FF2B5EF4-FFF2-40B4-BE49-F238E27FC236}">
                <a16:creationId xmlns:a16="http://schemas.microsoft.com/office/drawing/2014/main" id="{376D7DC4-B91C-4256-B0BF-1EE6666E5AA8}"/>
              </a:ext>
            </a:extLst>
          </p:cNvPr>
          <p:cNvSpPr/>
          <p:nvPr/>
        </p:nvSpPr>
        <p:spPr>
          <a:xfrm>
            <a:off x="174403" y="990077"/>
            <a:ext cx="1759064" cy="1058334"/>
          </a:xfrm>
          <a:prstGeom prst="wedgeEllipseCallout">
            <a:avLst>
              <a:gd name="adj1" fmla="val 61472"/>
              <a:gd name="adj2" fmla="val 6250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800" dirty="0"/>
              <a:t>After the hungry rat accidentally pushes the leaver and receives food, it quickly learns that this behaviour is immediately followed by a reward</a:t>
            </a:r>
          </a:p>
        </p:txBody>
      </p:sp>
      <p:sp>
        <p:nvSpPr>
          <p:cNvPr id="60" name="Speech Bubble: Oval 59">
            <a:extLst>
              <a:ext uri="{FF2B5EF4-FFF2-40B4-BE49-F238E27FC236}">
                <a16:creationId xmlns:a16="http://schemas.microsoft.com/office/drawing/2014/main" id="{0A811CF7-BA1A-4414-8C5A-0EC5C3C31BC8}"/>
              </a:ext>
            </a:extLst>
          </p:cNvPr>
          <p:cNvSpPr/>
          <p:nvPr/>
        </p:nvSpPr>
        <p:spPr>
          <a:xfrm>
            <a:off x="5611716" y="2447644"/>
            <a:ext cx="2002822" cy="1021324"/>
          </a:xfrm>
          <a:prstGeom prst="wedgeEllipseCallout">
            <a:avLst>
              <a:gd name="adj1" fmla="val -101535"/>
              <a:gd name="adj2" fmla="val 53683"/>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800" dirty="0"/>
              <a:t>The rat is placed in a box with a low electrical current, causing some discomfort. The rat soon learns that by pushing the button with result in the current being switched off</a:t>
            </a:r>
          </a:p>
        </p:txBody>
      </p:sp>
      <p:sp>
        <p:nvSpPr>
          <p:cNvPr id="61" name="TextBox 60">
            <a:extLst>
              <a:ext uri="{FF2B5EF4-FFF2-40B4-BE49-F238E27FC236}">
                <a16:creationId xmlns:a16="http://schemas.microsoft.com/office/drawing/2014/main" id="{CFC030E3-8C1C-44EC-AAAB-C94B3CE60392}"/>
              </a:ext>
            </a:extLst>
          </p:cNvPr>
          <p:cNvSpPr txBox="1"/>
          <p:nvPr/>
        </p:nvSpPr>
        <p:spPr>
          <a:xfrm>
            <a:off x="1035175" y="3816382"/>
            <a:ext cx="1335016" cy="215444"/>
          </a:xfrm>
          <a:prstGeom prst="rect">
            <a:avLst/>
          </a:prstGeom>
          <a:noFill/>
        </p:spPr>
        <p:txBody>
          <a:bodyPr wrap="square" rtlCol="0">
            <a:spAutoFit/>
          </a:bodyPr>
          <a:lstStyle/>
          <a:p>
            <a:r>
              <a:rPr lang="en-GB" sz="800" dirty="0"/>
              <a:t>Simplypsychology.org</a:t>
            </a:r>
          </a:p>
        </p:txBody>
      </p:sp>
      <p:sp>
        <p:nvSpPr>
          <p:cNvPr id="62" name="TextBox 61">
            <a:extLst>
              <a:ext uri="{FF2B5EF4-FFF2-40B4-BE49-F238E27FC236}">
                <a16:creationId xmlns:a16="http://schemas.microsoft.com/office/drawing/2014/main" id="{3A4B09B5-0451-4363-8614-FB15D14D5C0D}"/>
              </a:ext>
            </a:extLst>
          </p:cNvPr>
          <p:cNvSpPr txBox="1"/>
          <p:nvPr/>
        </p:nvSpPr>
        <p:spPr>
          <a:xfrm>
            <a:off x="11275150" y="2419382"/>
            <a:ext cx="916850" cy="215444"/>
          </a:xfrm>
          <a:prstGeom prst="rect">
            <a:avLst/>
          </a:prstGeom>
          <a:noFill/>
        </p:spPr>
        <p:txBody>
          <a:bodyPr wrap="square" rtlCol="0">
            <a:spAutoFit/>
          </a:bodyPr>
          <a:lstStyle/>
          <a:p>
            <a:r>
              <a:rPr lang="en-GB" sz="800" dirty="0" err="1"/>
              <a:t>Wolfork</a:t>
            </a:r>
            <a:r>
              <a:rPr lang="en-GB" sz="800" dirty="0"/>
              <a:t>, p.195)</a:t>
            </a:r>
          </a:p>
        </p:txBody>
      </p:sp>
    </p:spTree>
    <p:extLst>
      <p:ext uri="{BB962C8B-B14F-4D97-AF65-F5344CB8AC3E}">
        <p14:creationId xmlns:p14="http://schemas.microsoft.com/office/powerpoint/2010/main" val="3149499602"/>
      </p:ext>
    </p:extLst>
  </p:cSld>
  <p:clrMapOvr>
    <a:overrideClrMapping bg1="lt1" tx1="dk1" bg2="lt2" tx2="dk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a:blip r:embed="rId2"/>
          <a:tile tx="0" ty="0" sx="100000" sy="100000" flip="none" algn="tl"/>
        </a:blip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84F1DB5B-E2E6-4961-ADB8-D50C146C560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77002"/>
            <a:ext cx="12192000" cy="6937936"/>
          </a:xfrm>
          <a:prstGeom prst="rect">
            <a:avLst/>
          </a:prstGeom>
        </p:spPr>
      </p:pic>
      <p:sp>
        <p:nvSpPr>
          <p:cNvPr id="9" name="TextBox 8">
            <a:extLst>
              <a:ext uri="{FF2B5EF4-FFF2-40B4-BE49-F238E27FC236}">
                <a16:creationId xmlns:a16="http://schemas.microsoft.com/office/drawing/2014/main" id="{D0C28D66-E70C-4814-ADBF-0D2033DD5035}"/>
              </a:ext>
            </a:extLst>
          </p:cNvPr>
          <p:cNvSpPr txBox="1"/>
          <p:nvPr/>
        </p:nvSpPr>
        <p:spPr>
          <a:xfrm>
            <a:off x="3045362" y="119846"/>
            <a:ext cx="3836701" cy="646331"/>
          </a:xfrm>
          <a:prstGeom prst="rect">
            <a:avLst/>
          </a:prstGeom>
          <a:noFill/>
        </p:spPr>
        <p:txBody>
          <a:bodyPr wrap="square" rtlCol="0">
            <a:spAutoFit/>
          </a:bodyPr>
          <a:lstStyle/>
          <a:p>
            <a:r>
              <a:rPr lang="en-GB" sz="3600" dirty="0">
                <a:solidFill>
                  <a:schemeClr val="bg1"/>
                </a:solidFill>
                <a:latin typeface="Segoe Script" panose="030B0504020000000003" pitchFamily="66" charset="0"/>
              </a:rPr>
              <a:t>The Classroom </a:t>
            </a:r>
          </a:p>
        </p:txBody>
      </p:sp>
      <p:pic>
        <p:nvPicPr>
          <p:cNvPr id="5" name="Picture 4" descr="A picture containing graphical user interface&#10;&#10;Description automatically generated">
            <a:extLst>
              <a:ext uri="{FF2B5EF4-FFF2-40B4-BE49-F238E27FC236}">
                <a16:creationId xmlns:a16="http://schemas.microsoft.com/office/drawing/2014/main" id="{B8989F84-02EB-420A-BCF7-CDBC16B91C91}"/>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rot="16200000">
            <a:off x="-2981252" y="1803079"/>
            <a:ext cx="6663558" cy="3331779"/>
          </a:xfrm>
          <a:prstGeom prst="rect">
            <a:avLst/>
          </a:prstGeom>
        </p:spPr>
      </p:pic>
      <p:sp>
        <p:nvSpPr>
          <p:cNvPr id="11" name="Speech Bubble: Oval 10">
            <a:extLst>
              <a:ext uri="{FF2B5EF4-FFF2-40B4-BE49-F238E27FC236}">
                <a16:creationId xmlns:a16="http://schemas.microsoft.com/office/drawing/2014/main" id="{4F59046B-D2F5-436C-B72D-F03939216B3E}"/>
              </a:ext>
            </a:extLst>
          </p:cNvPr>
          <p:cNvSpPr/>
          <p:nvPr/>
        </p:nvSpPr>
        <p:spPr>
          <a:xfrm rot="19919853">
            <a:off x="965837" y="3568504"/>
            <a:ext cx="1156172" cy="683995"/>
          </a:xfrm>
          <a:prstGeom prst="wedgeEllipseCallout">
            <a:avLst>
              <a:gd name="adj1" fmla="val 18802"/>
              <a:gd name="adj2" fmla="val 82961"/>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100" dirty="0"/>
              <a:t>Peer Evaluation</a:t>
            </a:r>
          </a:p>
        </p:txBody>
      </p:sp>
      <p:pic>
        <p:nvPicPr>
          <p:cNvPr id="17" name="Picture 16" descr="Graphical user interface, text, application&#10;&#10;Description automatically generated">
            <a:extLst>
              <a:ext uri="{FF2B5EF4-FFF2-40B4-BE49-F238E27FC236}">
                <a16:creationId xmlns:a16="http://schemas.microsoft.com/office/drawing/2014/main" id="{A06A1F96-6981-49F3-A1D2-13B0BDCED309}"/>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5554488" y="4929127"/>
            <a:ext cx="2047697" cy="1400263"/>
          </a:xfrm>
          <a:prstGeom prst="rect">
            <a:avLst/>
          </a:prstGeom>
          <a:ln w="228600" cap="sq" cmpd="thickThin">
            <a:solidFill>
              <a:srgbClr val="000000"/>
            </a:solidFill>
            <a:prstDash val="solid"/>
            <a:miter lim="800000"/>
          </a:ln>
          <a:effectLst>
            <a:innerShdw blurRad="76200">
              <a:srgbClr val="000000"/>
            </a:innerShdw>
          </a:effectLst>
        </p:spPr>
      </p:pic>
      <p:sp>
        <p:nvSpPr>
          <p:cNvPr id="18" name="TextBox 17">
            <a:extLst>
              <a:ext uri="{FF2B5EF4-FFF2-40B4-BE49-F238E27FC236}">
                <a16:creationId xmlns:a16="http://schemas.microsoft.com/office/drawing/2014/main" id="{B35F3557-0880-4281-AB93-07AE3E497418}"/>
              </a:ext>
            </a:extLst>
          </p:cNvPr>
          <p:cNvSpPr txBox="1"/>
          <p:nvPr/>
        </p:nvSpPr>
        <p:spPr>
          <a:xfrm>
            <a:off x="7875475" y="201038"/>
            <a:ext cx="3941583" cy="2769989"/>
          </a:xfrm>
          <a:prstGeom prst="rect">
            <a:avLst/>
          </a:prstGeom>
        </p:spPr>
        <p:style>
          <a:lnRef idx="1">
            <a:schemeClr val="accent1"/>
          </a:lnRef>
          <a:fillRef idx="2">
            <a:schemeClr val="accent1"/>
          </a:fillRef>
          <a:effectRef idx="1">
            <a:schemeClr val="accent1"/>
          </a:effectRef>
          <a:fontRef idx="minor">
            <a:schemeClr val="dk1"/>
          </a:fontRef>
        </p:style>
        <p:txBody>
          <a:bodyPr wrap="square" rtlCol="0">
            <a:spAutoFit/>
          </a:bodyPr>
          <a:lstStyle/>
          <a:p>
            <a:r>
              <a:rPr lang="en-GB" sz="1200" dirty="0"/>
              <a:t>Constructivism</a:t>
            </a:r>
          </a:p>
          <a:p>
            <a:r>
              <a:rPr lang="en-GB" sz="1200" dirty="0"/>
              <a:t>Vygotsky states that constructive learning is creating new knowledge based on the knowledge the student already holds.</a:t>
            </a:r>
          </a:p>
          <a:p>
            <a:r>
              <a:rPr lang="en-GB" sz="1200" dirty="0"/>
              <a:t>Active learning is a student having the ability to independently create a new understanding .</a:t>
            </a:r>
          </a:p>
          <a:p>
            <a:r>
              <a:rPr lang="en-GB" sz="1200" dirty="0"/>
              <a:t>Children are given the chance to discuss their new knowledge known as reflective learning.</a:t>
            </a:r>
          </a:p>
          <a:p>
            <a:r>
              <a:rPr lang="en-GB" sz="1200" dirty="0"/>
              <a:t>Collaborative learning is students being able to learn the skills of learning from themselves and their peers.</a:t>
            </a:r>
          </a:p>
          <a:p>
            <a:r>
              <a:rPr lang="en-GB" sz="1200" dirty="0"/>
              <a:t>Enquiry based learning is to ask questions, investigate a topic and to discover answers using a variety of equipment. (Woolfolk,p.43)</a:t>
            </a:r>
          </a:p>
          <a:p>
            <a:endParaRPr lang="en-GB" dirty="0"/>
          </a:p>
        </p:txBody>
      </p:sp>
      <p:sp>
        <p:nvSpPr>
          <p:cNvPr id="20" name="TextBox 19">
            <a:extLst>
              <a:ext uri="{FF2B5EF4-FFF2-40B4-BE49-F238E27FC236}">
                <a16:creationId xmlns:a16="http://schemas.microsoft.com/office/drawing/2014/main" id="{B3352C2B-A381-4F72-AC45-4248914E0741}"/>
              </a:ext>
            </a:extLst>
          </p:cNvPr>
          <p:cNvSpPr txBox="1"/>
          <p:nvPr/>
        </p:nvSpPr>
        <p:spPr>
          <a:xfrm>
            <a:off x="185936" y="1334524"/>
            <a:ext cx="311150" cy="3970318"/>
          </a:xfrm>
          <a:prstGeom prst="rect">
            <a:avLst/>
          </a:prstGeom>
          <a:noFill/>
        </p:spPr>
        <p:txBody>
          <a:bodyPr wrap="square">
            <a:spAutoFit/>
          </a:bodyPr>
          <a:lstStyle/>
          <a:p>
            <a:r>
              <a:rPr lang="en-GB" sz="1800" dirty="0">
                <a:latin typeface="Ink Free" panose="03080402000500000000" pitchFamily="66" charset="0"/>
              </a:rPr>
              <a:t>Constructivism</a:t>
            </a:r>
          </a:p>
        </p:txBody>
      </p:sp>
      <p:pic>
        <p:nvPicPr>
          <p:cNvPr id="28" name="Picture 27" descr="A person wearing a suit and tie looking at the camera&#10;&#10;Description automatically generated">
            <a:extLst>
              <a:ext uri="{FF2B5EF4-FFF2-40B4-BE49-F238E27FC236}">
                <a16:creationId xmlns:a16="http://schemas.microsoft.com/office/drawing/2014/main" id="{CF0269BC-54B1-44DC-81BE-68171A8AE853}"/>
              </a:ext>
            </a:extLst>
          </p:cNvPr>
          <p:cNvPicPr>
            <a:picLocks noChangeAspect="1"/>
          </p:cNvPicPr>
          <p:nvPr/>
        </p:nvPicPr>
        <p:blipFill rotWithShape="1">
          <a:blip r:embed="rId7">
            <a:extLst>
              <a:ext uri="{28A0092B-C50C-407E-A947-70E740481C1C}">
                <a14:useLocalDpi xmlns:a14="http://schemas.microsoft.com/office/drawing/2010/main" val="0"/>
              </a:ext>
            </a:extLst>
          </a:blip>
          <a:srcRect l="50000"/>
          <a:stretch/>
        </p:blipFill>
        <p:spPr>
          <a:xfrm>
            <a:off x="10530944" y="2901896"/>
            <a:ext cx="1476375" cy="154305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15" name="Arrow: Striped Right 14">
            <a:extLst>
              <a:ext uri="{FF2B5EF4-FFF2-40B4-BE49-F238E27FC236}">
                <a16:creationId xmlns:a16="http://schemas.microsoft.com/office/drawing/2014/main" id="{70622C62-E0CB-4AED-AA8F-D0A363DB048E}"/>
              </a:ext>
            </a:extLst>
          </p:cNvPr>
          <p:cNvSpPr/>
          <p:nvPr/>
        </p:nvSpPr>
        <p:spPr>
          <a:xfrm>
            <a:off x="4660203" y="5427040"/>
            <a:ext cx="674725" cy="404436"/>
          </a:xfrm>
          <a:prstGeom prst="stripedRightArrow">
            <a:avLst/>
          </a:prstGeom>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lin ang="0" scaled="1"/>
            <a:tileRect/>
          </a:gradFill>
          <a:ln w="9525" cap="flat" cmpd="sng" algn="ctr">
            <a:solidFill>
              <a:schemeClr val="dk1"/>
            </a:solidFill>
            <a:prstDash val="solid"/>
            <a:round/>
            <a:headEnd type="none" w="med" len="med"/>
            <a:tailEnd type="none" w="med" len="med"/>
          </a:ln>
        </p:spPr>
        <p:style>
          <a:lnRef idx="0">
            <a:scrgbClr r="0" g="0" b="0"/>
          </a:lnRef>
          <a:fillRef idx="0">
            <a:scrgbClr r="0" g="0" b="0"/>
          </a:fillRef>
          <a:effectRef idx="0">
            <a:scrgbClr r="0" g="0" b="0"/>
          </a:effectRef>
          <a:fontRef idx="minor">
            <a:schemeClr val="dk1"/>
          </a:fontRef>
        </p:style>
        <p:txBody>
          <a:bodyPr rtlCol="0" anchor="ctr"/>
          <a:lstStyle/>
          <a:p>
            <a:pPr algn="ctr"/>
            <a:endParaRPr lang="en-GB"/>
          </a:p>
        </p:txBody>
      </p:sp>
      <p:sp>
        <p:nvSpPr>
          <p:cNvPr id="29" name="TextBox 28">
            <a:extLst>
              <a:ext uri="{FF2B5EF4-FFF2-40B4-BE49-F238E27FC236}">
                <a16:creationId xmlns:a16="http://schemas.microsoft.com/office/drawing/2014/main" id="{B889F354-4E1D-4E48-B034-A6CA26186682}"/>
              </a:ext>
            </a:extLst>
          </p:cNvPr>
          <p:cNvSpPr txBox="1"/>
          <p:nvPr/>
        </p:nvSpPr>
        <p:spPr>
          <a:xfrm>
            <a:off x="9929528" y="4835078"/>
            <a:ext cx="2294467" cy="369332"/>
          </a:xfrm>
          <a:prstGeom prst="rect">
            <a:avLst/>
          </a:prstGeom>
          <a:noFill/>
        </p:spPr>
        <p:txBody>
          <a:bodyPr wrap="square" rtlCol="0">
            <a:spAutoFit/>
          </a:bodyPr>
          <a:lstStyle/>
          <a:p>
            <a:r>
              <a:rPr lang="en-GB" dirty="0"/>
              <a:t>Vygotsky (1896-1934)</a:t>
            </a:r>
          </a:p>
        </p:txBody>
      </p:sp>
      <p:pic>
        <p:nvPicPr>
          <p:cNvPr id="35" name="Picture 34" descr="Diagram&#10;&#10;Description automatically generated">
            <a:extLst>
              <a:ext uri="{FF2B5EF4-FFF2-40B4-BE49-F238E27FC236}">
                <a16:creationId xmlns:a16="http://schemas.microsoft.com/office/drawing/2014/main" id="{54B293E0-E305-43F2-A141-867284D4913B}"/>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4910696" y="598804"/>
            <a:ext cx="2823849" cy="3223959"/>
          </a:xfrm>
          <a:prstGeom prst="rect">
            <a:avLst/>
          </a:prstGeom>
          <a:ln>
            <a:noFill/>
          </a:ln>
          <a:effectLst>
            <a:softEdge rad="112500"/>
          </a:effectLst>
        </p:spPr>
      </p:pic>
      <p:pic>
        <p:nvPicPr>
          <p:cNvPr id="37" name="Picture 36" descr="A group of people in a forest&#10;&#10;Description automatically generated">
            <a:extLst>
              <a:ext uri="{FF2B5EF4-FFF2-40B4-BE49-F238E27FC236}">
                <a16:creationId xmlns:a16="http://schemas.microsoft.com/office/drawing/2014/main" id="{EAB75D5F-6E35-4832-8204-1412FE741DC7}"/>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1334881" y="1161466"/>
            <a:ext cx="2649846" cy="1984826"/>
          </a:xfrm>
          <a:prstGeom prst="rect">
            <a:avLst/>
          </a:prstGeom>
          <a:ln>
            <a:noFill/>
          </a:ln>
          <a:effectLst>
            <a:reflection blurRad="12700" stA="30000" endPos="30000" dist="5000" dir="5400000" sy="-100000" algn="bl" rotWithShape="0"/>
          </a:effectLst>
          <a:scene3d>
            <a:camera prst="perspectiveContrastingLeftFacing">
              <a:rot lat="300000" lon="19800000" rev="0"/>
            </a:camera>
            <a:lightRig rig="threePt" dir="t">
              <a:rot lat="0" lon="0" rev="2700000"/>
            </a:lightRig>
          </a:scene3d>
          <a:sp3d>
            <a:bevelT w="63500" h="50800"/>
          </a:sp3d>
        </p:spPr>
      </p:pic>
      <p:pic>
        <p:nvPicPr>
          <p:cNvPr id="24" name="Picture 23" descr="A picture containing text&#10;&#10;Description automatically generated">
            <a:extLst>
              <a:ext uri="{FF2B5EF4-FFF2-40B4-BE49-F238E27FC236}">
                <a16:creationId xmlns:a16="http://schemas.microsoft.com/office/drawing/2014/main" id="{EC2A59C1-9A7B-4A39-AE19-C4632CC98C2C}"/>
              </a:ext>
            </a:extLst>
          </p:cNvPr>
          <p:cNvPicPr>
            <a:picLocks noChangeAspect="1"/>
          </p:cNvPicPr>
          <p:nvPr/>
        </p:nvPicPr>
        <p:blipFill rotWithShape="1">
          <a:blip r:embed="rId10">
            <a:extLst>
              <a:ext uri="{28A0092B-C50C-407E-A947-70E740481C1C}">
                <a14:useLocalDpi xmlns:a14="http://schemas.microsoft.com/office/drawing/2010/main" val="0"/>
              </a:ext>
            </a:extLst>
          </a:blip>
          <a:srcRect b="36543"/>
          <a:stretch/>
        </p:blipFill>
        <p:spPr>
          <a:xfrm>
            <a:off x="3140872" y="2737729"/>
            <a:ext cx="1687711" cy="1547221"/>
          </a:xfrm>
          <a:prstGeom prst="ellipse">
            <a:avLst/>
          </a:prstGeom>
          <a:ln>
            <a:noFill/>
          </a:ln>
          <a:effectLst>
            <a:softEdge rad="112500"/>
          </a:effectLst>
        </p:spPr>
      </p:pic>
      <p:pic>
        <p:nvPicPr>
          <p:cNvPr id="22" name="Picture 21" descr="A picture containing text&#10;&#10;Description automatically generated">
            <a:extLst>
              <a:ext uri="{FF2B5EF4-FFF2-40B4-BE49-F238E27FC236}">
                <a16:creationId xmlns:a16="http://schemas.microsoft.com/office/drawing/2014/main" id="{BEABE7A2-FF2F-4D32-8D0F-BB1B717BC1A1}"/>
              </a:ext>
            </a:extLst>
          </p:cNvPr>
          <p:cNvPicPr>
            <a:picLocks noChangeAspect="1"/>
          </p:cNvPicPr>
          <p:nvPr/>
        </p:nvPicPr>
        <p:blipFill rotWithShape="1">
          <a:blip r:embed="rId11">
            <a:extLst>
              <a:ext uri="{28A0092B-C50C-407E-A947-70E740481C1C}">
                <a14:useLocalDpi xmlns:a14="http://schemas.microsoft.com/office/drawing/2010/main" val="0"/>
              </a:ext>
            </a:extLst>
          </a:blip>
          <a:srcRect r="8590"/>
          <a:stretch/>
        </p:blipFill>
        <p:spPr>
          <a:xfrm>
            <a:off x="650160" y="114801"/>
            <a:ext cx="1745043" cy="1069054"/>
          </a:xfrm>
          <a:prstGeom prst="ellipse">
            <a:avLst/>
          </a:prstGeom>
          <a:ln>
            <a:noFill/>
          </a:ln>
          <a:effectLst>
            <a:softEdge rad="112500"/>
          </a:effectLst>
        </p:spPr>
      </p:pic>
      <p:sp>
        <p:nvSpPr>
          <p:cNvPr id="7" name="TextBox 6">
            <a:extLst>
              <a:ext uri="{FF2B5EF4-FFF2-40B4-BE49-F238E27FC236}">
                <a16:creationId xmlns:a16="http://schemas.microsoft.com/office/drawing/2014/main" id="{11D4B415-1AA6-4844-9CD7-639702F372C0}"/>
              </a:ext>
            </a:extLst>
          </p:cNvPr>
          <p:cNvSpPr txBox="1"/>
          <p:nvPr/>
        </p:nvSpPr>
        <p:spPr>
          <a:xfrm>
            <a:off x="731660" y="4307758"/>
            <a:ext cx="4336396" cy="2492990"/>
          </a:xfrm>
          <a:prstGeom prst="rect">
            <a:avLst/>
          </a:prstGeom>
          <a:gradFill flip="none" rotWithShape="1">
            <a:gsLst>
              <a:gs pos="0">
                <a:schemeClr val="accent6">
                  <a:lumMod val="67000"/>
                </a:schemeClr>
              </a:gs>
              <a:gs pos="48000">
                <a:schemeClr val="accent6">
                  <a:lumMod val="97000"/>
                  <a:lumOff val="3000"/>
                </a:schemeClr>
              </a:gs>
              <a:gs pos="100000">
                <a:schemeClr val="accent6">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wrap="square" rtlCol="0">
            <a:spAutoFit/>
          </a:bodyPr>
          <a:lstStyle/>
          <a:p>
            <a:r>
              <a:rPr lang="en-GB" sz="1200" dirty="0"/>
              <a:t>Our secondary school setting aim promote self esteem by encouraging peer evaluation. Not only does this practice bring constructivism into practice for the assessor, it helps develop the students’ ability to accept praise and social constructivism. Students are encouraged to note two parts of the work that went well (What Went Well-WWW).  They are then able to give feedback on what could have been better. Rather than using a negative subtitle for this section such as ‘This was not very good’, our chosen tactic is to remind the child that their work is very good however, it would be ‘Even Better If ’(EBI) something was added or adjusted. This reinforces that the child work is already very good, however some changes would bring the work to an even higher standard.</a:t>
            </a:r>
          </a:p>
        </p:txBody>
      </p:sp>
      <p:sp>
        <p:nvSpPr>
          <p:cNvPr id="13" name="Speech Bubble: Oval 12">
            <a:extLst>
              <a:ext uri="{FF2B5EF4-FFF2-40B4-BE49-F238E27FC236}">
                <a16:creationId xmlns:a16="http://schemas.microsoft.com/office/drawing/2014/main" id="{605E8DBF-B31C-4818-9584-3FBA5AE91CB8}"/>
              </a:ext>
            </a:extLst>
          </p:cNvPr>
          <p:cNvSpPr/>
          <p:nvPr/>
        </p:nvSpPr>
        <p:spPr>
          <a:xfrm>
            <a:off x="5055625" y="3910502"/>
            <a:ext cx="1156172" cy="683995"/>
          </a:xfrm>
          <a:prstGeom prst="wedgeEllipseCallout">
            <a:avLst>
              <a:gd name="adj1" fmla="val -44516"/>
              <a:gd name="adj2" fmla="val 66541"/>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100" dirty="0"/>
              <a:t>Self Evaluation</a:t>
            </a:r>
          </a:p>
        </p:txBody>
      </p:sp>
      <p:sp>
        <p:nvSpPr>
          <p:cNvPr id="39" name="TextBox 38">
            <a:extLst>
              <a:ext uri="{FF2B5EF4-FFF2-40B4-BE49-F238E27FC236}">
                <a16:creationId xmlns:a16="http://schemas.microsoft.com/office/drawing/2014/main" id="{1B8D4ED5-09C2-4D4A-B4DE-4413A20DCA76}"/>
              </a:ext>
            </a:extLst>
          </p:cNvPr>
          <p:cNvSpPr txBox="1"/>
          <p:nvPr/>
        </p:nvSpPr>
        <p:spPr>
          <a:xfrm>
            <a:off x="6095392" y="3745819"/>
            <a:ext cx="1687711" cy="153888"/>
          </a:xfrm>
          <a:prstGeom prst="rect">
            <a:avLst/>
          </a:prstGeom>
          <a:noFill/>
        </p:spPr>
        <p:txBody>
          <a:bodyPr wrap="square">
            <a:spAutoFit/>
          </a:bodyPr>
          <a:lstStyle/>
          <a:p>
            <a:r>
              <a:rPr lang="en-GB" sz="400" dirty="0"/>
              <a:t>https://sites.google.com/site/learningtheorieskwallace/erik-erikson</a:t>
            </a:r>
          </a:p>
        </p:txBody>
      </p:sp>
    </p:spTree>
    <p:extLst>
      <p:ext uri="{BB962C8B-B14F-4D97-AF65-F5344CB8AC3E}">
        <p14:creationId xmlns:p14="http://schemas.microsoft.com/office/powerpoint/2010/main" val="244473244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Box 9">
            <a:extLst>
              <a:ext uri="{FF2B5EF4-FFF2-40B4-BE49-F238E27FC236}">
                <a16:creationId xmlns:a16="http://schemas.microsoft.com/office/drawing/2014/main" id="{808EBEEC-1000-489C-879B-66C56FDDD3E5}"/>
              </a:ext>
            </a:extLst>
          </p:cNvPr>
          <p:cNvSpPr txBox="1"/>
          <p:nvPr/>
        </p:nvSpPr>
        <p:spPr>
          <a:xfrm>
            <a:off x="134753" y="115783"/>
            <a:ext cx="11703051" cy="4254498"/>
          </a:xfrm>
          <a:prstGeom prst="rect">
            <a:avLst/>
          </a:prstGeom>
          <a:noFill/>
        </p:spPr>
        <p:txBody>
          <a:bodyPr wrap="square">
            <a:spAutoFit/>
          </a:bodyPr>
          <a:lstStyle/>
          <a:p>
            <a:pPr>
              <a:lnSpc>
                <a:spcPct val="107000"/>
              </a:lnSpc>
              <a:spcAft>
                <a:spcPts val="800"/>
              </a:spcAft>
            </a:pPr>
            <a:r>
              <a:rPr lang="en-GB" sz="1050" u="sng"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hlinkClick r:id="rId2"/>
              </a:rPr>
              <a:t>https://blog.behaviorflip.com/the-behavior-gap/ (accessed 8/11/2020)</a:t>
            </a:r>
          </a:p>
          <a:p>
            <a:pPr>
              <a:lnSpc>
                <a:spcPct val="107000"/>
              </a:lnSpc>
              <a:spcAft>
                <a:spcPts val="800"/>
              </a:spcAft>
            </a:pPr>
            <a:r>
              <a:rPr lang="en-GB" sz="1050" u="sng"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hlinkClick r:id="rId2"/>
              </a:rPr>
              <a:t>https://meagern.wordpress.com/what-is-behaviour-for-learning/</a:t>
            </a:r>
            <a:r>
              <a:rPr lang="en-GB" sz="105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(David Moore, accessed 30/10/2020)</a:t>
            </a:r>
            <a:endParaRPr lang="en-GB" sz="105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050" u="sng"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hlinkClick r:id="rId3"/>
              </a:rPr>
              <a:t>https://sites.google.com/site/learningtheorieskwallace/erik-erikson</a:t>
            </a:r>
            <a:endParaRPr lang="en-GB" sz="105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050" u="sng"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hlinkClick r:id="rId3"/>
              </a:rPr>
              <a:t>https://sites.google.com/site/learningtheorieskwallace/erik-erikson</a:t>
            </a:r>
            <a:endParaRPr lang="en-GB" sz="105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050" u="sng"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hlinkClick r:id="rId4"/>
              </a:rPr>
              <a:t>https://www.bing.com/images/search?view=detailV2&amp;ccid=9f5NbiaG&amp;id=2370B4F2B8A7287584ACF80751FEC596CCEE9417&amp;thid=OIP.9f5NbiaGQSpZ4DGwZdHtLQHaDt&amp;mediaurl=http%3a%2f%2fi.huffpost.com%2fgen%2f2070910%2fimages%2fo-KIDS (</a:t>
            </a:r>
            <a:r>
              <a:rPr lang="en-GB" sz="1050" u="sng" kern="1200" dirty="0" err="1">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hlinkClick r:id="rId4"/>
              </a:rPr>
              <a:t>backround</a:t>
            </a:r>
            <a:r>
              <a:rPr lang="en-GB" sz="105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(accessed 30/10/2020)</a:t>
            </a:r>
            <a:endParaRPr lang="en-GB" sz="105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05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https://www.bing.com/images/search?view=detailV2&amp;ccid=SdGHk8Sg&amp;id=EFC9DB67EF9E5DFC63C9FD9C21083E877C502B01&amp;thid=OIP.SdGHk8Sgl5GDGJbqr3QUGwHaEN&amp;mediaurl=http%3a%2f%2fwww.gettingsmart.com%2fwp-content%2fuploads%2f2017%2f10%2fTeacher-and-students.jpg&amp;exph=580&amp;expw=1021&amp;q=teacher+and+students&amp;simid=608001364600163110&amp;ck=51E0FC322D8BD63030E61F1F218BCB4F&amp;selectedIndex=9&amp;FORM=IRPRST&amp;ajaxhist=0 (accessed 8/11/2020) </a:t>
            </a:r>
            <a:endParaRPr lang="en-GB" sz="105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050" u="sng"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hlinkClick r:id="rId5"/>
              </a:rPr>
              <a:t>https://www.bing.com/images/search?view=detailV2&amp;ccid=x99lwXXQ&amp;id=C547964D7BC259096923FAEDDD3B19B8648A8D44&amp;thid=OIP.x99lwXXQIdXSj4YD2qcscgHaH_&amp;mediaurl=https%3a%2f%2fcdn2.vectorstock.com%2fi%2f1000x1000%2f28%2f46%2</a:t>
            </a:r>
            <a:r>
              <a:rPr lang="en-GB" sz="105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(accessed 30/10/2020</a:t>
            </a:r>
            <a:endParaRPr lang="en-GB" sz="105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050" u="sng"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hlinkClick r:id="rId6"/>
              </a:rPr>
              <a:t>https://www.google.com/search?q=what+is+behaviour%3F+skinner&amp;tbm=isch&amp;ved=2ahUKEwiI95um0ujsAhWNwoUKHZj6C-0Q2-cCegQIABAA&amp;oq=what+is+behaviour%3F</a:t>
            </a:r>
            <a:r>
              <a:rPr lang="en-GB" sz="105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(Skinner, accessed 5/11/2020</a:t>
            </a:r>
            <a:endParaRPr lang="en-GB" sz="105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050" u="sng"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hlinkClick r:id="rId7"/>
              </a:rPr>
              <a:t>https://www.researchgate.net/figure/Classification-of-Personal-Space-3_fig1_283960340</a:t>
            </a:r>
            <a:r>
              <a:rPr lang="en-GB" sz="105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(Moore, David, 2011)</a:t>
            </a:r>
            <a:endParaRPr lang="en-GB" sz="105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050" u="sng"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hlinkClick r:id="rId8"/>
              </a:rPr>
              <a:t>https://www.researchgate.net/publication/295081218_What_is_Behaviour_And_when_is_Language_Behaviour_A_Metatheoretical_Definition</a:t>
            </a:r>
            <a:endParaRPr lang="en-GB" sz="105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050" u="sng"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hlinkClick r:id="rId9"/>
              </a:rPr>
              <a:t>https://www.sciencedirect.com/science/article/pii/B9780128175286000073</a:t>
            </a:r>
            <a:r>
              <a:rPr lang="en-GB" sz="105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(accessed, 3/11/2020)</a:t>
            </a:r>
            <a:endParaRPr lang="en-GB" sz="105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05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https://www.simplypsychology.org/operant-conditioning.html(accessed,1/11/2020</a:t>
            </a:r>
            <a:endParaRPr lang="en-GB" sz="105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050" kern="1200" dirty="0" err="1">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Wolfolk</a:t>
            </a:r>
            <a:r>
              <a:rPr lang="en-GB" sz="105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Anita, Educational Psychology, 9</a:t>
            </a:r>
            <a:r>
              <a:rPr lang="en-GB" sz="1050" kern="1200" baseline="300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th</a:t>
            </a:r>
            <a:r>
              <a:rPr lang="en-GB" sz="105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Edition, Pearson, Ohio.</a:t>
            </a:r>
            <a:endParaRPr lang="en-GB" sz="105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414905507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216056B8AB35BD4BA263483527CAC4B2" ma:contentTypeVersion="11" ma:contentTypeDescription="Create a new document." ma:contentTypeScope="" ma:versionID="f5a88d6c0731b2190fab0dd87c4bdd25">
  <xsd:schema xmlns:xsd="http://www.w3.org/2001/XMLSchema" xmlns:xs="http://www.w3.org/2001/XMLSchema" xmlns:p="http://schemas.microsoft.com/office/2006/metadata/properties" xmlns:ns3="42f89f67-3cf0-48cc-8c7a-6b52643e0888" xmlns:ns4="46ed20e4-1de7-47ec-8e02-e3ef86195d3b" targetNamespace="http://schemas.microsoft.com/office/2006/metadata/properties" ma:root="true" ma:fieldsID="70bf468dda300e5fa191b793423d6295" ns3:_="" ns4:_="">
    <xsd:import namespace="42f89f67-3cf0-48cc-8c7a-6b52643e0888"/>
    <xsd:import namespace="46ed20e4-1de7-47ec-8e02-e3ef86195d3b"/>
    <xsd:element name="properties">
      <xsd:complexType>
        <xsd:sequence>
          <xsd:element name="documentManagement">
            <xsd:complexType>
              <xsd:all>
                <xsd:element ref="ns3:MediaServiceMetadata" minOccurs="0"/>
                <xsd:element ref="ns3:MediaServiceFastMetadata" minOccurs="0"/>
                <xsd:element ref="ns3:MediaServiceDateTaken" minOccurs="0"/>
                <xsd:element ref="ns4:SharedWithUsers" minOccurs="0"/>
                <xsd:element ref="ns4:SharedWithDetails" minOccurs="0"/>
                <xsd:element ref="ns4:SharingHintHash" minOccurs="0"/>
                <xsd:element ref="ns3:MediaServiceAutoKeyPoints" minOccurs="0"/>
                <xsd:element ref="ns3:MediaServiceKeyPoints" minOccurs="0"/>
                <xsd:element ref="ns3:MediaServiceAutoTags" minOccurs="0"/>
                <xsd:element ref="ns3:MediaServiceGenerationTime" minOccurs="0"/>
                <xsd:element ref="ns3: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2f89f67-3cf0-48cc-8c7a-6b52643e0888"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ServiceAutoKeyPoints" ma:index="14" nillable="true" ma:displayName="MediaServiceAutoKeyPoints" ma:hidden="true" ma:internalName="MediaServiceAutoKeyPoints" ma:readOnly="true">
      <xsd:simpleType>
        <xsd:restriction base="dms:Note"/>
      </xsd:simpleType>
    </xsd:element>
    <xsd:element name="MediaServiceKeyPoints" ma:index="15" nillable="true" ma:displayName="KeyPoints" ma:internalName="MediaServiceKeyPoints" ma:readOnly="true">
      <xsd:simpleType>
        <xsd:restriction base="dms:Note">
          <xsd:maxLength value="255"/>
        </xsd:restriction>
      </xsd:simpleType>
    </xsd:element>
    <xsd:element name="MediaServiceAutoTags" ma:index="16" nillable="true" ma:displayName="Tags" ma:internalName="MediaServiceAutoTags" ma:readOnly="true">
      <xsd:simpleType>
        <xsd:restriction base="dms:Text"/>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46ed20e4-1de7-47ec-8e02-e3ef86195d3b" elementFormDefault="qualified">
    <xsd:import namespace="http://schemas.microsoft.com/office/2006/documentManagement/types"/>
    <xsd:import namespace="http://schemas.microsoft.com/office/infopath/2007/PartnerControls"/>
    <xsd:element name="SharedWithUsers" ma:index="11"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2" nillable="true" ma:displayName="Shared With Details" ma:internalName="SharedWithDetails" ma:readOnly="true">
      <xsd:simpleType>
        <xsd:restriction base="dms:Note">
          <xsd:maxLength value="255"/>
        </xsd:restriction>
      </xsd:simpleType>
    </xsd:element>
    <xsd:element name="SharingHintHash" ma:index="13"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F9E421F-4F15-4F50-9060-39FF9F03BA92}">
  <ds:schemaRefs>
    <ds:schemaRef ds:uri="http://purl.org/dc/dcmitype/"/>
    <ds:schemaRef ds:uri="http://schemas.microsoft.com/office/2006/documentManagement/types"/>
    <ds:schemaRef ds:uri="http://www.w3.org/XML/1998/namespace"/>
    <ds:schemaRef ds:uri="http://purl.org/dc/terms/"/>
    <ds:schemaRef ds:uri="42f89f67-3cf0-48cc-8c7a-6b52643e0888"/>
    <ds:schemaRef ds:uri="http://schemas.microsoft.com/office/infopath/2007/PartnerControls"/>
    <ds:schemaRef ds:uri="http://purl.org/dc/elements/1.1/"/>
    <ds:schemaRef ds:uri="http://schemas.openxmlformats.org/package/2006/metadata/core-properties"/>
    <ds:schemaRef ds:uri="46ed20e4-1de7-47ec-8e02-e3ef86195d3b"/>
    <ds:schemaRef ds:uri="http://schemas.microsoft.com/office/2006/metadata/properties"/>
  </ds:schemaRefs>
</ds:datastoreItem>
</file>

<file path=customXml/itemProps2.xml><?xml version="1.0" encoding="utf-8"?>
<ds:datastoreItem xmlns:ds="http://schemas.openxmlformats.org/officeDocument/2006/customXml" ds:itemID="{9225B7F5-EE60-4E4B-A08E-5BC0B2FEBFDA}">
  <ds:schemaRefs>
    <ds:schemaRef ds:uri="http://schemas.microsoft.com/sharepoint/v3/contenttype/forms"/>
  </ds:schemaRefs>
</ds:datastoreItem>
</file>

<file path=customXml/itemProps3.xml><?xml version="1.0" encoding="utf-8"?>
<ds:datastoreItem xmlns:ds="http://schemas.openxmlformats.org/officeDocument/2006/customXml" ds:itemID="{D0845D27-1892-4C1B-91D9-089B18A57F7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2f89f67-3cf0-48cc-8c7a-6b52643e0888"/>
    <ds:schemaRef ds:uri="46ed20e4-1de7-47ec-8e02-e3ef86195d3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
  <TotalTime>11017</TotalTime>
  <Words>1721</Words>
  <Application>Microsoft Office PowerPoint</Application>
  <PresentationFormat>Widescreen</PresentationFormat>
  <Paragraphs>94</Paragraphs>
  <Slides>6</Slides>
  <Notes>0</Notes>
  <HiddenSlides>0</HiddenSlides>
  <MMClips>0</MMClips>
  <ScaleCrop>false</ScaleCrop>
  <HeadingPairs>
    <vt:vector size="6" baseType="variant">
      <vt:variant>
        <vt:lpstr>Fonts Used</vt:lpstr>
      </vt:variant>
      <vt:variant>
        <vt:i4>12</vt:i4>
      </vt:variant>
      <vt:variant>
        <vt:lpstr>Theme</vt:lpstr>
      </vt:variant>
      <vt:variant>
        <vt:i4>1</vt:i4>
      </vt:variant>
      <vt:variant>
        <vt:lpstr>Slide Titles</vt:lpstr>
      </vt:variant>
      <vt:variant>
        <vt:i4>6</vt:i4>
      </vt:variant>
    </vt:vector>
  </HeadingPairs>
  <TitlesOfParts>
    <vt:vector size="19" baseType="lpstr">
      <vt:lpstr>Meiryo UI</vt:lpstr>
      <vt:lpstr>Arial</vt:lpstr>
      <vt:lpstr>Bodoni MT Poster Compressed</vt:lpstr>
      <vt:lpstr>Bradley Hand ITC</vt:lpstr>
      <vt:lpstr>Brush Script MT</vt:lpstr>
      <vt:lpstr>Calibri</vt:lpstr>
      <vt:lpstr>Calibri Light</vt:lpstr>
      <vt:lpstr>Copperplate Gothic Light</vt:lpstr>
      <vt:lpstr>Gloucester MT Extra Condensed</vt:lpstr>
      <vt:lpstr>Ink Free</vt:lpstr>
      <vt:lpstr>Segoe Script</vt:lpstr>
      <vt:lpstr>Simplified Arabic Fixed</vt:lpstr>
      <vt:lpstr>Office Theme</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Sara Hough</dc:creator>
  <cp:lastModifiedBy>Sara</cp:lastModifiedBy>
  <cp:revision>14</cp:revision>
  <dcterms:created xsi:type="dcterms:W3CDTF">2020-10-08T09:25:59Z</dcterms:created>
  <dcterms:modified xsi:type="dcterms:W3CDTF">2020-11-08T21:50:13Z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0x010100216056B8AB35BD4BA263483527CAC4B2</vt:lpwstr>
  </property>
</Properties>
</file>