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1"/>
  </p:notesMasterIdLst>
  <p:sldIdLst>
    <p:sldId id="256" r:id="rId2"/>
    <p:sldId id="277" r:id="rId3"/>
    <p:sldId id="278" r:id="rId4"/>
    <p:sldId id="279" r:id="rId5"/>
    <p:sldId id="280" r:id="rId6"/>
    <p:sldId id="281" r:id="rId7"/>
    <p:sldId id="261" r:id="rId8"/>
    <p:sldId id="282" r:id="rId9"/>
    <p:sldId id="284" r:id="rId10"/>
    <p:sldId id="285" r:id="rId11"/>
    <p:sldId id="286" r:id="rId12"/>
    <p:sldId id="287" r:id="rId13"/>
    <p:sldId id="288" r:id="rId14"/>
    <p:sldId id="289" r:id="rId15"/>
    <p:sldId id="290" r:id="rId16"/>
    <p:sldId id="291" r:id="rId17"/>
    <p:sldId id="263" r:id="rId18"/>
    <p:sldId id="292" r:id="rId19"/>
    <p:sldId id="266" r:id="rId20"/>
    <p:sldId id="264" r:id="rId21"/>
    <p:sldId id="297" r:id="rId22"/>
    <p:sldId id="267" r:id="rId23"/>
    <p:sldId id="294" r:id="rId24"/>
    <p:sldId id="269" r:id="rId25"/>
    <p:sldId id="295" r:id="rId26"/>
    <p:sldId id="296" r:id="rId27"/>
    <p:sldId id="298" r:id="rId28"/>
    <p:sldId id="307" r:id="rId29"/>
    <p:sldId id="308" r:id="rId30"/>
    <p:sldId id="319" r:id="rId31"/>
    <p:sldId id="309" r:id="rId32"/>
    <p:sldId id="310" r:id="rId33"/>
    <p:sldId id="311" r:id="rId34"/>
    <p:sldId id="312" r:id="rId35"/>
    <p:sldId id="313" r:id="rId36"/>
    <p:sldId id="314" r:id="rId37"/>
    <p:sldId id="315" r:id="rId38"/>
    <p:sldId id="316" r:id="rId39"/>
    <p:sldId id="317"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9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B81C80-F22D-4F6C-8103-CA934E73BC49}" type="datetimeFigureOut">
              <a:rPr lang="en-US" smtClean="0"/>
              <a:pPr/>
              <a:t>2/17/2017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D00E92-24F9-4E94-A880-07E04B33AEF3}" type="slidenum">
              <a:rPr lang="en-US" smtClean="0"/>
              <a:pPr/>
              <a:t>‹#›</a:t>
            </a:fld>
            <a:endParaRPr lang="en-US"/>
          </a:p>
        </p:txBody>
      </p:sp>
    </p:spTree>
    <p:extLst>
      <p:ext uri="{BB962C8B-B14F-4D97-AF65-F5344CB8AC3E}">
        <p14:creationId xmlns:p14="http://schemas.microsoft.com/office/powerpoint/2010/main" val="3780549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00E92-24F9-4E94-A880-07E04B33AEF3}" type="slidenum">
              <a:rPr lang="en-US" smtClean="0"/>
              <a:pPr/>
              <a:t>20</a:t>
            </a:fld>
            <a:endParaRPr lang="en-US"/>
          </a:p>
        </p:txBody>
      </p:sp>
    </p:spTree>
    <p:extLst>
      <p:ext uri="{BB962C8B-B14F-4D97-AF65-F5344CB8AC3E}">
        <p14:creationId xmlns:p14="http://schemas.microsoft.com/office/powerpoint/2010/main" val="104546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F1F69F3-6F8B-4617-B159-3C08F3509EBC}" type="datetimeFigureOut">
              <a:rPr lang="en-US" smtClean="0"/>
              <a:pPr/>
              <a:t>2/17/2017</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59B89F64-49CB-4B32-B219-08023052470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F1F69F3-6F8B-4617-B159-3C08F3509EBC}" type="datetimeFigureOut">
              <a:rPr lang="en-US" smtClean="0"/>
              <a:pPr/>
              <a:t>2/17/2017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9B89F64-49CB-4B32-B219-08023052470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F1F69F3-6F8B-4617-B159-3C08F3509EBC}" type="datetimeFigureOut">
              <a:rPr lang="en-US" smtClean="0"/>
              <a:pPr/>
              <a:t>2/17/2017</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59B89F64-49CB-4B32-B219-08023052470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F1F69F3-6F8B-4617-B159-3C08F3509EBC}" type="datetimeFigureOut">
              <a:rPr lang="en-US" smtClean="0"/>
              <a:pPr/>
              <a:t>2/17/2017</a:t>
            </a:fld>
            <a:endParaRPr lang="en-US"/>
          </a:p>
        </p:txBody>
      </p:sp>
      <p:sp>
        <p:nvSpPr>
          <p:cNvPr id="10" name="Slide Number Placeholder 9"/>
          <p:cNvSpPr>
            <a:spLocks noGrp="1"/>
          </p:cNvSpPr>
          <p:nvPr>
            <p:ph type="sldNum" sz="quarter" idx="16"/>
          </p:nvPr>
        </p:nvSpPr>
        <p:spPr/>
        <p:txBody>
          <a:bodyPr rtlCol="0"/>
          <a:lstStyle/>
          <a:p>
            <a:fld id="{59B89F64-49CB-4B32-B219-08023052470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3F1F69F3-6F8B-4617-B159-3C08F3509EBC}" type="datetimeFigureOut">
              <a:rPr lang="en-US" smtClean="0"/>
              <a:pPr/>
              <a:t>2/17/2017</a:t>
            </a:fld>
            <a:endParaRPr lang="en-US"/>
          </a:p>
        </p:txBody>
      </p:sp>
      <p:sp>
        <p:nvSpPr>
          <p:cNvPr id="12" name="Slide Number Placeholder 11"/>
          <p:cNvSpPr>
            <a:spLocks noGrp="1"/>
          </p:cNvSpPr>
          <p:nvPr>
            <p:ph type="sldNum" sz="quarter" idx="16"/>
          </p:nvPr>
        </p:nvSpPr>
        <p:spPr/>
        <p:txBody>
          <a:bodyPr rtlCol="0"/>
          <a:lstStyle/>
          <a:p>
            <a:fld id="{59B89F64-49CB-4B32-B219-08023052470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F1F69F3-6F8B-4617-B159-3C08F3509EBC}" type="datetimeFigureOut">
              <a:rPr lang="en-US" smtClean="0"/>
              <a:pPr/>
              <a:t>2/17/2017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59B89F64-49CB-4B32-B219-08023052470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1F69F3-6F8B-4617-B159-3C08F3509EBC}" type="datetimeFigureOut">
              <a:rPr lang="en-US" smtClean="0"/>
              <a:pPr/>
              <a:t>2/17/2017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59B89F64-49CB-4B32-B219-08023052470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F1F69F3-6F8B-4617-B159-3C08F3509EBC}" type="datetimeFigureOut">
              <a:rPr lang="en-US" smtClean="0"/>
              <a:pPr/>
              <a:t>2/17/2017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59B89F64-49CB-4B32-B219-08023052470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3F1F69F3-6F8B-4617-B159-3C08F3509EBC}" type="datetimeFigureOut">
              <a:rPr lang="en-US" smtClean="0"/>
              <a:pPr/>
              <a:t>2/17/2017</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59B89F64-49CB-4B32-B219-08023052470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F1F69F3-6F8B-4617-B159-3C08F3509EBC}" type="datetimeFigureOut">
              <a:rPr lang="en-US" smtClean="0"/>
              <a:pPr/>
              <a:t>2/17/2017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B89F64-49CB-4B32-B219-08023052470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3F1F69F3-6F8B-4617-B159-3C08F3509EBC}" type="datetimeFigureOut">
              <a:rPr lang="en-US" smtClean="0"/>
              <a:pPr/>
              <a:t>2/17/2017</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59B89F64-49CB-4B32-B219-0802305247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3F1F69F3-6F8B-4617-B159-3C08F3509EBC}" type="datetimeFigureOut">
              <a:rPr lang="en-US" smtClean="0"/>
              <a:pPr/>
              <a:t>2/17/2017</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9B89F64-49CB-4B32-B219-0802305247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jstor.org/stable/629753" TargetMode="External"/><Relationship Id="rId2" Type="http://schemas.openxmlformats.org/officeDocument/2006/relationships/hyperlink" Target="http://www.jstor.org/stable/29460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Defenders Conquerors and Vanquished</a:t>
            </a:r>
            <a:endParaRPr lang="en-US" dirty="0"/>
          </a:p>
        </p:txBody>
      </p:sp>
      <p:sp>
        <p:nvSpPr>
          <p:cNvPr id="3" name="Subtitle 2"/>
          <p:cNvSpPr>
            <a:spLocks noGrp="1"/>
          </p:cNvSpPr>
          <p:nvPr>
            <p:ph type="subTitle" idx="1"/>
          </p:nvPr>
        </p:nvSpPr>
        <p:spPr/>
        <p:txBody>
          <a:bodyPr/>
          <a:lstStyle/>
          <a:p>
            <a:r>
              <a:rPr lang="en-US" smtClean="0"/>
              <a:t>Lecture 7: </a:t>
            </a:r>
            <a:r>
              <a:rPr lang="en-US" dirty="0" smtClean="0"/>
              <a:t>The Crisis at Babylon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Babylon, June 10 323BC</a:t>
            </a:r>
            <a:endParaRPr lang="en-GB" dirty="0"/>
          </a:p>
        </p:txBody>
      </p:sp>
      <p:sp>
        <p:nvSpPr>
          <p:cNvPr id="4" name="Text Placeholder 3"/>
          <p:cNvSpPr>
            <a:spLocks noGrp="1"/>
          </p:cNvSpPr>
          <p:nvPr>
            <p:ph type="body" idx="2"/>
          </p:nvPr>
        </p:nvSpPr>
        <p:spPr/>
        <p:txBody>
          <a:bodyPr/>
          <a:lstStyle/>
          <a:p>
            <a:r>
              <a:rPr lang="en-US" dirty="0" smtClean="0"/>
              <a:t>The king is dead! Long live the king!</a:t>
            </a:r>
          </a:p>
          <a:p>
            <a:endParaRPr lang="en-GB" dirty="0"/>
          </a:p>
        </p:txBody>
      </p:sp>
      <p:sp>
        <p:nvSpPr>
          <p:cNvPr id="3" name="Content Placeholder 2"/>
          <p:cNvSpPr>
            <a:spLocks noGrp="1"/>
          </p:cNvSpPr>
          <p:nvPr>
            <p:ph sz="quarter" idx="1"/>
          </p:nvPr>
        </p:nvSpPr>
        <p:spPr>
          <a:xfrm>
            <a:off x="2362200" y="1752600"/>
            <a:ext cx="6530280" cy="4412704"/>
          </a:xfrm>
        </p:spPr>
        <p:txBody>
          <a:bodyPr>
            <a:normAutofit/>
          </a:bodyPr>
          <a:lstStyle/>
          <a:p>
            <a:r>
              <a:rPr lang="en-GB" sz="4400" dirty="0" smtClean="0"/>
              <a:t>Alexander the Great dies</a:t>
            </a:r>
          </a:p>
          <a:p>
            <a:r>
              <a:rPr lang="en-GB" sz="4400" dirty="0" smtClean="0"/>
              <a:t> Successor?</a:t>
            </a:r>
          </a:p>
          <a:p>
            <a:pPr>
              <a:buNone/>
            </a:pPr>
            <a:r>
              <a:rPr lang="en-GB" sz="4400" dirty="0" smtClean="0">
                <a:latin typeface="Times New Roman"/>
                <a:cs typeface="Times New Roman"/>
              </a:rPr>
              <a:t>	→ </a:t>
            </a:r>
            <a:r>
              <a:rPr lang="en-GB" sz="4400" dirty="0" smtClean="0"/>
              <a:t>The strongest? The best?</a:t>
            </a:r>
          </a:p>
          <a:p>
            <a:r>
              <a:rPr lang="en-GB" sz="4400" dirty="0" smtClean="0"/>
              <a:t> Signet ring to </a:t>
            </a:r>
            <a:r>
              <a:rPr lang="en-GB" sz="4400" dirty="0" err="1" smtClean="0"/>
              <a:t>Perdikkas</a:t>
            </a:r>
            <a:r>
              <a:rPr lang="en-GB" sz="4400" dirty="0" smtClean="0"/>
              <a:t>(?) </a:t>
            </a:r>
            <a:endParaRPr lang="en-GB" sz="4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macedonian-empire.gif"/>
          <p:cNvPicPr>
            <a:picLocks noGrp="1" noChangeAspect="1"/>
          </p:cNvPicPr>
          <p:nvPr>
            <p:ph idx="1"/>
          </p:nvPr>
        </p:nvPicPr>
        <p:blipFill>
          <a:blip r:embed="rId2" cstate="print"/>
          <a:stretch>
            <a:fillRect/>
          </a:stretch>
        </p:blipFill>
        <p:spPr>
          <a:xfrm>
            <a:off x="-1" y="0"/>
            <a:ext cx="9091749"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Macedonian Kingship</a:t>
            </a:r>
            <a:endParaRPr lang="en-GB" dirty="0"/>
          </a:p>
        </p:txBody>
      </p:sp>
      <p:sp>
        <p:nvSpPr>
          <p:cNvPr id="3" name="Content Placeholder 2"/>
          <p:cNvSpPr>
            <a:spLocks noGrp="1"/>
          </p:cNvSpPr>
          <p:nvPr>
            <p:ph idx="1"/>
          </p:nvPr>
        </p:nvSpPr>
        <p:spPr>
          <a:xfrm>
            <a:off x="457200" y="1935480"/>
            <a:ext cx="8363272" cy="4589864"/>
          </a:xfrm>
        </p:spPr>
        <p:txBody>
          <a:bodyPr>
            <a:noAutofit/>
          </a:bodyPr>
          <a:lstStyle/>
          <a:p>
            <a:r>
              <a:rPr lang="en-GB" sz="3200" dirty="0" smtClean="0"/>
              <a:t>The nature of Argead Monarchy?</a:t>
            </a:r>
          </a:p>
          <a:p>
            <a:pPr>
              <a:buNone/>
            </a:pPr>
            <a:r>
              <a:rPr lang="en-GB" sz="3200" dirty="0" smtClean="0"/>
              <a:t>	- absolutist</a:t>
            </a:r>
          </a:p>
          <a:p>
            <a:pPr>
              <a:buNone/>
            </a:pPr>
            <a:r>
              <a:rPr lang="en-GB" sz="3200" dirty="0" smtClean="0"/>
              <a:t>	- democratic</a:t>
            </a:r>
          </a:p>
          <a:p>
            <a:pPr>
              <a:buNone/>
            </a:pPr>
            <a:r>
              <a:rPr lang="en-GB" sz="3200" dirty="0" smtClean="0"/>
              <a:t>	- something in-between</a:t>
            </a:r>
          </a:p>
          <a:p>
            <a:pPr>
              <a:buNone/>
            </a:pPr>
            <a:endParaRPr lang="en-GB" sz="3200" dirty="0" smtClean="0"/>
          </a:p>
          <a:p>
            <a:r>
              <a:rPr lang="en-GB" sz="3200" dirty="0" smtClean="0"/>
              <a:t>It seems the king could do whatever he could get away with, but relation with nobles</a:t>
            </a:r>
          </a:p>
          <a:p>
            <a:r>
              <a:rPr lang="en-GB" sz="3200" dirty="0" smtClean="0"/>
              <a:t>Succession procedure? King, nobles, army?</a:t>
            </a:r>
            <a:endParaRPr lang="en-GB"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 Problem of Interpretation</a:t>
            </a:r>
            <a:endParaRPr lang="en-GB" dirty="0"/>
          </a:p>
        </p:txBody>
      </p:sp>
      <p:sp>
        <p:nvSpPr>
          <p:cNvPr id="3" name="Content Placeholder 2"/>
          <p:cNvSpPr>
            <a:spLocks noGrp="1"/>
          </p:cNvSpPr>
          <p:nvPr>
            <p:ph idx="1"/>
          </p:nvPr>
        </p:nvSpPr>
        <p:spPr/>
        <p:txBody>
          <a:bodyPr>
            <a:normAutofit/>
          </a:bodyPr>
          <a:lstStyle/>
          <a:p>
            <a:r>
              <a:rPr lang="en-GB" sz="4000" dirty="0" smtClean="0"/>
              <a:t>we do not know what to expect</a:t>
            </a:r>
          </a:p>
          <a:p>
            <a:r>
              <a:rPr lang="en-GB" sz="4000" dirty="0" smtClean="0"/>
              <a:t>it could not happen anyway</a:t>
            </a:r>
            <a:endParaRPr lang="en-GB" sz="4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229600" cy="924712"/>
          </a:xfrm>
        </p:spPr>
        <p:txBody>
          <a:bodyPr/>
          <a:lstStyle/>
          <a:p>
            <a:r>
              <a:rPr lang="en-GB" dirty="0" smtClean="0"/>
              <a:t>A Unique Situation</a:t>
            </a:r>
            <a:endParaRPr lang="en-GB" dirty="0"/>
          </a:p>
        </p:txBody>
      </p:sp>
      <p:sp>
        <p:nvSpPr>
          <p:cNvPr id="3" name="Content Placeholder 2"/>
          <p:cNvSpPr>
            <a:spLocks noGrp="1"/>
          </p:cNvSpPr>
          <p:nvPr>
            <p:ph idx="1"/>
          </p:nvPr>
        </p:nvSpPr>
        <p:spPr>
          <a:xfrm>
            <a:off x="457200" y="1628800"/>
            <a:ext cx="8229600" cy="4695800"/>
          </a:xfrm>
        </p:spPr>
        <p:txBody>
          <a:bodyPr/>
          <a:lstStyle/>
          <a:p>
            <a:pPr>
              <a:buFont typeface="Arial" pitchFamily="34" charset="0"/>
              <a:buChar char="•"/>
            </a:pPr>
            <a:r>
              <a:rPr lang="en-GB" sz="2800" dirty="0" smtClean="0"/>
              <a:t>On his accession Alexander had eliminated all his rivals for the throne</a:t>
            </a:r>
          </a:p>
          <a:p>
            <a:pPr>
              <a:buFont typeface="Arial" pitchFamily="34" charset="0"/>
              <a:buChar char="•"/>
            </a:pPr>
            <a:r>
              <a:rPr lang="en-GB" sz="2800" dirty="0" smtClean="0"/>
              <a:t>except for his mentally ill half-brother Arrhidaios</a:t>
            </a:r>
          </a:p>
          <a:p>
            <a:pPr>
              <a:buFont typeface="Arial" pitchFamily="34" charset="0"/>
              <a:buChar char="•"/>
            </a:pPr>
            <a:r>
              <a:rPr lang="en-GB" sz="2800" dirty="0" smtClean="0"/>
              <a:t>Children?</a:t>
            </a:r>
          </a:p>
          <a:p>
            <a:pPr>
              <a:buNone/>
            </a:pPr>
            <a:r>
              <a:rPr lang="en-GB" sz="2800" dirty="0" smtClean="0"/>
              <a:t>	- </a:t>
            </a:r>
            <a:r>
              <a:rPr lang="en-GB" sz="2800" dirty="0" err="1" smtClean="0"/>
              <a:t>Herakles</a:t>
            </a:r>
            <a:r>
              <a:rPr lang="en-GB" sz="2800" dirty="0" smtClean="0"/>
              <a:t>, considered illegitimate?</a:t>
            </a:r>
          </a:p>
          <a:p>
            <a:pPr>
              <a:buNone/>
            </a:pPr>
            <a:r>
              <a:rPr lang="en-GB" sz="2800" dirty="0" smtClean="0"/>
              <a:t>	- Rhoxane was pregnant (6 or 8 months)</a:t>
            </a:r>
          </a:p>
          <a:p>
            <a:endParaRPr lang="en-GB" dirty="0" smtClean="0"/>
          </a:p>
          <a:p>
            <a:r>
              <a:rPr lang="en-GB" dirty="0" smtClean="0"/>
              <a:t>Very far from home without a clear leader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contenders for the diadem</a:t>
            </a:r>
            <a:endParaRPr lang="en-US" dirty="0"/>
          </a:p>
        </p:txBody>
      </p:sp>
      <p:graphicFrame>
        <p:nvGraphicFramePr>
          <p:cNvPr id="8" name="Content Placeholder 7"/>
          <p:cNvGraphicFramePr>
            <a:graphicFrameLocks noGrp="1"/>
          </p:cNvGraphicFramePr>
          <p:nvPr>
            <p:ph sz="quarter" idx="1"/>
          </p:nvPr>
        </p:nvGraphicFramePr>
        <p:xfrm>
          <a:off x="467544" y="1988840"/>
          <a:ext cx="8229600" cy="4606392"/>
        </p:xfrm>
        <a:graphic>
          <a:graphicData uri="http://schemas.openxmlformats.org/drawingml/2006/table">
            <a:tbl>
              <a:tblPr firstRow="1" bandRow="1">
                <a:tableStyleId>{5C22544A-7EE6-4342-B048-85BDC9FD1C3A}</a:tableStyleId>
              </a:tblPr>
              <a:tblGrid>
                <a:gridCol w="2952328"/>
                <a:gridCol w="2534072"/>
                <a:gridCol w="2743200"/>
              </a:tblGrid>
              <a:tr h="1118831">
                <a:tc>
                  <a:txBody>
                    <a:bodyPr/>
                    <a:lstStyle/>
                    <a:p>
                      <a:r>
                        <a:rPr lang="en-US" sz="3600" dirty="0" err="1" smtClean="0"/>
                        <a:t>Herakles</a:t>
                      </a:r>
                      <a:endParaRPr lang="en-US" sz="3600" dirty="0"/>
                    </a:p>
                  </a:txBody>
                  <a:tcPr/>
                </a:tc>
                <a:tc>
                  <a:txBody>
                    <a:bodyPr/>
                    <a:lstStyle/>
                    <a:p>
                      <a:r>
                        <a:rPr lang="en-US" sz="3600" dirty="0" err="1" smtClean="0"/>
                        <a:t>Roxane’s</a:t>
                      </a:r>
                      <a:r>
                        <a:rPr lang="en-US" sz="3600" dirty="0" smtClean="0"/>
                        <a:t> Child</a:t>
                      </a:r>
                      <a:endParaRPr lang="en-US" sz="3600" dirty="0"/>
                    </a:p>
                  </a:txBody>
                  <a:tcPr/>
                </a:tc>
                <a:tc>
                  <a:txBody>
                    <a:bodyPr/>
                    <a:lstStyle/>
                    <a:p>
                      <a:r>
                        <a:rPr lang="en-US" sz="3600" dirty="0" err="1" smtClean="0"/>
                        <a:t>Arrhidaios</a:t>
                      </a:r>
                      <a:endParaRPr lang="en-US" sz="3600" dirty="0"/>
                    </a:p>
                  </a:txBody>
                  <a:tcPr/>
                </a:tc>
              </a:tr>
              <a:tr h="3417672">
                <a:tc>
                  <a:txBody>
                    <a:bodyPr/>
                    <a:lstStyle/>
                    <a:p>
                      <a:pPr>
                        <a:buFont typeface="Arial" pitchFamily="34" charset="0"/>
                        <a:buChar char="•"/>
                      </a:pPr>
                      <a:r>
                        <a:rPr lang="en-US" sz="3200" dirty="0" smtClean="0"/>
                        <a:t>Child</a:t>
                      </a:r>
                    </a:p>
                    <a:p>
                      <a:pPr>
                        <a:buFont typeface="Arial" pitchFamily="34" charset="0"/>
                        <a:buChar char="•"/>
                      </a:pPr>
                      <a:r>
                        <a:rPr lang="en-US" sz="3200" dirty="0" smtClean="0"/>
                        <a:t>Son</a:t>
                      </a:r>
                      <a:r>
                        <a:rPr lang="en-US" sz="3200" baseline="0" dirty="0" smtClean="0"/>
                        <a:t> of </a:t>
                      </a:r>
                      <a:r>
                        <a:rPr lang="en-US" sz="3200" baseline="0" dirty="0" err="1" smtClean="0"/>
                        <a:t>Barsine</a:t>
                      </a:r>
                      <a:r>
                        <a:rPr lang="en-US" sz="3200" baseline="0" dirty="0" smtClean="0"/>
                        <a:t> (Persian)</a:t>
                      </a:r>
                    </a:p>
                    <a:p>
                      <a:pPr>
                        <a:buFont typeface="Arial" pitchFamily="34" charset="0"/>
                        <a:buChar char="•"/>
                      </a:pPr>
                      <a:r>
                        <a:rPr lang="en-US" sz="3200" baseline="0" dirty="0" smtClean="0"/>
                        <a:t>Un-</a:t>
                      </a:r>
                      <a:r>
                        <a:rPr lang="en-US" sz="3200" baseline="0" dirty="0" err="1" smtClean="0"/>
                        <a:t>recognised</a:t>
                      </a:r>
                      <a:r>
                        <a:rPr lang="en-US" sz="3200" baseline="0" dirty="0" smtClean="0"/>
                        <a:t>?</a:t>
                      </a:r>
                    </a:p>
                  </a:txBody>
                  <a:tcPr/>
                </a:tc>
                <a:tc>
                  <a:txBody>
                    <a:bodyPr/>
                    <a:lstStyle/>
                    <a:p>
                      <a:pPr>
                        <a:buFont typeface="Arial" pitchFamily="34" charset="0"/>
                        <a:buChar char="•"/>
                      </a:pPr>
                      <a:r>
                        <a:rPr lang="en-US" sz="3200" dirty="0" smtClean="0"/>
                        <a:t>Unborn</a:t>
                      </a:r>
                    </a:p>
                    <a:p>
                      <a:pPr>
                        <a:buFont typeface="Arial" pitchFamily="34" charset="0"/>
                        <a:buChar char="•"/>
                      </a:pPr>
                      <a:r>
                        <a:rPr lang="en-US" sz="3200" dirty="0" smtClean="0"/>
                        <a:t>Male?</a:t>
                      </a:r>
                    </a:p>
                    <a:p>
                      <a:pPr>
                        <a:buFont typeface="Arial" pitchFamily="34" charset="0"/>
                        <a:buChar char="•"/>
                      </a:pPr>
                      <a:r>
                        <a:rPr lang="en-US" sz="3200" dirty="0" smtClean="0"/>
                        <a:t>Half-Persian</a:t>
                      </a:r>
                      <a:endParaRPr lang="en-US" sz="3200" dirty="0"/>
                    </a:p>
                  </a:txBody>
                  <a:tcPr/>
                </a:tc>
                <a:tc>
                  <a:txBody>
                    <a:bodyPr/>
                    <a:lstStyle/>
                    <a:p>
                      <a:pPr>
                        <a:buFont typeface="Arial" pitchFamily="34" charset="0"/>
                        <a:buChar char="•"/>
                      </a:pPr>
                      <a:r>
                        <a:rPr lang="en-US" sz="3200" dirty="0" smtClean="0"/>
                        <a:t>Mentally deficient?</a:t>
                      </a:r>
                    </a:p>
                    <a:p>
                      <a:pPr>
                        <a:buFont typeface="Arial" pitchFamily="34" charset="0"/>
                        <a:buChar char="•"/>
                      </a:pPr>
                      <a:r>
                        <a:rPr lang="en-US" sz="3200" dirty="0" smtClean="0"/>
                        <a:t>Adult</a:t>
                      </a:r>
                    </a:p>
                    <a:p>
                      <a:pPr>
                        <a:buFont typeface="Arial" pitchFamily="34" charset="0"/>
                        <a:buChar char="•"/>
                      </a:pPr>
                      <a:r>
                        <a:rPr lang="en-US" sz="3200" dirty="0" err="1" smtClean="0"/>
                        <a:t>Argead</a:t>
                      </a:r>
                      <a:endParaRPr lang="en-US" sz="3200"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a Problem of Sources</a:t>
            </a:r>
            <a:endParaRPr lang="en-GB" dirty="0"/>
          </a:p>
        </p:txBody>
      </p:sp>
      <p:sp>
        <p:nvSpPr>
          <p:cNvPr id="3" name="Content Placeholder 2"/>
          <p:cNvSpPr>
            <a:spLocks noGrp="1"/>
          </p:cNvSpPr>
          <p:nvPr>
            <p:ph idx="1"/>
          </p:nvPr>
        </p:nvSpPr>
        <p:spPr/>
        <p:txBody>
          <a:bodyPr>
            <a:normAutofit/>
          </a:bodyPr>
          <a:lstStyle/>
          <a:p>
            <a:r>
              <a:rPr lang="en-GB" sz="3600" dirty="0" smtClean="0"/>
              <a:t>no contemporary sources preserved</a:t>
            </a:r>
          </a:p>
          <a:p>
            <a:r>
              <a:rPr lang="en-GB" sz="3600" dirty="0" smtClean="0"/>
              <a:t>preserved sources are only relatively informative about the period 336-315.</a:t>
            </a:r>
          </a:p>
          <a:p>
            <a:r>
              <a:rPr lang="en-GB" sz="3600" dirty="0" smtClean="0"/>
              <a:t>almost all the evidence concerns king and army away from home</a:t>
            </a:r>
          </a:p>
          <a:p>
            <a:r>
              <a:rPr lang="en-GB" sz="3600" dirty="0" smtClean="0"/>
              <a:t>evidence from Antigonid Macedonia is not necessarily useful</a:t>
            </a:r>
          </a:p>
          <a:p>
            <a:endParaRPr lang="en-GB" sz="3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Reliability of the speeches?</a:t>
            </a:r>
            <a:endParaRPr lang="en-GB" dirty="0"/>
          </a:p>
        </p:txBody>
      </p:sp>
      <p:sp>
        <p:nvSpPr>
          <p:cNvPr id="3" name="Content Placeholder 2"/>
          <p:cNvSpPr>
            <a:spLocks noGrp="1"/>
          </p:cNvSpPr>
          <p:nvPr>
            <p:ph idx="1"/>
          </p:nvPr>
        </p:nvSpPr>
        <p:spPr/>
        <p:txBody>
          <a:bodyPr>
            <a:normAutofit/>
          </a:bodyPr>
          <a:lstStyle/>
          <a:p>
            <a:r>
              <a:rPr lang="en-GB" sz="4000" dirty="0" smtClean="0"/>
              <a:t>Most are very short and factual</a:t>
            </a:r>
          </a:p>
          <a:p>
            <a:r>
              <a:rPr lang="en-GB" sz="4000" dirty="0" smtClean="0"/>
              <a:t>fit the context and earlier and later events very well</a:t>
            </a:r>
          </a:p>
          <a:p>
            <a:r>
              <a:rPr lang="en-GB" sz="4000" dirty="0" smtClean="0"/>
              <a:t>the case of </a:t>
            </a:r>
            <a:r>
              <a:rPr lang="en-GB" sz="4000" dirty="0" err="1" smtClean="0"/>
              <a:t>Nearchos</a:t>
            </a:r>
            <a:r>
              <a:rPr lang="en-GB" sz="4000" dirty="0" smtClean="0"/>
              <a:t> (married to </a:t>
            </a:r>
            <a:r>
              <a:rPr lang="en-GB" sz="4000" dirty="0" err="1" smtClean="0"/>
              <a:t>Herakles</a:t>
            </a:r>
            <a:r>
              <a:rPr lang="en-GB" sz="4000" dirty="0" smtClean="0"/>
              <a:t> half-sister)</a:t>
            </a:r>
            <a:endParaRPr lang="en-GB" sz="4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Radical Alternative</a:t>
            </a:r>
            <a:endParaRPr lang="en-GB" dirty="0"/>
          </a:p>
        </p:txBody>
      </p:sp>
      <p:sp>
        <p:nvSpPr>
          <p:cNvPr id="3" name="Content Placeholder 2"/>
          <p:cNvSpPr>
            <a:spLocks noGrp="1"/>
          </p:cNvSpPr>
          <p:nvPr>
            <p:ph idx="1"/>
          </p:nvPr>
        </p:nvSpPr>
        <p:spPr/>
        <p:txBody>
          <a:bodyPr>
            <a:normAutofit/>
          </a:bodyPr>
          <a:lstStyle/>
          <a:p>
            <a:r>
              <a:rPr lang="en-GB" sz="4000" dirty="0" smtClean="0"/>
              <a:t> </a:t>
            </a:r>
            <a:r>
              <a:rPr lang="en-GB" sz="4000" dirty="0" err="1" smtClean="0"/>
              <a:t>Aristonous</a:t>
            </a:r>
            <a:r>
              <a:rPr lang="en-GB" sz="4000" dirty="0" smtClean="0"/>
              <a:t> proposes to appoint Perdikkas king</a:t>
            </a:r>
          </a:p>
          <a:p>
            <a:r>
              <a:rPr lang="en-GB" sz="4000" dirty="0" smtClean="0"/>
              <a:t>Perdikkas hesitates</a:t>
            </a:r>
          </a:p>
          <a:p>
            <a:pPr>
              <a:buNone/>
            </a:pPr>
            <a:r>
              <a:rPr lang="en-GB" sz="4000" dirty="0" smtClean="0"/>
              <a:t>	</a:t>
            </a:r>
            <a:r>
              <a:rPr lang="en-GB" sz="4000" dirty="0" smtClean="0">
                <a:latin typeface="Times New Roman"/>
                <a:cs typeface="Times New Roman"/>
              </a:rPr>
              <a:t> → too many nobles (present and absent) would not accept this</a:t>
            </a:r>
            <a:endParaRPr lang="en-GB" sz="4000" dirty="0" smtClean="0"/>
          </a:p>
          <a:p>
            <a:endParaRPr lang="en-GB" sz="4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Reaction of the People</a:t>
            </a:r>
            <a:endParaRPr lang="en-GB" dirty="0"/>
          </a:p>
        </p:txBody>
      </p:sp>
      <p:sp>
        <p:nvSpPr>
          <p:cNvPr id="3" name="Content Placeholder 2"/>
          <p:cNvSpPr>
            <a:spLocks noGrp="1"/>
          </p:cNvSpPr>
          <p:nvPr>
            <p:ph idx="1"/>
          </p:nvPr>
        </p:nvSpPr>
        <p:spPr/>
        <p:txBody>
          <a:bodyPr>
            <a:normAutofit/>
          </a:bodyPr>
          <a:lstStyle/>
          <a:p>
            <a:r>
              <a:rPr lang="en-GB" sz="4000" dirty="0" err="1" smtClean="0"/>
              <a:t>Meleagros</a:t>
            </a:r>
            <a:r>
              <a:rPr lang="en-GB" sz="4000" dirty="0" smtClean="0"/>
              <a:t> stirs up the soldiers to seize their 'fair share' of the booty</a:t>
            </a:r>
          </a:p>
          <a:p>
            <a:r>
              <a:rPr lang="en-GB" sz="4000" dirty="0" smtClean="0"/>
              <a:t>enthusiasm of the soldiers</a:t>
            </a:r>
          </a:p>
          <a:p>
            <a:r>
              <a:rPr lang="en-GB" sz="4000" dirty="0" smtClean="0"/>
              <a:t>they want Arrhidaios on the throne</a:t>
            </a:r>
            <a:endParaRPr lang="en-GB" sz="4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Nobles Counteract</a:t>
            </a:r>
            <a:endParaRPr lang="en-GB" dirty="0"/>
          </a:p>
        </p:txBody>
      </p:sp>
      <p:sp>
        <p:nvSpPr>
          <p:cNvPr id="3" name="Content Placeholder 2"/>
          <p:cNvSpPr>
            <a:spLocks noGrp="1"/>
          </p:cNvSpPr>
          <p:nvPr>
            <p:ph idx="1"/>
          </p:nvPr>
        </p:nvSpPr>
        <p:spPr/>
        <p:txBody>
          <a:bodyPr>
            <a:normAutofit/>
          </a:bodyPr>
          <a:lstStyle/>
          <a:p>
            <a:r>
              <a:rPr lang="en-GB" sz="3600" dirty="0" smtClean="0"/>
              <a:t>they close the ranks against the nobles</a:t>
            </a:r>
          </a:p>
          <a:p>
            <a:r>
              <a:rPr lang="en-GB" sz="3600" dirty="0" smtClean="0"/>
              <a:t>compromise:</a:t>
            </a:r>
          </a:p>
          <a:p>
            <a:pPr>
              <a:buNone/>
            </a:pPr>
            <a:r>
              <a:rPr lang="en-GB" sz="3600" dirty="0" smtClean="0"/>
              <a:t>	- </a:t>
            </a:r>
            <a:r>
              <a:rPr lang="en-GB" sz="3600" dirty="0" err="1" smtClean="0"/>
              <a:t>Rhoxane's</a:t>
            </a:r>
            <a:r>
              <a:rPr lang="en-GB" sz="3600" dirty="0" smtClean="0"/>
              <a:t> son king</a:t>
            </a:r>
          </a:p>
          <a:p>
            <a:pPr>
              <a:buNone/>
            </a:pPr>
            <a:r>
              <a:rPr lang="en-GB" sz="3600" dirty="0" smtClean="0"/>
              <a:t>	- Perdikkas and Leonnatos guardians of the king</a:t>
            </a:r>
          </a:p>
          <a:p>
            <a:pPr>
              <a:buNone/>
            </a:pPr>
            <a:r>
              <a:rPr lang="en-GB" sz="3600" dirty="0" smtClean="0"/>
              <a:t>	- Antipatros and Krateros viceroys of Europe</a:t>
            </a:r>
            <a:endParaRPr lang="en-GB" sz="3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780696"/>
          </a:xfrm>
        </p:spPr>
        <p:txBody>
          <a:bodyPr/>
          <a:lstStyle/>
          <a:p>
            <a:r>
              <a:rPr lang="en-GB" dirty="0" smtClean="0"/>
              <a:t>Civil War?</a:t>
            </a:r>
            <a:endParaRPr lang="en-GB" dirty="0"/>
          </a:p>
        </p:txBody>
      </p:sp>
      <p:sp>
        <p:nvSpPr>
          <p:cNvPr id="3" name="Content Placeholder 2"/>
          <p:cNvSpPr>
            <a:spLocks noGrp="1"/>
          </p:cNvSpPr>
          <p:nvPr>
            <p:ph idx="1"/>
          </p:nvPr>
        </p:nvSpPr>
        <p:spPr>
          <a:xfrm>
            <a:off x="323528" y="1484784"/>
            <a:ext cx="8640960" cy="4839816"/>
          </a:xfrm>
        </p:spPr>
        <p:txBody>
          <a:bodyPr>
            <a:normAutofit/>
          </a:bodyPr>
          <a:lstStyle/>
          <a:p>
            <a:r>
              <a:rPr lang="en-GB" sz="3600" dirty="0" smtClean="0"/>
              <a:t>The Infantry (led by </a:t>
            </a:r>
            <a:r>
              <a:rPr lang="en-GB" sz="3600" dirty="0" err="1" smtClean="0"/>
              <a:t>Meleagros</a:t>
            </a:r>
            <a:r>
              <a:rPr lang="en-GB" sz="3600" dirty="0" smtClean="0"/>
              <a:t>) does not accept this settlement =&gt; revolt</a:t>
            </a:r>
          </a:p>
          <a:p>
            <a:r>
              <a:rPr lang="en-GB" sz="3600" dirty="0" smtClean="0"/>
              <a:t>The nobles and the cavalry flee from the city</a:t>
            </a:r>
          </a:p>
          <a:p>
            <a:r>
              <a:rPr lang="en-GB" sz="3600" dirty="0" smtClean="0"/>
              <a:t>Perdikkas and some of his close collaborators stay to try to come to terms</a:t>
            </a:r>
          </a:p>
          <a:p>
            <a:r>
              <a:rPr lang="en-GB" sz="3600" dirty="0" err="1" smtClean="0"/>
              <a:t>Meleagros</a:t>
            </a:r>
            <a:r>
              <a:rPr lang="en-GB" sz="3600" dirty="0" smtClean="0"/>
              <a:t> sends hit squad to kill Perdikkas; he manages to escape</a:t>
            </a:r>
            <a:endParaRPr lang="en-GB" sz="3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08688"/>
          </a:xfrm>
        </p:spPr>
        <p:txBody>
          <a:bodyPr>
            <a:normAutofit fontScale="90000"/>
          </a:bodyPr>
          <a:lstStyle/>
          <a:p>
            <a:r>
              <a:rPr lang="en-GB" dirty="0" smtClean="0"/>
              <a:t>The compromise</a:t>
            </a:r>
            <a:endParaRPr lang="en-GB" dirty="0"/>
          </a:p>
        </p:txBody>
      </p:sp>
      <p:sp>
        <p:nvSpPr>
          <p:cNvPr id="3" name="Content Placeholder 2"/>
          <p:cNvSpPr>
            <a:spLocks noGrp="1"/>
          </p:cNvSpPr>
          <p:nvPr>
            <p:ph idx="1"/>
          </p:nvPr>
        </p:nvSpPr>
        <p:spPr>
          <a:xfrm>
            <a:off x="251520" y="1412776"/>
            <a:ext cx="8640960" cy="4911824"/>
          </a:xfrm>
        </p:spPr>
        <p:txBody>
          <a:bodyPr>
            <a:normAutofit/>
          </a:bodyPr>
          <a:lstStyle/>
          <a:p>
            <a:pPr>
              <a:buNone/>
            </a:pPr>
            <a:r>
              <a:rPr lang="en-GB" sz="3200" dirty="0" smtClean="0"/>
              <a:t>Perdikkas manages to reach a compromise:</a:t>
            </a:r>
          </a:p>
          <a:p>
            <a:pPr>
              <a:buNone/>
            </a:pPr>
            <a:r>
              <a:rPr lang="en-GB" sz="3200" dirty="0" smtClean="0"/>
              <a:t>	- Arrhidaios (Philippos III) and </a:t>
            </a:r>
            <a:r>
              <a:rPr lang="en-GB" sz="3200" dirty="0" err="1" smtClean="0"/>
              <a:t>Rhoxane's</a:t>
            </a:r>
            <a:r>
              <a:rPr lang="en-GB" sz="3200" dirty="0" smtClean="0"/>
              <a:t> child joint kings</a:t>
            </a:r>
          </a:p>
          <a:p>
            <a:pPr>
              <a:buNone/>
            </a:pPr>
            <a:r>
              <a:rPr lang="en-GB" sz="3200" dirty="0" smtClean="0"/>
              <a:t>	- 3 regents:</a:t>
            </a:r>
          </a:p>
          <a:p>
            <a:pPr>
              <a:buNone/>
            </a:pPr>
            <a:r>
              <a:rPr lang="en-GB" sz="3200" dirty="0" smtClean="0"/>
              <a:t>		* Perdikkas: commands cavalry</a:t>
            </a:r>
          </a:p>
          <a:p>
            <a:pPr>
              <a:buNone/>
            </a:pPr>
            <a:r>
              <a:rPr lang="en-GB" sz="3200" dirty="0" smtClean="0"/>
              <a:t>		* </a:t>
            </a:r>
            <a:r>
              <a:rPr lang="en-GB" sz="3200" dirty="0" err="1" smtClean="0"/>
              <a:t>Meleagros</a:t>
            </a:r>
            <a:r>
              <a:rPr lang="en-GB" sz="3200" dirty="0" smtClean="0"/>
              <a:t> : commands infantry</a:t>
            </a:r>
          </a:p>
          <a:p>
            <a:pPr>
              <a:buNone/>
            </a:pPr>
            <a:r>
              <a:rPr lang="en-GB" sz="3200" dirty="0" smtClean="0"/>
              <a:t>		* Krateros: finances</a:t>
            </a:r>
          </a:p>
          <a:p>
            <a:pPr>
              <a:buNone/>
            </a:pPr>
            <a:r>
              <a:rPr lang="en-GB" sz="3200" dirty="0" smtClean="0"/>
              <a:t>	- Antipatros: viceroy of Europe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Perdikkas' machinations</a:t>
            </a:r>
            <a:endParaRPr lang="en-GB" dirty="0"/>
          </a:p>
        </p:txBody>
      </p:sp>
      <p:sp>
        <p:nvSpPr>
          <p:cNvPr id="3" name="Content Placeholder 2"/>
          <p:cNvSpPr>
            <a:spLocks noGrp="1"/>
          </p:cNvSpPr>
          <p:nvPr>
            <p:ph idx="1"/>
          </p:nvPr>
        </p:nvSpPr>
        <p:spPr/>
        <p:txBody>
          <a:bodyPr>
            <a:noAutofit/>
          </a:bodyPr>
          <a:lstStyle/>
          <a:p>
            <a:r>
              <a:rPr lang="en-GB" sz="3200" dirty="0" smtClean="0"/>
              <a:t>Perdikkas had made concessions to reach compromise</a:t>
            </a:r>
          </a:p>
          <a:p>
            <a:r>
              <a:rPr lang="en-GB" sz="3200" dirty="0" smtClean="0"/>
              <a:t>he had greater ambitions</a:t>
            </a:r>
          </a:p>
          <a:p>
            <a:pPr>
              <a:buNone/>
            </a:pPr>
            <a:r>
              <a:rPr lang="en-GB" sz="3200" dirty="0" smtClean="0"/>
              <a:t>		=&gt; plans to get rid of </a:t>
            </a:r>
            <a:r>
              <a:rPr lang="en-GB" sz="3200" dirty="0" err="1" smtClean="0"/>
              <a:t>Meleagros</a:t>
            </a:r>
            <a:endParaRPr lang="en-GB" sz="3200" dirty="0" smtClean="0"/>
          </a:p>
          <a:p>
            <a:r>
              <a:rPr lang="en-GB" sz="3200" dirty="0" smtClean="0"/>
              <a:t>wins </a:t>
            </a:r>
            <a:r>
              <a:rPr lang="en-GB" sz="3200" dirty="0" err="1" smtClean="0"/>
              <a:t>Meleagros</a:t>
            </a:r>
            <a:r>
              <a:rPr lang="en-GB" sz="3200" dirty="0" smtClean="0"/>
              <a:t>' confidence</a:t>
            </a:r>
          </a:p>
          <a:p>
            <a:r>
              <a:rPr lang="en-GB" sz="3200" dirty="0" smtClean="0"/>
              <a:t>they organize ritual purification of the army</a:t>
            </a:r>
          </a:p>
          <a:p>
            <a:r>
              <a:rPr lang="en-GB" sz="3200" dirty="0" smtClean="0"/>
              <a:t>Perdikkas seizes ringleaders of revolt</a:t>
            </a:r>
          </a:p>
          <a:p>
            <a:r>
              <a:rPr lang="en-GB" sz="3200" dirty="0" err="1" smtClean="0"/>
              <a:t>Meleagros</a:t>
            </a:r>
            <a:r>
              <a:rPr lang="en-GB" sz="3200" dirty="0" smtClean="0"/>
              <a:t> flees and is killed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sz="4400" dirty="0" smtClean="0"/>
              <a:t>The final settlement of the nobles</a:t>
            </a:r>
            <a:endParaRPr lang="en-GB" sz="4400" dirty="0"/>
          </a:p>
        </p:txBody>
      </p:sp>
      <p:sp>
        <p:nvSpPr>
          <p:cNvPr id="3" name="Content Placeholder 2"/>
          <p:cNvSpPr>
            <a:spLocks noGrp="1"/>
          </p:cNvSpPr>
          <p:nvPr>
            <p:ph idx="1"/>
          </p:nvPr>
        </p:nvSpPr>
        <p:spPr>
          <a:xfrm>
            <a:off x="457200" y="1484784"/>
            <a:ext cx="8229600" cy="4839816"/>
          </a:xfrm>
        </p:spPr>
        <p:txBody>
          <a:bodyPr/>
          <a:lstStyle/>
          <a:p>
            <a:r>
              <a:rPr lang="en-GB" dirty="0" smtClean="0"/>
              <a:t>no more resistance in council of regents</a:t>
            </a:r>
          </a:p>
          <a:p>
            <a:r>
              <a:rPr lang="en-GB" dirty="0" smtClean="0"/>
              <a:t>infantry scared into submission</a:t>
            </a:r>
          </a:p>
          <a:p>
            <a:r>
              <a:rPr lang="en-GB" dirty="0" smtClean="0"/>
              <a:t>nobles revisit the compromise:</a:t>
            </a:r>
          </a:p>
          <a:p>
            <a:pPr>
              <a:buNone/>
            </a:pPr>
            <a:r>
              <a:rPr lang="en-GB" dirty="0" smtClean="0"/>
              <a:t>	- </a:t>
            </a:r>
            <a:r>
              <a:rPr lang="en-GB" dirty="0" err="1" smtClean="0"/>
              <a:t>Rhoxane's</a:t>
            </a:r>
            <a:r>
              <a:rPr lang="en-GB" dirty="0" smtClean="0"/>
              <a:t> child and Philippos III Arrhidaios joint kings</a:t>
            </a:r>
          </a:p>
          <a:p>
            <a:pPr>
              <a:buNone/>
            </a:pPr>
            <a:r>
              <a:rPr lang="en-GB" dirty="0" smtClean="0"/>
              <a:t>	- Perdikkas sole regent</a:t>
            </a:r>
          </a:p>
          <a:p>
            <a:pPr>
              <a:buNone/>
            </a:pPr>
            <a:r>
              <a:rPr lang="en-GB" dirty="0" smtClean="0"/>
              <a:t>	- Antipatros and Krateros viceroys of Europe</a:t>
            </a:r>
          </a:p>
          <a:p>
            <a:pPr>
              <a:buNone/>
            </a:pPr>
            <a:r>
              <a:rPr lang="en-GB" dirty="0" smtClean="0"/>
              <a:t>	- Alexander buried at </a:t>
            </a:r>
            <a:r>
              <a:rPr lang="en-GB" dirty="0" err="1" smtClean="0"/>
              <a:t>Siwah</a:t>
            </a:r>
            <a:endParaRPr lang="en-GB" dirty="0" smtClean="0"/>
          </a:p>
          <a:p>
            <a:pPr>
              <a:buNone/>
            </a:pPr>
            <a:r>
              <a:rPr lang="en-GB" dirty="0" smtClean="0"/>
              <a:t>	- satrapy distribution</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Division of the empire</a:t>
            </a:r>
            <a:endParaRPr lang="en-US" dirty="0"/>
          </a:p>
        </p:txBody>
      </p:sp>
      <p:sp>
        <p:nvSpPr>
          <p:cNvPr id="3" name="Content Placeholder 2"/>
          <p:cNvSpPr>
            <a:spLocks noGrp="1"/>
          </p:cNvSpPr>
          <p:nvPr>
            <p:ph sz="quarter" idx="1"/>
          </p:nvPr>
        </p:nvSpPr>
        <p:spPr/>
        <p:txBody>
          <a:bodyPr>
            <a:normAutofit/>
          </a:bodyPr>
          <a:lstStyle/>
          <a:p>
            <a:r>
              <a:rPr lang="en-US" dirty="0" err="1" smtClean="0"/>
              <a:t>Perdikkas</a:t>
            </a:r>
            <a:r>
              <a:rPr lang="en-US" dirty="0" smtClean="0"/>
              <a:t> – regent </a:t>
            </a:r>
          </a:p>
          <a:p>
            <a:r>
              <a:rPr lang="en-US" dirty="0" smtClean="0"/>
              <a:t>Antipater – confirmed in Macedon</a:t>
            </a:r>
          </a:p>
          <a:p>
            <a:r>
              <a:rPr lang="en-US" dirty="0" err="1" smtClean="0"/>
              <a:t>Krateros</a:t>
            </a:r>
            <a:r>
              <a:rPr lang="en-US" dirty="0" smtClean="0"/>
              <a:t> – had been sent to Macedon to replace Antipater, now to share office with Antipater</a:t>
            </a:r>
          </a:p>
          <a:p>
            <a:pPr lvl="1"/>
            <a:r>
              <a:rPr lang="en-US" dirty="0" smtClean="0"/>
              <a:t>“Protector of the Kings”</a:t>
            </a:r>
          </a:p>
          <a:p>
            <a:r>
              <a:rPr lang="en-US" dirty="0" smtClean="0"/>
              <a:t>New division of functions and satrapies</a:t>
            </a:r>
          </a:p>
          <a:p>
            <a:pPr lvl="1"/>
            <a:r>
              <a:rPr lang="en-US" dirty="0" smtClean="0"/>
              <a:t>i.e. Ptolemy to Egypt, </a:t>
            </a:r>
            <a:r>
              <a:rPr lang="en-US" dirty="0" err="1" smtClean="0"/>
              <a:t>Antigonos</a:t>
            </a:r>
            <a:r>
              <a:rPr lang="en-US" dirty="0" smtClean="0"/>
              <a:t> remains in Phrygia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Satrapies after settlement of 323</a:t>
            </a:r>
            <a:endParaRPr lang="en-GB" dirty="0"/>
          </a:p>
        </p:txBody>
      </p:sp>
      <p:pic>
        <p:nvPicPr>
          <p:cNvPr id="1026" name="Picture 2" descr="http://upload.wikimedia.org/wikipedia/commons/1/15/Diadochi_satraps_babylon.png"/>
          <p:cNvPicPr>
            <a:picLocks noChangeAspect="1" noChangeArrowheads="1"/>
          </p:cNvPicPr>
          <p:nvPr/>
        </p:nvPicPr>
        <p:blipFill>
          <a:blip r:embed="rId2" cstate="print"/>
          <a:srcRect l="15114"/>
          <a:stretch>
            <a:fillRect/>
          </a:stretch>
        </p:blipFill>
        <p:spPr bwMode="auto">
          <a:xfrm>
            <a:off x="0" y="1556792"/>
            <a:ext cx="9196056" cy="518457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Perdikkas</a:t>
            </a:r>
            <a:r>
              <a:rPr lang="en-US" dirty="0" smtClean="0"/>
              <a:t>’ Problems</a:t>
            </a:r>
            <a:endParaRPr lang="en-US" dirty="0"/>
          </a:p>
        </p:txBody>
      </p:sp>
      <p:sp>
        <p:nvSpPr>
          <p:cNvPr id="3" name="Content Placeholder 2"/>
          <p:cNvSpPr>
            <a:spLocks noGrp="1"/>
          </p:cNvSpPr>
          <p:nvPr>
            <p:ph sz="quarter" idx="1"/>
          </p:nvPr>
        </p:nvSpPr>
        <p:spPr/>
        <p:txBody>
          <a:bodyPr/>
          <a:lstStyle/>
          <a:p>
            <a:r>
              <a:rPr lang="en-US" dirty="0" smtClean="0"/>
              <a:t>What to do with the body of Alexander?</a:t>
            </a:r>
          </a:p>
          <a:p>
            <a:endParaRPr lang="en-US" dirty="0"/>
          </a:p>
          <a:p>
            <a:r>
              <a:rPr lang="en-US" dirty="0" smtClean="0"/>
              <a:t>Where to set up a power base? Macedon?</a:t>
            </a:r>
          </a:p>
          <a:p>
            <a:endParaRPr lang="en-US" dirty="0"/>
          </a:p>
          <a:p>
            <a:r>
              <a:rPr lang="en-US" dirty="0" smtClean="0"/>
              <a:t>Advantage: Time?</a:t>
            </a:r>
          </a:p>
          <a:p>
            <a:endParaRPr lang="en-US" dirty="0" smtClean="0"/>
          </a:p>
          <a:p>
            <a:r>
              <a:rPr lang="en-US" dirty="0" smtClean="0"/>
              <a:t>Antipater?</a:t>
            </a:r>
          </a:p>
          <a:p>
            <a:endParaRPr 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body of Alexander</a:t>
            </a:r>
            <a:endParaRPr lang="en-US" dirty="0"/>
          </a:p>
        </p:txBody>
      </p:sp>
      <p:sp>
        <p:nvSpPr>
          <p:cNvPr id="3" name="Content Placeholder 2"/>
          <p:cNvSpPr>
            <a:spLocks noGrp="1"/>
          </p:cNvSpPr>
          <p:nvPr>
            <p:ph sz="quarter" idx="1"/>
          </p:nvPr>
        </p:nvSpPr>
        <p:spPr/>
        <p:txBody>
          <a:bodyPr/>
          <a:lstStyle/>
          <a:p>
            <a:r>
              <a:rPr lang="en-US" dirty="0" smtClean="0"/>
              <a:t>In Babylon</a:t>
            </a:r>
          </a:p>
          <a:p>
            <a:r>
              <a:rPr lang="en-US" dirty="0" smtClean="0"/>
              <a:t>Wants to be buried in </a:t>
            </a:r>
            <a:r>
              <a:rPr lang="en-US" dirty="0" err="1" smtClean="0"/>
              <a:t>Siwa</a:t>
            </a:r>
            <a:endParaRPr lang="en-US" dirty="0" smtClean="0"/>
          </a:p>
          <a:p>
            <a:r>
              <a:rPr lang="en-US" dirty="0" smtClean="0"/>
              <a:t>Traditional burial for kings at </a:t>
            </a:r>
            <a:r>
              <a:rPr lang="en-US" dirty="0" err="1" smtClean="0"/>
              <a:t>Vergina</a:t>
            </a:r>
            <a:r>
              <a:rPr lang="en-US" dirty="0" smtClean="0"/>
              <a:t> (</a:t>
            </a:r>
            <a:r>
              <a:rPr lang="en-US" dirty="0" err="1" smtClean="0"/>
              <a:t>Aigai</a:t>
            </a:r>
            <a:r>
              <a:rPr lang="en-US" dirty="0" smtClean="0"/>
              <a:t>)</a:t>
            </a:r>
          </a:p>
          <a:p>
            <a:endParaRPr lang="en-US" dirty="0"/>
          </a:p>
          <a:p>
            <a:r>
              <a:rPr lang="en-US" dirty="0" smtClean="0"/>
              <a:t>Solution: build a grand procession carriage and delay</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Alexander’s body</a:t>
            </a:r>
            <a:endParaRPr lang="en-US" dirty="0"/>
          </a:p>
        </p:txBody>
      </p:sp>
      <p:sp>
        <p:nvSpPr>
          <p:cNvPr id="3" name="Content Placeholder 2"/>
          <p:cNvSpPr>
            <a:spLocks noGrp="1"/>
          </p:cNvSpPr>
          <p:nvPr>
            <p:ph idx="1"/>
          </p:nvPr>
        </p:nvSpPr>
        <p:spPr>
          <a:xfrm>
            <a:off x="612648" y="1600200"/>
            <a:ext cx="8153400" cy="5429200"/>
          </a:xfrm>
        </p:spPr>
        <p:txBody>
          <a:bodyPr>
            <a:normAutofit fontScale="62500" lnSpcReduction="20000"/>
          </a:bodyPr>
          <a:lstStyle/>
          <a:p>
            <a:pPr marL="0" indent="361950">
              <a:buNone/>
            </a:pPr>
            <a:r>
              <a:rPr lang="en-GB" sz="3200" dirty="0" smtClean="0"/>
              <a:t>First they prepared a coffin of the proper size for the body, made of hammered gold, and the space about the body they filled with spices such as could make the body sweet smelling and incorruptible. Upon this chest there had been placed a cover of gold, matching it to a nicety, and fitting about its upper rim. Over this was laid a magnificent purple robe embroidered with gold, beside which they placed the arms of the deceased, wishing the design of the whole to be in harmony with his accomplishments. Then they set up next to it the covered carriage that was to carry it. At the top of the carriage was built a vault of gold, eight cubits wide and twelve long, covered with overlapping scales set with precious stones. Beneath the roof all along the work was a rectangular cornice of gold, from which projected heads of goat-stags in high relief. Gold rings two palms broad were suspended from these, and through the rings there ran a festive garland beautifully decorated in bright colours of all kinds. At the ends there were tassels of network suspending large bells, so that any who were approaching heard the sound from a great distance. On each corner of the vault on each side was a golden figure of Victory holding a trophy. The colonnade that supported the vault was of gold with Ionic capitals. Within the colonnade was a golden net, made of cords the thickness of a finger, which carried four long painted tablets, their ends adjoining, each equal in length to a side of the colonnade….</a:t>
            </a:r>
          </a:p>
          <a:p>
            <a:pPr algn="r">
              <a:buNone/>
            </a:pPr>
            <a:r>
              <a:rPr lang="en-GB" dirty="0" smtClean="0"/>
              <a:t>Diodorus 18.26</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new alliance?</a:t>
            </a:r>
            <a:endParaRPr lang="en-US" dirty="0"/>
          </a:p>
        </p:txBody>
      </p:sp>
      <p:sp>
        <p:nvSpPr>
          <p:cNvPr id="3" name="Content Placeholder 2"/>
          <p:cNvSpPr>
            <a:spLocks noGrp="1"/>
          </p:cNvSpPr>
          <p:nvPr>
            <p:ph sz="quarter" idx="1"/>
          </p:nvPr>
        </p:nvSpPr>
        <p:spPr/>
        <p:txBody>
          <a:bodyPr/>
          <a:lstStyle/>
          <a:p>
            <a:r>
              <a:rPr lang="en-US" dirty="0" err="1" smtClean="0"/>
              <a:t>Perdikkas</a:t>
            </a:r>
            <a:r>
              <a:rPr lang="en-US" dirty="0" smtClean="0"/>
              <a:t> proposes a marriage alliance to Antipater</a:t>
            </a:r>
          </a:p>
          <a:p>
            <a:r>
              <a:rPr lang="en-US" dirty="0" smtClean="0"/>
              <a:t>Recall Philip II’s use of marriage as a political tool in establishing his rule.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 in Greece</a:t>
            </a:r>
            <a:endParaRPr lang="en-US" dirty="0"/>
          </a:p>
        </p:txBody>
      </p:sp>
      <p:sp>
        <p:nvSpPr>
          <p:cNvPr id="3" name="Content Placeholder 2"/>
          <p:cNvSpPr>
            <a:spLocks noGrp="1"/>
          </p:cNvSpPr>
          <p:nvPr>
            <p:ph idx="1"/>
          </p:nvPr>
        </p:nvSpPr>
        <p:spPr/>
        <p:txBody>
          <a:bodyPr/>
          <a:lstStyle/>
          <a:p>
            <a:r>
              <a:rPr lang="en-US" dirty="0" smtClean="0"/>
              <a:t>Athens, </a:t>
            </a:r>
            <a:r>
              <a:rPr lang="en-US" dirty="0" err="1" smtClean="0"/>
              <a:t>Aitolian</a:t>
            </a:r>
            <a:r>
              <a:rPr lang="en-US" dirty="0" smtClean="0"/>
              <a:t> League, a variety of states in northern and central Greece, and Thessaly revolt</a:t>
            </a:r>
          </a:p>
          <a:p>
            <a:r>
              <a:rPr lang="en-US" dirty="0" smtClean="0"/>
              <a:t>New alliance traps Antipater in Lamia by winter of 323/2</a:t>
            </a:r>
          </a:p>
          <a:p>
            <a:r>
              <a:rPr lang="en-US" dirty="0" smtClean="0"/>
              <a:t>Antipater needs </a:t>
            </a:r>
            <a:r>
              <a:rPr lang="en-US" dirty="0" err="1" smtClean="0"/>
              <a:t>Krateros</a:t>
            </a:r>
            <a:r>
              <a:rPr lang="en-US" dirty="0" smtClean="0"/>
              <a:t>’ troops</a:t>
            </a:r>
          </a:p>
          <a:p>
            <a:r>
              <a:rPr lang="en-US" dirty="0" smtClean="0"/>
              <a:t>Athens opens dialogue with </a:t>
            </a:r>
            <a:r>
              <a:rPr lang="en-US" dirty="0" err="1" smtClean="0"/>
              <a:t>Perdikkas</a:t>
            </a:r>
            <a:r>
              <a:rPr lang="en-US" dirty="0" smtClean="0"/>
              <a:t> to undermine Antipater</a:t>
            </a:r>
          </a:p>
          <a:p>
            <a:pPr>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err="1" smtClean="0"/>
              <a:t>Lamian</a:t>
            </a:r>
            <a:r>
              <a:rPr lang="en-US" dirty="0" smtClean="0"/>
              <a:t> War</a:t>
            </a:r>
            <a:endParaRPr lang="en-US" dirty="0"/>
          </a:p>
        </p:txBody>
      </p:sp>
      <p:sp>
        <p:nvSpPr>
          <p:cNvPr id="3" name="Content Placeholder 2"/>
          <p:cNvSpPr>
            <a:spLocks noGrp="1"/>
          </p:cNvSpPr>
          <p:nvPr>
            <p:ph sz="quarter" idx="1"/>
          </p:nvPr>
        </p:nvSpPr>
        <p:spPr/>
        <p:txBody>
          <a:bodyPr/>
          <a:lstStyle/>
          <a:p>
            <a:r>
              <a:rPr lang="en-US" dirty="0" err="1" smtClean="0"/>
              <a:t>Leonnatos</a:t>
            </a:r>
            <a:r>
              <a:rPr lang="en-US" dirty="0" smtClean="0"/>
              <a:t> arrives with an army from Asia, but is defeated (Spring 322)</a:t>
            </a:r>
          </a:p>
          <a:p>
            <a:r>
              <a:rPr lang="en-US" dirty="0" smtClean="0"/>
              <a:t>Summer 322: </a:t>
            </a:r>
            <a:r>
              <a:rPr lang="en-US" dirty="0" err="1" smtClean="0"/>
              <a:t>Krateros</a:t>
            </a:r>
            <a:r>
              <a:rPr lang="en-US" dirty="0" smtClean="0"/>
              <a:t> finally arrives</a:t>
            </a:r>
          </a:p>
          <a:p>
            <a:r>
              <a:rPr lang="en-US" dirty="0" smtClean="0"/>
              <a:t>Combined armies of </a:t>
            </a:r>
            <a:r>
              <a:rPr lang="en-US" dirty="0" err="1" smtClean="0"/>
              <a:t>Krateros</a:t>
            </a:r>
            <a:r>
              <a:rPr lang="en-US" dirty="0" smtClean="0"/>
              <a:t> and Antipater defeat the Greeks at </a:t>
            </a:r>
            <a:r>
              <a:rPr lang="en-US" dirty="0" err="1" smtClean="0"/>
              <a:t>Krannon</a:t>
            </a:r>
            <a:endParaRPr lang="en-US" dirty="0" smtClean="0"/>
          </a:p>
          <a:p>
            <a:endParaRPr lang="en-US"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of the war</a:t>
            </a:r>
            <a:endParaRPr lang="en-US" dirty="0"/>
          </a:p>
        </p:txBody>
      </p:sp>
      <p:sp>
        <p:nvSpPr>
          <p:cNvPr id="3" name="Content Placeholder 2"/>
          <p:cNvSpPr>
            <a:spLocks noGrp="1"/>
          </p:cNvSpPr>
          <p:nvPr>
            <p:ph idx="1"/>
          </p:nvPr>
        </p:nvSpPr>
        <p:spPr/>
        <p:txBody>
          <a:bodyPr>
            <a:normAutofit/>
          </a:bodyPr>
          <a:lstStyle/>
          <a:p>
            <a:r>
              <a:rPr lang="en-US" dirty="0" smtClean="0"/>
              <a:t>Each individual state has a separate treaty</a:t>
            </a:r>
          </a:p>
          <a:p>
            <a:r>
              <a:rPr lang="en-US" dirty="0" err="1" smtClean="0"/>
              <a:t>Aitolians</a:t>
            </a:r>
            <a:r>
              <a:rPr lang="en-US" dirty="0" smtClean="0"/>
              <a:t> refuse and continue to fight</a:t>
            </a:r>
          </a:p>
          <a:p>
            <a:r>
              <a:rPr lang="en-US" dirty="0" smtClean="0"/>
              <a:t>Athens’ navy is destroyed in battle (</a:t>
            </a:r>
            <a:r>
              <a:rPr lang="en-US" dirty="0" err="1" smtClean="0"/>
              <a:t>Diodorus</a:t>
            </a:r>
            <a:r>
              <a:rPr lang="en-US" dirty="0" smtClean="0"/>
              <a:t> 18.8-17)</a:t>
            </a:r>
          </a:p>
          <a:p>
            <a:r>
              <a:rPr lang="en-US" dirty="0" smtClean="0"/>
              <a:t>Macedonian garrison in the </a:t>
            </a:r>
            <a:r>
              <a:rPr lang="en-US" dirty="0" err="1" smtClean="0"/>
              <a:t>Peiraieus</a:t>
            </a:r>
            <a:endParaRPr lang="en-US" dirty="0" smtClean="0"/>
          </a:p>
          <a:p>
            <a:r>
              <a:rPr lang="en-US" dirty="0" smtClean="0"/>
              <a:t>New property qualification for citizenship</a:t>
            </a:r>
          </a:p>
          <a:p>
            <a:r>
              <a:rPr lang="en-US" dirty="0" smtClean="0"/>
              <a:t>Restoration of </a:t>
            </a:r>
            <a:r>
              <a:rPr lang="en-US" dirty="0" err="1" smtClean="0"/>
              <a:t>Samian</a:t>
            </a:r>
            <a:r>
              <a:rPr lang="en-US" dirty="0" smtClean="0"/>
              <a:t> exiles</a:t>
            </a:r>
          </a:p>
          <a:p>
            <a:r>
              <a:rPr lang="en-US" dirty="0" smtClean="0"/>
              <a:t>Hunting down and execution of Athenian leaders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Marriage alliances</a:t>
            </a:r>
            <a:endParaRPr lang="en-US" dirty="0"/>
          </a:p>
        </p:txBody>
      </p:sp>
      <p:sp>
        <p:nvSpPr>
          <p:cNvPr id="3" name="Content Placeholder 2"/>
          <p:cNvSpPr>
            <a:spLocks noGrp="1"/>
          </p:cNvSpPr>
          <p:nvPr>
            <p:ph idx="1"/>
          </p:nvPr>
        </p:nvSpPr>
        <p:spPr/>
        <p:txBody>
          <a:bodyPr/>
          <a:lstStyle/>
          <a:p>
            <a:r>
              <a:rPr lang="en-US" dirty="0" err="1" smtClean="0"/>
              <a:t>Perdikkas</a:t>
            </a:r>
            <a:r>
              <a:rPr lang="en-US" dirty="0" smtClean="0"/>
              <a:t> finally will receive Antipater’s daughter </a:t>
            </a:r>
            <a:r>
              <a:rPr lang="en-US" dirty="0" err="1" smtClean="0"/>
              <a:t>Nikaia</a:t>
            </a:r>
            <a:r>
              <a:rPr lang="en-US" dirty="0" smtClean="0"/>
              <a:t> (2 years after he first asked)</a:t>
            </a:r>
          </a:p>
          <a:p>
            <a:r>
              <a:rPr lang="en-US" dirty="0" err="1" smtClean="0"/>
              <a:t>Krateros</a:t>
            </a:r>
            <a:r>
              <a:rPr lang="en-US" dirty="0" smtClean="0"/>
              <a:t> marries Antipater’s daughter </a:t>
            </a:r>
            <a:r>
              <a:rPr lang="en-US" dirty="0" err="1" smtClean="0"/>
              <a:t>Phila</a:t>
            </a:r>
            <a:endParaRPr lang="en-US" dirty="0" smtClean="0"/>
          </a:p>
          <a:p>
            <a:r>
              <a:rPr lang="en-US" dirty="0" err="1" smtClean="0"/>
              <a:t>Kleopatra</a:t>
            </a:r>
            <a:r>
              <a:rPr lang="en-US" dirty="0" smtClean="0"/>
              <a:t> (sister of Alexander) arrives at Sardis (where </a:t>
            </a:r>
            <a:r>
              <a:rPr lang="en-US" dirty="0" err="1" smtClean="0"/>
              <a:t>Perdikkas</a:t>
            </a:r>
            <a:r>
              <a:rPr lang="en-US" dirty="0" smtClean="0"/>
              <a:t> is to receive </a:t>
            </a:r>
            <a:r>
              <a:rPr lang="en-US" dirty="0" err="1" smtClean="0"/>
              <a:t>Nikaia</a:t>
            </a:r>
            <a:r>
              <a:rPr lang="en-US" dirty="0" smtClean="0"/>
              <a:t>) and offers herself and an alliance with </a:t>
            </a:r>
            <a:r>
              <a:rPr lang="en-US" dirty="0" err="1" smtClean="0"/>
              <a:t>Olympias</a:t>
            </a:r>
            <a:r>
              <a:rPr lang="en-US" dirty="0" smtClean="0"/>
              <a:t> to </a:t>
            </a:r>
            <a:r>
              <a:rPr lang="en-US" dirty="0" err="1" smtClean="0"/>
              <a:t>Perdikkas</a:t>
            </a:r>
            <a:endParaRPr lang="en-US" dirty="0" smtClean="0"/>
          </a:p>
          <a:p>
            <a:r>
              <a:rPr lang="en-US" dirty="0" err="1" smtClean="0"/>
              <a:t>Perdikkas</a:t>
            </a:r>
            <a:r>
              <a:rPr lang="en-US" dirty="0" smtClean="0"/>
              <a:t> marries </a:t>
            </a:r>
            <a:r>
              <a:rPr lang="en-US" dirty="0" err="1" smtClean="0"/>
              <a:t>Nikaia</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Growing Problems for </a:t>
            </a:r>
            <a:r>
              <a:rPr lang="en-US" dirty="0" err="1" smtClean="0"/>
              <a:t>Perdikkas</a:t>
            </a:r>
            <a:endParaRPr lang="en-US" dirty="0"/>
          </a:p>
        </p:txBody>
      </p:sp>
      <p:sp>
        <p:nvSpPr>
          <p:cNvPr id="3" name="Content Placeholder 2"/>
          <p:cNvSpPr>
            <a:spLocks noGrp="1"/>
          </p:cNvSpPr>
          <p:nvPr>
            <p:ph idx="1"/>
          </p:nvPr>
        </p:nvSpPr>
        <p:spPr/>
        <p:txBody>
          <a:bodyPr/>
          <a:lstStyle/>
          <a:p>
            <a:r>
              <a:rPr lang="en-US" dirty="0" err="1" smtClean="0"/>
              <a:t>Krateros</a:t>
            </a:r>
            <a:r>
              <a:rPr lang="en-US" dirty="0" smtClean="0"/>
              <a:t> wants part of Asia </a:t>
            </a:r>
          </a:p>
          <a:p>
            <a:r>
              <a:rPr lang="en-US" dirty="0" smtClean="0"/>
              <a:t>Marriage of Philip III to </a:t>
            </a:r>
            <a:r>
              <a:rPr lang="en-US" dirty="0" err="1" smtClean="0"/>
              <a:t>Adea</a:t>
            </a:r>
            <a:r>
              <a:rPr lang="en-US" dirty="0" smtClean="0"/>
              <a:t> (renamed Eurydice)</a:t>
            </a:r>
          </a:p>
          <a:p>
            <a:r>
              <a:rPr lang="en-US" dirty="0" err="1" smtClean="0"/>
              <a:t>Antigonos</a:t>
            </a:r>
            <a:r>
              <a:rPr lang="en-US" dirty="0" smtClean="0"/>
              <a:t> (in Phrygia) had refused to help </a:t>
            </a:r>
            <a:r>
              <a:rPr lang="en-US" dirty="0" err="1" smtClean="0"/>
              <a:t>Perikkas</a:t>
            </a:r>
            <a:r>
              <a:rPr lang="en-US" dirty="0" smtClean="0"/>
              <a:t> and </a:t>
            </a:r>
            <a:r>
              <a:rPr lang="en-US" dirty="0" err="1" smtClean="0"/>
              <a:t>Eumenes</a:t>
            </a:r>
            <a:r>
              <a:rPr lang="en-US" dirty="0" smtClean="0"/>
              <a:t> – now flees to Antipater and </a:t>
            </a:r>
            <a:r>
              <a:rPr lang="en-US" dirty="0" err="1" smtClean="0"/>
              <a:t>Krateros</a:t>
            </a:r>
            <a:endParaRPr lang="en-US" dirty="0" smtClean="0"/>
          </a:p>
          <a:p>
            <a:r>
              <a:rPr lang="en-US" dirty="0" smtClean="0"/>
              <a:t>Punish Ptolemy for stealing the body?</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Invasion of Egypt</a:t>
            </a:r>
            <a:endParaRPr lang="en-US" dirty="0"/>
          </a:p>
        </p:txBody>
      </p:sp>
      <p:sp>
        <p:nvSpPr>
          <p:cNvPr id="3" name="Content Placeholder 2"/>
          <p:cNvSpPr>
            <a:spLocks noGrp="1"/>
          </p:cNvSpPr>
          <p:nvPr>
            <p:ph sz="quarter" idx="1"/>
          </p:nvPr>
        </p:nvSpPr>
        <p:spPr/>
        <p:txBody>
          <a:bodyPr/>
          <a:lstStyle/>
          <a:p>
            <a:r>
              <a:rPr lang="en-US" dirty="0" smtClean="0"/>
              <a:t>Winter 321/0</a:t>
            </a:r>
          </a:p>
          <a:p>
            <a:r>
              <a:rPr lang="en-US" dirty="0" smtClean="0"/>
              <a:t>Fails to cross the Nile near Memphis</a:t>
            </a:r>
          </a:p>
          <a:p>
            <a:pPr lvl="1"/>
            <a:r>
              <a:rPr lang="en-US" dirty="0" smtClean="0"/>
              <a:t>~2000 men drown</a:t>
            </a:r>
          </a:p>
          <a:p>
            <a:r>
              <a:rPr lang="en-US" dirty="0" err="1" smtClean="0"/>
              <a:t>Perdikkas</a:t>
            </a:r>
            <a:r>
              <a:rPr lang="en-US" dirty="0" smtClean="0"/>
              <a:t> assassinated by his commanding officers, who join Ptolemy</a:t>
            </a:r>
          </a:p>
          <a:p>
            <a:r>
              <a:rPr lang="en-US" dirty="0" err="1" smtClean="0"/>
              <a:t>Eumenes</a:t>
            </a:r>
            <a:r>
              <a:rPr lang="en-US" dirty="0" smtClean="0"/>
              <a:t> condemned to death</a:t>
            </a:r>
          </a:p>
          <a:p>
            <a:r>
              <a:rPr lang="en-US" dirty="0" smtClean="0"/>
              <a:t>Kings are sent to Antipater who is moving towards Syria</a:t>
            </a:r>
          </a:p>
          <a:p>
            <a:pPr lvl="1"/>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Settlement at </a:t>
            </a:r>
            <a:r>
              <a:rPr lang="en-US" dirty="0" err="1" smtClean="0"/>
              <a:t>Triparadeisos</a:t>
            </a:r>
            <a:endParaRPr lang="en-US" dirty="0"/>
          </a:p>
        </p:txBody>
      </p:sp>
      <p:sp>
        <p:nvSpPr>
          <p:cNvPr id="3" name="Content Placeholder 2"/>
          <p:cNvSpPr>
            <a:spLocks noGrp="1"/>
          </p:cNvSpPr>
          <p:nvPr>
            <p:ph sz="quarter" idx="1"/>
          </p:nvPr>
        </p:nvSpPr>
        <p:spPr/>
        <p:txBody>
          <a:bodyPr/>
          <a:lstStyle/>
          <a:p>
            <a:r>
              <a:rPr lang="en-US" dirty="0" err="1" smtClean="0"/>
              <a:t>Antigonos</a:t>
            </a:r>
            <a:r>
              <a:rPr lang="en-US" dirty="0" smtClean="0"/>
              <a:t> now “</a:t>
            </a:r>
            <a:r>
              <a:rPr lang="en-US" i="1" dirty="0" err="1" smtClean="0"/>
              <a:t>Strategos</a:t>
            </a:r>
            <a:r>
              <a:rPr lang="en-US" dirty="0" smtClean="0"/>
              <a:t> of Asia”</a:t>
            </a:r>
          </a:p>
          <a:p>
            <a:pPr lvl="2"/>
            <a:r>
              <a:rPr lang="en-US" dirty="0" smtClean="0"/>
              <a:t>Marriage of </a:t>
            </a:r>
            <a:r>
              <a:rPr lang="en-US" dirty="0" err="1" smtClean="0"/>
              <a:t>Phila</a:t>
            </a:r>
            <a:r>
              <a:rPr lang="en-US" dirty="0" smtClean="0"/>
              <a:t> to </a:t>
            </a:r>
            <a:r>
              <a:rPr lang="en-US" dirty="0" err="1" smtClean="0"/>
              <a:t>Demetrios</a:t>
            </a:r>
            <a:endParaRPr lang="en-US" dirty="0" smtClean="0"/>
          </a:p>
          <a:p>
            <a:pPr lvl="2"/>
            <a:r>
              <a:rPr lang="en-US" dirty="0" smtClean="0"/>
              <a:t>War against </a:t>
            </a:r>
            <a:r>
              <a:rPr lang="en-US" dirty="0" err="1" smtClean="0"/>
              <a:t>Eumenes</a:t>
            </a:r>
            <a:endParaRPr lang="en-US" dirty="0" smtClean="0"/>
          </a:p>
          <a:p>
            <a:r>
              <a:rPr lang="en-US" dirty="0" smtClean="0"/>
              <a:t>Assassins of </a:t>
            </a:r>
            <a:r>
              <a:rPr lang="en-US" dirty="0" err="1" smtClean="0"/>
              <a:t>Perdikkas</a:t>
            </a:r>
            <a:endParaRPr lang="en-US" dirty="0" smtClean="0"/>
          </a:p>
          <a:p>
            <a:pPr lvl="1"/>
            <a:r>
              <a:rPr lang="en-US" dirty="0" smtClean="0"/>
              <a:t>Seleucus – satrap of Babylon</a:t>
            </a:r>
          </a:p>
          <a:p>
            <a:pPr lvl="1"/>
            <a:r>
              <a:rPr lang="en-US" dirty="0" err="1" smtClean="0"/>
              <a:t>Antigenes</a:t>
            </a:r>
            <a:r>
              <a:rPr lang="en-US" dirty="0" smtClean="0"/>
              <a:t> – satrap </a:t>
            </a:r>
            <a:r>
              <a:rPr lang="en-US" smtClean="0"/>
              <a:t>of Susiana</a:t>
            </a:r>
            <a:endParaRPr lang="en-US" dirty="0" smtClean="0"/>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1026" name="Picture 2" descr="http://sitemaker.umich.edu/mladjov/files/diadokhoi320nbc.jpg"/>
          <p:cNvPicPr>
            <a:picLocks noChangeAspect="1" noChangeArrowheads="1"/>
          </p:cNvPicPr>
          <p:nvPr/>
        </p:nvPicPr>
        <p:blipFill>
          <a:blip r:embed="rId2" cstate="print"/>
          <a:srcRect/>
          <a:stretch>
            <a:fillRect/>
          </a:stretch>
        </p:blipFill>
        <p:spPr bwMode="auto">
          <a:xfrm>
            <a:off x="0" y="764704"/>
            <a:ext cx="9165019" cy="5688632"/>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Eumenes</a:t>
            </a:r>
            <a:r>
              <a:rPr lang="en-US" dirty="0" smtClean="0"/>
              <a:t> and </a:t>
            </a:r>
            <a:r>
              <a:rPr lang="en-US" dirty="0" err="1" smtClean="0"/>
              <a:t>Krateros</a:t>
            </a:r>
            <a:endParaRPr lang="en-US" dirty="0"/>
          </a:p>
        </p:txBody>
      </p:sp>
      <p:sp>
        <p:nvSpPr>
          <p:cNvPr id="3" name="Content Placeholder 2"/>
          <p:cNvSpPr>
            <a:spLocks noGrp="1"/>
          </p:cNvSpPr>
          <p:nvPr>
            <p:ph idx="1"/>
          </p:nvPr>
        </p:nvSpPr>
        <p:spPr/>
        <p:txBody>
          <a:bodyPr/>
          <a:lstStyle/>
          <a:p>
            <a:r>
              <a:rPr lang="en-US" dirty="0" err="1" smtClean="0"/>
              <a:t>Krateros</a:t>
            </a:r>
            <a:r>
              <a:rPr lang="en-US" dirty="0" smtClean="0"/>
              <a:t> moves against </a:t>
            </a:r>
            <a:r>
              <a:rPr lang="en-US" dirty="0" err="1" smtClean="0"/>
              <a:t>Eumenes</a:t>
            </a:r>
            <a:r>
              <a:rPr lang="en-US" dirty="0" smtClean="0"/>
              <a:t> in Bithynia </a:t>
            </a:r>
          </a:p>
          <a:p>
            <a:r>
              <a:rPr lang="en-US" dirty="0" err="1" smtClean="0"/>
              <a:t>Krateros</a:t>
            </a:r>
            <a:r>
              <a:rPr lang="en-US" dirty="0" smtClean="0"/>
              <a:t> dies</a:t>
            </a:r>
          </a:p>
          <a:p>
            <a:pPr>
              <a:buNone/>
            </a:pPr>
            <a:endParaRPr lang="en-US" dirty="0" smtClean="0"/>
          </a:p>
          <a:p>
            <a:endParaRPr lang="en-US" dirty="0"/>
          </a:p>
        </p:txBody>
      </p:sp>
      <p:pic>
        <p:nvPicPr>
          <p:cNvPr id="10242" name="Picture 2" descr="http://upload.wikimedia.org/wikipedia/commons/thumb/2/2f/Anatolia_Ancient_Regions_base.svg/300px-Anatolia_Ancient_Regions_base.svg.png"/>
          <p:cNvPicPr>
            <a:picLocks noChangeAspect="1" noChangeArrowheads="1"/>
          </p:cNvPicPr>
          <p:nvPr/>
        </p:nvPicPr>
        <p:blipFill>
          <a:blip r:embed="rId2" cstate="print"/>
          <a:srcRect/>
          <a:stretch>
            <a:fillRect/>
          </a:stretch>
        </p:blipFill>
        <p:spPr bwMode="auto">
          <a:xfrm>
            <a:off x="1403648" y="2899961"/>
            <a:ext cx="6120680" cy="3958039"/>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 of Antipater</a:t>
            </a:r>
            <a:endParaRPr lang="en-GB" dirty="0"/>
          </a:p>
        </p:txBody>
      </p:sp>
      <p:sp>
        <p:nvSpPr>
          <p:cNvPr id="3" name="Content Placeholder 2"/>
          <p:cNvSpPr>
            <a:spLocks noGrp="1"/>
          </p:cNvSpPr>
          <p:nvPr>
            <p:ph sz="quarter" idx="1"/>
          </p:nvPr>
        </p:nvSpPr>
        <p:spPr/>
        <p:txBody>
          <a:bodyPr/>
          <a:lstStyle/>
          <a:p>
            <a:r>
              <a:rPr lang="en-GB" dirty="0" smtClean="0"/>
              <a:t>Appoints </a:t>
            </a:r>
            <a:r>
              <a:rPr lang="en-GB" dirty="0" err="1" smtClean="0"/>
              <a:t>Polyperchon</a:t>
            </a:r>
            <a:r>
              <a:rPr lang="en-GB" dirty="0" smtClean="0"/>
              <a:t> as regent</a:t>
            </a:r>
          </a:p>
          <a:p>
            <a:r>
              <a:rPr lang="en-GB" dirty="0" err="1" smtClean="0"/>
              <a:t>Kassander</a:t>
            </a:r>
            <a:r>
              <a:rPr lang="en-GB" dirty="0" smtClean="0"/>
              <a:t> appointed “</a:t>
            </a:r>
            <a:r>
              <a:rPr lang="en-GB" dirty="0" err="1" smtClean="0"/>
              <a:t>Chiliarch</a:t>
            </a:r>
            <a:r>
              <a:rPr lang="en-GB" dirty="0" smtClean="0"/>
              <a:t>” under </a:t>
            </a:r>
            <a:r>
              <a:rPr lang="en-GB" dirty="0" err="1" smtClean="0"/>
              <a:t>Polyperchon</a:t>
            </a:r>
            <a:endParaRPr lang="en-GB" dirty="0" smtClean="0"/>
          </a:p>
          <a:p>
            <a:r>
              <a:rPr lang="en-GB" dirty="0" err="1" smtClean="0"/>
              <a:t>Kassander</a:t>
            </a:r>
            <a:r>
              <a:rPr lang="en-GB" dirty="0" smtClean="0"/>
              <a:t> seeks aid from Ptolemy and </a:t>
            </a:r>
            <a:r>
              <a:rPr lang="en-GB" dirty="0" err="1" smtClean="0"/>
              <a:t>Antigonos</a:t>
            </a:r>
            <a:endParaRPr lang="en-GB" dirty="0" smtClean="0"/>
          </a:p>
          <a:p>
            <a:r>
              <a:rPr lang="en-GB" dirty="0" err="1" smtClean="0"/>
              <a:t>Antiognos</a:t>
            </a:r>
            <a:r>
              <a:rPr lang="en-GB" dirty="0" smtClean="0"/>
              <a:t> sends ships</a:t>
            </a: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Polyperchon</a:t>
            </a:r>
            <a:endParaRPr lang="en-GB" dirty="0"/>
          </a:p>
        </p:txBody>
      </p:sp>
      <p:sp>
        <p:nvSpPr>
          <p:cNvPr id="3" name="Content Placeholder 2"/>
          <p:cNvSpPr>
            <a:spLocks noGrp="1"/>
          </p:cNvSpPr>
          <p:nvPr>
            <p:ph sz="quarter" idx="1"/>
          </p:nvPr>
        </p:nvSpPr>
        <p:spPr/>
        <p:txBody>
          <a:bodyPr/>
          <a:lstStyle/>
          <a:p>
            <a:r>
              <a:rPr lang="en-GB" dirty="0" err="1" smtClean="0"/>
              <a:t>Olympias</a:t>
            </a:r>
            <a:endParaRPr lang="en-GB" dirty="0" smtClean="0"/>
          </a:p>
          <a:p>
            <a:r>
              <a:rPr lang="en-GB" dirty="0" smtClean="0"/>
              <a:t>Royal decree to restore all exiles to Greek cities</a:t>
            </a:r>
          </a:p>
          <a:p>
            <a:r>
              <a:rPr lang="en-GB" dirty="0" smtClean="0"/>
              <a:t>Army to Greece to win support</a:t>
            </a:r>
          </a:p>
          <a:p>
            <a:r>
              <a:rPr lang="en-GB" dirty="0" smtClean="0"/>
              <a:t>Athens goes over to him</a:t>
            </a:r>
          </a:p>
          <a:p>
            <a:endParaRPr lang="en-GB" dirty="0" smtClean="0"/>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Athens</a:t>
            </a:r>
            <a:endParaRPr lang="en-GB" dirty="0"/>
          </a:p>
        </p:txBody>
      </p:sp>
      <p:sp>
        <p:nvSpPr>
          <p:cNvPr id="3" name="Content Placeholder 2"/>
          <p:cNvSpPr>
            <a:spLocks noGrp="1"/>
          </p:cNvSpPr>
          <p:nvPr>
            <p:ph sz="quarter" idx="1"/>
          </p:nvPr>
        </p:nvSpPr>
        <p:spPr/>
        <p:txBody>
          <a:bodyPr>
            <a:normAutofit fontScale="77500" lnSpcReduction="20000"/>
          </a:bodyPr>
          <a:lstStyle/>
          <a:p>
            <a:pPr marL="0" indent="361950">
              <a:buNone/>
            </a:pPr>
            <a:r>
              <a:rPr lang="en-GB" dirty="0" smtClean="0"/>
              <a:t>Now certain Athenians who had been friends of Antipater, of whom </a:t>
            </a:r>
            <a:r>
              <a:rPr lang="en-GB" dirty="0" err="1" smtClean="0"/>
              <a:t>Phocion</a:t>
            </a:r>
            <a:r>
              <a:rPr lang="en-GB" dirty="0" smtClean="0"/>
              <a:t> was one, fearing the punishment due them in accordance with the laws, went to Alexander and, by showing him what was to his own advantage, persuaded him to hold the forts for himself and not deliver them to the Athenians until after the defeat of </a:t>
            </a:r>
            <a:r>
              <a:rPr lang="en-GB" dirty="0" err="1" smtClean="0"/>
              <a:t>Cassander</a:t>
            </a:r>
            <a:r>
              <a:rPr lang="en-GB" dirty="0" smtClean="0"/>
              <a:t>. Alexander, who had pitched his camp near the Piraeus, did not admit the Athenians to his parley with </a:t>
            </a:r>
            <a:r>
              <a:rPr lang="en-GB" dirty="0" err="1" smtClean="0"/>
              <a:t>Nicanor</a:t>
            </a:r>
            <a:r>
              <a:rPr lang="en-GB" dirty="0" smtClean="0"/>
              <a:t>; but by conferring with him in private and negotiating secretly, he made it evident that he did not intend to deal fairly with the Athenians. The people, coming together in an assembly, removed from office the existing magistrates, filling the offices with men from the extreme democrats and they condemned those who had held office under the oligarchy, decreeing the death penalty for some of them, exile and confiscation of property for others, among whom was </a:t>
            </a:r>
            <a:r>
              <a:rPr lang="en-GB" dirty="0" err="1" smtClean="0"/>
              <a:t>Phocion</a:t>
            </a:r>
            <a:r>
              <a:rPr lang="en-GB" dirty="0" smtClean="0"/>
              <a:t>, who had held supreme authority under Antipater. </a:t>
            </a:r>
          </a:p>
          <a:p>
            <a:pPr algn="r">
              <a:buNone/>
            </a:pPr>
            <a:r>
              <a:rPr lang="en-GB" dirty="0" smtClean="0"/>
              <a:t>Diodorus 18.65</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Athens</a:t>
            </a:r>
            <a:endParaRPr lang="en-GB" dirty="0"/>
          </a:p>
        </p:txBody>
      </p:sp>
      <p:sp>
        <p:nvSpPr>
          <p:cNvPr id="3" name="Content Placeholder 2"/>
          <p:cNvSpPr>
            <a:spLocks noGrp="1"/>
          </p:cNvSpPr>
          <p:nvPr>
            <p:ph sz="quarter" idx="1"/>
          </p:nvPr>
        </p:nvSpPr>
        <p:spPr/>
        <p:txBody>
          <a:bodyPr/>
          <a:lstStyle/>
          <a:p>
            <a:r>
              <a:rPr lang="en-GB" dirty="0" err="1" smtClean="0"/>
              <a:t>Demetrios</a:t>
            </a:r>
            <a:r>
              <a:rPr lang="en-GB" dirty="0" smtClean="0"/>
              <a:t> of </a:t>
            </a:r>
            <a:r>
              <a:rPr lang="en-GB" dirty="0" err="1" smtClean="0"/>
              <a:t>Phaleron</a:t>
            </a:r>
            <a:endParaRPr lang="en-GB" dirty="0" smtClean="0"/>
          </a:p>
          <a:p>
            <a:pPr lvl="1"/>
            <a:r>
              <a:rPr lang="en-GB" dirty="0" smtClean="0"/>
              <a:t>Student of Aristotle</a:t>
            </a:r>
          </a:p>
          <a:p>
            <a:pPr lvl="1"/>
            <a:r>
              <a:rPr lang="en-GB" dirty="0" smtClean="0"/>
              <a:t>Installed as governor by </a:t>
            </a:r>
            <a:r>
              <a:rPr lang="en-GB" dirty="0" err="1" smtClean="0"/>
              <a:t>Kassander</a:t>
            </a:r>
            <a:endParaRPr lang="en-GB" dirty="0" smtClean="0"/>
          </a:p>
          <a:p>
            <a:pPr lvl="1"/>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Return of </a:t>
            </a:r>
            <a:r>
              <a:rPr lang="en-GB" dirty="0" err="1" smtClean="0"/>
              <a:t>Eumenes</a:t>
            </a:r>
            <a:endParaRPr lang="en-GB" dirty="0"/>
          </a:p>
        </p:txBody>
      </p:sp>
      <p:sp>
        <p:nvSpPr>
          <p:cNvPr id="3" name="Content Placeholder 2"/>
          <p:cNvSpPr>
            <a:spLocks noGrp="1"/>
          </p:cNvSpPr>
          <p:nvPr>
            <p:ph sz="quarter" idx="1"/>
          </p:nvPr>
        </p:nvSpPr>
        <p:spPr/>
        <p:txBody>
          <a:bodyPr/>
          <a:lstStyle/>
          <a:p>
            <a:r>
              <a:rPr lang="en-GB" dirty="0" err="1" smtClean="0"/>
              <a:t>Polyperchon</a:t>
            </a:r>
            <a:r>
              <a:rPr lang="en-GB" dirty="0" smtClean="0"/>
              <a:t> re-affirms royal support for </a:t>
            </a:r>
            <a:r>
              <a:rPr lang="en-GB" dirty="0" err="1" smtClean="0"/>
              <a:t>Eumenes</a:t>
            </a:r>
            <a:endParaRPr lang="en-GB" dirty="0" smtClean="0"/>
          </a:p>
          <a:p>
            <a:r>
              <a:rPr lang="en-GB" dirty="0" err="1" smtClean="0"/>
              <a:t>Eumenes</a:t>
            </a:r>
            <a:r>
              <a:rPr lang="en-GB" dirty="0" smtClean="0"/>
              <a:t> leaves Cappadocia and goes into Iran to get money and troops</a:t>
            </a:r>
          </a:p>
          <a:p>
            <a:r>
              <a:rPr lang="en-GB" dirty="0" err="1" smtClean="0"/>
              <a:t>Antigonos</a:t>
            </a:r>
            <a:r>
              <a:rPr lang="en-GB" dirty="0" smtClean="0"/>
              <a:t> must follow him</a:t>
            </a: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Olympias</a:t>
            </a:r>
            <a:r>
              <a:rPr lang="en-GB" dirty="0" smtClean="0"/>
              <a:t>’ return</a:t>
            </a:r>
            <a:endParaRPr lang="en-GB" dirty="0"/>
          </a:p>
        </p:txBody>
      </p:sp>
      <p:sp>
        <p:nvSpPr>
          <p:cNvPr id="3" name="Content Placeholder 2"/>
          <p:cNvSpPr>
            <a:spLocks noGrp="1"/>
          </p:cNvSpPr>
          <p:nvPr>
            <p:ph sz="quarter" idx="1"/>
          </p:nvPr>
        </p:nvSpPr>
        <p:spPr/>
        <p:txBody>
          <a:bodyPr/>
          <a:lstStyle/>
          <a:p>
            <a:r>
              <a:rPr lang="en-GB" dirty="0" err="1" smtClean="0"/>
              <a:t>Olympias</a:t>
            </a:r>
            <a:r>
              <a:rPr lang="en-GB" dirty="0" smtClean="0"/>
              <a:t> now returns to Macedonia after the offer of support from </a:t>
            </a:r>
            <a:r>
              <a:rPr lang="en-GB" dirty="0" err="1" smtClean="0"/>
              <a:t>Polyperchon</a:t>
            </a:r>
            <a:endParaRPr lang="en-GB" dirty="0" smtClean="0"/>
          </a:p>
          <a:p>
            <a:r>
              <a:rPr lang="en-GB" dirty="0" err="1" smtClean="0"/>
              <a:t>Eurydike</a:t>
            </a:r>
            <a:r>
              <a:rPr lang="en-GB" dirty="0" smtClean="0"/>
              <a:t> (</a:t>
            </a:r>
            <a:r>
              <a:rPr lang="en-GB" dirty="0" err="1" smtClean="0"/>
              <a:t>Adea</a:t>
            </a:r>
            <a:r>
              <a:rPr lang="en-GB" dirty="0" smtClean="0"/>
              <a:t>) and Philip III ask </a:t>
            </a:r>
            <a:r>
              <a:rPr lang="en-GB" dirty="0" err="1" smtClean="0"/>
              <a:t>Cassander</a:t>
            </a:r>
            <a:r>
              <a:rPr lang="en-GB" dirty="0" smtClean="0"/>
              <a:t> for help</a:t>
            </a:r>
          </a:p>
          <a:p>
            <a:r>
              <a:rPr lang="en-GB" dirty="0" err="1" smtClean="0"/>
              <a:t>Eurydike</a:t>
            </a:r>
            <a:r>
              <a:rPr lang="en-GB" dirty="0" smtClean="0"/>
              <a:t> raises her own army and marches against </a:t>
            </a:r>
            <a:r>
              <a:rPr lang="en-GB" dirty="0" err="1" smtClean="0"/>
              <a:t>Olympias</a:t>
            </a:r>
            <a:endParaRPr lang="en-GB"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Death of Philip III (Diodorus 19.11)</a:t>
            </a:r>
            <a:endParaRPr lang="en-GB" dirty="0"/>
          </a:p>
        </p:txBody>
      </p:sp>
      <p:sp>
        <p:nvSpPr>
          <p:cNvPr id="3" name="Content Placeholder 2"/>
          <p:cNvSpPr>
            <a:spLocks noGrp="1"/>
          </p:cNvSpPr>
          <p:nvPr>
            <p:ph sz="quarter" idx="1"/>
          </p:nvPr>
        </p:nvSpPr>
        <p:spPr>
          <a:xfrm>
            <a:off x="612648" y="1600200"/>
            <a:ext cx="8153400" cy="5573216"/>
          </a:xfrm>
        </p:spPr>
        <p:txBody>
          <a:bodyPr>
            <a:normAutofit fontScale="70000" lnSpcReduction="20000"/>
          </a:bodyPr>
          <a:lstStyle/>
          <a:p>
            <a:pPr marL="0" indent="180975">
              <a:buNone/>
            </a:pPr>
            <a:r>
              <a:rPr lang="en-GB" dirty="0" smtClean="0"/>
              <a:t>So, as soon as he heard that </a:t>
            </a:r>
            <a:r>
              <a:rPr lang="en-GB" dirty="0" err="1" smtClean="0"/>
              <a:t>Eurydicê</a:t>
            </a:r>
            <a:r>
              <a:rPr lang="en-GB" dirty="0" smtClean="0"/>
              <a:t> was at </a:t>
            </a:r>
            <a:r>
              <a:rPr lang="en-GB" dirty="0" err="1" smtClean="0"/>
              <a:t>Euia</a:t>
            </a:r>
            <a:r>
              <a:rPr lang="en-GB" dirty="0" smtClean="0"/>
              <a:t> in Macedonia with her army, he hastened against her with the intention of deciding the campaign in a single battle. When, however, the armies were drawn up facing each other, the Macedonians, out of respect for the position of </a:t>
            </a:r>
            <a:r>
              <a:rPr lang="en-GB" dirty="0" err="1" smtClean="0"/>
              <a:t>Olympias</a:t>
            </a:r>
            <a:r>
              <a:rPr lang="en-GB" dirty="0" smtClean="0"/>
              <a:t> and remembering the benefits that they had received from Alexander, changed their allegiance. King Philip with his court was captured at once, while </a:t>
            </a:r>
            <a:r>
              <a:rPr lang="en-GB" dirty="0" err="1" smtClean="0"/>
              <a:t>Eurydicê</a:t>
            </a:r>
            <a:r>
              <a:rPr lang="en-GB" dirty="0" smtClean="0"/>
              <a:t> was taken as she was making her way to </a:t>
            </a:r>
            <a:r>
              <a:rPr lang="en-GB" dirty="0" err="1" smtClean="0"/>
              <a:t>Amphipolis</a:t>
            </a:r>
            <a:r>
              <a:rPr lang="en-GB" dirty="0" smtClean="0"/>
              <a:t> with </a:t>
            </a:r>
            <a:r>
              <a:rPr lang="en-GB" dirty="0" err="1" smtClean="0"/>
              <a:t>Polycles</a:t>
            </a:r>
            <a:r>
              <a:rPr lang="en-GB" dirty="0" smtClean="0"/>
              <a:t>, one of her counsellors. But after </a:t>
            </a:r>
            <a:r>
              <a:rPr lang="en-GB" dirty="0" err="1" smtClean="0"/>
              <a:t>Olympias</a:t>
            </a:r>
            <a:r>
              <a:rPr lang="en-GB" dirty="0" smtClean="0"/>
              <a:t> had thus captured the royal persons and had seized the kingdom without a fight, she did not carry her good fortune as a human being should, but first she placed </a:t>
            </a:r>
            <a:r>
              <a:rPr lang="en-GB" dirty="0" err="1" smtClean="0"/>
              <a:t>Eurydicê</a:t>
            </a:r>
            <a:r>
              <a:rPr lang="en-GB" dirty="0" smtClean="0"/>
              <a:t> and her husband Philip under guard and began to maltreat them. Indeed she walled them up in a small space and supplied them with what was necessary through a single narrow opening. But after she had for many days unlawfully treated the unfortunate captives, she ordered certain Thracians to stab Philip to death, who had been king for six years and four months; but she judged that </a:t>
            </a:r>
            <a:r>
              <a:rPr lang="en-GB" dirty="0" err="1" smtClean="0"/>
              <a:t>Eurydicê</a:t>
            </a:r>
            <a:r>
              <a:rPr lang="en-GB" dirty="0" smtClean="0"/>
              <a:t>, who was expressing herself without restraint and declaring that the kingdom belonged to herself rather than to </a:t>
            </a:r>
            <a:r>
              <a:rPr lang="en-GB" dirty="0" err="1" smtClean="0"/>
              <a:t>Olympias</a:t>
            </a:r>
            <a:r>
              <a:rPr lang="en-GB" dirty="0" smtClean="0"/>
              <a:t>, was worthy of greater punishment. She therefore sent to her a sword, a noose, and some hemlock, and ordered her to employ whichever of these she pleased as a means of death, neither displaying any respect whatever for the former dignity of the victim whom she was unlawfully treating, nor moved to pity for the fate that is common to all.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Follow-up reading</a:t>
            </a:r>
            <a:endParaRPr lang="en-GB" dirty="0"/>
          </a:p>
        </p:txBody>
      </p:sp>
      <p:sp>
        <p:nvSpPr>
          <p:cNvPr id="3" name="Content Placeholder 2"/>
          <p:cNvSpPr>
            <a:spLocks noGrp="1"/>
          </p:cNvSpPr>
          <p:nvPr>
            <p:ph sz="quarter" idx="1"/>
          </p:nvPr>
        </p:nvSpPr>
        <p:spPr/>
        <p:txBody>
          <a:bodyPr>
            <a:normAutofit/>
          </a:bodyPr>
          <a:lstStyle/>
          <a:p>
            <a:r>
              <a:rPr lang="en-GB" dirty="0" smtClean="0"/>
              <a:t>Anson, E.M. 1986. “</a:t>
            </a:r>
            <a:r>
              <a:rPr lang="en-GB" dirty="0" smtClean="0">
                <a:hlinkClick r:id="rId2"/>
              </a:rPr>
              <a:t>Diodorus and the Date of </a:t>
            </a:r>
            <a:r>
              <a:rPr lang="en-GB" dirty="0" err="1" smtClean="0">
                <a:hlinkClick r:id="rId2"/>
              </a:rPr>
              <a:t>Triparadeisus</a:t>
            </a:r>
            <a:r>
              <a:rPr lang="en-GB" dirty="0" smtClean="0"/>
              <a:t>” </a:t>
            </a:r>
            <a:r>
              <a:rPr lang="en-GB" i="1" dirty="0" smtClean="0"/>
              <a:t>The American Journal of Philology </a:t>
            </a:r>
            <a:r>
              <a:rPr lang="en-GB" dirty="0" smtClean="0"/>
              <a:t>vol. 107, no. 2, pp. 208-217.</a:t>
            </a:r>
            <a:endParaRPr lang="en-GB" i="1" dirty="0" smtClean="0"/>
          </a:p>
          <a:p>
            <a:r>
              <a:rPr lang="en-GB" dirty="0" err="1" smtClean="0"/>
              <a:t>Errington</a:t>
            </a:r>
            <a:r>
              <a:rPr lang="en-GB" dirty="0" smtClean="0"/>
              <a:t>, R. M.  1970. “</a:t>
            </a:r>
            <a:r>
              <a:rPr lang="en-GB" dirty="0" smtClean="0">
                <a:hlinkClick r:id="rId3"/>
              </a:rPr>
              <a:t>From Babylon to </a:t>
            </a:r>
            <a:r>
              <a:rPr lang="en-GB" dirty="0" err="1" smtClean="0">
                <a:hlinkClick r:id="rId3"/>
              </a:rPr>
              <a:t>Triparadeisos</a:t>
            </a:r>
            <a:r>
              <a:rPr lang="en-GB" dirty="0" smtClean="0">
                <a:hlinkClick r:id="rId3"/>
              </a:rPr>
              <a:t>: 323-320 B.C.” </a:t>
            </a:r>
            <a:r>
              <a:rPr lang="en-GB" i="1" dirty="0" smtClean="0"/>
              <a:t>The Journal of Hellenic Studies</a:t>
            </a:r>
            <a:r>
              <a:rPr lang="en-GB" dirty="0" smtClean="0"/>
              <a:t> , Vol. 90, pp. 49-77. </a:t>
            </a:r>
          </a:p>
          <a:p>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424</TotalTime>
  <Words>1649</Words>
  <Application>Microsoft Office PowerPoint</Application>
  <PresentationFormat>On-screen Show (4:3)</PresentationFormat>
  <Paragraphs>196</Paragraphs>
  <Slides>39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Times New Roman</vt:lpstr>
      <vt:lpstr>Tw Cen MT</vt:lpstr>
      <vt:lpstr>Wingdings</vt:lpstr>
      <vt:lpstr>Wingdings 2</vt:lpstr>
      <vt:lpstr>Median</vt:lpstr>
      <vt:lpstr>Defenders Conquerors and Vanquished</vt:lpstr>
      <vt:lpstr>Babylon, June 10 323BC</vt:lpstr>
      <vt:lpstr>PowerPoint Presentation</vt:lpstr>
      <vt:lpstr>Macedonian Kingship</vt:lpstr>
      <vt:lpstr> A Problem of Interpretation</vt:lpstr>
      <vt:lpstr>A Unique Situation</vt:lpstr>
      <vt:lpstr>The contenders for the diadem</vt:lpstr>
      <vt:lpstr>And a Problem of Sources</vt:lpstr>
      <vt:lpstr>Reliability of the speeches?</vt:lpstr>
      <vt:lpstr>A Radical Alternative</vt:lpstr>
      <vt:lpstr>The Reaction of the People</vt:lpstr>
      <vt:lpstr>The Nobles Counteract</vt:lpstr>
      <vt:lpstr>Civil War?</vt:lpstr>
      <vt:lpstr>The compromise</vt:lpstr>
      <vt:lpstr>Perdikkas' machinations</vt:lpstr>
      <vt:lpstr>The final settlement of the nobles</vt:lpstr>
      <vt:lpstr>Division of the empire</vt:lpstr>
      <vt:lpstr>Satrapies after settlement of 323</vt:lpstr>
      <vt:lpstr>Perdikkas’ Problems</vt:lpstr>
      <vt:lpstr>The body of Alexander</vt:lpstr>
      <vt:lpstr>Alexander’s body</vt:lpstr>
      <vt:lpstr>A new alliance?</vt:lpstr>
      <vt:lpstr>Problems in Greece</vt:lpstr>
      <vt:lpstr>The Lamian War</vt:lpstr>
      <vt:lpstr>Results of the war</vt:lpstr>
      <vt:lpstr>Marriage alliances</vt:lpstr>
      <vt:lpstr>Growing Problems for Perdikkas</vt:lpstr>
      <vt:lpstr>Invasion of Egypt</vt:lpstr>
      <vt:lpstr>Settlement at Triparadeisos</vt:lpstr>
      <vt:lpstr>PowerPoint Presentation</vt:lpstr>
      <vt:lpstr>Eumenes and Krateros</vt:lpstr>
      <vt:lpstr>Death of Antipater</vt:lpstr>
      <vt:lpstr>Polyperchon</vt:lpstr>
      <vt:lpstr>Athens</vt:lpstr>
      <vt:lpstr>Athens</vt:lpstr>
      <vt:lpstr>Return of Eumenes</vt:lpstr>
      <vt:lpstr>Olympias’ return</vt:lpstr>
      <vt:lpstr>Death of Philip III (Diodorus 19.11)</vt:lpstr>
      <vt:lpstr>Follow-up reading</vt:lpstr>
    </vt:vector>
  </TitlesOfParts>
  <Company>Grizli777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 and the Hellenistic World</dc:title>
  <dc:creator>Kyle</dc:creator>
  <cp:lastModifiedBy>Kyle Erickson</cp:lastModifiedBy>
  <cp:revision>52</cp:revision>
  <dcterms:created xsi:type="dcterms:W3CDTF">2011-01-16T13:27:23Z</dcterms:created>
  <dcterms:modified xsi:type="dcterms:W3CDTF">2017-02-17T10:47:35Z</dcterms:modified>
</cp:coreProperties>
</file>