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44" autoAdjust="0"/>
    <p:restoredTop sz="94660"/>
  </p:normalViewPr>
  <p:slideViewPr>
    <p:cSldViewPr snapToGrid="0">
      <p:cViewPr>
        <p:scale>
          <a:sx n="66" d="100"/>
          <a:sy n="66" d="100"/>
        </p:scale>
        <p:origin x="11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713655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543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30164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792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851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756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66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264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442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294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333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084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24822" y="5166360"/>
            <a:ext cx="2205228" cy="169164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bg2"/>
                </a:solidFill>
              </a:rPr>
              <a:t>Rachel </a:t>
            </a:r>
            <a:r>
              <a:rPr lang="en-GB" sz="2400" dirty="0" err="1" smtClean="0">
                <a:solidFill>
                  <a:schemeClr val="bg2"/>
                </a:solidFill>
              </a:rPr>
              <a:t>Billington</a:t>
            </a:r>
            <a:endParaRPr lang="en-GB" sz="2400" dirty="0" smtClean="0">
              <a:solidFill>
                <a:schemeClr val="bg2"/>
              </a:solidFill>
            </a:endParaRPr>
          </a:p>
          <a:p>
            <a:r>
              <a:rPr lang="en-GB" sz="2400" dirty="0" smtClean="0">
                <a:solidFill>
                  <a:schemeClr val="bg2"/>
                </a:solidFill>
              </a:rPr>
              <a:t>1500551</a:t>
            </a:r>
            <a:endParaRPr lang="en-GB" sz="2400" dirty="0">
              <a:solidFill>
                <a:schemeClr val="bg2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162050" y="838200"/>
            <a:ext cx="92583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chemeClr val="bg2"/>
                </a:solidFill>
              </a:rPr>
              <a:t>The Presentation of Mammals in Early Printed Book Illustration.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62858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825" y="-152718"/>
            <a:ext cx="9692640" cy="1325562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Image One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17513" y="1512870"/>
            <a:ext cx="5715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 err="1">
                <a:solidFill>
                  <a:schemeClr val="tx2"/>
                </a:solidFill>
              </a:rPr>
              <a:t>Memoirs’s</a:t>
            </a:r>
            <a:r>
              <a:rPr lang="en-GB" sz="2400" i="1" dirty="0">
                <a:solidFill>
                  <a:schemeClr val="tx2"/>
                </a:solidFill>
              </a:rPr>
              <a:t> for a Natural History of Animals </a:t>
            </a:r>
            <a:r>
              <a:rPr lang="en-GB" sz="2400" dirty="0">
                <a:solidFill>
                  <a:schemeClr val="tx2"/>
                </a:solidFill>
              </a:rPr>
              <a:t>– Perrault Claude, 1688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2"/>
                </a:solidFill>
              </a:rPr>
              <a:t>Copperplate engraved illustration of a cat-a-mountain (‘’</a:t>
            </a:r>
            <a:r>
              <a:rPr lang="en-GB" sz="2400" i="1" dirty="0" smtClean="0">
                <a:solidFill>
                  <a:schemeClr val="tx2"/>
                </a:solidFill>
              </a:rPr>
              <a:t>Cat </a:t>
            </a:r>
            <a:r>
              <a:rPr lang="en-GB" sz="2400" i="1" dirty="0">
                <a:solidFill>
                  <a:schemeClr val="tx2"/>
                </a:solidFill>
              </a:rPr>
              <a:t>of the </a:t>
            </a:r>
            <a:r>
              <a:rPr lang="en-GB" sz="2400" i="1" dirty="0" smtClean="0">
                <a:solidFill>
                  <a:schemeClr val="tx2"/>
                </a:solidFill>
              </a:rPr>
              <a:t>mountain’).</a:t>
            </a:r>
            <a:endParaRPr lang="en-GB" sz="2400" dirty="0" smtClean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2"/>
                </a:solidFill>
              </a:rPr>
              <a:t>Shows anatomy and also full body image including scenery.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2"/>
                </a:solidFill>
              </a:rPr>
              <a:t>Human like face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2"/>
                </a:solidFill>
              </a:rPr>
              <a:t>Accurate depiction?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1027" name="Picture 3" descr="anatomy of cat mountain th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900" y="168294"/>
            <a:ext cx="3759200" cy="6556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29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72" y="365760"/>
            <a:ext cx="9692640" cy="1325562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Image Two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772" y="1866582"/>
            <a:ext cx="6681978" cy="4351337"/>
          </a:xfrm>
        </p:spPr>
        <p:txBody>
          <a:bodyPr/>
          <a:lstStyle/>
          <a:p>
            <a:r>
              <a:rPr lang="en-GB" sz="2400" i="1" dirty="0" smtClean="0">
                <a:solidFill>
                  <a:schemeClr val="tx2"/>
                </a:solidFill>
              </a:rPr>
              <a:t>A General Natural History, An History of Animal </a:t>
            </a:r>
            <a:r>
              <a:rPr lang="en-GB" sz="2400" dirty="0" smtClean="0">
                <a:solidFill>
                  <a:schemeClr val="tx2"/>
                </a:solidFill>
              </a:rPr>
              <a:t>– John Hill (1748)</a:t>
            </a:r>
          </a:p>
          <a:p>
            <a:r>
              <a:rPr lang="en-GB" sz="2400" dirty="0" smtClean="0">
                <a:solidFill>
                  <a:schemeClr val="tx2"/>
                </a:solidFill>
              </a:rPr>
              <a:t>Other copperplate engraved illustrations of a variety of mammals.</a:t>
            </a:r>
          </a:p>
          <a:p>
            <a:endParaRPr lang="en-GB" sz="2400" dirty="0" smtClean="0">
              <a:solidFill>
                <a:schemeClr val="tx2"/>
              </a:solidFill>
            </a:endParaRPr>
          </a:p>
          <a:p>
            <a:r>
              <a:rPr lang="en-GB" sz="2400" dirty="0" smtClean="0">
                <a:solidFill>
                  <a:schemeClr val="tx2"/>
                </a:solidFill>
              </a:rPr>
              <a:t>Shows full body images of the animals; greater detail than Claude's? </a:t>
            </a:r>
          </a:p>
          <a:p>
            <a:pPr lvl="1"/>
            <a:r>
              <a:rPr lang="en-GB" sz="2200" dirty="0" smtClean="0">
                <a:solidFill>
                  <a:schemeClr val="tx2"/>
                </a:solidFill>
              </a:rPr>
              <a:t>Faces are less ‘human’.</a:t>
            </a:r>
          </a:p>
          <a:p>
            <a:endParaRPr lang="en-GB" dirty="0"/>
          </a:p>
        </p:txBody>
      </p:sp>
      <p:pic>
        <p:nvPicPr>
          <p:cNvPr id="4" name="Picture 3" descr="https://scontent-lht6-1.xx.fbcdn.net/v/t1.15752-9/32408448_10213631055067952_6496379992182620160_n.jpg?_nc_cat=0&amp;oh=e44e1ebc603c36d60e09be04a7b031f2&amp;oe=5B9D2B26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6" t="5999" r="4084" b="12510"/>
          <a:stretch/>
        </p:blipFill>
        <p:spPr bwMode="auto">
          <a:xfrm>
            <a:off x="7315200" y="190500"/>
            <a:ext cx="3790950" cy="6515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528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522" y="133193"/>
            <a:ext cx="9692640" cy="1325562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Image Three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722" y="1809750"/>
            <a:ext cx="3138678" cy="4351337"/>
          </a:xfrm>
        </p:spPr>
        <p:txBody>
          <a:bodyPr>
            <a:normAutofit/>
          </a:bodyPr>
          <a:lstStyle/>
          <a:p>
            <a:r>
              <a:rPr lang="en-GB" sz="2100" i="1" dirty="0" smtClean="0">
                <a:solidFill>
                  <a:schemeClr val="tx2"/>
                </a:solidFill>
              </a:rPr>
              <a:t>British Zoology </a:t>
            </a:r>
            <a:r>
              <a:rPr lang="en-GB" sz="2100" dirty="0" smtClean="0">
                <a:solidFill>
                  <a:schemeClr val="tx2"/>
                </a:solidFill>
              </a:rPr>
              <a:t>– Thomas Pennant (1766)</a:t>
            </a:r>
          </a:p>
          <a:p>
            <a:r>
              <a:rPr lang="en-GB" sz="2100" dirty="0" smtClean="0">
                <a:solidFill>
                  <a:schemeClr val="tx2"/>
                </a:solidFill>
              </a:rPr>
              <a:t>Another copperplate engraving of a fox, but hand-coloured.</a:t>
            </a:r>
          </a:p>
          <a:p>
            <a:endParaRPr lang="en-GB" sz="2100" dirty="0">
              <a:solidFill>
                <a:schemeClr val="tx2"/>
              </a:solidFill>
            </a:endParaRPr>
          </a:p>
          <a:p>
            <a:r>
              <a:rPr lang="en-GB" sz="2100" dirty="0" smtClean="0">
                <a:solidFill>
                  <a:schemeClr val="tx2"/>
                </a:solidFill>
              </a:rPr>
              <a:t>Shows full body image, fox in a vicious stance towards an unknown force.</a:t>
            </a:r>
          </a:p>
          <a:p>
            <a:pPr marL="0" indent="0">
              <a:buNone/>
            </a:pPr>
            <a:endParaRPr lang="en-GB" sz="2100" dirty="0" smtClean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tx2"/>
              </a:solidFill>
            </a:endParaRPr>
          </a:p>
          <a:p>
            <a:endParaRPr lang="en-GB" dirty="0"/>
          </a:p>
        </p:txBody>
      </p:sp>
      <p:pic>
        <p:nvPicPr>
          <p:cNvPr id="2050" name="Picture 2" descr="32470998_10213629448947800_477580782559297536_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86" r="10980" b="9334"/>
          <a:stretch/>
        </p:blipFill>
        <p:spPr bwMode="auto">
          <a:xfrm rot="5400000">
            <a:off x="5112291" y="479361"/>
            <a:ext cx="4568982" cy="7496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72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072" y="251460"/>
            <a:ext cx="9692640" cy="1325562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Image Four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1322" y="1828800"/>
            <a:ext cx="5767578" cy="4351337"/>
          </a:xfrm>
        </p:spPr>
        <p:txBody>
          <a:bodyPr/>
          <a:lstStyle/>
          <a:p>
            <a:r>
              <a:rPr lang="en-GB" sz="2400" dirty="0" smtClean="0">
                <a:solidFill>
                  <a:schemeClr val="tx2"/>
                </a:solidFill>
              </a:rPr>
              <a:t>Animal Kingdom: Arranged According to its Organisation – Georges Cuvier (1840)</a:t>
            </a:r>
          </a:p>
          <a:p>
            <a:r>
              <a:rPr lang="en-GB" sz="2400" dirty="0" smtClean="0">
                <a:solidFill>
                  <a:schemeClr val="tx2"/>
                </a:solidFill>
              </a:rPr>
              <a:t>Wood cut engraved image showing two Indian elephants in the natural world.</a:t>
            </a:r>
          </a:p>
          <a:p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 smtClean="0">
                <a:solidFill>
                  <a:schemeClr val="tx2"/>
                </a:solidFill>
              </a:rPr>
              <a:t>Most recent out of all four images</a:t>
            </a:r>
          </a:p>
          <a:p>
            <a:pPr lvl="1"/>
            <a:r>
              <a:rPr lang="en-GB" sz="2200" dirty="0" smtClean="0">
                <a:solidFill>
                  <a:schemeClr val="tx2"/>
                </a:solidFill>
              </a:rPr>
              <a:t>Most impressive?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https://scontent-lht6-1.xx.fbcdn.net/v/t1.15752-9/32699898_10213634163545662_2492573245052551168_n.jpg?_nc_cat=0&amp;oh=b951b098eaacd854c0dc8c8208aae891&amp;oe=5B8CA3C6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3" t="2314" r="6162" b="3736"/>
          <a:stretch/>
        </p:blipFill>
        <p:spPr bwMode="auto">
          <a:xfrm rot="16200000">
            <a:off x="5772153" y="1394458"/>
            <a:ext cx="6210300" cy="41910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0120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244" y="232410"/>
            <a:ext cx="9692640" cy="1325562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Connecting the images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244" y="1847850"/>
            <a:ext cx="8595360" cy="4351337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2"/>
                </a:solidFill>
              </a:rPr>
              <a:t>Natural history (Study of natural world)</a:t>
            </a:r>
          </a:p>
          <a:p>
            <a:pPr lvl="1"/>
            <a:r>
              <a:rPr lang="en-GB" sz="2800" dirty="0" smtClean="0">
                <a:solidFill>
                  <a:schemeClr val="tx2"/>
                </a:solidFill>
              </a:rPr>
              <a:t>Study of the natural world</a:t>
            </a:r>
          </a:p>
          <a:p>
            <a:pPr lvl="1"/>
            <a:r>
              <a:rPr lang="en-GB" sz="2800" dirty="0" smtClean="0">
                <a:solidFill>
                  <a:schemeClr val="tx2"/>
                </a:solidFill>
              </a:rPr>
              <a:t>Can be traced back to Greco-Roman influencers</a:t>
            </a:r>
          </a:p>
          <a:p>
            <a:pPr lvl="1"/>
            <a:endParaRPr lang="en-GB" sz="2800" dirty="0">
              <a:solidFill>
                <a:schemeClr val="tx2"/>
              </a:solidFill>
            </a:endParaRPr>
          </a:p>
          <a:p>
            <a:r>
              <a:rPr lang="en-GB" sz="3200" dirty="0" smtClean="0">
                <a:solidFill>
                  <a:schemeClr val="tx2"/>
                </a:solidFill>
              </a:rPr>
              <a:t>Accuracy</a:t>
            </a:r>
          </a:p>
          <a:p>
            <a:pPr lvl="1"/>
            <a:r>
              <a:rPr lang="en-GB" sz="2800" dirty="0" smtClean="0">
                <a:solidFill>
                  <a:schemeClr val="tx2"/>
                </a:solidFill>
              </a:rPr>
              <a:t>Development of level of artist ability</a:t>
            </a:r>
          </a:p>
          <a:p>
            <a:pPr lvl="2"/>
            <a:r>
              <a:rPr lang="en-GB" sz="2800" dirty="0" smtClean="0">
                <a:solidFill>
                  <a:schemeClr val="tx2"/>
                </a:solidFill>
              </a:rPr>
              <a:t>The difference from Image one to Image four</a:t>
            </a:r>
          </a:p>
          <a:p>
            <a:pPr lvl="1"/>
            <a:endParaRPr lang="en-GB" sz="2800" dirty="0" smtClean="0">
              <a:solidFill>
                <a:schemeClr val="tx2"/>
              </a:solidFill>
            </a:endParaRPr>
          </a:p>
          <a:p>
            <a:pPr lvl="1"/>
            <a:endParaRPr lang="en-GB" sz="2800" dirty="0" smtClean="0">
              <a:solidFill>
                <a:schemeClr val="tx2"/>
              </a:solidFill>
            </a:endParaRPr>
          </a:p>
          <a:p>
            <a:pPr lvl="1"/>
            <a:endParaRPr lang="en-GB" sz="2200" dirty="0">
              <a:solidFill>
                <a:schemeClr val="tx2"/>
              </a:solidFill>
            </a:endParaRPr>
          </a:p>
          <a:p>
            <a:pPr lvl="1"/>
            <a:endParaRPr lang="en-GB" sz="2200" dirty="0" smtClean="0">
              <a:solidFill>
                <a:schemeClr val="tx2"/>
              </a:solidFill>
            </a:endParaRPr>
          </a:p>
          <a:p>
            <a:endParaRPr lang="en-GB" sz="2400" dirty="0" smtClean="0">
              <a:solidFill>
                <a:schemeClr val="tx2"/>
              </a:solidFill>
            </a:endParaRPr>
          </a:p>
          <a:p>
            <a:pPr lvl="1"/>
            <a:endParaRPr lang="en-GB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57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232" y="365760"/>
            <a:ext cx="9692640" cy="1325562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Conclusion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5472" y="1828800"/>
            <a:ext cx="8595360" cy="4351337"/>
          </a:xfrm>
        </p:spPr>
        <p:txBody>
          <a:bodyPr/>
          <a:lstStyle/>
          <a:p>
            <a:r>
              <a:rPr lang="en-GB" sz="2800" dirty="0" smtClean="0">
                <a:solidFill>
                  <a:schemeClr val="tx2"/>
                </a:solidFill>
              </a:rPr>
              <a:t>Importance notion in the 16</a:t>
            </a:r>
            <a:r>
              <a:rPr lang="en-GB" sz="2800" baseline="30000" dirty="0" smtClean="0">
                <a:solidFill>
                  <a:schemeClr val="tx2"/>
                </a:solidFill>
              </a:rPr>
              <a:t>th</a:t>
            </a:r>
            <a:r>
              <a:rPr lang="en-GB" sz="2800" dirty="0" smtClean="0">
                <a:solidFill>
                  <a:schemeClr val="tx2"/>
                </a:solidFill>
              </a:rPr>
              <a:t>- 18</a:t>
            </a:r>
            <a:r>
              <a:rPr lang="en-GB" sz="2800" baseline="30000" dirty="0" smtClean="0">
                <a:solidFill>
                  <a:schemeClr val="tx2"/>
                </a:solidFill>
              </a:rPr>
              <a:t>th</a:t>
            </a:r>
            <a:r>
              <a:rPr lang="en-GB" sz="2800" dirty="0" smtClean="0">
                <a:solidFill>
                  <a:schemeClr val="tx2"/>
                </a:solidFill>
              </a:rPr>
              <a:t> century to showcase natural history</a:t>
            </a:r>
          </a:p>
          <a:p>
            <a:r>
              <a:rPr lang="en-GB" sz="2800" dirty="0" smtClean="0">
                <a:solidFill>
                  <a:schemeClr val="tx2"/>
                </a:solidFill>
              </a:rPr>
              <a:t>All four naturalist discussed portray mammals in their own way!</a:t>
            </a:r>
          </a:p>
          <a:p>
            <a:pPr lvl="1"/>
            <a:r>
              <a:rPr lang="en-GB" sz="2600" dirty="0" smtClean="0">
                <a:solidFill>
                  <a:schemeClr val="tx2"/>
                </a:solidFill>
              </a:rPr>
              <a:t>Through use of copperplate and woodcut engraving techniques</a:t>
            </a:r>
          </a:p>
          <a:p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50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6172</TotalTime>
  <Words>244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Schoolbook</vt:lpstr>
      <vt:lpstr>Wingdings 2</vt:lpstr>
      <vt:lpstr>View</vt:lpstr>
      <vt:lpstr>PowerPoint Presentation</vt:lpstr>
      <vt:lpstr>Image One</vt:lpstr>
      <vt:lpstr>Image Two</vt:lpstr>
      <vt:lpstr>Image Three</vt:lpstr>
      <vt:lpstr>Image Four</vt:lpstr>
      <vt:lpstr>Connecting the images</vt:lpstr>
      <vt:lpstr>Conclusion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</dc:title>
  <dc:creator>Rachel Billington</dc:creator>
  <cp:lastModifiedBy>Rachel Billington</cp:lastModifiedBy>
  <cp:revision>37</cp:revision>
  <dcterms:created xsi:type="dcterms:W3CDTF">2018-05-13T13:17:44Z</dcterms:created>
  <dcterms:modified xsi:type="dcterms:W3CDTF">2018-05-17T20:30:18Z</dcterms:modified>
</cp:coreProperties>
</file>