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DA291E-DA88-49D9-AA00-0EAFF68D2575}" v="8" dt="2025-11-26T10:13:53.3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u vantu" userId="71a1bd87bccc2045" providerId="LiveId" clId="{DB38A9AA-F6C8-4FB9-9FC1-FBC5235A9085}"/>
    <pc:docChg chg="custSel modSld sldOrd">
      <pc:chgData name="doru vantu" userId="71a1bd87bccc2045" providerId="LiveId" clId="{DB38A9AA-F6C8-4FB9-9FC1-FBC5235A9085}" dt="2025-11-27T11:00:23.669" v="302" actId="1076"/>
      <pc:docMkLst>
        <pc:docMk/>
      </pc:docMkLst>
      <pc:sldChg chg="modSp mod">
        <pc:chgData name="doru vantu" userId="71a1bd87bccc2045" providerId="LiveId" clId="{DB38A9AA-F6C8-4FB9-9FC1-FBC5235A9085}" dt="2025-11-27T11:00:23.669" v="302" actId="1076"/>
        <pc:sldMkLst>
          <pc:docMk/>
          <pc:sldMk cId="1180354437" sldId="256"/>
        </pc:sldMkLst>
        <pc:spChg chg="mod">
          <ac:chgData name="doru vantu" userId="71a1bd87bccc2045" providerId="LiveId" clId="{DB38A9AA-F6C8-4FB9-9FC1-FBC5235A9085}" dt="2025-11-27T11:00:23.669" v="302" actId="1076"/>
          <ac:spMkLst>
            <pc:docMk/>
            <pc:sldMk cId="1180354437" sldId="256"/>
            <ac:spMk id="2" creationId="{06CA80BD-CDB9-B275-112E-B62F15D5907C}"/>
          </ac:spMkLst>
        </pc:spChg>
        <pc:spChg chg="mod">
          <ac:chgData name="doru vantu" userId="71a1bd87bccc2045" providerId="LiveId" clId="{DB38A9AA-F6C8-4FB9-9FC1-FBC5235A9085}" dt="2025-11-27T10:59:49.100" v="296" actId="1076"/>
          <ac:spMkLst>
            <pc:docMk/>
            <pc:sldMk cId="1180354437" sldId="256"/>
            <ac:spMk id="3" creationId="{D17DF661-F876-C294-DBA6-FB97CD65E74D}"/>
          </ac:spMkLst>
        </pc:spChg>
      </pc:sldChg>
      <pc:sldChg chg="modSp mod">
        <pc:chgData name="doru vantu" userId="71a1bd87bccc2045" providerId="LiveId" clId="{DB38A9AA-F6C8-4FB9-9FC1-FBC5235A9085}" dt="2025-11-26T10:23:47.737" v="151" actId="20577"/>
        <pc:sldMkLst>
          <pc:docMk/>
          <pc:sldMk cId="2275323936" sldId="257"/>
        </pc:sldMkLst>
        <pc:spChg chg="mod">
          <ac:chgData name="doru vantu" userId="71a1bd87bccc2045" providerId="LiveId" clId="{DB38A9AA-F6C8-4FB9-9FC1-FBC5235A9085}" dt="2025-11-26T10:23:47.737" v="151" actId="20577"/>
          <ac:spMkLst>
            <pc:docMk/>
            <pc:sldMk cId="2275323936" sldId="257"/>
            <ac:spMk id="3" creationId="{5E3D627A-FF15-D239-0758-CB670B8356C2}"/>
          </ac:spMkLst>
        </pc:spChg>
      </pc:sldChg>
      <pc:sldChg chg="ord modAnim">
        <pc:chgData name="doru vantu" userId="71a1bd87bccc2045" providerId="LiveId" clId="{DB38A9AA-F6C8-4FB9-9FC1-FBC5235A9085}" dt="2025-11-26T10:13:53.376" v="40"/>
        <pc:sldMkLst>
          <pc:docMk/>
          <pc:sldMk cId="1317133150" sldId="258"/>
        </pc:sldMkLst>
      </pc:sldChg>
      <pc:sldChg chg="ord">
        <pc:chgData name="doru vantu" userId="71a1bd87bccc2045" providerId="LiveId" clId="{DB38A9AA-F6C8-4FB9-9FC1-FBC5235A9085}" dt="2025-11-26T09:58:54.669" v="10"/>
        <pc:sldMkLst>
          <pc:docMk/>
          <pc:sldMk cId="2811132315" sldId="259"/>
        </pc:sldMkLst>
      </pc:sldChg>
      <pc:sldChg chg="modSp mod">
        <pc:chgData name="doru vantu" userId="71a1bd87bccc2045" providerId="LiveId" clId="{DB38A9AA-F6C8-4FB9-9FC1-FBC5235A9085}" dt="2025-11-27T10:56:35.368" v="295" actId="14100"/>
        <pc:sldMkLst>
          <pc:docMk/>
          <pc:sldMk cId="1087064127" sldId="260"/>
        </pc:sldMkLst>
        <pc:spChg chg="mod">
          <ac:chgData name="doru vantu" userId="71a1bd87bccc2045" providerId="LiveId" clId="{DB38A9AA-F6C8-4FB9-9FC1-FBC5235A9085}" dt="2025-11-27T10:56:35.368" v="295" actId="14100"/>
          <ac:spMkLst>
            <pc:docMk/>
            <pc:sldMk cId="1087064127" sldId="260"/>
            <ac:spMk id="2" creationId="{A03A99C9-F30D-7FFA-5BB2-E2F17A5FFBC7}"/>
          </ac:spMkLst>
        </pc:spChg>
        <pc:spChg chg="mod">
          <ac:chgData name="doru vantu" userId="71a1bd87bccc2045" providerId="LiveId" clId="{DB38A9AA-F6C8-4FB9-9FC1-FBC5235A9085}" dt="2025-11-27T10:34:27.020" v="154" actId="20577"/>
          <ac:spMkLst>
            <pc:docMk/>
            <pc:sldMk cId="1087064127" sldId="260"/>
            <ac:spMk id="3" creationId="{5E512A55-9A5C-C863-4EBB-5E744FD3040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634AA-CBCB-42EA-10EF-C22C626CDD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E57369-679E-D061-942D-53AADB71AD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37D20-228C-4A11-7FAA-55FA7238E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67B13-B4D8-207B-98CB-5082B8FB4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5B32C-5532-B63F-C8EB-FBBDBB764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304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6A5C9-2E95-8BB9-3FD7-840EE8907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A19DE-D609-082F-1F51-A7511BF3F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5E9CA-6CF6-0D4F-45B7-CFAC25B7F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FD244-C899-2FEE-AC97-04A69FC21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016D4-038F-E02F-DCF9-CFD7C9A0F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103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F62FC-5741-EBB9-05E0-C7BE7FE7F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6E1D4F-C126-1FC0-6574-25635CA5A6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EC184-E889-0C83-73F1-CD41F3A38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29895-3CED-C830-EB8C-2B9E4B10D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B7B9E-BBB8-2333-8FC7-DAC1EDE54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544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92AE8-62E8-64FC-884A-2F6F22F94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0B344-674D-B7C9-7681-1F445CBB9A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AE774-F781-90BA-914B-1D07BFDCCC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709D8B-8BF3-5057-988B-1DC98AC95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95AEA5-4627-848A-690A-AF3DB48C7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07714E-9C5F-0E32-09BB-D18341464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74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A3537-F111-BD7D-3E07-D8E89C3AA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414FBA-D4E9-AACE-5576-9FE1A0C100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3E67C-1A33-0D57-1AF9-C1FBF24C65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A7EF75-77EE-60B8-A774-9D9001F58C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21D652-C91C-72BB-3AC2-0D68A5DEF2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9E9C74-56A4-1BE4-6121-6364E1CE2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CFA988-7E67-F253-3263-16D3D9528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D5346A-C68F-F87B-ABC7-4BAE40967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263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65A3A-61A6-EEEE-34CC-70DFFABF0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513A2D-59B6-991B-AA0B-00009E5AD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F29F8D-A978-7A43-166F-7A60991E9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2C08F6-494B-6DCC-C2B8-BF53DA851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49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37DF71-6C8A-7CF9-7403-6ED5D2863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8388D3-2493-4AD1-E54F-7E6ED5F76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63A4A-60F9-A90F-04B9-B7613B32C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840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B0162-C1E5-1188-93A2-8578DDD0C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F7A69-920C-60CA-8E98-0FC4BCEC8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0F3B04-D402-FAA7-B7EC-042E91FD0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702342-4455-E89C-7811-223D52163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7FE45-8C2E-43C3-BDC4-E130B6F67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18071-DCD4-0906-A5EF-3D2446C9D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856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73AD-EBCF-D035-DA5F-738FFA6A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870B9C-ADED-27F3-41A7-DB8B2F419F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16FC8-FE6E-5446-8701-6CDB84CB5A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9FADB-DB59-3967-264D-472E5DB73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C4D3FC-A55F-AFF6-B416-CDD3C851D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F38A7-06D1-0225-842D-0DA5A4E91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932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00CFD-0E9B-EA13-6217-94D765991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59222D-6799-A0CF-DB33-7AAD712042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05A7A-E1F4-27B3-499E-787A33A71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2760A5-5ACB-4EAF-1045-AB9F38CE8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71711-770A-0990-A926-99BFB61B4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59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FC1922-4B37-20A6-FF05-8008ED5609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4C0AE1-9FF5-1BD4-6697-E79161CF9D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CD32F-D59F-F2F9-CFB9-FF2EEB80D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BA4730-2CCA-8CCE-64C3-CE11C9EC8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36E8B-DABA-47F2-43A4-FC1BAE0CA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104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9F7A08-49D6-F8B7-BEDB-5E7150EBB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01E8FB-9DB3-8A2D-1D5B-BD9AC80B43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814CF-0FF6-580F-707D-E0C4CA22FC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97B110-F750-4493-B4AE-BB43A588A7C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72439-8066-9352-AA0C-41B906E46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8C356-21B2-9EBE-518F-A440FB6AB0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77A220-13EB-4700-A8F7-7786582C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858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t/teamwork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uwtsd.ac.uk/current-students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s://brandfetch.com/tsd.ac.uk" TargetMode="External"/><Relationship Id="rId7" Type="http://schemas.openxmlformats.org/officeDocument/2006/relationships/hyperlink" Target="https://public.prismbrainmapping.com/products/prism-team-map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hyperlink" Target="https://www.vectorstock.com/royalty-free-vector/hand-sketch-of-a-group-of-friends-vector-43422085" TargetMode="External"/><Relationship Id="rId4" Type="http://schemas.openxmlformats.org/officeDocument/2006/relationships/image" Target="../media/image4.jpg"/><Relationship Id="rId9" Type="http://schemas.openxmlformats.org/officeDocument/2006/relationships/hyperlink" Target="https://kr.freepik.com/premium-vector/defining-teams-and-teamwork-together-everyone-achieves-more-text-in-illustration_30242560.ht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opinions.com/universities/universities-in-united-kingdom/carmarthen/university-of-wales-trinity-saint-david/law/bachelor-of-laws-llb-reviews/" TargetMode="External"/><Relationship Id="rId7" Type="http://schemas.openxmlformats.org/officeDocument/2006/relationships/hyperlink" Target="https://blog.peoplexcellence.com/2022/11/24/roles-de-belbin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www.slideserve.com/darmenta/management-and-organisational-behaviour-7th-edition-powerpoint-ppt-presentation" TargetMode="Externa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opinions.com/universities/universities-in-united-kingdom/carmarthen/university-of-wales-trinity-saint-david/law/bachelor-of-laws-llb-reviews/" TargetMode="External"/><Relationship Id="rId7" Type="http://schemas.openxmlformats.org/officeDocument/2006/relationships/hyperlink" Target="https://www.batheories.com/belbin-team-roles-theory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hyperlink" Target="https://empmonitor.com/blog/top-9-tips-for-organizing-team-meetings/" TargetMode="Externa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ka.pv-witten-ost.de/understanding-tuckmans-team-development-stages-_-5-stages-of-tuckman-model/" TargetMode="External"/><Relationship Id="rId7" Type="http://schemas.openxmlformats.org/officeDocument/2006/relationships/hyperlink" Target="https://www.linkedin.com/school/uwtsd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hyperlink" Target="https://www.slidesalad.com/product/berlos-smcr-model-of-communication-powerpoint-template/" TargetMode="Externa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puniversities.com/universities/university-wales-trinity-saint-david" TargetMode="External"/><Relationship Id="rId7" Type="http://schemas.openxmlformats.org/officeDocument/2006/relationships/hyperlink" Target="https://www.collidu.com/blog/simple-tips-to-become-a-confident-public-speaker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g"/><Relationship Id="rId5" Type="http://schemas.openxmlformats.org/officeDocument/2006/relationships/hyperlink" Target="https://drjodietaylor.com/critical-reflection-reflective-practice/" TargetMode="Externa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hkma.org.hk/modular/uwmba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A80BD-CDB9-B275-112E-B62F15D590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42586"/>
            <a:ext cx="6081713" cy="40876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rgbClr val="FFFFFF"/>
                </a:solidFill>
              </a:rPr>
              <a:t>Certificate of Higher Education in Employability Skills</a:t>
            </a: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 </a:t>
            </a: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Effective Team Working and Communication BMSW4009</a:t>
            </a:r>
            <a:br>
              <a:rPr lang="en-GB" sz="3600" dirty="0">
                <a:solidFill>
                  <a:srgbClr val="FFFFFF"/>
                </a:solidFill>
              </a:rPr>
            </a:br>
            <a:br>
              <a:rPr lang="en-GB" sz="3600" dirty="0">
                <a:solidFill>
                  <a:srgbClr val="FFFFFF"/>
                </a:solidFill>
              </a:rPr>
            </a:br>
            <a:r>
              <a:rPr lang="en-GB" sz="3600" dirty="0">
                <a:solidFill>
                  <a:srgbClr val="FFFFFF"/>
                </a:solidFill>
              </a:rPr>
              <a:t>Difference between teams and groups with team role compositions.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7DF661-F876-C294-DBA6-FB97CD65E7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904330"/>
            <a:ext cx="6081713" cy="157276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Student: Doru Vantu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Student number: 2438919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Belbin Team Role: Monitor Evaluator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921A46-91DC-54D9-85C4-621B9A713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07654" y="423206"/>
            <a:ext cx="3931920" cy="2624556"/>
          </a:xfrm>
          <a:prstGeom prst="rect">
            <a:avLst/>
          </a:prstGeom>
        </p:spPr>
      </p:pic>
      <p:sp>
        <p:nvSpPr>
          <p:cNvPr id="35" name="sketch line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4252192"/>
            <a:ext cx="4056549" cy="18288"/>
          </a:xfrm>
          <a:custGeom>
            <a:avLst/>
            <a:gdLst>
              <a:gd name="connsiteX0" fmla="*/ 0 w 4056549"/>
              <a:gd name="connsiteY0" fmla="*/ 0 h 18288"/>
              <a:gd name="connsiteX1" fmla="*/ 676092 w 4056549"/>
              <a:gd name="connsiteY1" fmla="*/ 0 h 18288"/>
              <a:gd name="connsiteX2" fmla="*/ 1271052 w 4056549"/>
              <a:gd name="connsiteY2" fmla="*/ 0 h 18288"/>
              <a:gd name="connsiteX3" fmla="*/ 1947144 w 4056549"/>
              <a:gd name="connsiteY3" fmla="*/ 0 h 18288"/>
              <a:gd name="connsiteX4" fmla="*/ 2501539 w 4056549"/>
              <a:gd name="connsiteY4" fmla="*/ 0 h 18288"/>
              <a:gd name="connsiteX5" fmla="*/ 3137065 w 4056549"/>
              <a:gd name="connsiteY5" fmla="*/ 0 h 18288"/>
              <a:gd name="connsiteX6" fmla="*/ 4056549 w 4056549"/>
              <a:gd name="connsiteY6" fmla="*/ 0 h 18288"/>
              <a:gd name="connsiteX7" fmla="*/ 4056549 w 4056549"/>
              <a:gd name="connsiteY7" fmla="*/ 18288 h 18288"/>
              <a:gd name="connsiteX8" fmla="*/ 3380458 w 4056549"/>
              <a:gd name="connsiteY8" fmla="*/ 18288 h 18288"/>
              <a:gd name="connsiteX9" fmla="*/ 2663801 w 4056549"/>
              <a:gd name="connsiteY9" fmla="*/ 18288 h 18288"/>
              <a:gd name="connsiteX10" fmla="*/ 2068840 w 4056549"/>
              <a:gd name="connsiteY10" fmla="*/ 18288 h 18288"/>
              <a:gd name="connsiteX11" fmla="*/ 1311618 w 4056549"/>
              <a:gd name="connsiteY11" fmla="*/ 18288 h 18288"/>
              <a:gd name="connsiteX12" fmla="*/ 716657 w 4056549"/>
              <a:gd name="connsiteY12" fmla="*/ 18288 h 18288"/>
              <a:gd name="connsiteX13" fmla="*/ 0 w 4056549"/>
              <a:gd name="connsiteY13" fmla="*/ 18288 h 18288"/>
              <a:gd name="connsiteX14" fmla="*/ 0 w 4056549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7FD297-30E9-EBE7-F77F-DCA166DC6F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07654" y="3872201"/>
            <a:ext cx="3931920" cy="206425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71CA552-0E5E-0304-0A98-DD6A17DF0E72}"/>
              </a:ext>
            </a:extLst>
          </p:cNvPr>
          <p:cNvSpPr txBox="1"/>
          <p:nvPr/>
        </p:nvSpPr>
        <p:spPr>
          <a:xfrm>
            <a:off x="9407498" y="2847707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wooden-tile/t/teamwork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35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F4081-324C-28CE-1A60-C61562504F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40774"/>
            <a:ext cx="9144000" cy="875071"/>
          </a:xfrm>
        </p:spPr>
        <p:txBody>
          <a:bodyPr>
            <a:normAutofit/>
          </a:bodyPr>
          <a:lstStyle/>
          <a:p>
            <a:r>
              <a:rPr lang="en-GB" sz="3200" dirty="0"/>
              <a:t>Difference Between a Group &amp; a Team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C40033-78AE-F4CC-3CB1-594B3E4BB0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946787"/>
            <a:ext cx="3952568" cy="2954655"/>
          </a:xfrm>
        </p:spPr>
        <p:txBody>
          <a:bodyPr/>
          <a:lstStyle/>
          <a:p>
            <a:r>
              <a:rPr lang="en-GB" dirty="0"/>
              <a:t>Group: </a:t>
            </a:r>
          </a:p>
          <a:p>
            <a:r>
              <a:rPr lang="en-GB" dirty="0"/>
              <a:t>People together but working individually,</a:t>
            </a:r>
          </a:p>
          <a:p>
            <a:r>
              <a:rPr lang="en-GB" dirty="0"/>
              <a:t>Groups focus on individual tasks.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1E670A-86AE-7EE8-7CE9-FD4A0A17CE76}"/>
              </a:ext>
            </a:extLst>
          </p:cNvPr>
          <p:cNvSpPr txBox="1"/>
          <p:nvPr/>
        </p:nvSpPr>
        <p:spPr>
          <a:xfrm>
            <a:off x="6440130" y="1946787"/>
            <a:ext cx="372642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            Team:</a:t>
            </a:r>
          </a:p>
          <a:p>
            <a:r>
              <a:rPr lang="en-GB" sz="2400" dirty="0"/>
              <a:t>   Shared goal and collaboration (West, 2021)</a:t>
            </a:r>
          </a:p>
          <a:p>
            <a:endParaRPr lang="en-GB" dirty="0"/>
          </a:p>
          <a:p>
            <a:r>
              <a:rPr lang="en-GB" sz="2400" dirty="0"/>
              <a:t>   Teams share responsibility, roles &amp; communication (Belbin,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103453-6741-A7A0-5035-E8A8E73822D2}"/>
              </a:ext>
            </a:extLst>
          </p:cNvPr>
          <p:cNvSpPr txBox="1"/>
          <p:nvPr/>
        </p:nvSpPr>
        <p:spPr>
          <a:xfrm>
            <a:off x="1005972" y="5823658"/>
            <a:ext cx="583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Our project required actual teamwork, not just grouping.</a:t>
            </a:r>
          </a:p>
        </p:txBody>
      </p:sp>
      <p:pic>
        <p:nvPicPr>
          <p:cNvPr id="7" name="Picture 6" descr="A logo for a university">
            <a:extLst>
              <a:ext uri="{FF2B5EF4-FFF2-40B4-BE49-F238E27FC236}">
                <a16:creationId xmlns:a16="http://schemas.microsoft.com/office/drawing/2014/main" id="{F3B8929D-D0D5-A468-72FC-8B8C3D7B05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2340077" cy="19467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1B7FA6-809D-3B11-2DE3-506843424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1225" y="3672777"/>
            <a:ext cx="2551472" cy="19045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4BEF22-0F03-96E2-0B6C-DBAB7961AC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782007" y="3146197"/>
            <a:ext cx="2306755" cy="190452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32EB3F-8A05-2FCE-84B6-58D3CC40B0D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384772" y="4444062"/>
            <a:ext cx="2397235" cy="239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13315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016CB47-C4D4-4332-9ED0-DBB916252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80338-495E-CA77-8FE8-75E5C8A6AD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015" y="3930305"/>
            <a:ext cx="3861960" cy="24372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dirty="0"/>
              <a:t>My Role in the team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355784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955A64-84F0-5BBF-286F-C14329D0C0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4184" y="384463"/>
            <a:ext cx="2843820" cy="2811320"/>
          </a:xfrm>
          <a:prstGeom prst="rect">
            <a:avLst/>
          </a:prstGeom>
        </p:spPr>
      </p:pic>
      <p:pic>
        <p:nvPicPr>
          <p:cNvPr id="9" name="Picture 8" descr="A blue screen with white text">
            <a:extLst>
              <a:ext uri="{FF2B5EF4-FFF2-40B4-BE49-F238E27FC236}">
                <a16:creationId xmlns:a16="http://schemas.microsoft.com/office/drawing/2014/main" id="{29DBA12F-9977-95F0-3672-55CA417977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466396" y="538765"/>
            <a:ext cx="3336953" cy="25027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90A356-6EFD-A91D-447F-ABD76BC47F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095756" y="588819"/>
            <a:ext cx="3336953" cy="240260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635346" y="5126067"/>
            <a:ext cx="219456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CD32BA-EDE3-5AD9-8CD3-F9D4BAC5E9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62719" y="3930305"/>
            <a:ext cx="6586915" cy="24372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800" b="1" dirty="0"/>
              <a:t>                                 Belbin Role – Monitor Evaluator</a:t>
            </a:r>
            <a:endParaRPr lang="en-US" sz="16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Logical, analytical and calm style (Belbin, 2022)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Focused on accuracy and avoiding mistakes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Strength are spotting risks, gaps, missing details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As limitation I am sometimes slow to decide (Cottrell, 2021)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Helped ensure decisions were well-thought out.</a:t>
            </a:r>
          </a:p>
        </p:txBody>
      </p:sp>
    </p:spTree>
    <p:extLst>
      <p:ext uri="{BB962C8B-B14F-4D97-AF65-F5344CB8AC3E}">
        <p14:creationId xmlns:p14="http://schemas.microsoft.com/office/powerpoint/2010/main" val="2811132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B74BAD7-F0FC-4719-A31F-1ABDB621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48215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9127D-C410-656C-0865-9559FB3FD5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7034" y="609599"/>
            <a:ext cx="6836927" cy="13228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US" sz="4100" dirty="0"/>
            </a:br>
            <a:r>
              <a:rPr lang="en-US" sz="4100" dirty="0"/>
              <a:t> Working Effectively as a Team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3D627A-FF15-D239-0758-CB670B8356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7034" y="2194101"/>
            <a:ext cx="6433805" cy="397088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b="1" i="0" dirty="0">
                <a:effectLst/>
              </a:rPr>
              <a:t>    </a:t>
            </a:r>
            <a:endParaRPr lang="en-US" sz="2000" b="0" i="0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Our </a:t>
            </a:r>
            <a:r>
              <a:rPr lang="en-US" sz="2000" dirty="0"/>
              <a:t>team had to</a:t>
            </a:r>
            <a:r>
              <a:rPr lang="en-US" sz="2000" b="0" i="0" dirty="0">
                <a:effectLst/>
              </a:rPr>
              <a:t> work together on one shared    </a:t>
            </a:r>
          </a:p>
          <a:p>
            <a:pPr algn="l"/>
            <a:r>
              <a:rPr lang="en-US" sz="2000" dirty="0"/>
              <a:t>                         </a:t>
            </a:r>
            <a:r>
              <a:rPr lang="en-US" sz="2000" b="0" i="0" dirty="0">
                <a:effectLst/>
              </a:rPr>
              <a:t>presentation </a:t>
            </a:r>
            <a:r>
              <a:rPr lang="en-US" sz="2000" b="0" i="1" dirty="0">
                <a:effectLst/>
              </a:rPr>
              <a:t>(West, 2021)</a:t>
            </a:r>
            <a:endParaRPr lang="en-US" sz="2000" b="0" i="0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Each member brought different strengths and skills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My Belbin role: </a:t>
            </a:r>
            <a:r>
              <a:rPr lang="en-US" sz="2000" b="1" i="0" dirty="0">
                <a:effectLst/>
              </a:rPr>
              <a:t>Monitor Evaluator</a:t>
            </a:r>
            <a:r>
              <a:rPr lang="en-US" sz="2000" b="0" i="0" dirty="0">
                <a:effectLst/>
              </a:rPr>
              <a:t> </a:t>
            </a:r>
            <a:r>
              <a:rPr lang="en-US" sz="2000" b="0" i="1" dirty="0">
                <a:effectLst/>
              </a:rPr>
              <a:t>(Belbin, 2022)</a:t>
            </a:r>
            <a:endParaRPr lang="en-US" sz="2000" b="0" i="0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</a:rPr>
              <a:t>Understanding roles helped teamwork stay organized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</a:rPr>
              <a:t>Aim: </a:t>
            </a:r>
            <a:r>
              <a:rPr lang="en-US" sz="2000" b="0" i="0" dirty="0">
                <a:effectLst/>
              </a:rPr>
              <a:t>complete the project successfully together and   </a:t>
            </a:r>
          </a:p>
          <a:p>
            <a:pPr algn="l"/>
            <a:r>
              <a:rPr lang="en-US" sz="2000" dirty="0"/>
              <a:t>                                            </a:t>
            </a:r>
            <a:r>
              <a:rPr lang="en-US" sz="2000" b="0" i="0" dirty="0">
                <a:effectLst/>
              </a:rPr>
              <a:t>on time</a:t>
            </a:r>
          </a:p>
        </p:txBody>
      </p:sp>
      <p:pic>
        <p:nvPicPr>
          <p:cNvPr id="5" name="Picture 4" descr="A black and yellow shield with blue and yellow flowers&#10;&#10;AI-generated content may be incorrect.">
            <a:extLst>
              <a:ext uri="{FF2B5EF4-FFF2-40B4-BE49-F238E27FC236}">
                <a16:creationId xmlns:a16="http://schemas.microsoft.com/office/drawing/2014/main" id="{A327764A-235D-24CA-B768-511C0D96B2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11160" y="826780"/>
            <a:ext cx="1545346" cy="1527685"/>
          </a:xfrm>
          <a:prstGeom prst="rect">
            <a:avLst/>
          </a:prstGeom>
        </p:spPr>
      </p:pic>
      <p:pic>
        <p:nvPicPr>
          <p:cNvPr id="7" name="Picture 6" descr="A group of people in a meeting&#10;&#10;AI-generated content may be incorrect.">
            <a:extLst>
              <a:ext uri="{FF2B5EF4-FFF2-40B4-BE49-F238E27FC236}">
                <a16:creationId xmlns:a16="http://schemas.microsoft.com/office/drawing/2014/main" id="{5E3C7FAF-5DC6-68BB-4104-F4FCD40C93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39501" y="2669970"/>
            <a:ext cx="2288666" cy="1527685"/>
          </a:xfrm>
          <a:prstGeom prst="rect">
            <a:avLst/>
          </a:prstGeom>
        </p:spPr>
      </p:pic>
      <p:pic>
        <p:nvPicPr>
          <p:cNvPr id="9" name="Picture 8" descr="A diagram of a team roles&#10;&#10;AI-generated content may be incorrect.">
            <a:extLst>
              <a:ext uri="{FF2B5EF4-FFF2-40B4-BE49-F238E27FC236}">
                <a16:creationId xmlns:a16="http://schemas.microsoft.com/office/drawing/2014/main" id="{72432E05-8BAF-9258-7480-C85B3832A80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621487" y="4513160"/>
            <a:ext cx="2871078" cy="1937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323936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A99C9-F30D-7FFA-5BB2-E2F17A5FFB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77031" y="467271"/>
            <a:ext cx="3876357" cy="194163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300" b="1" dirty="0"/>
              <a:t>Communication  </a:t>
            </a:r>
            <a:br>
              <a:rPr lang="en-US" sz="4300" b="1" dirty="0"/>
            </a:br>
            <a:r>
              <a:rPr lang="en-US" sz="4300" b="1" dirty="0"/>
              <a:t>&amp; Team Development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41E0DD-1BA7-47EA-92C1-DFCD469D0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797" y="0"/>
            <a:ext cx="4195674" cy="2553552"/>
          </a:xfrm>
          <a:custGeom>
            <a:avLst/>
            <a:gdLst>
              <a:gd name="connsiteX0" fmla="*/ 51087 w 4195674"/>
              <a:gd name="connsiteY0" fmla="*/ 0 h 2553552"/>
              <a:gd name="connsiteX1" fmla="*/ 4144587 w 4195674"/>
              <a:gd name="connsiteY1" fmla="*/ 0 h 2553552"/>
              <a:gd name="connsiteX2" fmla="*/ 4153054 w 4195674"/>
              <a:gd name="connsiteY2" fmla="*/ 32928 h 2553552"/>
              <a:gd name="connsiteX3" fmla="*/ 4195674 w 4195674"/>
              <a:gd name="connsiteY3" fmla="*/ 455715 h 2553552"/>
              <a:gd name="connsiteX4" fmla="*/ 2097837 w 4195674"/>
              <a:gd name="connsiteY4" fmla="*/ 2553552 h 2553552"/>
              <a:gd name="connsiteX5" fmla="*/ 0 w 4195674"/>
              <a:gd name="connsiteY5" fmla="*/ 455715 h 2553552"/>
              <a:gd name="connsiteX6" fmla="*/ 42621 w 4195674"/>
              <a:gd name="connsiteY6" fmla="*/ 32928 h 2553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5674" h="2553552">
                <a:moveTo>
                  <a:pt x="51087" y="0"/>
                </a:moveTo>
                <a:lnTo>
                  <a:pt x="4144587" y="0"/>
                </a:lnTo>
                <a:lnTo>
                  <a:pt x="4153054" y="32928"/>
                </a:lnTo>
                <a:cubicBezTo>
                  <a:pt x="4180999" y="169492"/>
                  <a:pt x="4195674" y="310890"/>
                  <a:pt x="4195674" y="455715"/>
                </a:cubicBezTo>
                <a:cubicBezTo>
                  <a:pt x="4195674" y="1614318"/>
                  <a:pt x="3256440" y="2553552"/>
                  <a:pt x="2097837" y="2553552"/>
                </a:cubicBezTo>
                <a:cubicBezTo>
                  <a:pt x="939234" y="2553552"/>
                  <a:pt x="0" y="1614318"/>
                  <a:pt x="0" y="455715"/>
                </a:cubicBezTo>
                <a:cubicBezTo>
                  <a:pt x="0" y="310890"/>
                  <a:pt x="14676" y="169492"/>
                  <a:pt x="42621" y="32928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A diagram of a group development&#10;&#10;AI-generated content may be incorrect.">
            <a:extLst>
              <a:ext uri="{FF2B5EF4-FFF2-40B4-BE49-F238E27FC236}">
                <a16:creationId xmlns:a16="http://schemas.microsoft.com/office/drawing/2014/main" id="{9681224A-D67F-6E31-6814-501D68BC9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5" b="-5"/>
          <a:stretch>
            <a:fillRect/>
          </a:stretch>
        </p:blipFill>
        <p:spPr>
          <a:xfrm>
            <a:off x="1214563" y="0"/>
            <a:ext cx="1935439" cy="1935439"/>
          </a:xfrm>
          <a:prstGeom prst="rect">
            <a:avLst/>
          </a:prstGeom>
        </p:spPr>
      </p:pic>
      <p:sp>
        <p:nvSpPr>
          <p:cNvPr id="2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148" y="987117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D3BEFDA-0C8B-4C24-AF49-B7E58C98D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6811"/>
            <a:ext cx="4507268" cy="4101189"/>
          </a:xfrm>
          <a:custGeom>
            <a:avLst/>
            <a:gdLst>
              <a:gd name="connsiteX0" fmla="*/ 1188901 w 4507268"/>
              <a:gd name="connsiteY0" fmla="*/ 0 h 4101189"/>
              <a:gd name="connsiteX1" fmla="*/ 4507268 w 4507268"/>
              <a:gd name="connsiteY1" fmla="*/ 3318367 h 4101189"/>
              <a:gd name="connsiteX2" fmla="*/ 4439851 w 4507268"/>
              <a:gd name="connsiteY2" fmla="*/ 3987135 h 4101189"/>
              <a:gd name="connsiteX3" fmla="*/ 4410525 w 4507268"/>
              <a:gd name="connsiteY3" fmla="*/ 4101189 h 4101189"/>
              <a:gd name="connsiteX4" fmla="*/ 0 w 4507268"/>
              <a:gd name="connsiteY4" fmla="*/ 4101189 h 4101189"/>
              <a:gd name="connsiteX5" fmla="*/ 0 w 4507268"/>
              <a:gd name="connsiteY5" fmla="*/ 221283 h 4101189"/>
              <a:gd name="connsiteX6" fmla="*/ 47936 w 4507268"/>
              <a:gd name="connsiteY6" fmla="*/ 201358 h 4101189"/>
              <a:gd name="connsiteX7" fmla="*/ 1188901 w 4507268"/>
              <a:gd name="connsiteY7" fmla="*/ 0 h 4101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07268" h="4101189">
                <a:moveTo>
                  <a:pt x="1188901" y="0"/>
                </a:moveTo>
                <a:cubicBezTo>
                  <a:pt x="3021585" y="0"/>
                  <a:pt x="4507268" y="1485684"/>
                  <a:pt x="4507268" y="3318367"/>
                </a:cubicBezTo>
                <a:cubicBezTo>
                  <a:pt x="4507268" y="3547453"/>
                  <a:pt x="4484055" y="3771117"/>
                  <a:pt x="4439851" y="3987135"/>
                </a:cubicBezTo>
                <a:lnTo>
                  <a:pt x="4410525" y="4101189"/>
                </a:lnTo>
                <a:lnTo>
                  <a:pt x="0" y="4101189"/>
                </a:lnTo>
                <a:lnTo>
                  <a:pt x="0" y="221283"/>
                </a:lnTo>
                <a:lnTo>
                  <a:pt x="47936" y="201358"/>
                </a:lnTo>
                <a:cubicBezTo>
                  <a:pt x="403707" y="71093"/>
                  <a:pt x="788002" y="0"/>
                  <a:pt x="1188901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400EEA6-B330-4DBC-A821-469627E96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0123" y="1601385"/>
            <a:ext cx="2754831" cy="2754831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7278" y="4908805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51" y="5775084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512A55-9A5C-C863-4EBB-5E744FD304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77031" y="2990818"/>
            <a:ext cx="3876357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400" b="1" dirty="0"/>
              <a:t>              </a:t>
            </a:r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I took the lead by creating a task list,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Assigned topic choices fairly to all 4 members,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Encouraged equal contribution (Adair, 2020).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Developed smoothly through Tuckman’s stages (Whetten &amp; Cameron, 2021).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Positive communication improved motivation (Herzberg, 2021).</a:t>
            </a:r>
          </a:p>
        </p:txBody>
      </p:sp>
      <p:pic>
        <p:nvPicPr>
          <p:cNvPr id="9" name="Picture 8" descr="A diagram of a diagram&#10;&#10;AI-generated content may be incorrect.">
            <a:extLst>
              <a:ext uri="{FF2B5EF4-FFF2-40B4-BE49-F238E27FC236}">
                <a16:creationId xmlns:a16="http://schemas.microsoft.com/office/drawing/2014/main" id="{EDEADDAB-084D-60B3-0A81-1921AD4313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87880" y="4477042"/>
            <a:ext cx="3652243" cy="2054386"/>
          </a:xfrm>
          <a:prstGeom prst="rect">
            <a:avLst/>
          </a:prstGeom>
        </p:spPr>
      </p:pic>
      <p:pic>
        <p:nvPicPr>
          <p:cNvPr id="5" name="Picture 4" descr="A blue and white flag with a blue background&#10;&#10;AI-generated content may be incorrect.">
            <a:extLst>
              <a:ext uri="{FF2B5EF4-FFF2-40B4-BE49-F238E27FC236}">
                <a16:creationId xmlns:a16="http://schemas.microsoft.com/office/drawing/2014/main" id="{20CCB547-3769-5C4E-06AA-A0EFAC00C3B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3" b="3"/>
          <a:stretch>
            <a:fillRect/>
          </a:stretch>
        </p:blipFill>
        <p:spPr>
          <a:xfrm>
            <a:off x="4391137" y="2129895"/>
            <a:ext cx="1697810" cy="169781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7064127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AAE4C-5136-BB4D-A6B4-65CE7E5A6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365125"/>
            <a:ext cx="5295015" cy="17066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dirty="0"/>
              <a:t>    Reflection &amp;           </a:t>
            </a:r>
            <a:br>
              <a:rPr lang="en-US" sz="5400" dirty="0"/>
            </a:br>
            <a:r>
              <a:rPr lang="en-US" sz="5400" dirty="0"/>
              <a:t>   Key Learning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E23198-E1D1-AC5B-AAE3-4A4F2E69A9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015936"/>
            <a:ext cx="5295015" cy="338532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 b="1" i="0" dirty="0">
                <a:effectLst/>
              </a:rPr>
              <a:t>                        What I Learned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Better confidence communicating in a team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Importance of equal participation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Developed leadership abilities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Improved assertiveness </a:t>
            </a:r>
            <a:r>
              <a:rPr lang="en-US" sz="2200" b="0" i="1" dirty="0">
                <a:effectLst/>
              </a:rPr>
              <a:t>(Kilmann, 2021)</a:t>
            </a:r>
            <a:endParaRPr lang="en-US" sz="2200" b="0" i="0" dirty="0"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0" i="0" dirty="0">
                <a:effectLst/>
              </a:rPr>
              <a:t>My Monitor Evaluator strengths supported team success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5" name="Picture 4" descr="A logo with text on it&#10;&#10;AI-generated content may be incorrect.">
            <a:extLst>
              <a:ext uri="{FF2B5EF4-FFF2-40B4-BE49-F238E27FC236}">
                <a16:creationId xmlns:a16="http://schemas.microsoft.com/office/drawing/2014/main" id="{D51F85F6-47BF-CF1B-BFE2-5E38CF6AE1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6397" y="502825"/>
            <a:ext cx="2603605" cy="2603605"/>
          </a:xfrm>
          <a:prstGeom prst="rect">
            <a:avLst/>
          </a:prstGeom>
        </p:spPr>
      </p:pic>
      <p:pic>
        <p:nvPicPr>
          <p:cNvPr id="7" name="Picture 6" descr="A diagram of a reflective cycle&#10;&#10;AI-generated content may be incorrect.">
            <a:extLst>
              <a:ext uri="{FF2B5EF4-FFF2-40B4-BE49-F238E27FC236}">
                <a16:creationId xmlns:a16="http://schemas.microsoft.com/office/drawing/2014/main" id="{181F144E-C318-CB07-2AA0-67C84ADCB7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24328" y="748308"/>
            <a:ext cx="2603605" cy="21126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9097892-2F24-099D-5C56-384DDBCDF0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396397" y="3443726"/>
            <a:ext cx="5431536" cy="271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37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3D6E6-3248-1A3A-CDDC-445F720F8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798702"/>
            <a:ext cx="5221185" cy="423552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List:</a:t>
            </a:r>
            <a:br>
              <a:rPr lang="en-US" sz="1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Adair, J. (2020) Developing leadership skills. London: Kogan Page.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Belbin, R.M. (2022) Team roles at work. Oxford: Routledge.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Cottrell, S. (2021) Critical thinking skills. London: Macmillan.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Herzberg, F. (2021) Motivation in </a:t>
            </a:r>
            <a:r>
              <a:rPr lang="en-US" sz="2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organisations</a:t>
            </a: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London: Sage.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Kilmann, R. (2021) Managing conflict for organizational success. New York: Harper.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West, M. (2021) Effective teamwork: Practical lessons from organizational research. Oxford: Blackwell.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Whetten, D. and Cameron, K. (2021) Developing management skills. London: Pearson.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AFFBB0-98E5-9009-F7F9-4B3270EAB0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51243" y="1644536"/>
            <a:ext cx="4939504" cy="3185980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866208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450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Certificate of Higher Education in Employability Skills   Effective Team Working and Communication BMSW4009  Difference between teams and groups with team role compositions.</vt:lpstr>
      <vt:lpstr>Difference Between a Group &amp; a Team</vt:lpstr>
      <vt:lpstr>My Role in the team</vt:lpstr>
      <vt:lpstr>  Working Effectively as a Team</vt:lpstr>
      <vt:lpstr>Communication   &amp; Team Development</vt:lpstr>
      <vt:lpstr>    Reflection &amp;               Key Learning</vt:lpstr>
      <vt:lpstr>Reference List:  Adair, J. (2020) Developing leadership skills. London: Kogan Page. Belbin, R.M. (2022) Team roles at work. Oxford: Routledge. Cottrell, S. (2021) Critical thinking skills. London: Macmillan. Herzberg, F. (2021) Motivation in organisations. London: Sage. Kilmann, R. (2021) Managing conflict for organizational success. New York: Harper. West, M. (2021) Effective teamwork: Practical lessons from organizational research. Oxford: Blackwell. Whetten, D. and Cameron, K. (2021) Developing management skills. London: Pearson.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doru vantu</dc:creator>
  <cp:lastModifiedBy>doru vantu</cp:lastModifiedBy>
  <cp:revision>1</cp:revision>
  <dcterms:created xsi:type="dcterms:W3CDTF">2025-11-25T13:53:30Z</dcterms:created>
  <dcterms:modified xsi:type="dcterms:W3CDTF">2025-11-27T11:00:28Z</dcterms:modified>
</cp:coreProperties>
</file>