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697" r:id="rId1"/>
  </p:sldMasterIdLst>
  <p:notesMasterIdLst>
    <p:notesMasterId r:id="rId14"/>
  </p:notesMasterIdLst>
  <p:sldIdLst>
    <p:sldId id="256" r:id="rId2"/>
    <p:sldId id="257" r:id="rId3"/>
    <p:sldId id="258" r:id="rId4"/>
    <p:sldId id="263" r:id="rId5"/>
    <p:sldId id="268" r:id="rId6"/>
    <p:sldId id="259" r:id="rId7"/>
    <p:sldId id="260" r:id="rId8"/>
    <p:sldId id="265" r:id="rId9"/>
    <p:sldId id="261" r:id="rId10"/>
    <p:sldId id="266" r:id="rId11"/>
    <p:sldId id="267" r:id="rId12"/>
    <p:sldId id="262"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17" autoAdjust="0"/>
    <p:restoredTop sz="62859" autoAdjust="0"/>
  </p:normalViewPr>
  <p:slideViewPr>
    <p:cSldViewPr snapToGrid="0">
      <p:cViewPr varScale="1">
        <p:scale>
          <a:sx n="65" d="100"/>
          <a:sy n="65" d="100"/>
        </p:scale>
        <p:origin x="2424" y="19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1D6AA03-6EE5-47A2-BB13-F84FFDB6DA76}"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897B9621-7AD3-40BC-B418-04AB39E24085}">
      <dgm:prSet/>
      <dgm:spPr/>
      <dgm:t>
        <a:bodyPr/>
        <a:lstStyle/>
        <a:p>
          <a:r>
            <a:rPr lang="en-US" dirty="0"/>
            <a:t>Some other impacts within Proper Care are-</a:t>
          </a:r>
        </a:p>
      </dgm:t>
    </dgm:pt>
    <dgm:pt modelId="{FFBB209D-F155-4104-9D0A-A9C506DD44AF}" type="parTrans" cxnId="{7B89CE12-AF66-42FC-ADA1-C2D4DCBEAAB5}">
      <dgm:prSet/>
      <dgm:spPr/>
      <dgm:t>
        <a:bodyPr/>
        <a:lstStyle/>
        <a:p>
          <a:endParaRPr lang="en-US"/>
        </a:p>
      </dgm:t>
    </dgm:pt>
    <dgm:pt modelId="{4E50C1D9-9E04-490B-AF15-9846C1F31E31}" type="sibTrans" cxnId="{7B89CE12-AF66-42FC-ADA1-C2D4DCBEAAB5}">
      <dgm:prSet/>
      <dgm:spPr/>
      <dgm:t>
        <a:bodyPr/>
        <a:lstStyle/>
        <a:p>
          <a:endParaRPr lang="en-US"/>
        </a:p>
      </dgm:t>
    </dgm:pt>
    <dgm:pt modelId="{4E406B23-F4EA-493C-B070-C9CA97168AB1}">
      <dgm:prSet/>
      <dgm:spPr/>
      <dgm:t>
        <a:bodyPr/>
        <a:lstStyle/>
        <a:p>
          <a:r>
            <a:rPr lang="en-GB"/>
            <a:t>high morbidity and mortality have been increased </a:t>
          </a:r>
          <a:r>
            <a:rPr lang="en-US"/>
            <a:t>(Combes, Elliott and Skåtun, 2018).</a:t>
          </a:r>
        </a:p>
      </dgm:t>
    </dgm:pt>
    <dgm:pt modelId="{4A3BF1F3-098C-4C0B-AAC3-358F0CC55CA0}" type="parTrans" cxnId="{3CB18C34-3CB1-4C07-B58B-22F77E45C803}">
      <dgm:prSet/>
      <dgm:spPr/>
      <dgm:t>
        <a:bodyPr/>
        <a:lstStyle/>
        <a:p>
          <a:endParaRPr lang="en-US"/>
        </a:p>
      </dgm:t>
    </dgm:pt>
    <dgm:pt modelId="{F7D55436-4096-4490-9282-99A683909C93}" type="sibTrans" cxnId="{3CB18C34-3CB1-4C07-B58B-22F77E45C803}">
      <dgm:prSet/>
      <dgm:spPr/>
      <dgm:t>
        <a:bodyPr/>
        <a:lstStyle/>
        <a:p>
          <a:endParaRPr lang="en-US"/>
        </a:p>
      </dgm:t>
    </dgm:pt>
    <dgm:pt modelId="{3466A62E-E2B8-4CFA-B708-C61092CC6C49}">
      <dgm:prSet/>
      <dgm:spPr/>
      <dgm:t>
        <a:bodyPr/>
        <a:lstStyle/>
        <a:p>
          <a:r>
            <a:rPr lang="en-GB"/>
            <a:t>Young people are demotivated .</a:t>
          </a:r>
          <a:endParaRPr lang="en-US"/>
        </a:p>
      </dgm:t>
    </dgm:pt>
    <dgm:pt modelId="{CC36E76F-5A6A-4366-8B2A-CD22C5A94F3C}" type="parTrans" cxnId="{CA86D4F8-A42B-427C-91C5-208251A2CC5F}">
      <dgm:prSet/>
      <dgm:spPr/>
      <dgm:t>
        <a:bodyPr/>
        <a:lstStyle/>
        <a:p>
          <a:endParaRPr lang="en-US"/>
        </a:p>
      </dgm:t>
    </dgm:pt>
    <dgm:pt modelId="{22A575F7-D555-46D4-B0F1-41D0CC3E1DF5}" type="sibTrans" cxnId="{CA86D4F8-A42B-427C-91C5-208251A2CC5F}">
      <dgm:prSet/>
      <dgm:spPr/>
      <dgm:t>
        <a:bodyPr/>
        <a:lstStyle/>
        <a:p>
          <a:endParaRPr lang="en-US"/>
        </a:p>
      </dgm:t>
    </dgm:pt>
    <dgm:pt modelId="{340A577B-C6C9-4322-A7D2-00AE63D65ED1}" type="pres">
      <dgm:prSet presAssocID="{71D6AA03-6EE5-47A2-BB13-F84FFDB6DA76}" presName="linear" presStyleCnt="0">
        <dgm:presLayoutVars>
          <dgm:animLvl val="lvl"/>
          <dgm:resizeHandles val="exact"/>
        </dgm:presLayoutVars>
      </dgm:prSet>
      <dgm:spPr/>
    </dgm:pt>
    <dgm:pt modelId="{D42F149E-717F-486A-815B-2BB0E3DB731C}" type="pres">
      <dgm:prSet presAssocID="{897B9621-7AD3-40BC-B418-04AB39E24085}" presName="parentText" presStyleLbl="node1" presStyleIdx="0" presStyleCnt="3">
        <dgm:presLayoutVars>
          <dgm:chMax val="0"/>
          <dgm:bulletEnabled val="1"/>
        </dgm:presLayoutVars>
      </dgm:prSet>
      <dgm:spPr/>
    </dgm:pt>
    <dgm:pt modelId="{42E34CF8-4D4F-4981-969B-9B54CC2C49B0}" type="pres">
      <dgm:prSet presAssocID="{4E50C1D9-9E04-490B-AF15-9846C1F31E31}" presName="spacer" presStyleCnt="0"/>
      <dgm:spPr/>
    </dgm:pt>
    <dgm:pt modelId="{06B07643-247E-472F-BC71-F5EC4521885B}" type="pres">
      <dgm:prSet presAssocID="{4E406B23-F4EA-493C-B070-C9CA97168AB1}" presName="parentText" presStyleLbl="node1" presStyleIdx="1" presStyleCnt="3">
        <dgm:presLayoutVars>
          <dgm:chMax val="0"/>
          <dgm:bulletEnabled val="1"/>
        </dgm:presLayoutVars>
      </dgm:prSet>
      <dgm:spPr/>
    </dgm:pt>
    <dgm:pt modelId="{97EFF6F5-0DDE-49C0-8A55-4A7C9405B43E}" type="pres">
      <dgm:prSet presAssocID="{F7D55436-4096-4490-9282-99A683909C93}" presName="spacer" presStyleCnt="0"/>
      <dgm:spPr/>
    </dgm:pt>
    <dgm:pt modelId="{CE68CDE1-37F1-4A57-8804-A71E59474533}" type="pres">
      <dgm:prSet presAssocID="{3466A62E-E2B8-4CFA-B708-C61092CC6C49}" presName="parentText" presStyleLbl="node1" presStyleIdx="2" presStyleCnt="3">
        <dgm:presLayoutVars>
          <dgm:chMax val="0"/>
          <dgm:bulletEnabled val="1"/>
        </dgm:presLayoutVars>
      </dgm:prSet>
      <dgm:spPr/>
    </dgm:pt>
  </dgm:ptLst>
  <dgm:cxnLst>
    <dgm:cxn modelId="{7B89CE12-AF66-42FC-ADA1-C2D4DCBEAAB5}" srcId="{71D6AA03-6EE5-47A2-BB13-F84FFDB6DA76}" destId="{897B9621-7AD3-40BC-B418-04AB39E24085}" srcOrd="0" destOrd="0" parTransId="{FFBB209D-F155-4104-9D0A-A9C506DD44AF}" sibTransId="{4E50C1D9-9E04-490B-AF15-9846C1F31E31}"/>
    <dgm:cxn modelId="{3CB18C34-3CB1-4C07-B58B-22F77E45C803}" srcId="{71D6AA03-6EE5-47A2-BB13-F84FFDB6DA76}" destId="{4E406B23-F4EA-493C-B070-C9CA97168AB1}" srcOrd="1" destOrd="0" parTransId="{4A3BF1F3-098C-4C0B-AAC3-358F0CC55CA0}" sibTransId="{F7D55436-4096-4490-9282-99A683909C93}"/>
    <dgm:cxn modelId="{87FC473C-9506-4E30-9F32-696190986E32}" type="presOf" srcId="{897B9621-7AD3-40BC-B418-04AB39E24085}" destId="{D42F149E-717F-486A-815B-2BB0E3DB731C}" srcOrd="0" destOrd="0" presId="urn:microsoft.com/office/officeart/2005/8/layout/vList2"/>
    <dgm:cxn modelId="{17E9A545-95BD-4791-B6E7-4EAA648C1F86}" type="presOf" srcId="{4E406B23-F4EA-493C-B070-C9CA97168AB1}" destId="{06B07643-247E-472F-BC71-F5EC4521885B}" srcOrd="0" destOrd="0" presId="urn:microsoft.com/office/officeart/2005/8/layout/vList2"/>
    <dgm:cxn modelId="{0EB1159D-757E-4074-8FF3-35D23CBF3437}" type="presOf" srcId="{71D6AA03-6EE5-47A2-BB13-F84FFDB6DA76}" destId="{340A577B-C6C9-4322-A7D2-00AE63D65ED1}" srcOrd="0" destOrd="0" presId="urn:microsoft.com/office/officeart/2005/8/layout/vList2"/>
    <dgm:cxn modelId="{18C3C7DC-4A18-4CAF-8507-B6E2F80FAF3F}" type="presOf" srcId="{3466A62E-E2B8-4CFA-B708-C61092CC6C49}" destId="{CE68CDE1-37F1-4A57-8804-A71E59474533}" srcOrd="0" destOrd="0" presId="urn:microsoft.com/office/officeart/2005/8/layout/vList2"/>
    <dgm:cxn modelId="{CA86D4F8-A42B-427C-91C5-208251A2CC5F}" srcId="{71D6AA03-6EE5-47A2-BB13-F84FFDB6DA76}" destId="{3466A62E-E2B8-4CFA-B708-C61092CC6C49}" srcOrd="2" destOrd="0" parTransId="{CC36E76F-5A6A-4366-8B2A-CD22C5A94F3C}" sibTransId="{22A575F7-D555-46D4-B0F1-41D0CC3E1DF5}"/>
    <dgm:cxn modelId="{A61C5B21-790E-4F58-9069-C71E0210E7CC}" type="presParOf" srcId="{340A577B-C6C9-4322-A7D2-00AE63D65ED1}" destId="{D42F149E-717F-486A-815B-2BB0E3DB731C}" srcOrd="0" destOrd="0" presId="urn:microsoft.com/office/officeart/2005/8/layout/vList2"/>
    <dgm:cxn modelId="{5D3B5395-B2BD-4034-B3B3-4711E7AF7A98}" type="presParOf" srcId="{340A577B-C6C9-4322-A7D2-00AE63D65ED1}" destId="{42E34CF8-4D4F-4981-969B-9B54CC2C49B0}" srcOrd="1" destOrd="0" presId="urn:microsoft.com/office/officeart/2005/8/layout/vList2"/>
    <dgm:cxn modelId="{E27F7B2B-63C9-42AF-AE75-399C58AD8CA5}" type="presParOf" srcId="{340A577B-C6C9-4322-A7D2-00AE63D65ED1}" destId="{06B07643-247E-472F-BC71-F5EC4521885B}" srcOrd="2" destOrd="0" presId="urn:microsoft.com/office/officeart/2005/8/layout/vList2"/>
    <dgm:cxn modelId="{61DA8B8A-E6A1-42D1-BF78-C830C52D1656}" type="presParOf" srcId="{340A577B-C6C9-4322-A7D2-00AE63D65ED1}" destId="{97EFF6F5-0DDE-49C0-8A55-4A7C9405B43E}" srcOrd="3" destOrd="0" presId="urn:microsoft.com/office/officeart/2005/8/layout/vList2"/>
    <dgm:cxn modelId="{A9360952-5BED-4918-ACE2-256CC9FF5919}" type="presParOf" srcId="{340A577B-C6C9-4322-A7D2-00AE63D65ED1}" destId="{CE68CDE1-37F1-4A57-8804-A71E59474533}"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BEBD86A-E961-4E01-8E35-A5D1C4C28791}"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050AC1EC-FC9F-4CB3-AC3B-1DBA810271AC}">
      <dgm:prSet custT="1"/>
      <dgm:spPr/>
      <dgm:t>
        <a:bodyPr/>
        <a:lstStyle/>
        <a:p>
          <a:r>
            <a:rPr lang="en-US" sz="4400" dirty="0"/>
            <a:t>The rest of the impacts on Proper Care are-</a:t>
          </a:r>
        </a:p>
      </dgm:t>
    </dgm:pt>
    <dgm:pt modelId="{33EFD249-4A35-45C3-8C26-D1EC6F734FA7}" type="parTrans" cxnId="{16550601-EDEB-4A12-AD59-A3290BEBE0F7}">
      <dgm:prSet/>
      <dgm:spPr/>
      <dgm:t>
        <a:bodyPr/>
        <a:lstStyle/>
        <a:p>
          <a:endParaRPr lang="en-US"/>
        </a:p>
      </dgm:t>
    </dgm:pt>
    <dgm:pt modelId="{2F803239-2CBD-4CD2-963D-9118DC05C3C4}" type="sibTrans" cxnId="{16550601-EDEB-4A12-AD59-A3290BEBE0F7}">
      <dgm:prSet/>
      <dgm:spPr/>
      <dgm:t>
        <a:bodyPr/>
        <a:lstStyle/>
        <a:p>
          <a:endParaRPr lang="en-US"/>
        </a:p>
      </dgm:t>
    </dgm:pt>
    <dgm:pt modelId="{E3141AE8-48C7-4678-89A3-A11CF540BC03}">
      <dgm:prSet/>
      <dgm:spPr/>
      <dgm:t>
        <a:bodyPr/>
        <a:lstStyle/>
        <a:p>
          <a:pPr>
            <a:buFont typeface="Wingdings" panose="05000000000000000000" pitchFamily="2" charset="2"/>
            <a:buChar char="v"/>
          </a:pPr>
          <a:r>
            <a:rPr lang="en-US" dirty="0"/>
            <a:t>Bear the crisis payment cost (</a:t>
          </a:r>
          <a:r>
            <a:rPr lang="en-US" dirty="0" err="1"/>
            <a:t>Nyamai</a:t>
          </a:r>
          <a:r>
            <a:rPr lang="en-US" dirty="0"/>
            <a:t>, 2021).</a:t>
          </a:r>
        </a:p>
      </dgm:t>
    </dgm:pt>
    <dgm:pt modelId="{611840C5-3FB0-43F7-886D-932D0FFE2A95}" type="parTrans" cxnId="{96A8C2BD-F509-42CF-AE7F-6E93F6DE89CD}">
      <dgm:prSet/>
      <dgm:spPr/>
      <dgm:t>
        <a:bodyPr/>
        <a:lstStyle/>
        <a:p>
          <a:endParaRPr lang="en-US"/>
        </a:p>
      </dgm:t>
    </dgm:pt>
    <dgm:pt modelId="{90FF048D-1A03-4D02-8AD0-CFA3D27A70FB}" type="sibTrans" cxnId="{96A8C2BD-F509-42CF-AE7F-6E93F6DE89CD}">
      <dgm:prSet/>
      <dgm:spPr/>
      <dgm:t>
        <a:bodyPr/>
        <a:lstStyle/>
        <a:p>
          <a:endParaRPr lang="en-US"/>
        </a:p>
      </dgm:t>
    </dgm:pt>
    <dgm:pt modelId="{C480AFBF-CF29-4A54-A0E2-7738742387E6}">
      <dgm:prSet/>
      <dgm:spPr/>
      <dgm:t>
        <a:bodyPr/>
        <a:lstStyle/>
        <a:p>
          <a:pPr>
            <a:buFont typeface="Wingdings" panose="05000000000000000000" pitchFamily="2" charset="2"/>
            <a:buChar char="v"/>
          </a:pPr>
          <a:r>
            <a:rPr lang="en-US" dirty="0"/>
            <a:t>Influence the organization’s performance</a:t>
          </a:r>
        </a:p>
      </dgm:t>
    </dgm:pt>
    <dgm:pt modelId="{DB7C4BD4-ADF7-45B4-9F2B-7AE9E2E804B7}" type="parTrans" cxnId="{56EC1DEF-27EE-4B16-9E9B-99D15769C545}">
      <dgm:prSet/>
      <dgm:spPr/>
      <dgm:t>
        <a:bodyPr/>
        <a:lstStyle/>
        <a:p>
          <a:endParaRPr lang="en-US"/>
        </a:p>
      </dgm:t>
    </dgm:pt>
    <dgm:pt modelId="{2593327C-8612-4B07-A0E3-DBECAC8192A2}" type="sibTrans" cxnId="{56EC1DEF-27EE-4B16-9E9B-99D15769C545}">
      <dgm:prSet/>
      <dgm:spPr/>
      <dgm:t>
        <a:bodyPr/>
        <a:lstStyle/>
        <a:p>
          <a:endParaRPr lang="en-US"/>
        </a:p>
      </dgm:t>
    </dgm:pt>
    <dgm:pt modelId="{803A1C41-1A93-41B4-8EE2-A104CEFEB048}" type="pres">
      <dgm:prSet presAssocID="{3BEBD86A-E961-4E01-8E35-A5D1C4C28791}" presName="linear" presStyleCnt="0">
        <dgm:presLayoutVars>
          <dgm:animLvl val="lvl"/>
          <dgm:resizeHandles val="exact"/>
        </dgm:presLayoutVars>
      </dgm:prSet>
      <dgm:spPr/>
    </dgm:pt>
    <dgm:pt modelId="{3300D669-3725-4E9B-AF7F-B23D299E6D29}" type="pres">
      <dgm:prSet presAssocID="{050AC1EC-FC9F-4CB3-AC3B-1DBA810271AC}" presName="parentText" presStyleLbl="node1" presStyleIdx="0" presStyleCnt="1">
        <dgm:presLayoutVars>
          <dgm:chMax val="0"/>
          <dgm:bulletEnabled val="1"/>
        </dgm:presLayoutVars>
      </dgm:prSet>
      <dgm:spPr/>
    </dgm:pt>
    <dgm:pt modelId="{0D5BF5FD-431A-416F-8A07-708EA4435752}" type="pres">
      <dgm:prSet presAssocID="{050AC1EC-FC9F-4CB3-AC3B-1DBA810271AC}" presName="childText" presStyleLbl="revTx" presStyleIdx="0" presStyleCnt="1">
        <dgm:presLayoutVars>
          <dgm:bulletEnabled val="1"/>
        </dgm:presLayoutVars>
      </dgm:prSet>
      <dgm:spPr/>
    </dgm:pt>
  </dgm:ptLst>
  <dgm:cxnLst>
    <dgm:cxn modelId="{16550601-EDEB-4A12-AD59-A3290BEBE0F7}" srcId="{3BEBD86A-E961-4E01-8E35-A5D1C4C28791}" destId="{050AC1EC-FC9F-4CB3-AC3B-1DBA810271AC}" srcOrd="0" destOrd="0" parTransId="{33EFD249-4A35-45C3-8C26-D1EC6F734FA7}" sibTransId="{2F803239-2CBD-4CD2-963D-9118DC05C3C4}"/>
    <dgm:cxn modelId="{3E3F4720-9EB1-431E-BA1F-C4DE52260880}" type="presOf" srcId="{C480AFBF-CF29-4A54-A0E2-7738742387E6}" destId="{0D5BF5FD-431A-416F-8A07-708EA4435752}" srcOrd="0" destOrd="1" presId="urn:microsoft.com/office/officeart/2005/8/layout/vList2"/>
    <dgm:cxn modelId="{A69AE73B-5AC4-443D-85B4-E7B3DE5C1511}" type="presOf" srcId="{050AC1EC-FC9F-4CB3-AC3B-1DBA810271AC}" destId="{3300D669-3725-4E9B-AF7F-B23D299E6D29}" srcOrd="0" destOrd="0" presId="urn:microsoft.com/office/officeart/2005/8/layout/vList2"/>
    <dgm:cxn modelId="{4E8D6A65-2DCF-47E9-9B96-682F5374CB90}" type="presOf" srcId="{3BEBD86A-E961-4E01-8E35-A5D1C4C28791}" destId="{803A1C41-1A93-41B4-8EE2-A104CEFEB048}" srcOrd="0" destOrd="0" presId="urn:microsoft.com/office/officeart/2005/8/layout/vList2"/>
    <dgm:cxn modelId="{405DE89D-2FB9-4F7B-B438-B925CC145F77}" type="presOf" srcId="{E3141AE8-48C7-4678-89A3-A11CF540BC03}" destId="{0D5BF5FD-431A-416F-8A07-708EA4435752}" srcOrd="0" destOrd="0" presId="urn:microsoft.com/office/officeart/2005/8/layout/vList2"/>
    <dgm:cxn modelId="{96A8C2BD-F509-42CF-AE7F-6E93F6DE89CD}" srcId="{050AC1EC-FC9F-4CB3-AC3B-1DBA810271AC}" destId="{E3141AE8-48C7-4678-89A3-A11CF540BC03}" srcOrd="0" destOrd="0" parTransId="{611840C5-3FB0-43F7-886D-932D0FFE2A95}" sibTransId="{90FF048D-1A03-4D02-8AD0-CFA3D27A70FB}"/>
    <dgm:cxn modelId="{56EC1DEF-27EE-4B16-9E9B-99D15769C545}" srcId="{050AC1EC-FC9F-4CB3-AC3B-1DBA810271AC}" destId="{C480AFBF-CF29-4A54-A0E2-7738742387E6}" srcOrd="1" destOrd="0" parTransId="{DB7C4BD4-ADF7-45B4-9F2B-7AE9E2E804B7}" sibTransId="{2593327C-8612-4B07-A0E3-DBECAC8192A2}"/>
    <dgm:cxn modelId="{9773A2F2-1FC0-4A96-A9D6-0A42D7CFF461}" type="presParOf" srcId="{803A1C41-1A93-41B4-8EE2-A104CEFEB048}" destId="{3300D669-3725-4E9B-AF7F-B23D299E6D29}" srcOrd="0" destOrd="0" presId="urn:microsoft.com/office/officeart/2005/8/layout/vList2"/>
    <dgm:cxn modelId="{5E0F61BB-4546-4F6B-9B40-27AF1712E4AF}" type="presParOf" srcId="{803A1C41-1A93-41B4-8EE2-A104CEFEB048}" destId="{0D5BF5FD-431A-416F-8A07-708EA4435752}"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D72D6C1-86B7-439B-AE59-6939903C5CF8}" type="doc">
      <dgm:prSet loTypeId="urn:microsoft.com/office/officeart/2005/8/layout/list1" loCatId="list" qsTypeId="urn:microsoft.com/office/officeart/2005/8/quickstyle/simple1" qsCatId="simple" csTypeId="urn:microsoft.com/office/officeart/2005/8/colors/colorful5" csCatId="colorful"/>
      <dgm:spPr/>
      <dgm:t>
        <a:bodyPr/>
        <a:lstStyle/>
        <a:p>
          <a:endParaRPr lang="en-US"/>
        </a:p>
      </dgm:t>
    </dgm:pt>
    <dgm:pt modelId="{C3BD8985-91F1-46DE-AF4F-A81E8B929910}">
      <dgm:prSet/>
      <dgm:spPr/>
      <dgm:t>
        <a:bodyPr/>
        <a:lstStyle/>
        <a:p>
          <a:r>
            <a:rPr lang="en-US"/>
            <a:t>The major factors are (Coccia, 2020) -</a:t>
          </a:r>
        </a:p>
      </dgm:t>
    </dgm:pt>
    <dgm:pt modelId="{A2C99246-C554-4ECB-8CB0-459E4EF4C165}" type="parTrans" cxnId="{B3735F97-6202-4F78-B40E-8BC256EDDDC0}">
      <dgm:prSet/>
      <dgm:spPr/>
      <dgm:t>
        <a:bodyPr/>
        <a:lstStyle/>
        <a:p>
          <a:endParaRPr lang="en-US"/>
        </a:p>
      </dgm:t>
    </dgm:pt>
    <dgm:pt modelId="{CBD229D2-C0B9-4942-A902-B707BC791E8A}" type="sibTrans" cxnId="{B3735F97-6202-4F78-B40E-8BC256EDDDC0}">
      <dgm:prSet/>
      <dgm:spPr/>
      <dgm:t>
        <a:bodyPr/>
        <a:lstStyle/>
        <a:p>
          <a:endParaRPr lang="en-US"/>
        </a:p>
      </dgm:t>
    </dgm:pt>
    <dgm:pt modelId="{89629685-4A3A-437F-9E5D-499BD6C2970D}">
      <dgm:prSet/>
      <dgm:spPr/>
      <dgm:t>
        <a:bodyPr/>
        <a:lstStyle/>
        <a:p>
          <a:r>
            <a:rPr lang="en-US"/>
            <a:t>Environment</a:t>
          </a:r>
        </a:p>
      </dgm:t>
    </dgm:pt>
    <dgm:pt modelId="{161BEAB4-E5F2-4506-8394-D0F95134972E}" type="parTrans" cxnId="{377DE610-5FE7-45F7-A8A0-41ACF649A851}">
      <dgm:prSet/>
      <dgm:spPr/>
      <dgm:t>
        <a:bodyPr/>
        <a:lstStyle/>
        <a:p>
          <a:endParaRPr lang="en-US"/>
        </a:p>
      </dgm:t>
    </dgm:pt>
    <dgm:pt modelId="{E13DA603-D112-488A-8405-4B74AFCD2AD4}" type="sibTrans" cxnId="{377DE610-5FE7-45F7-A8A0-41ACF649A851}">
      <dgm:prSet/>
      <dgm:spPr/>
      <dgm:t>
        <a:bodyPr/>
        <a:lstStyle/>
        <a:p>
          <a:endParaRPr lang="en-US"/>
        </a:p>
      </dgm:t>
    </dgm:pt>
    <dgm:pt modelId="{61E368CA-E881-431F-90F9-883697ABAF90}">
      <dgm:prSet/>
      <dgm:spPr/>
      <dgm:t>
        <a:bodyPr/>
        <a:lstStyle/>
        <a:p>
          <a:r>
            <a:rPr lang="en-US"/>
            <a:t>Political Affairs</a:t>
          </a:r>
        </a:p>
      </dgm:t>
    </dgm:pt>
    <dgm:pt modelId="{D257BD82-9524-4D2B-B72C-1E12E5867CD9}" type="parTrans" cxnId="{56B2C77C-B471-412F-ADE0-6E7EED08111B}">
      <dgm:prSet/>
      <dgm:spPr/>
      <dgm:t>
        <a:bodyPr/>
        <a:lstStyle/>
        <a:p>
          <a:endParaRPr lang="en-US"/>
        </a:p>
      </dgm:t>
    </dgm:pt>
    <dgm:pt modelId="{961AA89B-C8FB-4AD8-B771-FA576B99F0B2}" type="sibTrans" cxnId="{56B2C77C-B471-412F-ADE0-6E7EED08111B}">
      <dgm:prSet/>
      <dgm:spPr/>
      <dgm:t>
        <a:bodyPr/>
        <a:lstStyle/>
        <a:p>
          <a:endParaRPr lang="en-US"/>
        </a:p>
      </dgm:t>
    </dgm:pt>
    <dgm:pt modelId="{47716403-8126-4759-B918-D0E7152A1AA1}">
      <dgm:prSet/>
      <dgm:spPr/>
      <dgm:t>
        <a:bodyPr/>
        <a:lstStyle/>
        <a:p>
          <a:r>
            <a:rPr lang="en-GB"/>
            <a:t>Methods of payment</a:t>
          </a:r>
          <a:endParaRPr lang="en-US"/>
        </a:p>
      </dgm:t>
    </dgm:pt>
    <dgm:pt modelId="{B21AD70D-CC62-4AF2-8D27-F71D16A0EE10}" type="parTrans" cxnId="{05B32E17-B4F4-49AA-BB67-6104A4ACB2A5}">
      <dgm:prSet/>
      <dgm:spPr/>
      <dgm:t>
        <a:bodyPr/>
        <a:lstStyle/>
        <a:p>
          <a:endParaRPr lang="en-US"/>
        </a:p>
      </dgm:t>
    </dgm:pt>
    <dgm:pt modelId="{3F848038-CEC9-471D-BB05-9CCCAD3B59DC}" type="sibTrans" cxnId="{05B32E17-B4F4-49AA-BB67-6104A4ACB2A5}">
      <dgm:prSet/>
      <dgm:spPr/>
      <dgm:t>
        <a:bodyPr/>
        <a:lstStyle/>
        <a:p>
          <a:endParaRPr lang="en-US"/>
        </a:p>
      </dgm:t>
    </dgm:pt>
    <dgm:pt modelId="{F024E76B-3765-4252-9E0F-663296202E43}">
      <dgm:prSet/>
      <dgm:spPr/>
      <dgm:t>
        <a:bodyPr/>
        <a:lstStyle/>
        <a:p>
          <a:r>
            <a:rPr lang="en-GB"/>
            <a:t>People</a:t>
          </a:r>
          <a:endParaRPr lang="en-US"/>
        </a:p>
      </dgm:t>
    </dgm:pt>
    <dgm:pt modelId="{68A6D9E5-190E-4400-90A8-7E781330DDAF}" type="parTrans" cxnId="{35BEBFBF-ABAD-4AF6-BD88-4DE9E13BC749}">
      <dgm:prSet/>
      <dgm:spPr/>
      <dgm:t>
        <a:bodyPr/>
        <a:lstStyle/>
        <a:p>
          <a:endParaRPr lang="en-US"/>
        </a:p>
      </dgm:t>
    </dgm:pt>
    <dgm:pt modelId="{BF2BFC1B-19FF-4A18-8988-97FF8F57F8BC}" type="sibTrans" cxnId="{35BEBFBF-ABAD-4AF6-BD88-4DE9E13BC749}">
      <dgm:prSet/>
      <dgm:spPr/>
      <dgm:t>
        <a:bodyPr/>
        <a:lstStyle/>
        <a:p>
          <a:endParaRPr lang="en-US"/>
        </a:p>
      </dgm:t>
    </dgm:pt>
    <dgm:pt modelId="{BA335C42-6BAC-43DA-AE4C-27F84FB2BA64}" type="pres">
      <dgm:prSet presAssocID="{0D72D6C1-86B7-439B-AE59-6939903C5CF8}" presName="linear" presStyleCnt="0">
        <dgm:presLayoutVars>
          <dgm:dir/>
          <dgm:animLvl val="lvl"/>
          <dgm:resizeHandles val="exact"/>
        </dgm:presLayoutVars>
      </dgm:prSet>
      <dgm:spPr/>
    </dgm:pt>
    <dgm:pt modelId="{0AE915CC-C9F5-4CC8-B72F-D09067483E1C}" type="pres">
      <dgm:prSet presAssocID="{C3BD8985-91F1-46DE-AF4F-A81E8B929910}" presName="parentLin" presStyleCnt="0"/>
      <dgm:spPr/>
    </dgm:pt>
    <dgm:pt modelId="{F08AA883-87B0-4B7E-972D-68AD6A7AFF32}" type="pres">
      <dgm:prSet presAssocID="{C3BD8985-91F1-46DE-AF4F-A81E8B929910}" presName="parentLeftMargin" presStyleLbl="node1" presStyleIdx="0" presStyleCnt="1"/>
      <dgm:spPr/>
    </dgm:pt>
    <dgm:pt modelId="{748DF87B-6434-4D06-8B8A-9A03F6C2D76B}" type="pres">
      <dgm:prSet presAssocID="{C3BD8985-91F1-46DE-AF4F-A81E8B929910}" presName="parentText" presStyleLbl="node1" presStyleIdx="0" presStyleCnt="1">
        <dgm:presLayoutVars>
          <dgm:chMax val="0"/>
          <dgm:bulletEnabled val="1"/>
        </dgm:presLayoutVars>
      </dgm:prSet>
      <dgm:spPr/>
    </dgm:pt>
    <dgm:pt modelId="{BEA0059A-A2E9-4A3B-9C75-3AB82463054F}" type="pres">
      <dgm:prSet presAssocID="{C3BD8985-91F1-46DE-AF4F-A81E8B929910}" presName="negativeSpace" presStyleCnt="0"/>
      <dgm:spPr/>
    </dgm:pt>
    <dgm:pt modelId="{C80C4F40-018A-46AD-A25E-621949F3F0A4}" type="pres">
      <dgm:prSet presAssocID="{C3BD8985-91F1-46DE-AF4F-A81E8B929910}" presName="childText" presStyleLbl="conFgAcc1" presStyleIdx="0" presStyleCnt="1">
        <dgm:presLayoutVars>
          <dgm:bulletEnabled val="1"/>
        </dgm:presLayoutVars>
      </dgm:prSet>
      <dgm:spPr/>
    </dgm:pt>
  </dgm:ptLst>
  <dgm:cxnLst>
    <dgm:cxn modelId="{377DE610-5FE7-45F7-A8A0-41ACF649A851}" srcId="{C3BD8985-91F1-46DE-AF4F-A81E8B929910}" destId="{89629685-4A3A-437F-9E5D-499BD6C2970D}" srcOrd="0" destOrd="0" parTransId="{161BEAB4-E5F2-4506-8394-D0F95134972E}" sibTransId="{E13DA603-D112-488A-8405-4B74AFCD2AD4}"/>
    <dgm:cxn modelId="{05B32E17-B4F4-49AA-BB67-6104A4ACB2A5}" srcId="{C3BD8985-91F1-46DE-AF4F-A81E8B929910}" destId="{47716403-8126-4759-B918-D0E7152A1AA1}" srcOrd="2" destOrd="0" parTransId="{B21AD70D-CC62-4AF2-8D27-F71D16A0EE10}" sibTransId="{3F848038-CEC9-471D-BB05-9CCCAD3B59DC}"/>
    <dgm:cxn modelId="{9198E31F-2DCE-4E1A-9893-EB072558C567}" type="presOf" srcId="{F024E76B-3765-4252-9E0F-663296202E43}" destId="{C80C4F40-018A-46AD-A25E-621949F3F0A4}" srcOrd="0" destOrd="3" presId="urn:microsoft.com/office/officeart/2005/8/layout/list1"/>
    <dgm:cxn modelId="{BC0E7745-6E37-4088-9153-DEF077C98D43}" type="presOf" srcId="{C3BD8985-91F1-46DE-AF4F-A81E8B929910}" destId="{F08AA883-87B0-4B7E-972D-68AD6A7AFF32}" srcOrd="0" destOrd="0" presId="urn:microsoft.com/office/officeart/2005/8/layout/list1"/>
    <dgm:cxn modelId="{3C2E6259-E11B-4821-9949-BD4EBA617C5E}" type="presOf" srcId="{47716403-8126-4759-B918-D0E7152A1AA1}" destId="{C80C4F40-018A-46AD-A25E-621949F3F0A4}" srcOrd="0" destOrd="2" presId="urn:microsoft.com/office/officeart/2005/8/layout/list1"/>
    <dgm:cxn modelId="{27037174-EFFD-4D0C-8F86-87A23CE7DB86}" type="presOf" srcId="{0D72D6C1-86B7-439B-AE59-6939903C5CF8}" destId="{BA335C42-6BAC-43DA-AE4C-27F84FB2BA64}" srcOrd="0" destOrd="0" presId="urn:microsoft.com/office/officeart/2005/8/layout/list1"/>
    <dgm:cxn modelId="{56B2C77C-B471-412F-ADE0-6E7EED08111B}" srcId="{C3BD8985-91F1-46DE-AF4F-A81E8B929910}" destId="{61E368CA-E881-431F-90F9-883697ABAF90}" srcOrd="1" destOrd="0" parTransId="{D257BD82-9524-4D2B-B72C-1E12E5867CD9}" sibTransId="{961AA89B-C8FB-4AD8-B771-FA576B99F0B2}"/>
    <dgm:cxn modelId="{B3735F97-6202-4F78-B40E-8BC256EDDDC0}" srcId="{0D72D6C1-86B7-439B-AE59-6939903C5CF8}" destId="{C3BD8985-91F1-46DE-AF4F-A81E8B929910}" srcOrd="0" destOrd="0" parTransId="{A2C99246-C554-4ECB-8CB0-459E4EF4C165}" sibTransId="{CBD229D2-C0B9-4942-A902-B707BC791E8A}"/>
    <dgm:cxn modelId="{35BEBFBF-ABAD-4AF6-BD88-4DE9E13BC749}" srcId="{C3BD8985-91F1-46DE-AF4F-A81E8B929910}" destId="{F024E76B-3765-4252-9E0F-663296202E43}" srcOrd="3" destOrd="0" parTransId="{68A6D9E5-190E-4400-90A8-7E781330DDAF}" sibTransId="{BF2BFC1B-19FF-4A18-8988-97FF8F57F8BC}"/>
    <dgm:cxn modelId="{20E309D2-63E3-41C1-9BE5-BB14AD347A92}" type="presOf" srcId="{89629685-4A3A-437F-9E5D-499BD6C2970D}" destId="{C80C4F40-018A-46AD-A25E-621949F3F0A4}" srcOrd="0" destOrd="0" presId="urn:microsoft.com/office/officeart/2005/8/layout/list1"/>
    <dgm:cxn modelId="{532603F1-7EC6-4D24-85C1-D57C0A969923}" type="presOf" srcId="{61E368CA-E881-431F-90F9-883697ABAF90}" destId="{C80C4F40-018A-46AD-A25E-621949F3F0A4}" srcOrd="0" destOrd="1" presId="urn:microsoft.com/office/officeart/2005/8/layout/list1"/>
    <dgm:cxn modelId="{627752F8-B9F9-4716-A787-1F7E0DBD034A}" type="presOf" srcId="{C3BD8985-91F1-46DE-AF4F-A81E8B929910}" destId="{748DF87B-6434-4D06-8B8A-9A03F6C2D76B}" srcOrd="1" destOrd="0" presId="urn:microsoft.com/office/officeart/2005/8/layout/list1"/>
    <dgm:cxn modelId="{CE0EB47A-CD82-41AD-A504-91DC1A67C1EA}" type="presParOf" srcId="{BA335C42-6BAC-43DA-AE4C-27F84FB2BA64}" destId="{0AE915CC-C9F5-4CC8-B72F-D09067483E1C}" srcOrd="0" destOrd="0" presId="urn:microsoft.com/office/officeart/2005/8/layout/list1"/>
    <dgm:cxn modelId="{DBC5882E-94DD-4FA5-A85B-B51B59CFED58}" type="presParOf" srcId="{0AE915CC-C9F5-4CC8-B72F-D09067483E1C}" destId="{F08AA883-87B0-4B7E-972D-68AD6A7AFF32}" srcOrd="0" destOrd="0" presId="urn:microsoft.com/office/officeart/2005/8/layout/list1"/>
    <dgm:cxn modelId="{72708496-FCEA-436E-8EB2-0ABA78264C01}" type="presParOf" srcId="{0AE915CC-C9F5-4CC8-B72F-D09067483E1C}" destId="{748DF87B-6434-4D06-8B8A-9A03F6C2D76B}" srcOrd="1" destOrd="0" presId="urn:microsoft.com/office/officeart/2005/8/layout/list1"/>
    <dgm:cxn modelId="{6ED1FE3A-7E67-4844-A3D0-282A490CAB92}" type="presParOf" srcId="{BA335C42-6BAC-43DA-AE4C-27F84FB2BA64}" destId="{BEA0059A-A2E9-4A3B-9C75-3AB82463054F}" srcOrd="1" destOrd="0" presId="urn:microsoft.com/office/officeart/2005/8/layout/list1"/>
    <dgm:cxn modelId="{E8F7468A-1502-45F6-B9B9-C18E4BF0537D}" type="presParOf" srcId="{BA335C42-6BAC-43DA-AE4C-27F84FB2BA64}" destId="{C80C4F40-018A-46AD-A25E-621949F3F0A4}" srcOrd="2"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0E96730-EA7B-48B5-8752-C5D82E0712EE}"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3DF78AFA-8143-40F1-A56C-AC7B30709155}">
      <dgm:prSet/>
      <dgm:spPr/>
      <dgm:t>
        <a:bodyPr/>
        <a:lstStyle/>
        <a:p>
          <a:r>
            <a:rPr lang="en-US"/>
            <a:t>Aniyan, A., 2018. Absenteeism and Factors Affecting Absenteeism. </a:t>
          </a:r>
          <a:r>
            <a:rPr lang="en-US" i="1"/>
            <a:t>International Journal of Nursing &amp;amp; Midwifery Research</a:t>
          </a:r>
          <a:r>
            <a:rPr lang="en-US"/>
            <a:t>, 05(01), </a:t>
          </a:r>
        </a:p>
      </dgm:t>
    </dgm:pt>
    <dgm:pt modelId="{5D7EE1AF-B0F6-4504-AF8B-ABC200DAB628}" type="parTrans" cxnId="{C0CDDE7C-8E94-49F6-ADA3-3D2107F46EC1}">
      <dgm:prSet/>
      <dgm:spPr/>
      <dgm:t>
        <a:bodyPr/>
        <a:lstStyle/>
        <a:p>
          <a:endParaRPr lang="en-US"/>
        </a:p>
      </dgm:t>
    </dgm:pt>
    <dgm:pt modelId="{DFFE01AA-801A-4EA1-B290-0D3F99A19C0F}" type="sibTrans" cxnId="{C0CDDE7C-8E94-49F6-ADA3-3D2107F46EC1}">
      <dgm:prSet/>
      <dgm:spPr/>
      <dgm:t>
        <a:bodyPr/>
        <a:lstStyle/>
        <a:p>
          <a:endParaRPr lang="en-US"/>
        </a:p>
      </dgm:t>
    </dgm:pt>
    <dgm:pt modelId="{15140835-983C-4D6E-9181-EDB88E2C2ACA}">
      <dgm:prSet/>
      <dgm:spPr/>
      <dgm:t>
        <a:bodyPr/>
        <a:lstStyle/>
        <a:p>
          <a:r>
            <a:rPr lang="en-US"/>
            <a:t>Coccia, M., 2020. Fishbone Diagram for Technological Analysis and Foresight. </a:t>
          </a:r>
          <a:r>
            <a:rPr lang="en-US" i="1"/>
            <a:t>SSRN Electronic Journal</a:t>
          </a:r>
          <a:r>
            <a:rPr lang="en-US"/>
            <a:t>,.</a:t>
          </a:r>
        </a:p>
      </dgm:t>
    </dgm:pt>
    <dgm:pt modelId="{E0882454-84C5-4F0C-96A2-956C8E3B5197}" type="parTrans" cxnId="{D76333D5-413C-40B4-9456-88DB29D689D5}">
      <dgm:prSet/>
      <dgm:spPr/>
      <dgm:t>
        <a:bodyPr/>
        <a:lstStyle/>
        <a:p>
          <a:endParaRPr lang="en-US"/>
        </a:p>
      </dgm:t>
    </dgm:pt>
    <dgm:pt modelId="{7B0D6493-0FBD-4F46-B56C-7B26B7E39376}" type="sibTrans" cxnId="{D76333D5-413C-40B4-9456-88DB29D689D5}">
      <dgm:prSet/>
      <dgm:spPr/>
      <dgm:t>
        <a:bodyPr/>
        <a:lstStyle/>
        <a:p>
          <a:endParaRPr lang="en-US"/>
        </a:p>
      </dgm:t>
    </dgm:pt>
    <dgm:pt modelId="{F33D8F81-245C-4936-AB87-9D88A7784BBC}">
      <dgm:prSet/>
      <dgm:spPr/>
      <dgm:t>
        <a:bodyPr/>
        <a:lstStyle/>
        <a:p>
          <a:r>
            <a:rPr lang="en-US"/>
            <a:t>Combes, J., Elliott, R. and Skåtun, D., 2018. Hospital staff shortage: the role of the competitiveness of pay of different groups of nursing staff on staff shortage. </a:t>
          </a:r>
          <a:r>
            <a:rPr lang="en-US" i="1"/>
            <a:t>Applied Economics</a:t>
          </a:r>
          <a:r>
            <a:rPr lang="en-US"/>
            <a:t>, 50(60).</a:t>
          </a:r>
        </a:p>
      </dgm:t>
    </dgm:pt>
    <dgm:pt modelId="{3E7495BB-5AAC-47ED-A271-4818E889E0A1}" type="parTrans" cxnId="{13FA7614-FA3F-43B5-9352-22367304EECA}">
      <dgm:prSet/>
      <dgm:spPr/>
      <dgm:t>
        <a:bodyPr/>
        <a:lstStyle/>
        <a:p>
          <a:endParaRPr lang="en-US"/>
        </a:p>
      </dgm:t>
    </dgm:pt>
    <dgm:pt modelId="{92D06EF2-E504-4E1E-A34A-6FBDB7593E95}" type="sibTrans" cxnId="{13FA7614-FA3F-43B5-9352-22367304EECA}">
      <dgm:prSet/>
      <dgm:spPr/>
      <dgm:t>
        <a:bodyPr/>
        <a:lstStyle/>
        <a:p>
          <a:endParaRPr lang="en-US"/>
        </a:p>
      </dgm:t>
    </dgm:pt>
    <dgm:pt modelId="{BEA50D54-20C1-4138-85A8-7476A16D1F94}">
      <dgm:prSet/>
      <dgm:spPr/>
      <dgm:t>
        <a:bodyPr/>
        <a:lstStyle/>
        <a:p>
          <a:r>
            <a:rPr lang="en-US"/>
            <a:t>Nyamai, D., 2021. Refugee Education: Embracing Collaborative Learning to Manage Staff Shortage Crisis in Camp-Based Learning Institutions. </a:t>
          </a:r>
          <a:r>
            <a:rPr lang="en-US" i="1"/>
            <a:t>Academia Letters</a:t>
          </a:r>
          <a:r>
            <a:rPr lang="en-US"/>
            <a:t>,.</a:t>
          </a:r>
        </a:p>
      </dgm:t>
    </dgm:pt>
    <dgm:pt modelId="{FB28B1A0-F6D7-4059-B146-C1E174A9FFFB}" type="parTrans" cxnId="{A973601F-81F6-4F1C-834D-4D024DE575E4}">
      <dgm:prSet/>
      <dgm:spPr/>
      <dgm:t>
        <a:bodyPr/>
        <a:lstStyle/>
        <a:p>
          <a:endParaRPr lang="en-US"/>
        </a:p>
      </dgm:t>
    </dgm:pt>
    <dgm:pt modelId="{7A7D77E0-EF15-4CE8-8D82-64E81820D4C0}" type="sibTrans" cxnId="{A973601F-81F6-4F1C-834D-4D024DE575E4}">
      <dgm:prSet/>
      <dgm:spPr/>
      <dgm:t>
        <a:bodyPr/>
        <a:lstStyle/>
        <a:p>
          <a:endParaRPr lang="en-US"/>
        </a:p>
      </dgm:t>
    </dgm:pt>
    <dgm:pt modelId="{5B0A13F0-92DD-45CB-827F-FEE5457FAD90}" type="pres">
      <dgm:prSet presAssocID="{10E96730-EA7B-48B5-8752-C5D82E0712EE}" presName="vert0" presStyleCnt="0">
        <dgm:presLayoutVars>
          <dgm:dir/>
          <dgm:animOne val="branch"/>
          <dgm:animLvl val="lvl"/>
        </dgm:presLayoutVars>
      </dgm:prSet>
      <dgm:spPr/>
    </dgm:pt>
    <dgm:pt modelId="{DB664FC6-6D90-46D3-A6E8-E7788845D90D}" type="pres">
      <dgm:prSet presAssocID="{3DF78AFA-8143-40F1-A56C-AC7B30709155}" presName="thickLine" presStyleLbl="alignNode1" presStyleIdx="0" presStyleCnt="4"/>
      <dgm:spPr/>
    </dgm:pt>
    <dgm:pt modelId="{1343290F-F079-4C2A-B529-3CF45EDE5957}" type="pres">
      <dgm:prSet presAssocID="{3DF78AFA-8143-40F1-A56C-AC7B30709155}" presName="horz1" presStyleCnt="0"/>
      <dgm:spPr/>
    </dgm:pt>
    <dgm:pt modelId="{FC51017C-5497-4D88-AC05-A185B50B7F20}" type="pres">
      <dgm:prSet presAssocID="{3DF78AFA-8143-40F1-A56C-AC7B30709155}" presName="tx1" presStyleLbl="revTx" presStyleIdx="0" presStyleCnt="4"/>
      <dgm:spPr/>
    </dgm:pt>
    <dgm:pt modelId="{8054A925-88C8-49FB-A029-B6DE095EEE9D}" type="pres">
      <dgm:prSet presAssocID="{3DF78AFA-8143-40F1-A56C-AC7B30709155}" presName="vert1" presStyleCnt="0"/>
      <dgm:spPr/>
    </dgm:pt>
    <dgm:pt modelId="{74AA92FF-40D8-4AA6-A9EF-D7D55D38A6AF}" type="pres">
      <dgm:prSet presAssocID="{15140835-983C-4D6E-9181-EDB88E2C2ACA}" presName="thickLine" presStyleLbl="alignNode1" presStyleIdx="1" presStyleCnt="4"/>
      <dgm:spPr/>
    </dgm:pt>
    <dgm:pt modelId="{41DB380A-B70A-417B-9F0B-6ED8992C5DAD}" type="pres">
      <dgm:prSet presAssocID="{15140835-983C-4D6E-9181-EDB88E2C2ACA}" presName="horz1" presStyleCnt="0"/>
      <dgm:spPr/>
    </dgm:pt>
    <dgm:pt modelId="{3208536D-F092-403B-9276-04C19AC1E13B}" type="pres">
      <dgm:prSet presAssocID="{15140835-983C-4D6E-9181-EDB88E2C2ACA}" presName="tx1" presStyleLbl="revTx" presStyleIdx="1" presStyleCnt="4"/>
      <dgm:spPr/>
    </dgm:pt>
    <dgm:pt modelId="{4972E051-63B4-4CB7-8401-953AC2B966FD}" type="pres">
      <dgm:prSet presAssocID="{15140835-983C-4D6E-9181-EDB88E2C2ACA}" presName="vert1" presStyleCnt="0"/>
      <dgm:spPr/>
    </dgm:pt>
    <dgm:pt modelId="{B580E3AE-9D5B-466D-89CB-C90112FA1D09}" type="pres">
      <dgm:prSet presAssocID="{F33D8F81-245C-4936-AB87-9D88A7784BBC}" presName="thickLine" presStyleLbl="alignNode1" presStyleIdx="2" presStyleCnt="4"/>
      <dgm:spPr/>
    </dgm:pt>
    <dgm:pt modelId="{468FE235-05B2-4009-9386-90A118AA76DD}" type="pres">
      <dgm:prSet presAssocID="{F33D8F81-245C-4936-AB87-9D88A7784BBC}" presName="horz1" presStyleCnt="0"/>
      <dgm:spPr/>
    </dgm:pt>
    <dgm:pt modelId="{B5074BD5-FBB5-488D-9090-19512B224361}" type="pres">
      <dgm:prSet presAssocID="{F33D8F81-245C-4936-AB87-9D88A7784BBC}" presName="tx1" presStyleLbl="revTx" presStyleIdx="2" presStyleCnt="4"/>
      <dgm:spPr/>
    </dgm:pt>
    <dgm:pt modelId="{B90B90B8-3F2E-44E8-88EE-627CA46D5680}" type="pres">
      <dgm:prSet presAssocID="{F33D8F81-245C-4936-AB87-9D88A7784BBC}" presName="vert1" presStyleCnt="0"/>
      <dgm:spPr/>
    </dgm:pt>
    <dgm:pt modelId="{066171CC-28A4-4C09-8E5F-AEC118F7BB31}" type="pres">
      <dgm:prSet presAssocID="{BEA50D54-20C1-4138-85A8-7476A16D1F94}" presName="thickLine" presStyleLbl="alignNode1" presStyleIdx="3" presStyleCnt="4"/>
      <dgm:spPr/>
    </dgm:pt>
    <dgm:pt modelId="{AE440E4B-7590-4595-9DBB-BABDE2FDE7AB}" type="pres">
      <dgm:prSet presAssocID="{BEA50D54-20C1-4138-85A8-7476A16D1F94}" presName="horz1" presStyleCnt="0"/>
      <dgm:spPr/>
    </dgm:pt>
    <dgm:pt modelId="{01DA0340-9817-48FD-BAC9-7DB6363B454D}" type="pres">
      <dgm:prSet presAssocID="{BEA50D54-20C1-4138-85A8-7476A16D1F94}" presName="tx1" presStyleLbl="revTx" presStyleIdx="3" presStyleCnt="4"/>
      <dgm:spPr/>
    </dgm:pt>
    <dgm:pt modelId="{09B740CF-5292-401F-8A53-01C7D3929CBE}" type="pres">
      <dgm:prSet presAssocID="{BEA50D54-20C1-4138-85A8-7476A16D1F94}" presName="vert1" presStyleCnt="0"/>
      <dgm:spPr/>
    </dgm:pt>
  </dgm:ptLst>
  <dgm:cxnLst>
    <dgm:cxn modelId="{13FA7614-FA3F-43B5-9352-22367304EECA}" srcId="{10E96730-EA7B-48B5-8752-C5D82E0712EE}" destId="{F33D8F81-245C-4936-AB87-9D88A7784BBC}" srcOrd="2" destOrd="0" parTransId="{3E7495BB-5AAC-47ED-A271-4818E889E0A1}" sibTransId="{92D06EF2-E504-4E1E-A34A-6FBDB7593E95}"/>
    <dgm:cxn modelId="{A973601F-81F6-4F1C-834D-4D024DE575E4}" srcId="{10E96730-EA7B-48B5-8752-C5D82E0712EE}" destId="{BEA50D54-20C1-4138-85A8-7476A16D1F94}" srcOrd="3" destOrd="0" parTransId="{FB28B1A0-F6D7-4059-B146-C1E174A9FFFB}" sibTransId="{7A7D77E0-EF15-4CE8-8D82-64E81820D4C0}"/>
    <dgm:cxn modelId="{5293F426-B13E-48D1-A6E0-30B4A8F014CE}" type="presOf" srcId="{10E96730-EA7B-48B5-8752-C5D82E0712EE}" destId="{5B0A13F0-92DD-45CB-827F-FEE5457FAD90}" srcOrd="0" destOrd="0" presId="urn:microsoft.com/office/officeart/2008/layout/LinedList"/>
    <dgm:cxn modelId="{71282373-C2BF-4022-BFD4-153B90077D8F}" type="presOf" srcId="{BEA50D54-20C1-4138-85A8-7476A16D1F94}" destId="{01DA0340-9817-48FD-BAC9-7DB6363B454D}" srcOrd="0" destOrd="0" presId="urn:microsoft.com/office/officeart/2008/layout/LinedList"/>
    <dgm:cxn modelId="{C0CDDE7C-8E94-49F6-ADA3-3D2107F46EC1}" srcId="{10E96730-EA7B-48B5-8752-C5D82E0712EE}" destId="{3DF78AFA-8143-40F1-A56C-AC7B30709155}" srcOrd="0" destOrd="0" parTransId="{5D7EE1AF-B0F6-4504-AF8B-ABC200DAB628}" sibTransId="{DFFE01AA-801A-4EA1-B290-0D3F99A19C0F}"/>
    <dgm:cxn modelId="{F2552381-A68C-493D-91FC-AEC29103B557}" type="presOf" srcId="{F33D8F81-245C-4936-AB87-9D88A7784BBC}" destId="{B5074BD5-FBB5-488D-9090-19512B224361}" srcOrd="0" destOrd="0" presId="urn:microsoft.com/office/officeart/2008/layout/LinedList"/>
    <dgm:cxn modelId="{F6E84D95-D873-436A-A13A-DA5A66D2BBC6}" type="presOf" srcId="{3DF78AFA-8143-40F1-A56C-AC7B30709155}" destId="{FC51017C-5497-4D88-AC05-A185B50B7F20}" srcOrd="0" destOrd="0" presId="urn:microsoft.com/office/officeart/2008/layout/LinedList"/>
    <dgm:cxn modelId="{D76333D5-413C-40B4-9456-88DB29D689D5}" srcId="{10E96730-EA7B-48B5-8752-C5D82E0712EE}" destId="{15140835-983C-4D6E-9181-EDB88E2C2ACA}" srcOrd="1" destOrd="0" parTransId="{E0882454-84C5-4F0C-96A2-956C8E3B5197}" sibTransId="{7B0D6493-0FBD-4F46-B56C-7B26B7E39376}"/>
    <dgm:cxn modelId="{F9B058DD-583A-48CD-A11E-A32318F494AD}" type="presOf" srcId="{15140835-983C-4D6E-9181-EDB88E2C2ACA}" destId="{3208536D-F092-403B-9276-04C19AC1E13B}" srcOrd="0" destOrd="0" presId="urn:microsoft.com/office/officeart/2008/layout/LinedList"/>
    <dgm:cxn modelId="{E5C7749B-3354-4BA4-9B92-A27B931B003B}" type="presParOf" srcId="{5B0A13F0-92DD-45CB-827F-FEE5457FAD90}" destId="{DB664FC6-6D90-46D3-A6E8-E7788845D90D}" srcOrd="0" destOrd="0" presId="urn:microsoft.com/office/officeart/2008/layout/LinedList"/>
    <dgm:cxn modelId="{D52E1479-78F8-41AA-9DD8-58BC74968814}" type="presParOf" srcId="{5B0A13F0-92DD-45CB-827F-FEE5457FAD90}" destId="{1343290F-F079-4C2A-B529-3CF45EDE5957}" srcOrd="1" destOrd="0" presId="urn:microsoft.com/office/officeart/2008/layout/LinedList"/>
    <dgm:cxn modelId="{AE2BD7C0-5773-4958-B478-CB7762E6198F}" type="presParOf" srcId="{1343290F-F079-4C2A-B529-3CF45EDE5957}" destId="{FC51017C-5497-4D88-AC05-A185B50B7F20}" srcOrd="0" destOrd="0" presId="urn:microsoft.com/office/officeart/2008/layout/LinedList"/>
    <dgm:cxn modelId="{45A0353B-7FF3-44AE-9282-4DDBF78A26EB}" type="presParOf" srcId="{1343290F-F079-4C2A-B529-3CF45EDE5957}" destId="{8054A925-88C8-49FB-A029-B6DE095EEE9D}" srcOrd="1" destOrd="0" presId="urn:microsoft.com/office/officeart/2008/layout/LinedList"/>
    <dgm:cxn modelId="{7A7EDF3B-0062-4155-8C4B-0DA2B30BF626}" type="presParOf" srcId="{5B0A13F0-92DD-45CB-827F-FEE5457FAD90}" destId="{74AA92FF-40D8-4AA6-A9EF-D7D55D38A6AF}" srcOrd="2" destOrd="0" presId="urn:microsoft.com/office/officeart/2008/layout/LinedList"/>
    <dgm:cxn modelId="{8992A4AE-163E-47E9-B3F1-0CA0A6957F98}" type="presParOf" srcId="{5B0A13F0-92DD-45CB-827F-FEE5457FAD90}" destId="{41DB380A-B70A-417B-9F0B-6ED8992C5DAD}" srcOrd="3" destOrd="0" presId="urn:microsoft.com/office/officeart/2008/layout/LinedList"/>
    <dgm:cxn modelId="{11273839-5D25-480F-9E4E-A2738BE3E255}" type="presParOf" srcId="{41DB380A-B70A-417B-9F0B-6ED8992C5DAD}" destId="{3208536D-F092-403B-9276-04C19AC1E13B}" srcOrd="0" destOrd="0" presId="urn:microsoft.com/office/officeart/2008/layout/LinedList"/>
    <dgm:cxn modelId="{EE8007C6-49A7-45D3-B8E4-98CC949DC605}" type="presParOf" srcId="{41DB380A-B70A-417B-9F0B-6ED8992C5DAD}" destId="{4972E051-63B4-4CB7-8401-953AC2B966FD}" srcOrd="1" destOrd="0" presId="urn:microsoft.com/office/officeart/2008/layout/LinedList"/>
    <dgm:cxn modelId="{3A736CF1-0FDF-4376-896C-07A2727B9361}" type="presParOf" srcId="{5B0A13F0-92DD-45CB-827F-FEE5457FAD90}" destId="{B580E3AE-9D5B-466D-89CB-C90112FA1D09}" srcOrd="4" destOrd="0" presId="urn:microsoft.com/office/officeart/2008/layout/LinedList"/>
    <dgm:cxn modelId="{B0A68E49-5B8B-4908-A9D9-229DCDD3A171}" type="presParOf" srcId="{5B0A13F0-92DD-45CB-827F-FEE5457FAD90}" destId="{468FE235-05B2-4009-9386-90A118AA76DD}" srcOrd="5" destOrd="0" presId="urn:microsoft.com/office/officeart/2008/layout/LinedList"/>
    <dgm:cxn modelId="{04410E2F-171D-458A-9761-CF278C8D21C8}" type="presParOf" srcId="{468FE235-05B2-4009-9386-90A118AA76DD}" destId="{B5074BD5-FBB5-488D-9090-19512B224361}" srcOrd="0" destOrd="0" presId="urn:microsoft.com/office/officeart/2008/layout/LinedList"/>
    <dgm:cxn modelId="{3E41E73C-C46E-4062-A852-834C87F8CD50}" type="presParOf" srcId="{468FE235-05B2-4009-9386-90A118AA76DD}" destId="{B90B90B8-3F2E-44E8-88EE-627CA46D5680}" srcOrd="1" destOrd="0" presId="urn:microsoft.com/office/officeart/2008/layout/LinedList"/>
    <dgm:cxn modelId="{8738DEA9-5F12-4FA1-A438-891D3A31C9B0}" type="presParOf" srcId="{5B0A13F0-92DD-45CB-827F-FEE5457FAD90}" destId="{066171CC-28A4-4C09-8E5F-AEC118F7BB31}" srcOrd="6" destOrd="0" presId="urn:microsoft.com/office/officeart/2008/layout/LinedList"/>
    <dgm:cxn modelId="{37554537-2A5B-44D3-9212-29F19589F303}" type="presParOf" srcId="{5B0A13F0-92DD-45CB-827F-FEE5457FAD90}" destId="{AE440E4B-7590-4595-9DBB-BABDE2FDE7AB}" srcOrd="7" destOrd="0" presId="urn:microsoft.com/office/officeart/2008/layout/LinedList"/>
    <dgm:cxn modelId="{BB2FC0C7-84CB-4057-8043-8E4058D50F08}" type="presParOf" srcId="{AE440E4B-7590-4595-9DBB-BABDE2FDE7AB}" destId="{01DA0340-9817-48FD-BAC9-7DB6363B454D}" srcOrd="0" destOrd="0" presId="urn:microsoft.com/office/officeart/2008/layout/LinedList"/>
    <dgm:cxn modelId="{9232B240-3A1A-44FB-BE1D-5841DCBEF8B9}" type="presParOf" srcId="{AE440E4B-7590-4595-9DBB-BABDE2FDE7AB}" destId="{09B740CF-5292-401F-8A53-01C7D3929CB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2F149E-717F-486A-815B-2BB0E3DB731C}">
      <dsp:nvSpPr>
        <dsp:cNvPr id="0" name=""/>
        <dsp:cNvSpPr/>
      </dsp:nvSpPr>
      <dsp:spPr>
        <a:xfrm>
          <a:off x="0" y="19007"/>
          <a:ext cx="10058399" cy="1191754"/>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dirty="0"/>
            <a:t>Some other impacts within Proper Care are-</a:t>
          </a:r>
        </a:p>
      </dsp:txBody>
      <dsp:txXfrm>
        <a:off x="58177" y="77184"/>
        <a:ext cx="9942045" cy="1075400"/>
      </dsp:txXfrm>
    </dsp:sp>
    <dsp:sp modelId="{06B07643-247E-472F-BC71-F5EC4521885B}">
      <dsp:nvSpPr>
        <dsp:cNvPr id="0" name=""/>
        <dsp:cNvSpPr/>
      </dsp:nvSpPr>
      <dsp:spPr>
        <a:xfrm>
          <a:off x="0" y="1297162"/>
          <a:ext cx="10058399" cy="1191754"/>
        </a:xfrm>
        <a:prstGeom prst="roundRect">
          <a:avLst/>
        </a:prstGeom>
        <a:solidFill>
          <a:schemeClr val="accent5">
            <a:hueOff val="9300841"/>
            <a:satOff val="-3552"/>
            <a:lumOff val="-107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high morbidity and mortality have been increased </a:t>
          </a:r>
          <a:r>
            <a:rPr lang="en-US" sz="3000" kern="1200"/>
            <a:t>(Combes, Elliott and Skåtun, 2018).</a:t>
          </a:r>
        </a:p>
      </dsp:txBody>
      <dsp:txXfrm>
        <a:off x="58177" y="1355339"/>
        <a:ext cx="9942045" cy="1075400"/>
      </dsp:txXfrm>
    </dsp:sp>
    <dsp:sp modelId="{CE68CDE1-37F1-4A57-8804-A71E59474533}">
      <dsp:nvSpPr>
        <dsp:cNvPr id="0" name=""/>
        <dsp:cNvSpPr/>
      </dsp:nvSpPr>
      <dsp:spPr>
        <a:xfrm>
          <a:off x="0" y="2575317"/>
          <a:ext cx="10058399" cy="1191754"/>
        </a:xfrm>
        <a:prstGeom prst="roundRect">
          <a:avLst/>
        </a:prstGeom>
        <a:solidFill>
          <a:schemeClr val="accent5">
            <a:hueOff val="18601683"/>
            <a:satOff val="-7104"/>
            <a:lumOff val="-215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Young people are demotivated .</a:t>
          </a:r>
          <a:endParaRPr lang="en-US" sz="3000" kern="1200"/>
        </a:p>
      </dsp:txBody>
      <dsp:txXfrm>
        <a:off x="58177" y="2633494"/>
        <a:ext cx="9942045" cy="10754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00D669-3725-4E9B-AF7F-B23D299E6D29}">
      <dsp:nvSpPr>
        <dsp:cNvPr id="0" name=""/>
        <dsp:cNvSpPr/>
      </dsp:nvSpPr>
      <dsp:spPr>
        <a:xfrm>
          <a:off x="0" y="173938"/>
          <a:ext cx="6797675" cy="1760265"/>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US" sz="4400" kern="1200" dirty="0"/>
            <a:t>The rest of the impacts on Proper Care are-</a:t>
          </a:r>
        </a:p>
      </dsp:txBody>
      <dsp:txXfrm>
        <a:off x="85929" y="259867"/>
        <a:ext cx="6625817" cy="1588407"/>
      </dsp:txXfrm>
    </dsp:sp>
    <dsp:sp modelId="{0D5BF5FD-431A-416F-8A07-708EA4435752}">
      <dsp:nvSpPr>
        <dsp:cNvPr id="0" name=""/>
        <dsp:cNvSpPr/>
      </dsp:nvSpPr>
      <dsp:spPr>
        <a:xfrm>
          <a:off x="0" y="1934203"/>
          <a:ext cx="6797675" cy="35417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5826" tIns="74930" rIns="419608" bIns="74930" numCol="1" spcCol="1270" anchor="t" anchorCtr="0">
          <a:noAutofit/>
        </a:bodyPr>
        <a:lstStyle/>
        <a:p>
          <a:pPr marL="285750" lvl="1" indent="-285750" algn="l" defTabSz="2044700">
            <a:lnSpc>
              <a:spcPct val="90000"/>
            </a:lnSpc>
            <a:spcBef>
              <a:spcPct val="0"/>
            </a:spcBef>
            <a:spcAft>
              <a:spcPct val="20000"/>
            </a:spcAft>
            <a:buFont typeface="Wingdings" panose="05000000000000000000" pitchFamily="2" charset="2"/>
            <a:buChar char="v"/>
          </a:pPr>
          <a:r>
            <a:rPr lang="en-US" sz="4600" kern="1200" dirty="0"/>
            <a:t>Bear the crisis payment cost (</a:t>
          </a:r>
          <a:r>
            <a:rPr lang="en-US" sz="4600" kern="1200" dirty="0" err="1"/>
            <a:t>Nyamai</a:t>
          </a:r>
          <a:r>
            <a:rPr lang="en-US" sz="4600" kern="1200" dirty="0"/>
            <a:t>, 2021).</a:t>
          </a:r>
        </a:p>
        <a:p>
          <a:pPr marL="285750" lvl="1" indent="-285750" algn="l" defTabSz="2044700">
            <a:lnSpc>
              <a:spcPct val="90000"/>
            </a:lnSpc>
            <a:spcBef>
              <a:spcPct val="0"/>
            </a:spcBef>
            <a:spcAft>
              <a:spcPct val="20000"/>
            </a:spcAft>
            <a:buFont typeface="Wingdings" panose="05000000000000000000" pitchFamily="2" charset="2"/>
            <a:buChar char="v"/>
          </a:pPr>
          <a:r>
            <a:rPr lang="en-US" sz="4600" kern="1200" dirty="0"/>
            <a:t>Influence the organization’s performance</a:t>
          </a:r>
        </a:p>
      </dsp:txBody>
      <dsp:txXfrm>
        <a:off x="0" y="1934203"/>
        <a:ext cx="6797675" cy="354177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0C4F40-018A-46AD-A25E-621949F3F0A4}">
      <dsp:nvSpPr>
        <dsp:cNvPr id="0" name=""/>
        <dsp:cNvSpPr/>
      </dsp:nvSpPr>
      <dsp:spPr>
        <a:xfrm>
          <a:off x="0" y="1683222"/>
          <a:ext cx="6910387" cy="2009700"/>
        </a:xfrm>
        <a:prstGeom prst="rect">
          <a:avLst/>
        </a:prstGeom>
        <a:solidFill>
          <a:schemeClr val="lt1">
            <a:alpha val="90000"/>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6323" tIns="458216" rIns="536323" bIns="156464" numCol="1" spcCol="1270" anchor="t" anchorCtr="0">
          <a:noAutofit/>
        </a:bodyPr>
        <a:lstStyle/>
        <a:p>
          <a:pPr marL="228600" lvl="1" indent="-228600" algn="l" defTabSz="977900">
            <a:lnSpc>
              <a:spcPct val="90000"/>
            </a:lnSpc>
            <a:spcBef>
              <a:spcPct val="0"/>
            </a:spcBef>
            <a:spcAft>
              <a:spcPct val="15000"/>
            </a:spcAft>
            <a:buChar char="•"/>
          </a:pPr>
          <a:r>
            <a:rPr lang="en-US" sz="2200" kern="1200"/>
            <a:t>Environment</a:t>
          </a:r>
        </a:p>
        <a:p>
          <a:pPr marL="228600" lvl="1" indent="-228600" algn="l" defTabSz="977900">
            <a:lnSpc>
              <a:spcPct val="90000"/>
            </a:lnSpc>
            <a:spcBef>
              <a:spcPct val="0"/>
            </a:spcBef>
            <a:spcAft>
              <a:spcPct val="15000"/>
            </a:spcAft>
            <a:buChar char="•"/>
          </a:pPr>
          <a:r>
            <a:rPr lang="en-US" sz="2200" kern="1200"/>
            <a:t>Political Affairs</a:t>
          </a:r>
        </a:p>
        <a:p>
          <a:pPr marL="228600" lvl="1" indent="-228600" algn="l" defTabSz="977900">
            <a:lnSpc>
              <a:spcPct val="90000"/>
            </a:lnSpc>
            <a:spcBef>
              <a:spcPct val="0"/>
            </a:spcBef>
            <a:spcAft>
              <a:spcPct val="15000"/>
            </a:spcAft>
            <a:buChar char="•"/>
          </a:pPr>
          <a:r>
            <a:rPr lang="en-GB" sz="2200" kern="1200"/>
            <a:t>Methods of payment</a:t>
          </a:r>
          <a:endParaRPr lang="en-US" sz="2200" kern="1200"/>
        </a:p>
        <a:p>
          <a:pPr marL="228600" lvl="1" indent="-228600" algn="l" defTabSz="977900">
            <a:lnSpc>
              <a:spcPct val="90000"/>
            </a:lnSpc>
            <a:spcBef>
              <a:spcPct val="0"/>
            </a:spcBef>
            <a:spcAft>
              <a:spcPct val="15000"/>
            </a:spcAft>
            <a:buChar char="•"/>
          </a:pPr>
          <a:r>
            <a:rPr lang="en-GB" sz="2200" kern="1200"/>
            <a:t>People</a:t>
          </a:r>
          <a:endParaRPr lang="en-US" sz="2200" kern="1200"/>
        </a:p>
      </dsp:txBody>
      <dsp:txXfrm>
        <a:off x="0" y="1683222"/>
        <a:ext cx="6910387" cy="2009700"/>
      </dsp:txXfrm>
    </dsp:sp>
    <dsp:sp modelId="{748DF87B-6434-4D06-8B8A-9A03F6C2D76B}">
      <dsp:nvSpPr>
        <dsp:cNvPr id="0" name=""/>
        <dsp:cNvSpPr/>
      </dsp:nvSpPr>
      <dsp:spPr>
        <a:xfrm>
          <a:off x="345519" y="1358502"/>
          <a:ext cx="4837270" cy="649440"/>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2837" tIns="0" rIns="182837" bIns="0" numCol="1" spcCol="1270" anchor="ctr" anchorCtr="0">
          <a:noAutofit/>
        </a:bodyPr>
        <a:lstStyle/>
        <a:p>
          <a:pPr marL="0" lvl="0" indent="0" algn="l" defTabSz="977900">
            <a:lnSpc>
              <a:spcPct val="90000"/>
            </a:lnSpc>
            <a:spcBef>
              <a:spcPct val="0"/>
            </a:spcBef>
            <a:spcAft>
              <a:spcPct val="35000"/>
            </a:spcAft>
            <a:buNone/>
          </a:pPr>
          <a:r>
            <a:rPr lang="en-US" sz="2200" kern="1200"/>
            <a:t>The major factors are (Coccia, 2020) -</a:t>
          </a:r>
        </a:p>
      </dsp:txBody>
      <dsp:txXfrm>
        <a:off x="377222" y="1390205"/>
        <a:ext cx="4773864" cy="58603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664FC6-6D90-46D3-A6E8-E7788845D90D}">
      <dsp:nvSpPr>
        <dsp:cNvPr id="0" name=""/>
        <dsp:cNvSpPr/>
      </dsp:nvSpPr>
      <dsp:spPr>
        <a:xfrm>
          <a:off x="0" y="0"/>
          <a:ext cx="10058399"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C51017C-5497-4D88-AC05-A185B50B7F20}">
      <dsp:nvSpPr>
        <dsp:cNvPr id="0" name=""/>
        <dsp:cNvSpPr/>
      </dsp:nvSpPr>
      <dsp:spPr>
        <a:xfrm>
          <a:off x="0" y="0"/>
          <a:ext cx="10058399" cy="965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Aniyan, A., 2018. Absenteeism and Factors Affecting Absenteeism. </a:t>
          </a:r>
          <a:r>
            <a:rPr lang="en-US" sz="1900" i="1" kern="1200"/>
            <a:t>International Journal of Nursing &amp;amp; Midwifery Research</a:t>
          </a:r>
          <a:r>
            <a:rPr lang="en-US" sz="1900" kern="1200"/>
            <a:t>, 05(01), </a:t>
          </a:r>
        </a:p>
      </dsp:txBody>
      <dsp:txXfrm>
        <a:off x="0" y="0"/>
        <a:ext cx="10058399" cy="965957"/>
      </dsp:txXfrm>
    </dsp:sp>
    <dsp:sp modelId="{74AA92FF-40D8-4AA6-A9EF-D7D55D38A6AF}">
      <dsp:nvSpPr>
        <dsp:cNvPr id="0" name=""/>
        <dsp:cNvSpPr/>
      </dsp:nvSpPr>
      <dsp:spPr>
        <a:xfrm>
          <a:off x="0" y="965957"/>
          <a:ext cx="10058399"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208536D-F092-403B-9276-04C19AC1E13B}">
      <dsp:nvSpPr>
        <dsp:cNvPr id="0" name=""/>
        <dsp:cNvSpPr/>
      </dsp:nvSpPr>
      <dsp:spPr>
        <a:xfrm>
          <a:off x="0" y="965957"/>
          <a:ext cx="10058399" cy="965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Coccia, M., 2020. Fishbone Diagram for Technological Analysis and Foresight. </a:t>
          </a:r>
          <a:r>
            <a:rPr lang="en-US" sz="1900" i="1" kern="1200"/>
            <a:t>SSRN Electronic Journal</a:t>
          </a:r>
          <a:r>
            <a:rPr lang="en-US" sz="1900" kern="1200"/>
            <a:t>,.</a:t>
          </a:r>
        </a:p>
      </dsp:txBody>
      <dsp:txXfrm>
        <a:off x="0" y="965957"/>
        <a:ext cx="10058399" cy="965957"/>
      </dsp:txXfrm>
    </dsp:sp>
    <dsp:sp modelId="{B580E3AE-9D5B-466D-89CB-C90112FA1D09}">
      <dsp:nvSpPr>
        <dsp:cNvPr id="0" name=""/>
        <dsp:cNvSpPr/>
      </dsp:nvSpPr>
      <dsp:spPr>
        <a:xfrm>
          <a:off x="0" y="1931915"/>
          <a:ext cx="10058399"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5074BD5-FBB5-488D-9090-19512B224361}">
      <dsp:nvSpPr>
        <dsp:cNvPr id="0" name=""/>
        <dsp:cNvSpPr/>
      </dsp:nvSpPr>
      <dsp:spPr>
        <a:xfrm>
          <a:off x="0" y="1931915"/>
          <a:ext cx="10058399" cy="965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Combes, J., Elliott, R. and Skåtun, D., 2018. Hospital staff shortage: the role of the competitiveness of pay of different groups of nursing staff on staff shortage. </a:t>
          </a:r>
          <a:r>
            <a:rPr lang="en-US" sz="1900" i="1" kern="1200"/>
            <a:t>Applied Economics</a:t>
          </a:r>
          <a:r>
            <a:rPr lang="en-US" sz="1900" kern="1200"/>
            <a:t>, 50(60).</a:t>
          </a:r>
        </a:p>
      </dsp:txBody>
      <dsp:txXfrm>
        <a:off x="0" y="1931915"/>
        <a:ext cx="10058399" cy="965957"/>
      </dsp:txXfrm>
    </dsp:sp>
    <dsp:sp modelId="{066171CC-28A4-4C09-8E5F-AEC118F7BB31}">
      <dsp:nvSpPr>
        <dsp:cNvPr id="0" name=""/>
        <dsp:cNvSpPr/>
      </dsp:nvSpPr>
      <dsp:spPr>
        <a:xfrm>
          <a:off x="0" y="2897873"/>
          <a:ext cx="10058399"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1DA0340-9817-48FD-BAC9-7DB6363B454D}">
      <dsp:nvSpPr>
        <dsp:cNvPr id="0" name=""/>
        <dsp:cNvSpPr/>
      </dsp:nvSpPr>
      <dsp:spPr>
        <a:xfrm>
          <a:off x="0" y="2897873"/>
          <a:ext cx="10058399" cy="965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Nyamai, D., 2021. Refugee Education: Embracing Collaborative Learning to Manage Staff Shortage Crisis in Camp-Based Learning Institutions. </a:t>
          </a:r>
          <a:r>
            <a:rPr lang="en-US" sz="1900" i="1" kern="1200"/>
            <a:t>Academia Letters</a:t>
          </a:r>
          <a:r>
            <a:rPr lang="en-US" sz="1900" kern="1200"/>
            <a:t>,.</a:t>
          </a:r>
        </a:p>
      </dsp:txBody>
      <dsp:txXfrm>
        <a:off x="0" y="2897873"/>
        <a:ext cx="10058399" cy="96595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F7F098F-D7BB-4FDE-8229-2150C563190C}" type="datetimeFigureOut">
              <a:rPr lang="en-GB" smtClean="0"/>
              <a:t>09/07/2022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B19F48-7647-4A53-9E9C-A9AB917C6970}" type="slidenum">
              <a:rPr lang="en-GB" smtClean="0"/>
              <a:t>‹#›</a:t>
            </a:fld>
            <a:endParaRPr lang="en-GB"/>
          </a:p>
        </p:txBody>
      </p:sp>
    </p:spTree>
    <p:extLst>
      <p:ext uri="{BB962C8B-B14F-4D97-AF65-F5344CB8AC3E}">
        <p14:creationId xmlns:p14="http://schemas.microsoft.com/office/powerpoint/2010/main" val="29231118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FB19F48-7647-4A53-9E9C-A9AB917C6970}" type="slidenum">
              <a:rPr lang="en-GB" smtClean="0"/>
              <a:t>1</a:t>
            </a:fld>
            <a:endParaRPr lang="en-GB"/>
          </a:p>
        </p:txBody>
      </p:sp>
    </p:spTree>
    <p:extLst>
      <p:ext uri="{BB962C8B-B14F-4D97-AF65-F5344CB8AC3E}">
        <p14:creationId xmlns:p14="http://schemas.microsoft.com/office/powerpoint/2010/main" val="2141464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Staff shortage issue is currently faced by the health and social care </a:t>
            </a:r>
            <a:r>
              <a:rPr lang="en-US" dirty="0" err="1"/>
              <a:t>organisations</a:t>
            </a:r>
            <a:r>
              <a:rPr lang="en-US" dirty="0"/>
              <a:t> in the UK, including ‘Proper Care’ which is an adult care centre. NHS hospitals and other care </a:t>
            </a:r>
            <a:r>
              <a:rPr lang="en-US" dirty="0" err="1"/>
              <a:t>centres</a:t>
            </a:r>
            <a:r>
              <a:rPr lang="en-US" dirty="0"/>
              <a:t> are reporting this issue. So here the nature and impact of the issue, a PESTEL analysis, cause and effect analysis and solutions to absenteeism are discussed concisely. </a:t>
            </a:r>
          </a:p>
          <a:p>
            <a:endParaRPr lang="en-US" dirty="0"/>
          </a:p>
          <a:p>
            <a:endParaRPr lang="en-GB" dirty="0"/>
          </a:p>
        </p:txBody>
      </p:sp>
      <p:sp>
        <p:nvSpPr>
          <p:cNvPr id="4" name="Slide Number Placeholder 3"/>
          <p:cNvSpPr>
            <a:spLocks noGrp="1"/>
          </p:cNvSpPr>
          <p:nvPr>
            <p:ph type="sldNum" sz="quarter" idx="10"/>
          </p:nvPr>
        </p:nvSpPr>
        <p:spPr/>
        <p:txBody>
          <a:bodyPr/>
          <a:lstStyle/>
          <a:p>
            <a:fld id="{AFB19F48-7647-4A53-9E9C-A9AB917C6970}" type="slidenum">
              <a:rPr lang="en-GB" smtClean="0"/>
              <a:t>2</a:t>
            </a:fld>
            <a:endParaRPr lang="en-GB"/>
          </a:p>
        </p:txBody>
      </p:sp>
    </p:spTree>
    <p:extLst>
      <p:ext uri="{BB962C8B-B14F-4D97-AF65-F5344CB8AC3E}">
        <p14:creationId xmlns:p14="http://schemas.microsoft.com/office/powerpoint/2010/main" val="35128754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staff of Proper Care in the UK are leaving the organization and because of that a shortage of nurses and other staff have been increased. There is a big gap between the demand and supply of skilled staff. The impacts of the staff shortage are-</a:t>
            </a:r>
          </a:p>
          <a:p>
            <a:r>
              <a:rPr lang="en-US" dirty="0"/>
              <a:t>•	This issue's impact on the patient admitted in Proper Care is huge. They are not receiving proper and premium quality services from the existing staff because of a shortage of care providers. </a:t>
            </a:r>
          </a:p>
          <a:p>
            <a:r>
              <a:rPr lang="en-US" dirty="0"/>
              <a:t>•	The turnover rate of the Proper Care will increase gradually. </a:t>
            </a:r>
          </a:p>
          <a:p>
            <a:endParaRPr lang="en-GB" dirty="0"/>
          </a:p>
        </p:txBody>
      </p:sp>
      <p:sp>
        <p:nvSpPr>
          <p:cNvPr id="4" name="Slide Number Placeholder 3"/>
          <p:cNvSpPr>
            <a:spLocks noGrp="1"/>
          </p:cNvSpPr>
          <p:nvPr>
            <p:ph type="sldNum" sz="quarter" idx="10"/>
          </p:nvPr>
        </p:nvSpPr>
        <p:spPr/>
        <p:txBody>
          <a:bodyPr/>
          <a:lstStyle/>
          <a:p>
            <a:fld id="{AFB19F48-7647-4A53-9E9C-A9AB917C6970}" type="slidenum">
              <a:rPr lang="en-GB" smtClean="0"/>
              <a:t>3</a:t>
            </a:fld>
            <a:endParaRPr lang="en-GB"/>
          </a:p>
        </p:txBody>
      </p:sp>
    </p:spTree>
    <p:extLst>
      <p:ext uri="{BB962C8B-B14F-4D97-AF65-F5344CB8AC3E}">
        <p14:creationId xmlns:p14="http://schemas.microsoft.com/office/powerpoint/2010/main" val="6299081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Because of nurse and other staff shortages,  high morbidity and mortality have been shown. The effect is similar in the case of Proper Care as well.</a:t>
            </a:r>
          </a:p>
          <a:p>
            <a:r>
              <a:rPr lang="en-US" dirty="0"/>
              <a:t>•	Burnout syndrome is very commonly faced by the organization as the staff are facing extreme stress.</a:t>
            </a:r>
          </a:p>
          <a:p>
            <a:r>
              <a:rPr lang="en-US" dirty="0"/>
              <a:t>•	Young people are demotivated to complete graduation in nursing nowadays.</a:t>
            </a:r>
          </a:p>
          <a:p>
            <a:endParaRPr lang="en-GB" dirty="0"/>
          </a:p>
        </p:txBody>
      </p:sp>
      <p:sp>
        <p:nvSpPr>
          <p:cNvPr id="4" name="Slide Number Placeholder 3"/>
          <p:cNvSpPr>
            <a:spLocks noGrp="1"/>
          </p:cNvSpPr>
          <p:nvPr>
            <p:ph type="sldNum" sz="quarter" idx="10"/>
          </p:nvPr>
        </p:nvSpPr>
        <p:spPr/>
        <p:txBody>
          <a:bodyPr/>
          <a:lstStyle/>
          <a:p>
            <a:fld id="{AFB19F48-7647-4A53-9E9C-A9AB917C6970}" type="slidenum">
              <a:rPr lang="en-GB" smtClean="0"/>
              <a:t>4</a:t>
            </a:fld>
            <a:endParaRPr lang="en-GB"/>
          </a:p>
        </p:txBody>
      </p:sp>
    </p:spTree>
    <p:extLst>
      <p:ext uri="{BB962C8B-B14F-4D97-AF65-F5344CB8AC3E}">
        <p14:creationId xmlns:p14="http://schemas.microsoft.com/office/powerpoint/2010/main" val="10127718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The care </a:t>
            </a:r>
            <a:r>
              <a:rPr lang="en-US" dirty="0" err="1"/>
              <a:t>centres</a:t>
            </a:r>
            <a:r>
              <a:rPr lang="en-US" dirty="0"/>
              <a:t> should have to bear the crisis payment cost because they are hiring employees for high wages due to shortage. </a:t>
            </a:r>
          </a:p>
          <a:p>
            <a:r>
              <a:rPr lang="en-US" dirty="0"/>
              <a:t>•	Ultimately these impacts will influence the organization’s performance. </a:t>
            </a:r>
          </a:p>
          <a:p>
            <a:endParaRPr lang="en-GB" dirty="0"/>
          </a:p>
        </p:txBody>
      </p:sp>
      <p:sp>
        <p:nvSpPr>
          <p:cNvPr id="4" name="Slide Number Placeholder 3"/>
          <p:cNvSpPr>
            <a:spLocks noGrp="1"/>
          </p:cNvSpPr>
          <p:nvPr>
            <p:ph type="sldNum" sz="quarter" idx="10"/>
          </p:nvPr>
        </p:nvSpPr>
        <p:spPr/>
        <p:txBody>
          <a:bodyPr/>
          <a:lstStyle/>
          <a:p>
            <a:fld id="{AFB19F48-7647-4A53-9E9C-A9AB917C6970}" type="slidenum">
              <a:rPr lang="en-GB" smtClean="0"/>
              <a:t>5</a:t>
            </a:fld>
            <a:endParaRPr lang="en-GB"/>
          </a:p>
        </p:txBody>
      </p:sp>
    </p:spTree>
    <p:extLst>
      <p:ext uri="{BB962C8B-B14F-4D97-AF65-F5344CB8AC3E}">
        <p14:creationId xmlns:p14="http://schemas.microsoft.com/office/powerpoint/2010/main" val="18303298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an evaluation of macro economic factors that affect the organization “Proper Care” under NHS. </a:t>
            </a:r>
          </a:p>
          <a:p>
            <a:pPr marL="171450" indent="-171450">
              <a:buFont typeface="Wingdings" panose="05000000000000000000" pitchFamily="2" charset="2"/>
              <a:buChar char="v"/>
            </a:pPr>
            <a:r>
              <a:rPr lang="en-US" dirty="0"/>
              <a:t>Political: Because of Brexit, organizations including Proper Care, and NHS are facing various issues majorly shortage of staff. The EU has stopped to supply skilled and efficient employees,  that’s why the UK is facing this challenge. </a:t>
            </a:r>
          </a:p>
          <a:p>
            <a:pPr marL="171450" indent="-171450">
              <a:buFont typeface="Wingdings" panose="05000000000000000000" pitchFamily="2" charset="2"/>
              <a:buChar char="v"/>
            </a:pPr>
            <a:r>
              <a:rPr lang="en-US" dirty="0"/>
              <a:t>Economic: After an economic crash in 2008, the country the UK has been facing difficulties.  So the health care sector is trying to balance this by reducing the wages of the employees. So they are leaving the organization. </a:t>
            </a:r>
          </a:p>
          <a:p>
            <a:pPr marL="171450" indent="-171450">
              <a:buFont typeface="Wingdings" panose="05000000000000000000" pitchFamily="2" charset="2"/>
              <a:buChar char="v"/>
            </a:pPr>
            <a:r>
              <a:rPr lang="en-US" dirty="0"/>
              <a:t>Social: As the population's mortality has decreased,  the number of older people is increasing. With that their health issues are increasing. </a:t>
            </a:r>
          </a:p>
          <a:p>
            <a:pPr marL="171450" indent="-171450">
              <a:buFont typeface="Wingdings" panose="05000000000000000000" pitchFamily="2" charset="2"/>
              <a:buChar char="v"/>
            </a:pPr>
            <a:r>
              <a:rPr lang="en-US" dirty="0"/>
              <a:t>Technology: Technological development is a positive factor for the health sector. The organization can provide improved service,  medications etc.</a:t>
            </a:r>
          </a:p>
          <a:p>
            <a:pPr marL="171450" indent="-171450">
              <a:buFont typeface="Wingdings" panose="05000000000000000000" pitchFamily="2" charset="2"/>
              <a:buChar char="v"/>
            </a:pPr>
            <a:r>
              <a:rPr lang="en-US" dirty="0"/>
              <a:t>Environmental: Environmental factors are sensitive, and the organization has to try to control the management system. </a:t>
            </a:r>
          </a:p>
          <a:p>
            <a:pPr marL="171450" indent="-171450">
              <a:buFont typeface="Wingdings" panose="05000000000000000000" pitchFamily="2" charset="2"/>
              <a:buChar char="v"/>
            </a:pPr>
            <a:r>
              <a:rPr lang="en-US" dirty="0"/>
              <a:t>Legal: The patients and their families may take legal action if they don't receive good quality services. </a:t>
            </a:r>
          </a:p>
          <a:p>
            <a:endParaRPr lang="en-GB" dirty="0"/>
          </a:p>
          <a:p>
            <a:endParaRPr lang="en-US" dirty="0"/>
          </a:p>
          <a:p>
            <a:endParaRPr lang="en-GB" dirty="0"/>
          </a:p>
          <a:p>
            <a:endParaRPr lang="en-US" dirty="0"/>
          </a:p>
          <a:p>
            <a:endParaRPr lang="en-GB" dirty="0"/>
          </a:p>
        </p:txBody>
      </p:sp>
      <p:sp>
        <p:nvSpPr>
          <p:cNvPr id="4" name="Slide Number Placeholder 3"/>
          <p:cNvSpPr>
            <a:spLocks noGrp="1"/>
          </p:cNvSpPr>
          <p:nvPr>
            <p:ph type="sldNum" sz="quarter" idx="10"/>
          </p:nvPr>
        </p:nvSpPr>
        <p:spPr/>
        <p:txBody>
          <a:bodyPr/>
          <a:lstStyle/>
          <a:p>
            <a:fld id="{AFB19F48-7647-4A53-9E9C-A9AB917C6970}" type="slidenum">
              <a:rPr lang="en-GB" smtClean="0"/>
              <a:t>6</a:t>
            </a:fld>
            <a:endParaRPr lang="en-GB"/>
          </a:p>
        </p:txBody>
      </p:sp>
    </p:spTree>
    <p:extLst>
      <p:ext uri="{BB962C8B-B14F-4D97-AF65-F5344CB8AC3E}">
        <p14:creationId xmlns:p14="http://schemas.microsoft.com/office/powerpoint/2010/main" val="24542392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Cause and effect analysis is analyzing the underlying factors behind a specific issue and it is done generally before identifying a solution. </a:t>
            </a:r>
          </a:p>
          <a:p>
            <a:r>
              <a:rPr lang="en-US" dirty="0"/>
              <a:t>Four factors cause this issue. </a:t>
            </a:r>
            <a:endParaRPr lang="en-GB" dirty="0"/>
          </a:p>
        </p:txBody>
      </p:sp>
      <p:sp>
        <p:nvSpPr>
          <p:cNvPr id="4" name="Slide Number Placeholder 3"/>
          <p:cNvSpPr>
            <a:spLocks noGrp="1"/>
          </p:cNvSpPr>
          <p:nvPr>
            <p:ph type="sldNum" sz="quarter" idx="10"/>
          </p:nvPr>
        </p:nvSpPr>
        <p:spPr/>
        <p:txBody>
          <a:bodyPr/>
          <a:lstStyle/>
          <a:p>
            <a:fld id="{AFB19F48-7647-4A53-9E9C-A9AB917C6970}" type="slidenum">
              <a:rPr lang="en-GB" smtClean="0"/>
              <a:t>7</a:t>
            </a:fld>
            <a:endParaRPr lang="en-GB"/>
          </a:p>
        </p:txBody>
      </p:sp>
    </p:spTree>
    <p:extLst>
      <p:ext uri="{BB962C8B-B14F-4D97-AF65-F5344CB8AC3E}">
        <p14:creationId xmlns:p14="http://schemas.microsoft.com/office/powerpoint/2010/main" val="21531679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and these are-</a:t>
            </a:r>
          </a:p>
          <a:p>
            <a:r>
              <a:rPr lang="en-US" dirty="0"/>
              <a:t>• Environment: Environmental factors like the nature of the work environment can change the decision of the staff. Extreme stress, job dissatisfaction, burnout syndrome etc. can make this issue happen.</a:t>
            </a:r>
          </a:p>
          <a:p>
            <a:r>
              <a:rPr lang="en-US" dirty="0"/>
              <a:t>•</a:t>
            </a:r>
            <a:r>
              <a:rPr lang="en-US" baseline="0" dirty="0"/>
              <a:t> </a:t>
            </a:r>
            <a:r>
              <a:rPr lang="en-US" dirty="0"/>
              <a:t>Political Affairs: Leaving the European Union is a factor that affects the staff shortage issue because they are not providing great staff right now.</a:t>
            </a:r>
          </a:p>
          <a:p>
            <a:r>
              <a:rPr lang="en-US" dirty="0"/>
              <a:t>• Methods of payment: Low payment is another factor that demotivates the staff.</a:t>
            </a:r>
          </a:p>
          <a:p>
            <a:r>
              <a:rPr lang="en-US" dirty="0"/>
              <a:t>•</a:t>
            </a:r>
            <a:r>
              <a:rPr lang="en-US" baseline="0" dirty="0"/>
              <a:t> </a:t>
            </a:r>
            <a:r>
              <a:rPr lang="en-US" dirty="0"/>
              <a:t>People: The age of nurses are increasing and new nurses are not being made by the nursing schools because of limitation.</a:t>
            </a:r>
          </a:p>
          <a:p>
            <a:endParaRPr lang="en-US" dirty="0"/>
          </a:p>
          <a:p>
            <a:endParaRPr lang="en-GB" dirty="0"/>
          </a:p>
        </p:txBody>
      </p:sp>
      <p:sp>
        <p:nvSpPr>
          <p:cNvPr id="4" name="Slide Number Placeholder 3"/>
          <p:cNvSpPr>
            <a:spLocks noGrp="1"/>
          </p:cNvSpPr>
          <p:nvPr>
            <p:ph type="sldNum" sz="quarter" idx="10"/>
          </p:nvPr>
        </p:nvSpPr>
        <p:spPr/>
        <p:txBody>
          <a:bodyPr/>
          <a:lstStyle/>
          <a:p>
            <a:fld id="{AFB19F48-7647-4A53-9E9C-A9AB917C6970}" type="slidenum">
              <a:rPr lang="en-GB" smtClean="0"/>
              <a:t>8</a:t>
            </a:fld>
            <a:endParaRPr lang="en-GB"/>
          </a:p>
        </p:txBody>
      </p:sp>
    </p:spTree>
    <p:extLst>
      <p:ext uri="{BB962C8B-B14F-4D97-AF65-F5344CB8AC3E}">
        <p14:creationId xmlns:p14="http://schemas.microsoft.com/office/powerpoint/2010/main" val="17641536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management of Proper Care can undertake the following measures to resolve the issue of absenteeism within the organization.</a:t>
            </a:r>
          </a:p>
          <a:p>
            <a:endParaRPr lang="en-US" dirty="0"/>
          </a:p>
          <a:p>
            <a:r>
              <a:rPr lang="en-US" dirty="0"/>
              <a:t>•	Execution of a psychological wellness program can make the staff valued in the organization.</a:t>
            </a:r>
          </a:p>
          <a:p>
            <a:r>
              <a:rPr lang="en-US" dirty="0"/>
              <a:t>•	Offering days off and vacations can relieve the staff from acute stress.</a:t>
            </a:r>
          </a:p>
          <a:p>
            <a:r>
              <a:rPr lang="en-US" dirty="0"/>
              <a:t>•	Flexibility in time can make the employees inspired to utilize the optimum productivity.</a:t>
            </a:r>
          </a:p>
          <a:p>
            <a:endParaRPr lang="en-GB" dirty="0"/>
          </a:p>
        </p:txBody>
      </p:sp>
      <p:sp>
        <p:nvSpPr>
          <p:cNvPr id="4" name="Slide Number Placeholder 3"/>
          <p:cNvSpPr>
            <a:spLocks noGrp="1"/>
          </p:cNvSpPr>
          <p:nvPr>
            <p:ph type="sldNum" sz="quarter" idx="10"/>
          </p:nvPr>
        </p:nvSpPr>
        <p:spPr/>
        <p:txBody>
          <a:bodyPr/>
          <a:lstStyle/>
          <a:p>
            <a:fld id="{AFB19F48-7647-4A53-9E9C-A9AB917C6970}" type="slidenum">
              <a:rPr lang="en-GB" smtClean="0"/>
              <a:t>9</a:t>
            </a:fld>
            <a:endParaRPr lang="en-GB"/>
          </a:p>
        </p:txBody>
      </p:sp>
    </p:spTree>
    <p:extLst>
      <p:ext uri="{BB962C8B-B14F-4D97-AF65-F5344CB8AC3E}">
        <p14:creationId xmlns:p14="http://schemas.microsoft.com/office/powerpoint/2010/main" val="6626056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Legal practices and improving the morale can make the staff motivated to come off. </a:t>
            </a:r>
          </a:p>
          <a:p>
            <a:r>
              <a:rPr lang="en-US" dirty="0"/>
              <a:t>•	Professional development plan execution and job satisfaction are worked as the factor of employee engagement. </a:t>
            </a:r>
          </a:p>
          <a:p>
            <a:endParaRPr lang="en-GB" dirty="0"/>
          </a:p>
        </p:txBody>
      </p:sp>
      <p:sp>
        <p:nvSpPr>
          <p:cNvPr id="4" name="Slide Number Placeholder 3"/>
          <p:cNvSpPr>
            <a:spLocks noGrp="1"/>
          </p:cNvSpPr>
          <p:nvPr>
            <p:ph type="sldNum" sz="quarter" idx="10"/>
          </p:nvPr>
        </p:nvSpPr>
        <p:spPr/>
        <p:txBody>
          <a:bodyPr/>
          <a:lstStyle/>
          <a:p>
            <a:fld id="{AFB19F48-7647-4A53-9E9C-A9AB917C6970}" type="slidenum">
              <a:rPr lang="en-GB" smtClean="0"/>
              <a:t>10</a:t>
            </a:fld>
            <a:endParaRPr lang="en-GB"/>
          </a:p>
        </p:txBody>
      </p:sp>
    </p:spTree>
    <p:extLst>
      <p:ext uri="{BB962C8B-B14F-4D97-AF65-F5344CB8AC3E}">
        <p14:creationId xmlns:p14="http://schemas.microsoft.com/office/powerpoint/2010/main" val="24358411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manage this critical issue in the UK,  the health care organizations can first identify the impacts of staff shortage on the organization and the whole country’s economy. Then the external elements can be assessed to understand the major factors of facing this issue. By using the fishbone diagram, the cause and effect analysis and solution for absenteeism have been done.</a:t>
            </a:r>
          </a:p>
          <a:p>
            <a:endParaRPr lang="en-US" dirty="0"/>
          </a:p>
          <a:p>
            <a:endParaRPr lang="en-GB" dirty="0"/>
          </a:p>
        </p:txBody>
      </p:sp>
      <p:sp>
        <p:nvSpPr>
          <p:cNvPr id="4" name="Slide Number Placeholder 3"/>
          <p:cNvSpPr>
            <a:spLocks noGrp="1"/>
          </p:cNvSpPr>
          <p:nvPr>
            <p:ph type="sldNum" sz="quarter" idx="10"/>
          </p:nvPr>
        </p:nvSpPr>
        <p:spPr/>
        <p:txBody>
          <a:bodyPr/>
          <a:lstStyle/>
          <a:p>
            <a:fld id="{AFB19F48-7647-4A53-9E9C-A9AB917C6970}" type="slidenum">
              <a:rPr lang="en-GB" smtClean="0"/>
              <a:t>11</a:t>
            </a:fld>
            <a:endParaRPr lang="en-GB"/>
          </a:p>
        </p:txBody>
      </p:sp>
    </p:spTree>
    <p:extLst>
      <p:ext uri="{BB962C8B-B14F-4D97-AF65-F5344CB8AC3E}">
        <p14:creationId xmlns:p14="http://schemas.microsoft.com/office/powerpoint/2010/main" val="21668133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FB19F48-7647-4A53-9E9C-A9AB917C6970}" type="slidenum">
              <a:rPr lang="en-GB" smtClean="0"/>
              <a:t>12</a:t>
            </a:fld>
            <a:endParaRPr lang="en-GB"/>
          </a:p>
        </p:txBody>
      </p:sp>
    </p:spTree>
    <p:extLst>
      <p:ext uri="{BB962C8B-B14F-4D97-AF65-F5344CB8AC3E}">
        <p14:creationId xmlns:p14="http://schemas.microsoft.com/office/powerpoint/2010/main" val="34133068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BDF68E2-58F2-4D09-BE8B-E3BD06533059}" type="datetimeFigureOut">
              <a:rPr lang="en-US" smtClean="0"/>
              <a:t>7/9/22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105182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8FC5F6-F338-4AE4-BB23-26385BCFC423}" type="datetimeFigureOut">
              <a:rPr lang="en-US" smtClean="0"/>
              <a:t>7/9/22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113E31D-E2AB-40D1-8B51-AFA5AFEF393A}" type="slidenum">
              <a:rPr lang="en-US" smtClean="0"/>
              <a:t>‹#›</a:t>
            </a:fld>
            <a:endParaRPr lang="en-US" dirty="0"/>
          </a:p>
        </p:txBody>
      </p:sp>
    </p:spTree>
    <p:extLst>
      <p:ext uri="{BB962C8B-B14F-4D97-AF65-F5344CB8AC3E}">
        <p14:creationId xmlns:p14="http://schemas.microsoft.com/office/powerpoint/2010/main" val="29464384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0EBB0C4-6273-4C6E-B9BD-2EDC30F1CD52}" type="datetimeFigureOut">
              <a:rPr lang="en-US" smtClean="0"/>
              <a:t>7/9/22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522875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8"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9AB4D41-86C1-4908-B66A-0B50CEB3BF29}" type="datetimeFigureOut">
              <a:rPr lang="en-US" smtClean="0"/>
              <a:t>7/9/22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9721274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6426E2C-56C1-4E0D-A793-0088A7FDD37E}" type="datetimeFigureOut">
              <a:rPr lang="en-US" smtClean="0"/>
              <a:t>7/9/22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7882539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8C39B41-D8B5-4052-B551-9B5525EAA8B6}" type="datetimeFigureOut">
              <a:rPr lang="en-US" smtClean="0"/>
              <a:t>7/9/22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0084853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4D94136C-8742-45B2-AF27-D93DF72833A9}" type="datetimeFigureOut">
              <a:rPr lang="en-US" smtClean="0"/>
              <a:t>7/9/22</a:t>
            </a:fld>
            <a:endParaRPr lang="en-US" dirty="0"/>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3773070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32ABBEA6-7C60-4B02-AE87-00D78D8422AF}" type="datetimeFigureOut">
              <a:rPr lang="en-US" smtClean="0"/>
              <a:t>7/9/22</a:t>
            </a:fld>
            <a:endParaRPr lang="en-US" dirty="0"/>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7494848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9CAD897-D46E-4AD2-BD9B-49DD3E640873}" type="datetimeFigureOut">
              <a:rPr lang="en-US" smtClean="0"/>
              <a:t>7/9/22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41896094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E2D6473-DF6D-4702-B328-E0DD40540A4E}" type="datetimeFigureOut">
              <a:rPr lang="en-US" smtClean="0"/>
              <a:t>7/9/22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6789365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26F7E3A-B166-407D-9866-32884E7D5B37}" type="datetimeFigureOut">
              <a:rPr lang="en-US" smtClean="0"/>
              <a:t>7/9/22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4976420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91985" cy="6648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98624D31-43A5-475A-80CF-332C9F6DCF35}" type="datetimeFigureOut">
              <a:rPr lang="en-US" smtClean="0"/>
              <a:t>7/9/22</a:t>
            </a:fld>
            <a:endParaRPr lang="en-US" dirty="0"/>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4FAB73BC-B049-4115-A692-8D63A059BFB8}" type="slidenum">
              <a:rPr lang="en-US" smtClean="0"/>
              <a:pPr/>
              <a:t>‹#›</a:t>
            </a:fld>
            <a:endParaRPr lang="en-US" dirty="0"/>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93272033"/>
      </p:ext>
    </p:extLst>
  </p:cSld>
  <p:clrMap bg1="lt1" tx1="dk1" bg2="lt2" tx2="dk2" accent1="accent1" accent2="accent2" accent3="accent3" accent4="accent4" accent5="accent5" accent6="accent6" hlink="hlink" folHlink="folHlink"/>
  <p:sldLayoutIdLst>
    <p:sldLayoutId id="2147483698" r:id="rId1"/>
    <p:sldLayoutId id="2147483699" r:id="rId2"/>
    <p:sldLayoutId id="2147483700" r:id="rId3"/>
    <p:sldLayoutId id="2147483701" r:id="rId4"/>
    <p:sldLayoutId id="2147483702" r:id="rId5"/>
    <p:sldLayoutId id="2147483703" r:id="rId6"/>
    <p:sldLayoutId id="2147483704" r:id="rId7"/>
    <p:sldLayoutId id="2147483705" r:id="rId8"/>
    <p:sldLayoutId id="2147483706" r:id="rId9"/>
    <p:sldLayoutId id="2147483707" r:id="rId10"/>
    <p:sldLayoutId id="2147483708" r:id="rId11"/>
  </p:sldLayoutIdLst>
  <p:hf sldNum="0" hdr="0" ftr="0" dt="0"/>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sv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microsoft.com/office/2007/relationships/hdphoto" Target="../media/hdphoto1.wdp"/></Relationships>
</file>

<file path=ppt/slides/_rels/slide7.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CC3CB7B7-20BB-49EA-92E0-B4E7B357DC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6" name="Straight Connector 25">
            <a:extLst>
              <a:ext uri="{FF2B5EF4-FFF2-40B4-BE49-F238E27FC236}">
                <a16:creationId xmlns:a16="http://schemas.microsoft.com/office/drawing/2014/main" id="{B61D0B36-9EC4-4BBA-99D6-18104549D1B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44603" y="4325112"/>
            <a:ext cx="71323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ctrTitle"/>
          </p:nvPr>
        </p:nvSpPr>
        <p:spPr>
          <a:xfrm>
            <a:off x="3836504" y="758952"/>
            <a:ext cx="7319175" cy="3566160"/>
          </a:xfrm>
        </p:spPr>
        <p:txBody>
          <a:bodyPr numCol="1">
            <a:normAutofit/>
          </a:bodyPr>
          <a:lstStyle/>
          <a:p>
            <a:r>
              <a:rPr lang="en-US" sz="3800" b="1" dirty="0" err="1"/>
              <a:t>Programme</a:t>
            </a:r>
            <a:r>
              <a:rPr lang="en-US" sz="3800" b="1" dirty="0"/>
              <a:t>: Certificate of Higher Education in Skills for the Workplace &amp; Health and Social Care</a:t>
            </a:r>
            <a:br>
              <a:rPr lang="en-US" sz="3800" b="1" dirty="0"/>
            </a:br>
            <a:br>
              <a:rPr lang="en-US" sz="3800" b="1" dirty="0"/>
            </a:br>
            <a:r>
              <a:rPr lang="en-US" sz="3800" b="1" dirty="0"/>
              <a:t>Module: Problem Solving and Decision Making</a:t>
            </a:r>
            <a:endParaRPr lang="en-GB" sz="3800" b="1" dirty="0"/>
          </a:p>
        </p:txBody>
      </p:sp>
      <p:sp>
        <p:nvSpPr>
          <p:cNvPr id="3" name="Subtitle 2"/>
          <p:cNvSpPr>
            <a:spLocks noGrp="1"/>
          </p:cNvSpPr>
          <p:nvPr>
            <p:ph type="subTitle" idx="1"/>
          </p:nvPr>
        </p:nvSpPr>
        <p:spPr>
          <a:xfrm>
            <a:off x="3836504" y="4455620"/>
            <a:ext cx="7321946" cy="1143000"/>
          </a:xfrm>
        </p:spPr>
        <p:txBody>
          <a:bodyPr>
            <a:normAutofit fontScale="92500" lnSpcReduction="10000"/>
          </a:bodyPr>
          <a:lstStyle/>
          <a:p>
            <a:r>
              <a:rPr lang="en-GB" b="1" dirty="0"/>
              <a:t>Module code: BMSW 4004 </a:t>
            </a:r>
          </a:p>
          <a:p>
            <a:r>
              <a:rPr lang="en-GB" b="1" dirty="0"/>
              <a:t>Student Name/ </a:t>
            </a:r>
            <a:r>
              <a:rPr lang="en-GB" b="1" dirty="0" err="1"/>
              <a:t>id:Margarita</a:t>
            </a:r>
            <a:r>
              <a:rPr lang="en-GB" b="1" dirty="0"/>
              <a:t> Chaparova/2123016 </a:t>
            </a:r>
          </a:p>
        </p:txBody>
      </p:sp>
      <p:pic>
        <p:nvPicPr>
          <p:cNvPr id="19" name="Graphic 6" descr="Diploma Roll">
            <a:extLst>
              <a:ext uri="{FF2B5EF4-FFF2-40B4-BE49-F238E27FC236}">
                <a16:creationId xmlns:a16="http://schemas.microsoft.com/office/drawing/2014/main" id="{55E873EF-43E8-90F1-AC77-02C2627E607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29818" y="1944907"/>
            <a:ext cx="2449486" cy="2449486"/>
          </a:xfrm>
          <a:prstGeom prst="rect">
            <a:avLst/>
          </a:prstGeom>
        </p:spPr>
      </p:pic>
      <p:sp>
        <p:nvSpPr>
          <p:cNvPr id="28" name="Rectangle 27">
            <a:extLst>
              <a:ext uri="{FF2B5EF4-FFF2-40B4-BE49-F238E27FC236}">
                <a16:creationId xmlns:a16="http://schemas.microsoft.com/office/drawing/2014/main" id="{85C909AF-B613-4306-9156-A389D915BC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12192001" cy="6599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a:extLst>
              <a:ext uri="{FF2B5EF4-FFF2-40B4-BE49-F238E27FC236}">
                <a16:creationId xmlns:a16="http://schemas.microsoft.com/office/drawing/2014/main" id="{289E419A-B5AE-415E-9CB5-E7592EBCB4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5572328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iterate>
                                    <p:tmPct val="10000"/>
                                  </p:iterate>
                                  <p:childTnLst>
                                    <p:set>
                                      <p:cBhvr>
                                        <p:cTn id="6" dur="1" fill="hold">
                                          <p:stCondLst>
                                            <p:cond delay="0"/>
                                          </p:stCondLst>
                                        </p:cTn>
                                        <p:tgtEl>
                                          <p:spTgt spid="19"/>
                                        </p:tgtEl>
                                        <p:attrNameLst>
                                          <p:attrName>style.visibility</p:attrName>
                                        </p:attrNameLst>
                                      </p:cBhvr>
                                      <p:to>
                                        <p:strVal val="visible"/>
                                      </p:to>
                                    </p:set>
                                    <p:animEffect transition="in" filter="fade">
                                      <p:cBhvr>
                                        <p:cTn id="7" dur="700"/>
                                        <p:tgtEl>
                                          <p:spTgt spid="19"/>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par>
                                <p:cTn id="11" presetID="10" presetClass="entr" presetSubtype="0" fill="hold" grpId="0" nodeType="withEffect">
                                  <p:stCondLst>
                                    <p:cond delay="1000"/>
                                  </p:stCondLst>
                                  <p:iterate>
                                    <p:tmPct val="10000"/>
                                  </p:iterate>
                                  <p:childTnLst>
                                    <p:set>
                                      <p:cBhvr>
                                        <p:cTn id="12" dur="1" fill="hold">
                                          <p:stCondLst>
                                            <p:cond delay="0"/>
                                          </p:stCondLst>
                                        </p:cTn>
                                        <p:tgtEl>
                                          <p:spTgt spid="2"/>
                                        </p:tgtEl>
                                        <p:attrNameLst>
                                          <p:attrName>style.visibility</p:attrName>
                                        </p:attrNameLst>
                                      </p:cBhvr>
                                      <p:to>
                                        <p:strVal val="visible"/>
                                      </p:to>
                                    </p:set>
                                    <p:animEffect transition="in" filter="fade">
                                      <p:cBhvr>
                                        <p:cTn id="13" dur="700"/>
                                        <p:tgtEl>
                                          <p:spTgt spid="2"/>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1500"/>
                                  </p:stCondLst>
                                  <p:iterate>
                                    <p:tmPct val="10000"/>
                                  </p:iterate>
                                  <p:childTnLst>
                                    <p:set>
                                      <p:cBhvr>
                                        <p:cTn id="17" dur="1" fill="hold">
                                          <p:stCondLst>
                                            <p:cond delay="0"/>
                                          </p:stCondLst>
                                        </p:cTn>
                                        <p:tgtEl>
                                          <p:spTgt spid="3">
                                            <p:txEl>
                                              <p:pRg st="1" end="1"/>
                                            </p:txEl>
                                          </p:spTgt>
                                        </p:tgtEl>
                                        <p:attrNameLst>
                                          <p:attrName>style.visibility</p:attrName>
                                        </p:attrNameLst>
                                      </p:cBhvr>
                                      <p:to>
                                        <p:strVal val="visible"/>
                                      </p:to>
                                    </p:set>
                                    <p:animEffect transition="in" filter="fade">
                                      <p:cBhvr>
                                        <p:cTn id="18"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Introduction</a:t>
            </a:r>
            <a:endParaRPr lang="en-GB" dirty="0"/>
          </a:p>
        </p:txBody>
      </p:sp>
      <p:sp>
        <p:nvSpPr>
          <p:cNvPr id="5" name="Content Placeholder 4"/>
          <p:cNvSpPr>
            <a:spLocks noGrp="1"/>
          </p:cNvSpPr>
          <p:nvPr>
            <p:ph idx="1"/>
          </p:nvPr>
        </p:nvSpPr>
        <p:spPr>
          <a:xfrm>
            <a:off x="1097280" y="2294020"/>
            <a:ext cx="10058400" cy="3575073"/>
          </a:xfrm>
        </p:spPr>
        <p:txBody>
          <a:bodyPr>
            <a:normAutofit fontScale="77500" lnSpcReduction="20000"/>
          </a:bodyPr>
          <a:lstStyle/>
          <a:p>
            <a:pPr algn="just">
              <a:lnSpc>
                <a:spcPct val="150000"/>
              </a:lnSpc>
            </a:pPr>
            <a:r>
              <a:rPr lang="en-US" sz="2400" dirty="0"/>
              <a:t>The scenario of this assessment highlights the challenge of full time equivalent (FTE) stuff in the health and social care sector.</a:t>
            </a:r>
          </a:p>
          <a:p>
            <a:pPr algn="just">
              <a:lnSpc>
                <a:spcPct val="150000"/>
              </a:lnSpc>
            </a:pPr>
            <a:r>
              <a:rPr lang="en-US" sz="2400" dirty="0"/>
              <a:t>Considering such shortage of stuff in UK healthcare sector, this presentation will highlight the nature and impact of the stuff shortage on healthcare organizations under NHS, undertake a PESTLE analysis in order to evaluate the external environmental impact on the shortage, undertake a cause and effect analysis using the Fishbone Diagram and also provide alternative solutions to absenteeism.</a:t>
            </a:r>
          </a:p>
          <a:p>
            <a:pPr algn="just">
              <a:lnSpc>
                <a:spcPct val="150000"/>
              </a:lnSpc>
            </a:pPr>
            <a:r>
              <a:rPr lang="en-US" sz="2400" dirty="0"/>
              <a:t>The discussion will be made considering ‘Proper Care’ an adult care center in the UK.</a:t>
            </a:r>
          </a:p>
        </p:txBody>
      </p:sp>
    </p:spTree>
    <p:extLst>
      <p:ext uri="{BB962C8B-B14F-4D97-AF65-F5344CB8AC3E}">
        <p14:creationId xmlns:p14="http://schemas.microsoft.com/office/powerpoint/2010/main" val="7626680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36748E2-1414-45C6-81ED-B2E62DD737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11685" y="634946"/>
            <a:ext cx="5127171" cy="1450757"/>
          </a:xfrm>
        </p:spPr>
        <p:txBody>
          <a:bodyPr vert="horz" lIns="91440" tIns="45720" rIns="91440" bIns="45720" rtlCol="0" anchor="b">
            <a:normAutofit fontScale="90000"/>
          </a:bodyPr>
          <a:lstStyle/>
          <a:p>
            <a:r>
              <a:rPr lang="en-US" sz="3700" dirty="0"/>
              <a:t>The nature and impact of the staff shortage issue on Proper Care</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745132" y="645106"/>
            <a:ext cx="5247747" cy="5247747"/>
          </a:xfrm>
          <a:prstGeom prst="rect">
            <a:avLst/>
          </a:prstGeom>
        </p:spPr>
      </p:pic>
      <p:cxnSp>
        <p:nvCxnSpPr>
          <p:cNvPr id="12" name="Straight Connector 11">
            <a:extLst>
              <a:ext uri="{FF2B5EF4-FFF2-40B4-BE49-F238E27FC236}">
                <a16:creationId xmlns:a16="http://schemas.microsoft.com/office/drawing/2014/main" id="{2D7E4852-2A91-42C1-8C75-34DF3751E4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11684" y="2086188"/>
            <a:ext cx="474880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5" name="Rectangle 4"/>
          <p:cNvSpPr/>
          <p:nvPr/>
        </p:nvSpPr>
        <p:spPr>
          <a:xfrm>
            <a:off x="6411684" y="2198914"/>
            <a:ext cx="5127172" cy="3670180"/>
          </a:xfrm>
          <a:prstGeom prst="rect">
            <a:avLst/>
          </a:prstGeom>
        </p:spPr>
        <p:txBody>
          <a:bodyPr vert="horz" lIns="0" tIns="45720" rIns="0" bIns="45720" rtlCol="0" anchor="ctr">
            <a:normAutofit/>
          </a:bodyPr>
          <a:lstStyle/>
          <a:p>
            <a:pPr defTabSz="914400">
              <a:lnSpc>
                <a:spcPct val="90000"/>
              </a:lnSpc>
              <a:spcAft>
                <a:spcPts val="600"/>
              </a:spcAft>
              <a:buClr>
                <a:schemeClr val="accent1"/>
              </a:buClr>
              <a:buFont typeface="Calibri" panose="020F0502020204030204" pitchFamily="34" charset="0"/>
            </a:pPr>
            <a:r>
              <a:rPr lang="en-US" sz="2800" dirty="0">
                <a:solidFill>
                  <a:schemeClr val="tx1">
                    <a:lumMod val="75000"/>
                    <a:lumOff val="25000"/>
                  </a:schemeClr>
                </a:solidFill>
              </a:rPr>
              <a:t>The impacts of the staff shortage-</a:t>
            </a:r>
          </a:p>
          <a:p>
            <a:pPr marL="285750" indent="-285750" defTabSz="914400">
              <a:lnSpc>
                <a:spcPct val="90000"/>
              </a:lnSpc>
              <a:spcAft>
                <a:spcPts val="600"/>
              </a:spcAft>
              <a:buClr>
                <a:schemeClr val="accent1"/>
              </a:buClr>
              <a:buFont typeface="Wingdings" panose="05000000000000000000" pitchFamily="2" charset="2"/>
              <a:buChar char="v"/>
            </a:pPr>
            <a:r>
              <a:rPr lang="en-US" sz="2800" dirty="0">
                <a:solidFill>
                  <a:schemeClr val="tx1">
                    <a:lumMod val="75000"/>
                    <a:lumOff val="25000"/>
                  </a:schemeClr>
                </a:solidFill>
              </a:rPr>
              <a:t>This issue's impact on the patient is huge.</a:t>
            </a:r>
          </a:p>
          <a:p>
            <a:pPr marL="285750" indent="-285750" defTabSz="914400">
              <a:lnSpc>
                <a:spcPct val="90000"/>
              </a:lnSpc>
              <a:spcAft>
                <a:spcPts val="600"/>
              </a:spcAft>
              <a:buClr>
                <a:schemeClr val="accent1"/>
              </a:buClr>
              <a:buFont typeface="Wingdings" panose="05000000000000000000" pitchFamily="2" charset="2"/>
              <a:buChar char="v"/>
            </a:pPr>
            <a:r>
              <a:rPr lang="en-US" sz="2800" dirty="0">
                <a:solidFill>
                  <a:schemeClr val="tx1">
                    <a:lumMod val="75000"/>
                    <a:lumOff val="25000"/>
                  </a:schemeClr>
                </a:solidFill>
              </a:rPr>
              <a:t>The turnover rate of the organization will increase gradually (Combes, Elliott and </a:t>
            </a:r>
            <a:r>
              <a:rPr lang="en-US" sz="2800" dirty="0" err="1">
                <a:solidFill>
                  <a:schemeClr val="tx1">
                    <a:lumMod val="75000"/>
                    <a:lumOff val="25000"/>
                  </a:schemeClr>
                </a:solidFill>
              </a:rPr>
              <a:t>Skåtun</a:t>
            </a:r>
            <a:r>
              <a:rPr lang="en-US" sz="2800" dirty="0">
                <a:solidFill>
                  <a:schemeClr val="tx1">
                    <a:lumMod val="75000"/>
                    <a:lumOff val="25000"/>
                  </a:schemeClr>
                </a:solidFill>
              </a:rPr>
              <a:t>, 2018)</a:t>
            </a:r>
          </a:p>
        </p:txBody>
      </p:sp>
      <p:sp>
        <p:nvSpPr>
          <p:cNvPr id="14" name="Rectangle 13">
            <a:extLst>
              <a:ext uri="{FF2B5EF4-FFF2-40B4-BE49-F238E27FC236}">
                <a16:creationId xmlns:a16="http://schemas.microsoft.com/office/drawing/2014/main" id="{54308465-3CAC-4219-A8D5-368A1CFCA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281532E4-FF18-4707-B987-B543B1B7F3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4023432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97280" y="286603"/>
            <a:ext cx="10058400" cy="1450757"/>
          </a:xfrm>
        </p:spPr>
        <p:txBody>
          <a:bodyPr>
            <a:normAutofit/>
          </a:bodyPr>
          <a:lstStyle/>
          <a:p>
            <a:r>
              <a:rPr lang="en-US" dirty="0"/>
              <a:t>The impact of the staff shortage issue on Proper Care</a:t>
            </a:r>
            <a:endParaRPr lang="en-GB" dirty="0"/>
          </a:p>
        </p:txBody>
      </p:sp>
      <p:graphicFrame>
        <p:nvGraphicFramePr>
          <p:cNvPr id="5" name="Content Placeholder 2">
            <a:extLst>
              <a:ext uri="{FF2B5EF4-FFF2-40B4-BE49-F238E27FC236}">
                <a16:creationId xmlns:a16="http://schemas.microsoft.com/office/drawing/2014/main" id="{71B6EC5D-1A84-7D55-C31E-45240AC0645E}"/>
              </a:ext>
            </a:extLst>
          </p:cNvPr>
          <p:cNvGraphicFramePr>
            <a:graphicFrameLocks noGrp="1"/>
          </p:cNvGraphicFramePr>
          <p:nvPr>
            <p:ph idx="1"/>
            <p:extLst>
              <p:ext uri="{D42A27DB-BD31-4B8C-83A1-F6EECF244321}">
                <p14:modId xmlns:p14="http://schemas.microsoft.com/office/powerpoint/2010/main" val="1719773471"/>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871105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7F93CB3-555F-4601-A486-59E82D9E81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62F2601-C4CE-4B73-A162-D5A14E5191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92370" y="516835"/>
            <a:ext cx="3084844" cy="5772840"/>
          </a:xfrm>
        </p:spPr>
        <p:txBody>
          <a:bodyPr anchor="ctr">
            <a:normAutofit/>
          </a:bodyPr>
          <a:lstStyle/>
          <a:p>
            <a:r>
              <a:rPr lang="en-US" sz="3600">
                <a:solidFill>
                  <a:srgbClr val="FFFFFF"/>
                </a:solidFill>
              </a:rPr>
              <a:t>The impact of the staff shortage issue</a:t>
            </a:r>
            <a:endParaRPr lang="en-GB" sz="3600">
              <a:solidFill>
                <a:srgbClr val="FFFFFF"/>
              </a:solidFill>
            </a:endParaRPr>
          </a:p>
        </p:txBody>
      </p:sp>
      <p:sp>
        <p:nvSpPr>
          <p:cNvPr id="13" name="Rectangle 12">
            <a:extLst>
              <a:ext uri="{FF2B5EF4-FFF2-40B4-BE49-F238E27FC236}">
                <a16:creationId xmlns:a16="http://schemas.microsoft.com/office/drawing/2014/main" id="{3FAE6B79-0440-457F-9036-C4C3042254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27BB3A22-693C-5315-1B98-A160FF5D0B42}"/>
              </a:ext>
            </a:extLst>
          </p:cNvPr>
          <p:cNvGraphicFramePr>
            <a:graphicFrameLocks noGrp="1"/>
          </p:cNvGraphicFramePr>
          <p:nvPr>
            <p:ph idx="1"/>
            <p:extLst>
              <p:ext uri="{D42A27DB-BD31-4B8C-83A1-F6EECF244321}">
                <p14:modId xmlns:p14="http://schemas.microsoft.com/office/powerpoint/2010/main" val="2001638780"/>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366948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F6C9D135-2BF4-4694-8732-88EEE18AA8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4" name="Rectangle 33">
            <a:extLst>
              <a:ext uri="{FF2B5EF4-FFF2-40B4-BE49-F238E27FC236}">
                <a16:creationId xmlns:a16="http://schemas.microsoft.com/office/drawing/2014/main" id="{F778FCE6-4D20-4A9A-90B4-C948024EB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36" name="Straight Connector 35">
            <a:extLst>
              <a:ext uri="{FF2B5EF4-FFF2-40B4-BE49-F238E27FC236}">
                <a16:creationId xmlns:a16="http://schemas.microsoft.com/office/drawing/2014/main" id="{FBCBF307-3BC6-4D33-BC45-E7DADD14F2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38" name="Rectangle 37">
            <a:extLst>
              <a:ext uri="{FF2B5EF4-FFF2-40B4-BE49-F238E27FC236}">
                <a16:creationId xmlns:a16="http://schemas.microsoft.com/office/drawing/2014/main" id="{A9C77DBE-43B2-4580-9C81-52DE557B75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a:p>
        </p:txBody>
      </p:sp>
      <p:pic>
        <p:nvPicPr>
          <p:cNvPr id="4" name="Content Placeholder 3"/>
          <p:cNvPicPr>
            <a:picLocks noGrp="1" noChangeAspect="1"/>
          </p:cNvPicPr>
          <p:nvPr>
            <p:ph idx="1"/>
          </p:nvPr>
        </p:nvPicPr>
        <p:blipFill>
          <a:blip r:embed="rId3">
            <a:extLst>
              <a:ext uri="{BEBA8EAE-BF5A-486C-A8C5-ECC9F3942E4B}">
                <a14:imgProps xmlns:a14="http://schemas.microsoft.com/office/drawing/2010/main">
                  <a14:imgLayer r:embed="rId4">
                    <a14:imgEffect>
                      <a14:colorTemperature colorTemp="11200"/>
                    </a14:imgEffect>
                  </a14:imgLayer>
                </a14:imgProps>
              </a:ext>
              <a:ext uri="{28A0092B-C50C-407E-A947-70E740481C1C}">
                <a14:useLocalDpi xmlns:a14="http://schemas.microsoft.com/office/drawing/2010/main" val="0"/>
              </a:ext>
            </a:extLst>
          </a:blip>
          <a:stretch>
            <a:fillRect/>
          </a:stretch>
        </p:blipFill>
        <p:spPr>
          <a:xfrm>
            <a:off x="633999" y="1248206"/>
            <a:ext cx="6275667" cy="4361588"/>
          </a:xfrm>
          <a:prstGeom prst="rect">
            <a:avLst/>
          </a:prstGeom>
        </p:spPr>
      </p:pic>
      <p:sp>
        <p:nvSpPr>
          <p:cNvPr id="40" name="Rectangle 39">
            <a:extLst>
              <a:ext uri="{FF2B5EF4-FFF2-40B4-BE49-F238E27FC236}">
                <a16:creationId xmlns:a16="http://schemas.microsoft.com/office/drawing/2014/main" id="{AE2EEEB7-07F4-4B3C-A872-E13A22D844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7613486" y="0"/>
            <a:ext cx="4584734"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096885" y="929148"/>
            <a:ext cx="3659246" cy="3907733"/>
          </a:xfrm>
        </p:spPr>
        <p:txBody>
          <a:bodyPr vert="horz" lIns="91440" tIns="45720" rIns="91440" bIns="45720" rtlCol="0" anchor="b">
            <a:normAutofit fontScale="90000"/>
          </a:bodyPr>
          <a:lstStyle/>
          <a:p>
            <a:pPr marL="571500" indent="-571500">
              <a:buFont typeface="Wingdings" panose="05000000000000000000" pitchFamily="2" charset="2"/>
              <a:buChar char="§"/>
            </a:pPr>
            <a:r>
              <a:rPr lang="en-US" sz="4400" dirty="0">
                <a:solidFill>
                  <a:srgbClr val="FFFFFF"/>
                </a:solidFill>
              </a:rPr>
              <a:t>PESTEL Analysis-</a:t>
            </a:r>
            <a:br>
              <a:rPr lang="en-US" sz="4400" dirty="0">
                <a:solidFill>
                  <a:srgbClr val="FFFFFF"/>
                </a:solidFill>
              </a:rPr>
            </a:br>
            <a:r>
              <a:rPr lang="en-US" sz="3600" dirty="0">
                <a:solidFill>
                  <a:srgbClr val="FFFFFF"/>
                </a:solidFill>
              </a:rPr>
              <a:t>macro economic factors that affect the organization “Proper Care” under NHS</a:t>
            </a:r>
            <a:endParaRPr lang="en-US" sz="4400" dirty="0">
              <a:solidFill>
                <a:srgbClr val="FFFFFF"/>
              </a:solidFill>
            </a:endParaRPr>
          </a:p>
        </p:txBody>
      </p:sp>
      <p:sp>
        <p:nvSpPr>
          <p:cNvPr id="42" name="Rectangle 41">
            <a:extLst>
              <a:ext uri="{FF2B5EF4-FFF2-40B4-BE49-F238E27FC236}">
                <a16:creationId xmlns:a16="http://schemas.microsoft.com/office/drawing/2014/main" id="{BD33F139-16D4-4A34-9C64-4B22E8E82E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06" y="0"/>
            <a:ext cx="6400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3439214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Cause and Effect Analysis of Proper Care Using Fishbone Diagram</a:t>
            </a:r>
            <a:endParaRPr lang="en-GB" dirty="0"/>
          </a:p>
        </p:txBody>
      </p:sp>
      <p:pic>
        <p:nvPicPr>
          <p:cNvPr id="46" name="Content Placeholder 45"/>
          <p:cNvPicPr>
            <a:picLocks noGrp="1" noChangeAspect="1"/>
          </p:cNvPicPr>
          <p:nvPr>
            <p:ph idx="1"/>
          </p:nvPr>
        </p:nvPicPr>
        <p:blipFill rotWithShape="1">
          <a:blip r:embed="rId3"/>
          <a:srcRect t="8286" b="12520"/>
          <a:stretch/>
        </p:blipFill>
        <p:spPr>
          <a:xfrm>
            <a:off x="2948940" y="2068829"/>
            <a:ext cx="6126480" cy="3051811"/>
          </a:xfrm>
          <a:prstGeom prst="rect">
            <a:avLst/>
          </a:prstGeom>
        </p:spPr>
      </p:pic>
      <p:sp>
        <p:nvSpPr>
          <p:cNvPr id="5" name="TextBox 4">
            <a:extLst>
              <a:ext uri="{FF2B5EF4-FFF2-40B4-BE49-F238E27FC236}">
                <a16:creationId xmlns:a16="http://schemas.microsoft.com/office/drawing/2014/main" id="{3D283664-E965-A96C-0090-3EA94F993260}"/>
              </a:ext>
            </a:extLst>
          </p:cNvPr>
          <p:cNvSpPr txBox="1"/>
          <p:nvPr/>
        </p:nvSpPr>
        <p:spPr>
          <a:xfrm>
            <a:off x="2694384" y="5452109"/>
            <a:ext cx="6864191" cy="461665"/>
          </a:xfrm>
          <a:prstGeom prst="rect">
            <a:avLst/>
          </a:prstGeom>
          <a:noFill/>
        </p:spPr>
        <p:txBody>
          <a:bodyPr wrap="square">
            <a:spAutoFit/>
          </a:bodyPr>
          <a:lstStyle/>
          <a:p>
            <a:pPr marL="285750" indent="-285750">
              <a:buFont typeface="Arial" panose="020B0604020202020204" pitchFamily="34" charset="0"/>
              <a:buChar char="•"/>
            </a:pPr>
            <a:r>
              <a:rPr lang="en-US" sz="2400" dirty="0"/>
              <a:t>Evaluate the core factors behind a specific problem.  </a:t>
            </a:r>
            <a:endParaRPr lang="en-GB" sz="2400" dirty="0"/>
          </a:p>
        </p:txBody>
      </p:sp>
    </p:spTree>
    <p:extLst>
      <p:ext uri="{BB962C8B-B14F-4D97-AF65-F5344CB8AC3E}">
        <p14:creationId xmlns:p14="http://schemas.microsoft.com/office/powerpoint/2010/main" val="15550190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64FCE9E-A376-414F-95B1-C02F6C5148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8177212" y="634946"/>
            <a:ext cx="3372529" cy="5055904"/>
          </a:xfrm>
        </p:spPr>
        <p:txBody>
          <a:bodyPr anchor="ctr">
            <a:normAutofit/>
          </a:bodyPr>
          <a:lstStyle/>
          <a:p>
            <a:r>
              <a:rPr lang="en-US" dirty="0"/>
              <a:t>The major factors</a:t>
            </a:r>
            <a:endParaRPr lang="en-GB" dirty="0"/>
          </a:p>
        </p:txBody>
      </p:sp>
      <p:cxnSp>
        <p:nvCxnSpPr>
          <p:cNvPr id="13" name="Straight Connector 12">
            <a:extLst>
              <a:ext uri="{FF2B5EF4-FFF2-40B4-BE49-F238E27FC236}">
                <a16:creationId xmlns:a16="http://schemas.microsoft.com/office/drawing/2014/main" id="{761268BD-9257-48B7-818B-4308B2F3FE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56978" y="1791298"/>
            <a:ext cx="0" cy="274320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5" name="Rectangle 14">
            <a:extLst>
              <a:ext uri="{FF2B5EF4-FFF2-40B4-BE49-F238E27FC236}">
                <a16:creationId xmlns:a16="http://schemas.microsoft.com/office/drawing/2014/main" id="{0CE7FC60-AA8B-4DC7-A486-360C9E0C3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a:extLst>
              <a:ext uri="{FF2B5EF4-FFF2-40B4-BE49-F238E27FC236}">
                <a16:creationId xmlns:a16="http://schemas.microsoft.com/office/drawing/2014/main" id="{42C2A53C-C79D-4840-86D1-96104D51A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7" name="Content Placeholder 4">
            <a:extLst>
              <a:ext uri="{FF2B5EF4-FFF2-40B4-BE49-F238E27FC236}">
                <a16:creationId xmlns:a16="http://schemas.microsoft.com/office/drawing/2014/main" id="{51F019B0-6174-F90D-F1DE-23DEF601D00D}"/>
              </a:ext>
            </a:extLst>
          </p:cNvPr>
          <p:cNvGraphicFramePr>
            <a:graphicFrameLocks noGrp="1"/>
          </p:cNvGraphicFramePr>
          <p:nvPr>
            <p:ph idx="1"/>
            <p:extLst>
              <p:ext uri="{D42A27DB-BD31-4B8C-83A1-F6EECF244321}">
                <p14:modId xmlns:p14="http://schemas.microsoft.com/office/powerpoint/2010/main" val="1896008315"/>
              </p:ext>
            </p:extLst>
          </p:nvPr>
        </p:nvGraphicFramePr>
        <p:xfrm>
          <a:off x="633413" y="639763"/>
          <a:ext cx="6910387" cy="50514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extBox 8">
            <a:extLst>
              <a:ext uri="{FF2B5EF4-FFF2-40B4-BE49-F238E27FC236}">
                <a16:creationId xmlns:a16="http://schemas.microsoft.com/office/drawing/2014/main" id="{C27B0FD1-95A8-2C54-8F18-E70F07DFB55E}"/>
              </a:ext>
            </a:extLst>
          </p:cNvPr>
          <p:cNvSpPr txBox="1"/>
          <p:nvPr/>
        </p:nvSpPr>
        <p:spPr>
          <a:xfrm>
            <a:off x="633412" y="634946"/>
            <a:ext cx="10339385" cy="954107"/>
          </a:xfrm>
          <a:prstGeom prst="rect">
            <a:avLst/>
          </a:prstGeom>
          <a:noFill/>
        </p:spPr>
        <p:txBody>
          <a:bodyPr wrap="square">
            <a:spAutoFit/>
          </a:bodyPr>
          <a:lstStyle/>
          <a:p>
            <a:pPr algn="ctr"/>
            <a:r>
              <a:rPr lang="en-US" sz="2800" dirty="0"/>
              <a:t>Cause and Effect Analysis of Proper Care Using Fishbone Diagram (Cont.)</a:t>
            </a:r>
            <a:endParaRPr lang="en-GB" sz="2800" dirty="0"/>
          </a:p>
        </p:txBody>
      </p:sp>
    </p:spTree>
    <p:extLst>
      <p:ext uri="{BB962C8B-B14F-4D97-AF65-F5344CB8AC3E}">
        <p14:creationId xmlns:p14="http://schemas.microsoft.com/office/powerpoint/2010/main" val="33491608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An evaluation of alternative solutions to absenteeism in Proper Care</a:t>
            </a:r>
            <a:endParaRPr lang="en-GB" dirty="0"/>
          </a:p>
        </p:txBody>
      </p:sp>
      <p:sp>
        <p:nvSpPr>
          <p:cNvPr id="5" name="Content Placeholder 4"/>
          <p:cNvSpPr>
            <a:spLocks noGrp="1"/>
          </p:cNvSpPr>
          <p:nvPr>
            <p:ph idx="1"/>
          </p:nvPr>
        </p:nvSpPr>
        <p:spPr>
          <a:xfrm>
            <a:off x="1097280" y="2252132"/>
            <a:ext cx="10058400" cy="3616961"/>
          </a:xfrm>
        </p:spPr>
        <p:txBody>
          <a:bodyPr>
            <a:normAutofit/>
          </a:bodyPr>
          <a:lstStyle/>
          <a:p>
            <a:pPr>
              <a:lnSpc>
                <a:spcPct val="150000"/>
              </a:lnSpc>
              <a:buFont typeface="Wingdings" panose="05000000000000000000" pitchFamily="2" charset="2"/>
              <a:buChar char="v"/>
            </a:pPr>
            <a:r>
              <a:rPr lang="en-US" sz="2800" dirty="0"/>
              <a:t>The Management of Proper Care should focus on the following measures to resolve absenteeism</a:t>
            </a:r>
          </a:p>
          <a:p>
            <a:pPr lvl="2">
              <a:lnSpc>
                <a:spcPct val="150000"/>
              </a:lnSpc>
              <a:buFont typeface="Wingdings" panose="05000000000000000000" pitchFamily="2" charset="2"/>
              <a:buChar char="v"/>
            </a:pPr>
            <a:r>
              <a:rPr lang="en-US" sz="2200" dirty="0"/>
              <a:t>Psychological wellness program (</a:t>
            </a:r>
            <a:r>
              <a:rPr lang="en-US" sz="2200" dirty="0" err="1"/>
              <a:t>Aniyan</a:t>
            </a:r>
            <a:r>
              <a:rPr lang="en-US" sz="2200" dirty="0"/>
              <a:t>, 2018).</a:t>
            </a:r>
          </a:p>
          <a:p>
            <a:pPr lvl="2">
              <a:lnSpc>
                <a:spcPct val="150000"/>
              </a:lnSpc>
              <a:buFont typeface="Wingdings" panose="05000000000000000000" pitchFamily="2" charset="2"/>
              <a:buChar char="v"/>
            </a:pPr>
            <a:r>
              <a:rPr lang="en-US" sz="2200" dirty="0"/>
              <a:t> Days off and vacations </a:t>
            </a:r>
          </a:p>
          <a:p>
            <a:pPr lvl="2">
              <a:lnSpc>
                <a:spcPct val="150000"/>
              </a:lnSpc>
              <a:buFont typeface="Wingdings" panose="05000000000000000000" pitchFamily="2" charset="2"/>
              <a:buChar char="v"/>
            </a:pPr>
            <a:r>
              <a:rPr lang="en-GB" sz="2200" dirty="0"/>
              <a:t> Flexibility in time </a:t>
            </a:r>
          </a:p>
        </p:txBody>
      </p:sp>
    </p:spTree>
    <p:extLst>
      <p:ext uri="{BB962C8B-B14F-4D97-AF65-F5344CB8AC3E}">
        <p14:creationId xmlns:p14="http://schemas.microsoft.com/office/powerpoint/2010/main" val="20836004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An evaluation of alternative solutions to absenteeism</a:t>
            </a:r>
            <a:endParaRPr lang="en-GB" dirty="0"/>
          </a:p>
        </p:txBody>
      </p:sp>
      <p:pic>
        <p:nvPicPr>
          <p:cNvPr id="4" name="Content Placeholder 3"/>
          <p:cNvPicPr>
            <a:picLocks noGrp="1" noChangeAspect="1"/>
          </p:cNvPicPr>
          <p:nvPr>
            <p:ph idx="1"/>
          </p:nvPr>
        </p:nvPicPr>
        <p:blipFill>
          <a:blip r:embed="rId3"/>
          <a:stretch>
            <a:fillRect/>
          </a:stretch>
        </p:blipFill>
        <p:spPr>
          <a:xfrm>
            <a:off x="6126480" y="2001877"/>
            <a:ext cx="4663844" cy="3615241"/>
          </a:xfrm>
          <a:prstGeom prst="rect">
            <a:avLst/>
          </a:prstGeom>
        </p:spPr>
      </p:pic>
      <p:sp>
        <p:nvSpPr>
          <p:cNvPr id="5" name="Rectangle 4"/>
          <p:cNvSpPr/>
          <p:nvPr/>
        </p:nvSpPr>
        <p:spPr>
          <a:xfrm>
            <a:off x="1097280" y="2387064"/>
            <a:ext cx="4097867" cy="2585323"/>
          </a:xfrm>
          <a:prstGeom prst="rect">
            <a:avLst/>
          </a:prstGeom>
        </p:spPr>
        <p:txBody>
          <a:bodyPr wrap="square">
            <a:spAutoFit/>
          </a:bodyPr>
          <a:lstStyle/>
          <a:p>
            <a:pPr marL="285750" indent="-285750" algn="just">
              <a:lnSpc>
                <a:spcPct val="150000"/>
              </a:lnSpc>
              <a:buFont typeface="Arial" panose="020B0604020202020204" pitchFamily="34" charset="0"/>
              <a:buChar char="•"/>
            </a:pPr>
            <a:r>
              <a:rPr lang="en-US" dirty="0"/>
              <a:t>Proper Care can build team-building practices, friendly competition among employees, a good environment for work etc. morale development can minimize the absenteeism issue (</a:t>
            </a:r>
            <a:r>
              <a:rPr lang="en-US" dirty="0" err="1"/>
              <a:t>Aniyan</a:t>
            </a:r>
            <a:r>
              <a:rPr lang="en-US" dirty="0"/>
              <a:t>, 2018).</a:t>
            </a:r>
            <a:endParaRPr lang="en-GB" dirty="0"/>
          </a:p>
        </p:txBody>
      </p:sp>
    </p:spTree>
    <p:extLst>
      <p:ext uri="{BB962C8B-B14F-4D97-AF65-F5344CB8AC3E}">
        <p14:creationId xmlns:p14="http://schemas.microsoft.com/office/powerpoint/2010/main" val="39563459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7">
            <a:extLst>
              <a:ext uri="{FF2B5EF4-FFF2-40B4-BE49-F238E27FC236}">
                <a16:creationId xmlns:a16="http://schemas.microsoft.com/office/drawing/2014/main" id="{35230A27-1553-42F8-99D7-829868E137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9">
            <a:extLst>
              <a:ext uri="{FF2B5EF4-FFF2-40B4-BE49-F238E27FC236}">
                <a16:creationId xmlns:a16="http://schemas.microsoft.com/office/drawing/2014/main" id="{A772232D-B4D6-429F-B3D1-2D9891B85E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bg2"/>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65030" y="963997"/>
            <a:ext cx="3254691" cy="4938361"/>
          </a:xfrm>
        </p:spPr>
        <p:txBody>
          <a:bodyPr anchor="ctr">
            <a:normAutofit/>
          </a:bodyPr>
          <a:lstStyle/>
          <a:p>
            <a:pPr algn="r"/>
            <a:r>
              <a:rPr lang="en-US" sz="4400" dirty="0"/>
              <a:t>Conclusion</a:t>
            </a:r>
            <a:endParaRPr lang="en-GB" sz="4400" dirty="0"/>
          </a:p>
        </p:txBody>
      </p:sp>
      <p:cxnSp>
        <p:nvCxnSpPr>
          <p:cNvPr id="12" name="Straight Connector 11">
            <a:extLst>
              <a:ext uri="{FF2B5EF4-FFF2-40B4-BE49-F238E27FC236}">
                <a16:creationId xmlns:a16="http://schemas.microsoft.com/office/drawing/2014/main" id="{02CC3441-26B3-4381-B3DF-8AE3C288BC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0251" y="2057399"/>
            <a:ext cx="0" cy="274320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5134882" y="963507"/>
            <a:ext cx="6135097" cy="4938851"/>
          </a:xfrm>
        </p:spPr>
        <p:txBody>
          <a:bodyPr anchor="ctr">
            <a:normAutofit/>
          </a:bodyPr>
          <a:lstStyle/>
          <a:p>
            <a:pPr>
              <a:buFont typeface="Wingdings" panose="05000000000000000000" pitchFamily="2" charset="2"/>
              <a:buChar char="v"/>
            </a:pPr>
            <a:r>
              <a:rPr lang="en-US" sz="1800" b="1" dirty="0"/>
              <a:t> Identify the impacts of staff shortage on the organization and the whole country’s economy </a:t>
            </a:r>
            <a:r>
              <a:rPr lang="sv-SE" sz="1800" b="1" dirty="0"/>
              <a:t>(Combes, Elliott and Skåtun, 2018)</a:t>
            </a:r>
            <a:r>
              <a:rPr lang="en-US" sz="1800" b="1" dirty="0"/>
              <a:t>. </a:t>
            </a:r>
          </a:p>
          <a:p>
            <a:pPr>
              <a:buFont typeface="Wingdings" panose="05000000000000000000" pitchFamily="2" charset="2"/>
              <a:buChar char="v"/>
            </a:pPr>
            <a:r>
              <a:rPr lang="en-US" sz="1800" b="1" dirty="0"/>
              <a:t> External elements can be assessed to understand the major factors of facing this issue. </a:t>
            </a:r>
            <a:endParaRPr lang="en-GB" sz="1800" dirty="0"/>
          </a:p>
        </p:txBody>
      </p:sp>
    </p:spTree>
    <p:extLst>
      <p:ext uri="{BB962C8B-B14F-4D97-AF65-F5344CB8AC3E}">
        <p14:creationId xmlns:p14="http://schemas.microsoft.com/office/powerpoint/2010/main" val="13046117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endParaRPr lang="en-GB" dirty="0"/>
          </a:p>
        </p:txBody>
      </p:sp>
      <p:graphicFrame>
        <p:nvGraphicFramePr>
          <p:cNvPr id="5" name="Content Placeholder 2">
            <a:extLst>
              <a:ext uri="{FF2B5EF4-FFF2-40B4-BE49-F238E27FC236}">
                <a16:creationId xmlns:a16="http://schemas.microsoft.com/office/drawing/2014/main" id="{CE1A3B3C-580E-5704-3857-BCAB31374411}"/>
              </a:ext>
            </a:extLst>
          </p:cNvPr>
          <p:cNvGraphicFramePr>
            <a:graphicFrameLocks noGrp="1"/>
          </p:cNvGraphicFramePr>
          <p:nvPr>
            <p:ph idx="1"/>
          </p:nvPr>
        </p:nvGraphicFramePr>
        <p:xfrm>
          <a:off x="1097280" y="2005262"/>
          <a:ext cx="10058400" cy="38638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4009938"/>
      </p:ext>
    </p:extLst>
  </p:cSld>
  <p:clrMapOvr>
    <a:masterClrMapping/>
  </p:clrMapOvr>
</p:sld>
</file>

<file path=ppt/theme/theme1.xml><?xml version="1.0" encoding="utf-8"?>
<a:theme xmlns:a="http://schemas.openxmlformats.org/drawingml/2006/main" name="Retrospect">
  <a:themeElements>
    <a:clrScheme name="Retrospect">
      <a:dk1>
        <a:srgbClr val="000000"/>
      </a:dk1>
      <a:lt1>
        <a:srgbClr val="FFFFFF"/>
      </a:lt1>
      <a:dk2>
        <a:srgbClr val="46464A"/>
      </a:dk2>
      <a:lt2>
        <a:srgbClr val="D1D9E1"/>
      </a:lt2>
      <a:accent1>
        <a:srgbClr val="6F6F74"/>
      </a:accent1>
      <a:accent2>
        <a:srgbClr val="A7B789"/>
      </a:accent2>
      <a:accent3>
        <a:srgbClr val="BEAE98"/>
      </a:accent3>
      <a:accent4>
        <a:srgbClr val="92A9B9"/>
      </a:accent4>
      <a:accent5>
        <a:srgbClr val="9C8265"/>
      </a:accent5>
      <a:accent6>
        <a:srgbClr val="8D6974"/>
      </a:accent6>
      <a:hlink>
        <a:srgbClr val="67AABF"/>
      </a:hlink>
      <a:folHlink>
        <a:srgbClr val="B1B5AB"/>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BAB94BD4-5D6D-4148-AB57-A4CCF1FD4E0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0</TotalTime>
  <Words>1322</Words>
  <Application>Microsoft Macintosh PowerPoint</Application>
  <PresentationFormat>Widescreen</PresentationFormat>
  <Paragraphs>90</Paragraphs>
  <Slides>12</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Wingdings</vt:lpstr>
      <vt:lpstr>Retrospect</vt:lpstr>
      <vt:lpstr>Programme: Certificate of Higher Education in Skills for the Workplace &amp; Health and Social Care  Module: Problem Solving and Decision Making</vt:lpstr>
      <vt:lpstr>Introduction</vt:lpstr>
      <vt:lpstr>The nature and impact of the staff shortage issue on Proper Care</vt:lpstr>
      <vt:lpstr>The impact of the staff shortage issue on Proper Care</vt:lpstr>
      <vt:lpstr>The impact of the staff shortage issue</vt:lpstr>
      <vt:lpstr>PESTEL Analysis- macro economic factors that affect the organization “Proper Care” under NHS</vt:lpstr>
      <vt:lpstr>Cause and Effect Analysis of Proper Care Using Fishbone Diagram</vt:lpstr>
      <vt:lpstr>The major factors</vt:lpstr>
      <vt:lpstr>An evaluation of alternative solutions to absenteeism in Proper Care</vt:lpstr>
      <vt:lpstr>An evaluation of alternative solutions to absenteeism</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2022-06-20T19:35:42Z</dcterms:created>
  <dcterms:modified xsi:type="dcterms:W3CDTF">2022-07-09T11:23:07Z</dcterms:modified>
</cp:coreProperties>
</file>