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266" r:id="rId1"/>
  </p:sldMasterIdLst>
  <p:notesMasterIdLst>
    <p:notesMasterId r:id="rId32"/>
  </p:notesMasterIdLst>
  <p:sldIdLst>
    <p:sldId id="270" r:id="rId2"/>
    <p:sldId id="258" r:id="rId3"/>
    <p:sldId id="262" r:id="rId4"/>
    <p:sldId id="268" r:id="rId5"/>
    <p:sldId id="272" r:id="rId6"/>
    <p:sldId id="271" r:id="rId7"/>
    <p:sldId id="261" r:id="rId8"/>
    <p:sldId id="273" r:id="rId9"/>
    <p:sldId id="266" r:id="rId10"/>
    <p:sldId id="267" r:id="rId11"/>
    <p:sldId id="263" r:id="rId12"/>
    <p:sldId id="274" r:id="rId13"/>
    <p:sldId id="275" r:id="rId14"/>
    <p:sldId id="276" r:id="rId15"/>
    <p:sldId id="265" r:id="rId16"/>
    <p:sldId id="279" r:id="rId17"/>
    <p:sldId id="278" r:id="rId18"/>
    <p:sldId id="280" r:id="rId19"/>
    <p:sldId id="281" r:id="rId20"/>
    <p:sldId id="277" r:id="rId21"/>
    <p:sldId id="264" r:id="rId22"/>
    <p:sldId id="282" r:id="rId23"/>
    <p:sldId id="283" r:id="rId24"/>
    <p:sldId id="284" r:id="rId25"/>
    <p:sldId id="285" r:id="rId26"/>
    <p:sldId id="286" r:id="rId27"/>
    <p:sldId id="287" r:id="rId28"/>
    <p:sldId id="288" r:id="rId29"/>
    <p:sldId id="289" r:id="rId30"/>
    <p:sldId id="290" r:id="rId31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7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8D871C-2EE3-2447-BBA3-6120FD7CBACE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4B8140-23F7-2D4C-A9C7-86F13A382E6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727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Make</a:t>
            </a:r>
            <a:r>
              <a:rPr lang="en-GB" baseline="0" dirty="0" smtClean="0"/>
              <a:t> the most of any possibility </a:t>
            </a:r>
          </a:p>
          <a:p>
            <a:r>
              <a:rPr lang="en-GB" baseline="0" dirty="0" smtClean="0"/>
              <a:t>Intensity of fieldwork – family relations – Don </a:t>
            </a:r>
            <a:r>
              <a:rPr lang="en-GB" baseline="0" dirty="0" err="1" smtClean="0"/>
              <a:t>Pepe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4B8140-23F7-2D4C-A9C7-86F13A382E60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379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B8A4-1B93-7E4D-A0E7-ABD1FC42AD6B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 eaLnBrk="1" latinLnBrk="0" hangingPunct="1"/>
            <a:fld id="{8C592886-E571-45D5-8B56-343DC94F8FA6}" type="slidenum">
              <a:rPr kumimoji="0" lang="en-US" smtClean="0"/>
              <a:pPr algn="r" eaLnBrk="1" latinLnBrk="0" hangingPunct="1"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B8A4-1B93-7E4D-A0E7-ABD1FC42AD6B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E94F-30B4-3247-BC2E-0F7A24F989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B8A4-1B93-7E4D-A0E7-ABD1FC42AD6B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BEAF9-9E58-4CC8-A6FF-6DD8A58DEEA4}" type="datetimeFigureOut">
              <a:rPr lang="en-US" smtClean="0"/>
              <a:pPr/>
              <a:t>10/18/2016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4A56B8A4-1B93-7E4D-A0E7-ABD1FC42AD6B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E94F-30B4-3247-BC2E-0F7A24F989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4A56B8A4-1B93-7E4D-A0E7-ABD1FC42AD6B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E94F-30B4-3247-BC2E-0F7A24F98937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B8A4-1B93-7E4D-A0E7-ABD1FC42AD6B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E94F-30B4-3247-BC2E-0F7A24F989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B8A4-1B93-7E4D-A0E7-ABD1FC42AD6B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E94F-30B4-3247-BC2E-0F7A24F989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4A56B8A4-1B93-7E4D-A0E7-ABD1FC42AD6B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E94F-30B4-3247-BC2E-0F7A24F989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4A56B8A4-1B93-7E4D-A0E7-ABD1FC42AD6B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E94F-30B4-3247-BC2E-0F7A24F989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B8A4-1B93-7E4D-A0E7-ABD1FC42AD6B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4A56B8A4-1B93-7E4D-A0E7-ABD1FC42AD6B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4A56B8A4-1B93-7E4D-A0E7-ABD1FC42AD6B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B8A4-1B93-7E4D-A0E7-ABD1FC42AD6B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E94F-30B4-3247-BC2E-0F7A24F989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B8A4-1B93-7E4D-A0E7-ABD1FC42AD6B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E94F-30B4-3247-BC2E-0F7A24F989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A56B8A4-1B93-7E4D-A0E7-ABD1FC42AD6B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D8AE94F-30B4-3247-BC2E-0F7A24F9893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267" r:id="rId1"/>
    <p:sldLayoutId id="2147484268" r:id="rId2"/>
    <p:sldLayoutId id="2147484269" r:id="rId3"/>
    <p:sldLayoutId id="2147484270" r:id="rId4"/>
    <p:sldLayoutId id="2147484271" r:id="rId5"/>
    <p:sldLayoutId id="2147484272" r:id="rId6"/>
    <p:sldLayoutId id="2147484273" r:id="rId7"/>
    <p:sldLayoutId id="2147484274" r:id="rId8"/>
    <p:sldLayoutId id="2147484275" r:id="rId9"/>
    <p:sldLayoutId id="2147484276" r:id="rId10"/>
    <p:sldLayoutId id="2147484277" r:id="rId11"/>
    <p:sldLayoutId id="2147484278" r:id="rId12"/>
    <p:sldLayoutId id="2147484279" r:id="rId13"/>
    <p:sldLayoutId id="2147484280" r:id="rId14"/>
    <p:sldLayoutId id="2147484281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3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8"/>
            <a:ext cx="8915400" cy="1243511"/>
          </a:xfrm>
        </p:spPr>
        <p:txBody>
          <a:bodyPr>
            <a:normAutofit/>
          </a:bodyPr>
          <a:lstStyle/>
          <a:p>
            <a:r>
              <a:rPr lang="en-GB" dirty="0" smtClean="0"/>
              <a:t>Qualitative Fieldwork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400829"/>
            <a:ext cx="8001000" cy="3457171"/>
          </a:xfrm>
        </p:spPr>
        <p:txBody>
          <a:bodyPr>
            <a:normAutofit/>
          </a:bodyPr>
          <a:lstStyle/>
          <a:p>
            <a:pPr algn="r"/>
            <a:endParaRPr lang="en-GB" sz="2800" b="1" dirty="0" smtClean="0"/>
          </a:p>
          <a:p>
            <a:pPr algn="r"/>
            <a:endParaRPr lang="en-GB" sz="2800" b="1" dirty="0" smtClean="0"/>
          </a:p>
          <a:p>
            <a:pPr algn="r"/>
            <a:r>
              <a:rPr lang="en-GB" sz="2800" b="1" dirty="0" smtClean="0"/>
              <a:t>Dr Emma-Jayne Abbots</a:t>
            </a:r>
          </a:p>
          <a:p>
            <a:pPr algn="r"/>
            <a:r>
              <a:rPr lang="en-GB" sz="2800" b="1" dirty="0" smtClean="0"/>
              <a:t>School of AHA</a:t>
            </a:r>
            <a:endParaRPr lang="en-GB" sz="28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NV0002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8685" y="434975"/>
            <a:ext cx="8529638" cy="64230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village and house from balcony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7322" y="581720"/>
            <a:ext cx="7991475" cy="59039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Fieldwork in an Urban Setting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29521" y="2290008"/>
            <a:ext cx="4511007" cy="3383255"/>
          </a:xfrm>
          <a:prstGeom prst="rect">
            <a:avLst/>
          </a:prstGeom>
        </p:spPr>
      </p:pic>
      <p:pic>
        <p:nvPicPr>
          <p:cNvPr id="665603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6157" y="3925730"/>
            <a:ext cx="3909827" cy="2932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65604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14424" y="2166593"/>
            <a:ext cx="2948184" cy="2211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666750"/>
            <a:ext cx="8913813" cy="914400"/>
          </a:xfrm>
        </p:spPr>
        <p:txBody>
          <a:bodyPr/>
          <a:lstStyle/>
          <a:p>
            <a:r>
              <a:rPr lang="en-GB" dirty="0" smtClean="0"/>
              <a:t>The ‘Field’ is Changing…..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6454" y="4526056"/>
            <a:ext cx="3657600" cy="22225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3983" y="1859056"/>
            <a:ext cx="3225800" cy="2514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84813" y="4373656"/>
            <a:ext cx="3429000" cy="23749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09046" y="3344956"/>
            <a:ext cx="3429000" cy="23622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81348" y="1859056"/>
            <a:ext cx="2943363" cy="231513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211654"/>
          </a:xfrm>
        </p:spPr>
        <p:txBody>
          <a:bodyPr>
            <a:normAutofit/>
          </a:bodyPr>
          <a:lstStyle/>
          <a:p>
            <a:r>
              <a:rPr lang="en-GB" dirty="0" smtClean="0"/>
              <a:t>Remember: The ‘Field’ Can Take Many Different Forms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How you define your field</a:t>
            </a:r>
          </a:p>
          <a:p>
            <a:pPr lvl="1"/>
            <a:r>
              <a:rPr lang="en-GB" dirty="0" smtClean="0"/>
              <a:t>Place-based</a:t>
            </a:r>
          </a:p>
          <a:p>
            <a:pPr lvl="1"/>
            <a:r>
              <a:rPr lang="en-GB" dirty="0" smtClean="0"/>
              <a:t>Community </a:t>
            </a:r>
          </a:p>
          <a:p>
            <a:pPr lvl="1"/>
            <a:r>
              <a:rPr lang="en-GB" dirty="0" smtClean="0"/>
              <a:t>People – gender, ethnicity, age etc </a:t>
            </a:r>
          </a:p>
          <a:p>
            <a:pPr lvl="1"/>
            <a:r>
              <a:rPr lang="en-GB" dirty="0" smtClean="0"/>
              <a:t>Objects </a:t>
            </a:r>
          </a:p>
          <a:p>
            <a:pPr lvl="1"/>
            <a:r>
              <a:rPr lang="en-GB" dirty="0" smtClean="0"/>
              <a:t>Material and/or Virtual</a:t>
            </a:r>
          </a:p>
          <a:p>
            <a:pPr lvl="1"/>
            <a:r>
              <a:rPr lang="en-GB" dirty="0" smtClean="0"/>
              <a:t>Real or imagined</a:t>
            </a:r>
          </a:p>
          <a:p>
            <a:r>
              <a:rPr lang="en-GB" dirty="0" smtClean="0"/>
              <a:t>Where are the boundaries? </a:t>
            </a:r>
          </a:p>
          <a:p>
            <a:pPr lvl="1"/>
            <a:r>
              <a:rPr lang="en-GB" dirty="0" smtClean="0"/>
              <a:t>Are they fixed and stable? </a:t>
            </a:r>
          </a:p>
          <a:p>
            <a:pPr lvl="1"/>
            <a:r>
              <a:rPr lang="en-GB" dirty="0" smtClean="0"/>
              <a:t>Or in a constant state of flux?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66655"/>
            <a:ext cx="8913813" cy="972299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Getting Access and Gatekeepers</a:t>
            </a:r>
            <a:endParaRPr lang="en-GB" dirty="0"/>
          </a:p>
        </p:txBody>
      </p:sp>
      <p:pic>
        <p:nvPicPr>
          <p:cNvPr id="3" name="Picture 2" descr="house3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13027" y="1905284"/>
            <a:ext cx="7704138" cy="46922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 in the Field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294536"/>
            <a:ext cx="7610476" cy="397179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Qualitative</a:t>
            </a:r>
          </a:p>
          <a:p>
            <a:pPr lvl="1"/>
            <a:r>
              <a:rPr lang="en-GB" dirty="0" smtClean="0"/>
              <a:t>Nuances and subtleties </a:t>
            </a:r>
          </a:p>
          <a:p>
            <a:r>
              <a:rPr lang="en-GB" dirty="0" smtClean="0"/>
              <a:t>Participant Observation  </a:t>
            </a:r>
          </a:p>
          <a:p>
            <a:pPr lvl="1"/>
            <a:r>
              <a:rPr lang="en-GB" dirty="0" smtClean="0"/>
              <a:t>Hanging Out </a:t>
            </a:r>
          </a:p>
          <a:p>
            <a:pPr lvl="1"/>
            <a:r>
              <a:rPr lang="en-GB" dirty="0" smtClean="0"/>
              <a:t>Deep Immersion </a:t>
            </a:r>
          </a:p>
          <a:p>
            <a:r>
              <a:rPr lang="en-GB" dirty="0" smtClean="0"/>
              <a:t>Questionnaires and surveys etc </a:t>
            </a:r>
            <a:r>
              <a:rPr lang="en-GB" dirty="0" err="1" smtClean="0"/>
              <a:t>etc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Sample size and who you are speaking to</a:t>
            </a:r>
          </a:p>
          <a:p>
            <a:r>
              <a:rPr lang="en-GB" dirty="0" smtClean="0"/>
              <a:t>Participant-led methods</a:t>
            </a:r>
          </a:p>
          <a:p>
            <a:r>
              <a:rPr lang="en-GB" dirty="0" smtClean="0"/>
              <a:t>RECORD EVERYTHING!</a:t>
            </a:r>
          </a:p>
          <a:p>
            <a:pPr lvl="1"/>
            <a:r>
              <a:rPr lang="en-GB" dirty="0" smtClean="0"/>
              <a:t>However mundane </a:t>
            </a:r>
          </a:p>
          <a:p>
            <a:pPr lvl="1"/>
            <a:r>
              <a:rPr lang="en-GB" dirty="0" smtClean="0"/>
              <a:t>The detail is important 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Informal and Planned Activities</a:t>
            </a:r>
            <a:endParaRPr lang="en-GB" dirty="0"/>
          </a:p>
        </p:txBody>
      </p:sp>
      <p:pic>
        <p:nvPicPr>
          <p:cNvPr id="4" name="Content Placeholder 3" descr="748359_00_024.jpg"/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20759" r="-20759"/>
          <a:stretch>
            <a:fillRect/>
          </a:stretch>
        </p:blipFill>
        <p:spPr>
          <a:xfrm>
            <a:off x="3350192" y="2282686"/>
            <a:ext cx="6828912" cy="3441134"/>
          </a:xfrm>
        </p:spPr>
      </p:pic>
      <p:pic>
        <p:nvPicPr>
          <p:cNvPr id="6" name="Picture 5" descr="CNV00003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282686"/>
            <a:ext cx="4318733" cy="28936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NV00014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69891" y="239835"/>
            <a:ext cx="6074109" cy="3717146"/>
          </a:xfrm>
          <a:prstGeom prst="rect">
            <a:avLst/>
          </a:prstGeom>
        </p:spPr>
      </p:pic>
      <p:pic>
        <p:nvPicPr>
          <p:cNvPr id="5" name="Picture 4" descr="CNV00012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70514" y="3507946"/>
            <a:ext cx="4973486" cy="2952055"/>
          </a:xfrm>
          <a:prstGeom prst="rect">
            <a:avLst/>
          </a:prstGeom>
        </p:spPr>
      </p:pic>
      <p:pic>
        <p:nvPicPr>
          <p:cNvPr id="6" name="Picture 5" descr="CNV00009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296822"/>
            <a:ext cx="4955574" cy="33203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748360_13_012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700" y="321338"/>
            <a:ext cx="9144000" cy="62420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Fieldwork is ‘messy’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People researching, and living and working alongside each other</a:t>
            </a:r>
          </a:p>
          <a:p>
            <a:r>
              <a:rPr lang="en-GB" sz="2400" dirty="0" smtClean="0"/>
              <a:t>Relations break and form </a:t>
            </a:r>
          </a:p>
          <a:p>
            <a:r>
              <a:rPr lang="en-GB" sz="2400" dirty="0" smtClean="0"/>
              <a:t>Subjective and biased </a:t>
            </a:r>
          </a:p>
          <a:p>
            <a:r>
              <a:rPr lang="en-GB" sz="2400" dirty="0" smtClean="0"/>
              <a:t>Raises moral and ethical issues</a:t>
            </a:r>
          </a:p>
          <a:p>
            <a:r>
              <a:rPr lang="en-GB" sz="2400" dirty="0" smtClean="0"/>
              <a:t>It’s personal! </a:t>
            </a:r>
            <a:endParaRPr lang="en-GB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98902"/>
            <a:ext cx="8913813" cy="11393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Separation of the Self: </a:t>
            </a:r>
            <a:br>
              <a:rPr lang="en-GB" dirty="0" smtClean="0"/>
            </a:br>
            <a:r>
              <a:rPr lang="en-GB" dirty="0" smtClean="0"/>
              <a:t>As Researcher and Friend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2955" y="2319500"/>
            <a:ext cx="4572001" cy="3833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20819" y="2319499"/>
            <a:ext cx="3604081" cy="3833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Involves a Power Dynamic </a:t>
            </a:r>
            <a:endParaRPr lang="en-GB" dirty="0"/>
          </a:p>
        </p:txBody>
      </p:sp>
      <p:pic>
        <p:nvPicPr>
          <p:cNvPr id="4" name="Picture 3" descr="theogrundlagen-107_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47034" y="2038256"/>
            <a:ext cx="5768543" cy="44440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Although sometimes this can be reversed!</a:t>
            </a:r>
            <a:endParaRPr lang="en-GB" dirty="0"/>
          </a:p>
        </p:txBody>
      </p:sp>
      <p:pic>
        <p:nvPicPr>
          <p:cNvPr id="6" name="Content Placeholder 5" descr="748363_23_002.jpg"/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20759" r="-20759"/>
          <a:stretch>
            <a:fillRect/>
          </a:stretch>
        </p:blipFill>
        <p:spPr>
          <a:xfrm>
            <a:off x="-981260" y="2479965"/>
            <a:ext cx="7610476" cy="3670767"/>
          </a:xfrm>
        </p:spPr>
      </p:pic>
      <p:pic>
        <p:nvPicPr>
          <p:cNvPr id="7" name="Picture 6" descr="61520008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92291" y="2038256"/>
            <a:ext cx="4549775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85800"/>
            <a:ext cx="9144000" cy="850106"/>
          </a:xfrm>
        </p:spPr>
        <p:txBody>
          <a:bodyPr/>
          <a:lstStyle/>
          <a:p>
            <a:r>
              <a:rPr lang="en-GB" dirty="0" smtClean="0"/>
              <a:t>Reflexivity in Field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800600"/>
          </a:xfrm>
        </p:spPr>
        <p:txBody>
          <a:bodyPr>
            <a:normAutofit/>
          </a:bodyPr>
          <a:lstStyle/>
          <a:p>
            <a:r>
              <a:rPr lang="en-GB" dirty="0" smtClean="0"/>
              <a:t>Reflexivity is the conscious self-examination of the fieldworker’s interpretive presuppositions</a:t>
            </a:r>
          </a:p>
          <a:p>
            <a:r>
              <a:rPr lang="en-GB" dirty="0" smtClean="0"/>
              <a:t>This enriches fieldwork by encouraging researchers to pay much closer attention to the processes through which they acquire, share and transmit knowledge</a:t>
            </a:r>
          </a:p>
          <a:p>
            <a:r>
              <a:rPr lang="en-GB" dirty="0" smtClean="0"/>
              <a:t>It implies a conscious reflection on:</a:t>
            </a:r>
          </a:p>
          <a:p>
            <a:pPr lvl="1"/>
            <a:r>
              <a:rPr lang="en-GB" sz="2000" dirty="0" smtClean="0"/>
              <a:t>the interpretive nature of fieldwork, </a:t>
            </a:r>
          </a:p>
          <a:p>
            <a:pPr lvl="1"/>
            <a:r>
              <a:rPr lang="en-GB" sz="2000" dirty="0" smtClean="0"/>
              <a:t>the construction of ethnographic authority</a:t>
            </a:r>
          </a:p>
          <a:p>
            <a:pPr lvl="1"/>
            <a:r>
              <a:rPr lang="en-GB" sz="2000" dirty="0" smtClean="0"/>
              <a:t>the interdependence of ethnographer and informant </a:t>
            </a:r>
          </a:p>
          <a:p>
            <a:pPr lvl="1"/>
            <a:r>
              <a:rPr lang="en-GB" sz="2000" dirty="0" smtClean="0"/>
              <a:t>and the involvement of the ethnographer’s self in fieldwork (</a:t>
            </a:r>
            <a:r>
              <a:rPr lang="en-GB" sz="2000" dirty="0" err="1" smtClean="0"/>
              <a:t>Robbens</a:t>
            </a:r>
            <a:r>
              <a:rPr lang="en-GB" sz="2000" dirty="0" smtClean="0"/>
              <a:t> 2012: 514)</a:t>
            </a:r>
          </a:p>
        </p:txBody>
      </p:sp>
    </p:spTree>
    <p:extLst>
      <p:ext uri="{BB962C8B-B14F-4D97-AF65-F5344CB8AC3E}">
        <p14:creationId xmlns:p14="http://schemas.microsoft.com/office/powerpoint/2010/main" val="2392341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Critiques of self-reflexivity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2595563"/>
            <a:ext cx="4150360" cy="3681412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GB" sz="2400" dirty="0" smtClean="0"/>
              <a:t>it’s </a:t>
            </a:r>
            <a:r>
              <a:rPr lang="en-GB" sz="2400" dirty="0"/>
              <a:t>‘feigning radicalism’ and ‘naval gazing’</a:t>
            </a:r>
            <a:r>
              <a:rPr lang="en-GB" sz="2400" dirty="0" smtClean="0"/>
              <a:t> (</a:t>
            </a:r>
            <a:r>
              <a:rPr lang="en-GB" sz="2400" dirty="0" err="1" smtClean="0"/>
              <a:t>Jarvie</a:t>
            </a:r>
            <a:r>
              <a:rPr lang="en-GB" sz="2400" dirty="0" smtClean="0"/>
              <a:t> 1988:428)</a:t>
            </a:r>
          </a:p>
          <a:p>
            <a:pPr lvl="0"/>
            <a:r>
              <a:rPr lang="en-GB" sz="2400" dirty="0" smtClean="0"/>
              <a:t>as </a:t>
            </a:r>
            <a:r>
              <a:rPr lang="en-GB" sz="2400" dirty="0"/>
              <a:t>‘banal egotism’</a:t>
            </a:r>
            <a:r>
              <a:rPr lang="en-GB" sz="2400" dirty="0" smtClean="0"/>
              <a:t> (</a:t>
            </a:r>
            <a:r>
              <a:rPr lang="en-GB" sz="2400" dirty="0" err="1" smtClean="0"/>
              <a:t>Probyn</a:t>
            </a:r>
            <a:r>
              <a:rPr lang="en-GB" sz="2400" dirty="0"/>
              <a:t>, </a:t>
            </a:r>
            <a:r>
              <a:rPr lang="en-GB" sz="2400" dirty="0" smtClean="0"/>
              <a:t>1993:72)</a:t>
            </a:r>
          </a:p>
          <a:p>
            <a:pPr lvl="0"/>
            <a:r>
              <a:rPr lang="en-GB" sz="2400" dirty="0" smtClean="0"/>
              <a:t>‘</a:t>
            </a:r>
            <a:r>
              <a:rPr lang="en-GB" sz="2400" dirty="0"/>
              <a:t>indulgences’ which lead to a ‘self-reflexive cul-de-sac’ (</a:t>
            </a:r>
            <a:r>
              <a:rPr lang="en-GB" sz="2400" dirty="0" err="1"/>
              <a:t>Moores</a:t>
            </a:r>
            <a:r>
              <a:rPr lang="en-GB" sz="2400" dirty="0"/>
              <a:t> 1993:4)</a:t>
            </a:r>
            <a:r>
              <a:rPr lang="en-GB" sz="2400" dirty="0" smtClean="0"/>
              <a:t> </a:t>
            </a:r>
          </a:p>
          <a:p>
            <a:pPr lvl="0"/>
            <a:r>
              <a:rPr lang="en-GB" sz="2400" dirty="0" smtClean="0"/>
              <a:t>that </a:t>
            </a:r>
            <a:r>
              <a:rPr lang="en-GB" sz="2400" dirty="0"/>
              <a:t>merely ‘subsume[s] the other into the project of the self’</a:t>
            </a:r>
            <a:r>
              <a:rPr lang="en-GB" sz="2400" dirty="0" smtClean="0"/>
              <a:t> (</a:t>
            </a:r>
            <a:r>
              <a:rPr lang="en-GB" sz="2400" dirty="0" err="1" smtClean="0"/>
              <a:t>Kulick</a:t>
            </a:r>
            <a:r>
              <a:rPr lang="en-GB" sz="2400" dirty="0" smtClean="0"/>
              <a:t> 1995: 15</a:t>
            </a:r>
            <a:r>
              <a:rPr lang="en-GB" sz="2400" dirty="0"/>
              <a:t>-16)   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4401" y="2438400"/>
            <a:ext cx="4038600" cy="396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3235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43000" y="1981200"/>
            <a:ext cx="7391400" cy="4876800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609600"/>
            <a:ext cx="8913813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Recognition that our research is partial, interpretative and subjective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62000"/>
            <a:ext cx="8229600" cy="914400"/>
          </a:xfrm>
        </p:spPr>
        <p:txBody>
          <a:bodyPr>
            <a:normAutofit fontScale="90000"/>
          </a:bodyPr>
          <a:lstStyle/>
          <a:p>
            <a:pPr lvl="0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Ethics in the Field </a:t>
            </a:r>
            <a:br>
              <a:rPr lang="en-GB" dirty="0" smtClean="0"/>
            </a:br>
            <a:r>
              <a:rPr lang="en-GB" dirty="0" smtClean="0"/>
              <a:t>Need </a:t>
            </a:r>
            <a:r>
              <a:rPr lang="en-GB" dirty="0"/>
              <a:t>to think </a:t>
            </a:r>
            <a:r>
              <a:rPr lang="en-GB" dirty="0" smtClean="0"/>
              <a:t>about…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0"/>
            <a:ext cx="8229600" cy="4267200"/>
          </a:xfrm>
        </p:spPr>
        <p:txBody>
          <a:bodyPr>
            <a:normAutofit fontScale="85000" lnSpcReduction="10000"/>
          </a:bodyPr>
          <a:lstStyle/>
          <a:p>
            <a:r>
              <a:rPr lang="en-GB" sz="2600" dirty="0" smtClean="0"/>
              <a:t>Informed consent</a:t>
            </a:r>
          </a:p>
          <a:p>
            <a:r>
              <a:rPr lang="en-GB" sz="2600" dirty="0" smtClean="0"/>
              <a:t>The consequences of your research on your participants</a:t>
            </a:r>
          </a:p>
          <a:p>
            <a:r>
              <a:rPr lang="en-GB" sz="2600" dirty="0" smtClean="0"/>
              <a:t>How your research </a:t>
            </a:r>
            <a:r>
              <a:rPr lang="en-GB" sz="2600" dirty="0"/>
              <a:t>might potentially harm </a:t>
            </a:r>
            <a:r>
              <a:rPr lang="en-GB" sz="2600" dirty="0" smtClean="0"/>
              <a:t>participants</a:t>
            </a:r>
          </a:p>
          <a:p>
            <a:r>
              <a:rPr lang="en-GB" sz="2600" dirty="0" smtClean="0"/>
              <a:t>How </a:t>
            </a:r>
            <a:r>
              <a:rPr lang="en-GB" sz="2600" dirty="0"/>
              <a:t>you’ll handle </a:t>
            </a:r>
            <a:r>
              <a:rPr lang="en-GB" sz="2600" dirty="0" smtClean="0"/>
              <a:t>instances </a:t>
            </a:r>
            <a:r>
              <a:rPr lang="en-GB" sz="2600" dirty="0"/>
              <a:t>of</a:t>
            </a:r>
            <a:r>
              <a:rPr lang="en-GB" sz="2600" dirty="0" smtClean="0"/>
              <a:t> conflict and/or abuse</a:t>
            </a:r>
          </a:p>
          <a:p>
            <a:r>
              <a:rPr lang="en-GB" sz="2600" dirty="0"/>
              <a:t>Is it a </a:t>
            </a:r>
            <a:r>
              <a:rPr lang="en-GB" sz="2600" dirty="0" smtClean="0"/>
              <a:t>vulnerable population</a:t>
            </a:r>
            <a:r>
              <a:rPr lang="en-GB" sz="2600" dirty="0"/>
              <a:t>?</a:t>
            </a:r>
          </a:p>
          <a:p>
            <a:r>
              <a:rPr lang="en-GB" sz="2600" dirty="0" smtClean="0"/>
              <a:t>Confidentiality </a:t>
            </a:r>
            <a:r>
              <a:rPr lang="en-GB" sz="2600" dirty="0"/>
              <a:t>and anonymity</a:t>
            </a:r>
            <a:endParaRPr lang="en-GB" sz="2600" dirty="0" smtClean="0"/>
          </a:p>
          <a:p>
            <a:r>
              <a:rPr lang="en-GB" sz="2600" dirty="0" smtClean="0"/>
              <a:t>How </a:t>
            </a:r>
            <a:r>
              <a:rPr lang="en-GB" sz="2600" dirty="0"/>
              <a:t>you’ll handle your </a:t>
            </a:r>
            <a:r>
              <a:rPr lang="en-GB" sz="2600" dirty="0" smtClean="0"/>
              <a:t>data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4672338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60451"/>
            <a:ext cx="8913813" cy="1177805"/>
          </a:xfrm>
        </p:spPr>
        <p:txBody>
          <a:bodyPr>
            <a:normAutofit/>
          </a:bodyPr>
          <a:lstStyle/>
          <a:p>
            <a:r>
              <a:rPr lang="en-GB" dirty="0" smtClean="0"/>
              <a:t>Broader Ethical Questions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532610" y="2294536"/>
            <a:ext cx="4151150" cy="398243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But also how you will handle the power dynamics and your own subject position</a:t>
            </a:r>
          </a:p>
          <a:p>
            <a:r>
              <a:rPr lang="en-GB" dirty="0" smtClean="0"/>
              <a:t>Deal with moral dilemmas</a:t>
            </a:r>
          </a:p>
          <a:p>
            <a:r>
              <a:rPr lang="en-GB" dirty="0" smtClean="0"/>
              <a:t>Deal with tensions in the field</a:t>
            </a:r>
          </a:p>
          <a:p>
            <a:pPr lvl="1"/>
            <a:r>
              <a:rPr lang="en-GB" dirty="0" smtClean="0"/>
              <a:t>Caught in local political relations </a:t>
            </a:r>
          </a:p>
          <a:p>
            <a:r>
              <a:rPr lang="en-GB" dirty="0" smtClean="0"/>
              <a:t>Deal with cultural appropriation</a:t>
            </a:r>
          </a:p>
          <a:p>
            <a:pPr lvl="1"/>
            <a:r>
              <a:rPr lang="en-GB" dirty="0" smtClean="0"/>
              <a:t>The acquisition of objects </a:t>
            </a:r>
          </a:p>
          <a:p>
            <a:pPr lvl="1"/>
            <a:r>
              <a:rPr lang="en-GB" dirty="0" smtClean="0"/>
              <a:t>The acquisition of knowledge </a:t>
            </a:r>
          </a:p>
          <a:p>
            <a:pPr lvl="2"/>
            <a:r>
              <a:rPr lang="en-GB" dirty="0" smtClean="0"/>
              <a:t>Whose knowledge?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17347" y="2595563"/>
            <a:ext cx="3996466" cy="3681412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Local Tensions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Tensions between ‘newly-wealthy’ peasantry &amp; the professional middle-classes</a:t>
            </a:r>
          </a:p>
          <a:p>
            <a:r>
              <a:rPr lang="en-GB" dirty="0" smtClean="0"/>
              <a:t>“You’re talking to the wrong people”</a:t>
            </a:r>
          </a:p>
          <a:p>
            <a:r>
              <a:rPr lang="en-GB" dirty="0" smtClean="0"/>
              <a:t>Presented at every opportunity </a:t>
            </a:r>
          </a:p>
          <a:p>
            <a:pPr lvl="1"/>
            <a:r>
              <a:rPr lang="en-GB" dirty="0" smtClean="0"/>
              <a:t>School sports days, fiestas, trips to the </a:t>
            </a:r>
            <a:r>
              <a:rPr lang="en-GB" dirty="0" err="1" smtClean="0"/>
              <a:t>Oriente</a:t>
            </a:r>
            <a:endParaRPr lang="en-GB" dirty="0" smtClean="0"/>
          </a:p>
          <a:p>
            <a:pPr>
              <a:buNone/>
            </a:pPr>
            <a:endParaRPr lang="en-GB" b="1" dirty="0" smtClean="0"/>
          </a:p>
          <a:p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97465" y="2595562"/>
            <a:ext cx="3816324" cy="3495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Participant-Led Methods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5706" y="2481995"/>
            <a:ext cx="6985391" cy="3822857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5"/>
            <a:ext cx="8913813" cy="113990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Participant Authored Audiovisual Stories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PAAS are a form of storytelling</a:t>
            </a:r>
          </a:p>
          <a:p>
            <a:r>
              <a:rPr lang="en-GB" dirty="0" smtClean="0"/>
              <a:t>Storytelling is a primary form of making meaning, sense, and creating an identity.</a:t>
            </a:r>
          </a:p>
          <a:p>
            <a:r>
              <a:rPr lang="en-GB" dirty="0" smtClean="0"/>
              <a:t>Following Fisher, 'all forms of human communication need to be seen fundamentally as </a:t>
            </a:r>
            <a:r>
              <a:rPr lang="en-GB" i="1" dirty="0" smtClean="0"/>
              <a:t>stories' (</a:t>
            </a:r>
            <a:r>
              <a:rPr lang="en-GB" dirty="0" smtClean="0"/>
              <a:t>in </a:t>
            </a:r>
            <a:r>
              <a:rPr lang="en-GB" dirty="0" err="1" smtClean="0"/>
              <a:t>Ramella</a:t>
            </a:r>
            <a:r>
              <a:rPr lang="en-GB" dirty="0" smtClean="0"/>
              <a:t> &amp; Olmos 2005: 3)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Photography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Documenting their lives through the camera</a:t>
            </a:r>
          </a:p>
          <a:p>
            <a:r>
              <a:rPr lang="en-GB" sz="2000" dirty="0" smtClean="0"/>
              <a:t>Used commonly with children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7600" y="4417095"/>
            <a:ext cx="3289300" cy="215212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47534" y="2595563"/>
            <a:ext cx="3566160" cy="397366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Photo-Elicitation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In conjunction with interviews </a:t>
            </a:r>
          </a:p>
          <a:p>
            <a:r>
              <a:rPr lang="en-GB" dirty="0" smtClean="0"/>
              <a:t>Participants take their own photos and/or are shown others </a:t>
            </a:r>
          </a:p>
          <a:p>
            <a:pPr lvl="0"/>
            <a:r>
              <a:rPr lang="en-GB" dirty="0" smtClean="0"/>
              <a:t>Douglas (1998) asked black university students at a white majority school to photograph their world;</a:t>
            </a:r>
          </a:p>
          <a:p>
            <a:pPr lvl="1"/>
            <a:r>
              <a:rPr lang="en-GB" dirty="0" smtClean="0"/>
              <a:t>they were then  interviewed using photos to elicit conversation</a:t>
            </a:r>
          </a:p>
          <a:p>
            <a:pPr lvl="1"/>
            <a:r>
              <a:rPr lang="en-GB" dirty="0" smtClean="0"/>
              <a:t>This promoted deeper levels of reflective thinking than interviews alone would</a:t>
            </a:r>
          </a:p>
          <a:p>
            <a:r>
              <a:rPr lang="en-GB" dirty="0" smtClean="0"/>
              <a:t>The photos prompt deeper discussion and interviews are  conducted in the participants’ frame of reference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Mapping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36306" y="2595563"/>
            <a:ext cx="3607899" cy="3681412"/>
          </a:xfrm>
        </p:spPr>
        <p:txBody>
          <a:bodyPr/>
          <a:lstStyle/>
          <a:p>
            <a:r>
              <a:rPr lang="en-GB" dirty="0" smtClean="0"/>
              <a:t>Understandings of space </a:t>
            </a:r>
          </a:p>
          <a:p>
            <a:r>
              <a:rPr lang="en-GB" dirty="0" smtClean="0"/>
              <a:t>Timelines </a:t>
            </a:r>
          </a:p>
          <a:p>
            <a:pPr lvl="1"/>
            <a:r>
              <a:rPr lang="en-GB" dirty="0" smtClean="0"/>
              <a:t>Journeys in space and time</a:t>
            </a:r>
          </a:p>
          <a:p>
            <a:r>
              <a:rPr lang="en-GB" dirty="0" smtClean="0"/>
              <a:t>Group items/issues</a:t>
            </a:r>
          </a:p>
          <a:p>
            <a:r>
              <a:rPr lang="en-GB" dirty="0" smtClean="0"/>
              <a:t>Visual and Auditory</a:t>
            </a:r>
          </a:p>
          <a:p>
            <a:r>
              <a:rPr lang="en-GB" dirty="0" smtClean="0"/>
              <a:t>Material and Virtual Spaces</a:t>
            </a:r>
          </a:p>
          <a:p>
            <a:r>
              <a:rPr lang="en-GB" dirty="0" smtClean="0"/>
              <a:t>Short and Long Term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7228" y="2595563"/>
            <a:ext cx="3996466" cy="3340100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6257" y="3289812"/>
            <a:ext cx="4009032" cy="302218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0460" y="552137"/>
            <a:ext cx="3396039" cy="229980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56626" y="990010"/>
            <a:ext cx="3332300" cy="5321985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1135" y="2309253"/>
            <a:ext cx="7874000" cy="4085312"/>
          </a:xfrm>
          <a:prstGeom prst="rect">
            <a:avLst/>
          </a:prstGeom>
        </p:spPr>
      </p:pic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Drawing 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11732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Not an answer to all fieldwork problems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Remains partial </a:t>
            </a:r>
          </a:p>
          <a:p>
            <a:r>
              <a:rPr lang="en-GB" dirty="0" smtClean="0"/>
              <a:t>Ethical questions regarding the ownership, production and dissemination of images and knowledge remain</a:t>
            </a:r>
          </a:p>
          <a:p>
            <a:r>
              <a:rPr lang="en-GB" dirty="0" smtClean="0"/>
              <a:t>While data of this kind is often produced in a 'natural context’</a:t>
            </a:r>
          </a:p>
          <a:p>
            <a:pPr lvl="1"/>
            <a:r>
              <a:rPr lang="en-GB" dirty="0" smtClean="0"/>
              <a:t>This can be ritualized (see Bourdieu 1990 regarding home photography)</a:t>
            </a:r>
          </a:p>
          <a:p>
            <a:pPr lvl="1"/>
            <a:r>
              <a:rPr lang="en-GB" dirty="0" smtClean="0"/>
              <a:t>They aren’t really ‘natural’</a:t>
            </a:r>
          </a:p>
          <a:p>
            <a:pPr lvl="2"/>
            <a:r>
              <a:rPr lang="en-GB" dirty="0" smtClean="0"/>
              <a:t>Take a look at some </a:t>
            </a:r>
            <a:r>
              <a:rPr lang="en-GB" dirty="0" err="1" smtClean="0"/>
              <a:t>facebook</a:t>
            </a:r>
            <a:r>
              <a:rPr lang="en-GB" dirty="0" smtClean="0"/>
              <a:t> profile pictures, for example.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most of all…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Fieldwork is an enriching experience</a:t>
            </a:r>
          </a:p>
          <a:p>
            <a:pPr lvl="1"/>
            <a:r>
              <a:rPr lang="en-GB" dirty="0" smtClean="0"/>
              <a:t>Professionally and personally </a:t>
            </a:r>
          </a:p>
          <a:p>
            <a:r>
              <a:rPr lang="en-GB" dirty="0" smtClean="0"/>
              <a:t>Record everything</a:t>
            </a:r>
          </a:p>
          <a:p>
            <a:pPr lvl="1"/>
            <a:r>
              <a:rPr lang="en-GB" dirty="0" smtClean="0"/>
              <a:t>What surprises you initially may not do in a week or two </a:t>
            </a:r>
          </a:p>
          <a:p>
            <a:pPr lvl="1"/>
            <a:r>
              <a:rPr lang="en-GB" dirty="0" smtClean="0"/>
              <a:t>You will forget details</a:t>
            </a:r>
          </a:p>
          <a:p>
            <a:r>
              <a:rPr lang="en-GB" dirty="0" smtClean="0"/>
              <a:t>Consider your own subject position and what ethical fieldwork means to you </a:t>
            </a:r>
          </a:p>
          <a:p>
            <a:r>
              <a:rPr lang="en-GB" dirty="0" smtClean="0"/>
              <a:t>Be aware of the ethics and power dynamics of fieldwork</a:t>
            </a:r>
          </a:p>
          <a:p>
            <a:r>
              <a:rPr lang="en-GB" dirty="0" smtClean="0"/>
              <a:t>And enjoy it!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4534998"/>
      </p:ext>
    </p:extLst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160</TotalTime>
  <Words>726</Words>
  <Application>Microsoft Office PowerPoint</Application>
  <PresentationFormat>On-screen Show (4:3)</PresentationFormat>
  <Paragraphs>120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Century Gothic</vt:lpstr>
      <vt:lpstr>Wingdings 2</vt:lpstr>
      <vt:lpstr>Perspective</vt:lpstr>
      <vt:lpstr>Qualitative Fieldwork</vt:lpstr>
      <vt:lpstr>PowerPoint Presentation</vt:lpstr>
      <vt:lpstr>PowerPoint Presentation</vt:lpstr>
      <vt:lpstr>Fieldwork in an Urban Setting</vt:lpstr>
      <vt:lpstr>The ‘Field’ is Changing…..</vt:lpstr>
      <vt:lpstr>Remember: The ‘Field’ Can Take Many Different Forms</vt:lpstr>
      <vt:lpstr>Getting Access and Gatekeepers</vt:lpstr>
      <vt:lpstr>Methods in the Field</vt:lpstr>
      <vt:lpstr>Informal and Planned Activities</vt:lpstr>
      <vt:lpstr>PowerPoint Presentation</vt:lpstr>
      <vt:lpstr>PowerPoint Presentation</vt:lpstr>
      <vt:lpstr>Fieldwork is ‘messy’</vt:lpstr>
      <vt:lpstr>Separation of the Self:  As Researcher and Friend</vt:lpstr>
      <vt:lpstr>Involves a Power Dynamic </vt:lpstr>
      <vt:lpstr>Although sometimes this can be reversed!</vt:lpstr>
      <vt:lpstr>Reflexivity in Field</vt:lpstr>
      <vt:lpstr>Critiques of self-reflexivity</vt:lpstr>
      <vt:lpstr>Recognition that our research is partial, interpretative and subjective</vt:lpstr>
      <vt:lpstr> Ethics in the Field  Need to think about…  </vt:lpstr>
      <vt:lpstr>Broader Ethical Questions</vt:lpstr>
      <vt:lpstr>Local Tensions </vt:lpstr>
      <vt:lpstr>Participant-Led Methods</vt:lpstr>
      <vt:lpstr>Participant Authored Audiovisual Stories</vt:lpstr>
      <vt:lpstr>Photography</vt:lpstr>
      <vt:lpstr>Photo-Elicitation </vt:lpstr>
      <vt:lpstr>Mapping</vt:lpstr>
      <vt:lpstr>PowerPoint Presentation</vt:lpstr>
      <vt:lpstr>Drawing </vt:lpstr>
      <vt:lpstr>Not an answer to all fieldwork problems </vt:lpstr>
      <vt:lpstr>But most of all…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Fieldwork Experience</dc:title>
  <dc:creator>Emma-Jayne Abbots</dc:creator>
  <cp:lastModifiedBy>Luci  Attala</cp:lastModifiedBy>
  <cp:revision>22</cp:revision>
  <dcterms:created xsi:type="dcterms:W3CDTF">2014-07-01T12:42:18Z</dcterms:created>
  <dcterms:modified xsi:type="dcterms:W3CDTF">2016-10-18T09:36:41Z</dcterms:modified>
</cp:coreProperties>
</file>