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5" r:id="rId6"/>
    <p:sldId id="267" r:id="rId7"/>
    <p:sldId id="259" r:id="rId8"/>
    <p:sldId id="263" r:id="rId9"/>
    <p:sldId id="264"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1" d="100"/>
          <a:sy n="81" d="100"/>
        </p:scale>
        <p:origin x="754"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314824" y="735106"/>
            <a:ext cx="10053763" cy="2928470"/>
          </a:xfrm>
        </p:spPr>
        <p:txBody>
          <a:bodyPr anchor="b">
            <a:normAutofit/>
          </a:bodyPr>
          <a:lstStyle/>
          <a:p>
            <a:pPr algn="l"/>
            <a:r>
              <a:rPr lang="en-GB" sz="4100" b="1">
                <a:solidFill>
                  <a:srgbClr val="FFFFFF"/>
                </a:solidFill>
              </a:rPr>
              <a:t>Module: Introduction to Research (BMHP5005)</a:t>
            </a:r>
            <a:br>
              <a:rPr lang="en-GB" sz="4100" b="1">
                <a:solidFill>
                  <a:srgbClr val="FFFFFF"/>
                </a:solidFill>
              </a:rPr>
            </a:br>
            <a:br>
              <a:rPr lang="en-GB" sz="4100" b="1">
                <a:solidFill>
                  <a:srgbClr val="FFFFFF"/>
                </a:solidFill>
              </a:rPr>
            </a:br>
            <a:r>
              <a:rPr lang="en-GB" sz="4100" b="1">
                <a:solidFill>
                  <a:srgbClr val="FFFFFF"/>
                </a:solidFill>
              </a:rPr>
              <a:t>Assessment 2: Viva Voce </a:t>
            </a:r>
            <a:br>
              <a:rPr lang="en-GB" sz="4100" b="1">
                <a:solidFill>
                  <a:srgbClr val="FFFFFF"/>
                </a:solidFill>
              </a:rPr>
            </a:br>
            <a:r>
              <a:rPr lang="en-GB" sz="4100" b="1">
                <a:solidFill>
                  <a:srgbClr val="FFFFFF"/>
                </a:solidFill>
              </a:rPr>
              <a:t>Topic: Tourette Syndrom</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50682" y="4870824"/>
            <a:ext cx="10005951" cy="1458258"/>
          </a:xfrm>
        </p:spPr>
        <p:txBody>
          <a:bodyPr anchor="ctr">
            <a:normAutofit/>
          </a:bodyPr>
          <a:lstStyle/>
          <a:p>
            <a:pPr algn="l"/>
            <a:r>
              <a:rPr lang="en-GB" dirty="0"/>
              <a:t>Student Name: Violeta Cicu               Lecturer: Eleni </a:t>
            </a:r>
            <a:r>
              <a:rPr lang="en-GB" dirty="0" err="1"/>
              <a:t>Koutsogeorgou</a:t>
            </a:r>
            <a:endParaRPr lang="en-GB" dirty="0"/>
          </a:p>
          <a:p>
            <a:pPr algn="l"/>
            <a:r>
              <a:rPr lang="en-GB" dirty="0"/>
              <a:t>Student Number:  2109660</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1371599" y="2318197"/>
            <a:ext cx="9724031" cy="3683358"/>
          </a:xfrm>
        </p:spPr>
        <p:txBody>
          <a:bodyPr anchor="ctr">
            <a:normAutofit/>
          </a:bodyPr>
          <a:lstStyle/>
          <a:p>
            <a:pPr>
              <a:spcBef>
                <a:spcPts val="0"/>
              </a:spcBef>
              <a:spcAft>
                <a:spcPts val="600"/>
              </a:spcAft>
            </a:pPr>
            <a:r>
              <a:rPr lang="en-US" sz="2000"/>
              <a:t>This is a systematic </a:t>
            </a:r>
            <a:r>
              <a:rPr lang="en-GB" sz="2000"/>
              <a:t>literature review focusing on the challenges of young people with Tourette syndrome in everyday life in the UK</a:t>
            </a:r>
          </a:p>
          <a:p>
            <a:pPr>
              <a:spcBef>
                <a:spcPts val="0"/>
              </a:spcBef>
              <a:spcAft>
                <a:spcPts val="600"/>
              </a:spcAft>
            </a:pPr>
            <a:r>
              <a:rPr lang="en-GB" sz="2000"/>
              <a:t>Tourette syndrome (TS) is a neurological condition that causes a person to make involuntary sounds and movements called tics (NHS Choice 2021)</a:t>
            </a:r>
            <a:endParaRPr lang="en-US" sz="2000"/>
          </a:p>
          <a:p>
            <a:pPr marL="0" indent="0">
              <a:spcBef>
                <a:spcPts val="0"/>
              </a:spcBef>
              <a:spcAft>
                <a:spcPts val="600"/>
              </a:spcAft>
              <a:buNone/>
            </a:pPr>
            <a:endParaRPr lang="en-US" sz="2000"/>
          </a:p>
          <a:p>
            <a:pPr>
              <a:spcBef>
                <a:spcPts val="0"/>
              </a:spcBef>
              <a:spcAft>
                <a:spcPts val="600"/>
              </a:spcAft>
            </a:pPr>
            <a:r>
              <a:rPr lang="en-US" sz="2000"/>
              <a:t>Aim: The </a:t>
            </a:r>
            <a:r>
              <a:rPr lang="en-GB" sz="2000"/>
              <a:t>purpose of the research is to analyze the challenges of young people with Tourette syndrome in everyday life.</a:t>
            </a:r>
            <a:endParaRPr lang="en-US" sz="2000"/>
          </a:p>
          <a:p>
            <a:pPr>
              <a:spcBef>
                <a:spcPts val="0"/>
              </a:spcBef>
              <a:spcAft>
                <a:spcPts val="600"/>
              </a:spcAft>
            </a:pPr>
            <a:r>
              <a:rPr lang="en-US" sz="2000"/>
              <a:t>Objectives: In order to do that three primary studies has being </a:t>
            </a:r>
            <a:r>
              <a:rPr lang="en-GB" sz="2000"/>
              <a:t>selected following the main concepts and a systematic literature review will be conducted, providing recommendations for future research.</a:t>
            </a: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371599" y="2318197"/>
            <a:ext cx="9724031" cy="3683358"/>
          </a:xfrm>
        </p:spPr>
        <p:txBody>
          <a:bodyPr anchor="ctr">
            <a:normAutofit/>
          </a:bodyPr>
          <a:lstStyle/>
          <a:p>
            <a:pPr>
              <a:spcBef>
                <a:spcPts val="0"/>
              </a:spcBef>
              <a:spcAft>
                <a:spcPts val="600"/>
              </a:spcAft>
            </a:pPr>
            <a:r>
              <a:rPr lang="en-US" sz="1400"/>
              <a:t>Systematic literature reviews are a way of </a:t>
            </a:r>
            <a:r>
              <a:rPr lang="en-GB" sz="1400"/>
              <a:t>synthesizing scientific evidence to answer a particular research question in a way that is transparent and reproducible while seeking to include all published evidence on the topic and appraising the quality of this evidence (Research Gate 2019)</a:t>
            </a:r>
          </a:p>
          <a:p>
            <a:pPr>
              <a:spcBef>
                <a:spcPts val="0"/>
              </a:spcBef>
              <a:spcAft>
                <a:spcPts val="600"/>
              </a:spcAft>
            </a:pPr>
            <a:endParaRPr lang="en-GB" sz="1400"/>
          </a:p>
          <a:p>
            <a:pPr>
              <a:spcBef>
                <a:spcPts val="0"/>
              </a:spcBef>
              <a:spcAft>
                <a:spcPts val="600"/>
              </a:spcAft>
            </a:pPr>
            <a:r>
              <a:rPr lang="en-GB" sz="1400"/>
              <a:t>Key Words: “Tourette”, “Tic”, “Challenges”, “Difficulties”, “Young People”</a:t>
            </a:r>
          </a:p>
          <a:p>
            <a:pPr>
              <a:spcBef>
                <a:spcPts val="0"/>
              </a:spcBef>
              <a:spcAft>
                <a:spcPts val="600"/>
              </a:spcAft>
            </a:pPr>
            <a:endParaRPr lang="en-GB" sz="1400"/>
          </a:p>
          <a:p>
            <a:pPr>
              <a:spcBef>
                <a:spcPts val="0"/>
              </a:spcBef>
              <a:spcAft>
                <a:spcPts val="600"/>
              </a:spcAft>
            </a:pPr>
            <a:r>
              <a:rPr lang="en-GB" sz="1400"/>
              <a:t>Datebase: PubMed, ProQuest, and Google Scholar</a:t>
            </a:r>
          </a:p>
          <a:p>
            <a:pPr>
              <a:spcBef>
                <a:spcPts val="0"/>
              </a:spcBef>
              <a:spcAft>
                <a:spcPts val="600"/>
              </a:spcAft>
            </a:pPr>
            <a:endParaRPr lang="en-GB" sz="1400"/>
          </a:p>
          <a:p>
            <a:pPr>
              <a:spcBef>
                <a:spcPts val="0"/>
              </a:spcBef>
              <a:spcAft>
                <a:spcPts val="600"/>
              </a:spcAft>
            </a:pPr>
            <a:r>
              <a:rPr lang="en-GB" sz="1400"/>
              <a:t>Inclusion Criteria: Date of publication after 2013                     Exclusion Criteria: Non-English language </a:t>
            </a:r>
          </a:p>
          <a:p>
            <a:pPr marL="0" indent="0">
              <a:spcBef>
                <a:spcPts val="0"/>
              </a:spcBef>
              <a:spcAft>
                <a:spcPts val="600"/>
              </a:spcAft>
              <a:buNone/>
            </a:pPr>
            <a:r>
              <a:rPr lang="en-GB" sz="1400"/>
              <a:t>                                     UK only                                                                                             Not be published before 2013</a:t>
            </a:r>
          </a:p>
          <a:p>
            <a:pPr marL="0" indent="0">
              <a:spcBef>
                <a:spcPts val="0"/>
              </a:spcBef>
              <a:spcAft>
                <a:spcPts val="600"/>
              </a:spcAft>
              <a:buNone/>
            </a:pPr>
            <a:r>
              <a:rPr lang="en-GB" sz="1400"/>
              <a:t>                                     Primary Studies                                                                               Not from outside UK</a:t>
            </a:r>
          </a:p>
          <a:p>
            <a:pPr marL="0" indent="0">
              <a:spcBef>
                <a:spcPts val="0"/>
              </a:spcBef>
              <a:spcAft>
                <a:spcPts val="600"/>
              </a:spcAft>
              <a:buNone/>
            </a:pPr>
            <a:r>
              <a:rPr lang="en-GB" sz="1400"/>
              <a:t>                                     Only English language                                                                                                                                      </a:t>
            </a:r>
          </a:p>
          <a:p>
            <a:pPr marL="0" indent="0">
              <a:spcBef>
                <a:spcPts val="0"/>
              </a:spcBef>
              <a:spcAft>
                <a:spcPts val="600"/>
              </a:spcAft>
              <a:buNone/>
            </a:pPr>
            <a:r>
              <a:rPr lang="en-GB" sz="1400"/>
              <a:t>                                     Only young people</a:t>
            </a:r>
          </a:p>
          <a:p>
            <a:pPr marL="0" indent="0">
              <a:spcBef>
                <a:spcPts val="0"/>
              </a:spcBef>
              <a:spcAft>
                <a:spcPts val="600"/>
              </a:spcAft>
              <a:buNone/>
            </a:pPr>
            <a:r>
              <a:rPr lang="en-GB" sz="1400"/>
              <a:t>                                     Both qualitative and quantitative data will be included </a:t>
            </a: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660841172"/>
              </p:ext>
            </p:extLst>
          </p:nvPr>
        </p:nvGraphicFramePr>
        <p:xfrm>
          <a:off x="432225" y="2252524"/>
          <a:ext cx="11327550" cy="3866336"/>
        </p:xfrm>
        <a:graphic>
          <a:graphicData uri="http://schemas.openxmlformats.org/drawingml/2006/table">
            <a:tbl>
              <a:tblPr firstRow="1" firstCol="1" bandRow="1">
                <a:noFill/>
              </a:tblPr>
              <a:tblGrid>
                <a:gridCol w="2218830">
                  <a:extLst>
                    <a:ext uri="{9D8B030D-6E8A-4147-A177-3AD203B41FA5}">
                      <a16:colId xmlns:a16="http://schemas.microsoft.com/office/drawing/2014/main" val="2791120806"/>
                    </a:ext>
                  </a:extLst>
                </a:gridCol>
                <a:gridCol w="2319903">
                  <a:extLst>
                    <a:ext uri="{9D8B030D-6E8A-4147-A177-3AD203B41FA5}">
                      <a16:colId xmlns:a16="http://schemas.microsoft.com/office/drawing/2014/main" val="3589850242"/>
                    </a:ext>
                  </a:extLst>
                </a:gridCol>
                <a:gridCol w="3842119">
                  <a:extLst>
                    <a:ext uri="{9D8B030D-6E8A-4147-A177-3AD203B41FA5}">
                      <a16:colId xmlns:a16="http://schemas.microsoft.com/office/drawing/2014/main" val="2229489048"/>
                    </a:ext>
                  </a:extLst>
                </a:gridCol>
                <a:gridCol w="2946698">
                  <a:extLst>
                    <a:ext uri="{9D8B030D-6E8A-4147-A177-3AD203B41FA5}">
                      <a16:colId xmlns:a16="http://schemas.microsoft.com/office/drawing/2014/main" val="2241838310"/>
                    </a:ext>
                  </a:extLst>
                </a:gridCol>
              </a:tblGrid>
              <a:tr h="625220">
                <a:tc>
                  <a:txBody>
                    <a:bodyPr/>
                    <a:lstStyle/>
                    <a:p>
                      <a:pPr algn="l" fontAlgn="t">
                        <a:spcBef>
                          <a:spcPts val="0"/>
                        </a:spcBef>
                        <a:spcAft>
                          <a:spcPts val="0"/>
                        </a:spcAft>
                      </a:pPr>
                      <a:r>
                        <a:rPr lang="en-GB" sz="1200" b="1" i="0" u="none" strike="noStrike">
                          <a:solidFill>
                            <a:schemeClr val="tx1">
                              <a:lumMod val="75000"/>
                              <a:lumOff val="25000"/>
                            </a:schemeClr>
                          </a:solidFill>
                          <a:effectLst/>
                          <a:latin typeface="+mn-lt"/>
                          <a:cs typeface="Times New Roman" panose="02020603050405020304" pitchFamily="18" charset="0"/>
                        </a:rPr>
                        <a:t>Author(s), title, and year of publication</a:t>
                      </a:r>
                      <a:endParaRPr lang="en-GB" sz="1200" b="1" i="0" u="none" strike="noStrike">
                        <a:solidFill>
                          <a:schemeClr val="tx1">
                            <a:lumMod val="75000"/>
                            <a:lumOff val="25000"/>
                          </a:schemeClr>
                        </a:solidFill>
                        <a:effectLst/>
                        <a:latin typeface="+mn-lt"/>
                      </a:endParaRPr>
                    </a:p>
                  </a:txBody>
                  <a:tcPr marL="118119" marR="88590" marT="59059" marB="590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a:solidFill>
                            <a:schemeClr val="tx1">
                              <a:lumMod val="75000"/>
                              <a:lumOff val="25000"/>
                            </a:schemeClr>
                          </a:solidFill>
                          <a:effectLst/>
                          <a:latin typeface="+mn-lt"/>
                          <a:cs typeface="Times New Roman" panose="02020603050405020304" pitchFamily="18" charset="0"/>
                        </a:rPr>
                        <a:t>Aim of study</a:t>
                      </a:r>
                      <a:endParaRPr lang="en-GB" sz="1200" b="1" i="0" u="none" strike="noStrike">
                        <a:solidFill>
                          <a:schemeClr val="tx1">
                            <a:lumMod val="75000"/>
                            <a:lumOff val="25000"/>
                          </a:schemeClr>
                        </a:solidFill>
                        <a:effectLst/>
                        <a:latin typeface="+mn-lt"/>
                      </a:endParaRPr>
                    </a:p>
                  </a:txBody>
                  <a:tcPr marL="118119" marR="88590" marT="59059" marB="590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Methods and Sample size and characteristics</a:t>
                      </a:r>
                      <a:endParaRPr lang="en-GB" sz="1200" b="1" i="0" u="none" strike="noStrike">
                        <a:solidFill>
                          <a:schemeClr val="tx1">
                            <a:lumMod val="75000"/>
                            <a:lumOff val="25000"/>
                          </a:schemeClr>
                        </a:solidFill>
                        <a:effectLst/>
                        <a:latin typeface="+mn-lt"/>
                      </a:endParaRPr>
                    </a:p>
                  </a:txBody>
                  <a:tcPr marL="118119" marR="88590" marT="59059" marB="590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Summary of main findings</a:t>
                      </a:r>
                      <a:endParaRPr lang="en-GB" sz="1200" b="1" i="0" u="none" strike="noStrike">
                        <a:solidFill>
                          <a:schemeClr val="tx1">
                            <a:lumMod val="75000"/>
                            <a:lumOff val="25000"/>
                          </a:schemeClr>
                        </a:solidFill>
                        <a:effectLst/>
                        <a:latin typeface="+mn-lt"/>
                      </a:endParaRPr>
                    </a:p>
                    <a:p>
                      <a:pPr algn="l" fontAlgn="t">
                        <a:spcBef>
                          <a:spcPts val="0"/>
                        </a:spcBef>
                        <a:spcAft>
                          <a:spcPts val="0"/>
                        </a:spcAft>
                      </a:pPr>
                      <a:r>
                        <a:rPr lang="en-GB" sz="1200" b="1" i="0" u="none" strike="noStrike">
                          <a:solidFill>
                            <a:schemeClr val="tx1">
                              <a:lumMod val="75000"/>
                              <a:lumOff val="25000"/>
                            </a:schemeClr>
                          </a:solidFill>
                          <a:effectLst/>
                          <a:latin typeface="+mn-lt"/>
                          <a:ea typeface="Calibri" panose="020F0502020204030204" pitchFamily="34" charset="0"/>
                          <a:cs typeface="Times New Roman" panose="02020603050405020304" pitchFamily="18" charset="0"/>
                        </a:rPr>
                        <a:t> </a:t>
                      </a:r>
                      <a:endParaRPr lang="en-GB" sz="1200" b="1" i="0" u="none" strike="noStrike">
                        <a:solidFill>
                          <a:schemeClr val="tx1">
                            <a:lumMod val="75000"/>
                            <a:lumOff val="25000"/>
                          </a:schemeClr>
                        </a:solidFill>
                        <a:effectLst/>
                        <a:latin typeface="+mn-lt"/>
                      </a:endParaRPr>
                    </a:p>
                  </a:txBody>
                  <a:tcPr marL="118119" marR="88590" marT="59059" marB="59059">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2221238234"/>
                  </a:ext>
                </a:extLst>
              </a:tr>
              <a:tr h="1842968">
                <a:tc>
                  <a:txBody>
                    <a:bodyPr/>
                    <a:lstStyle/>
                    <a:p>
                      <a:pPr algn="l" fontAlgn="t">
                        <a:spcBef>
                          <a:spcPts val="0"/>
                        </a:spcBef>
                        <a:spcAft>
                          <a:spcPts val="0"/>
                        </a:spcAft>
                      </a:pPr>
                      <a:r>
                        <a:rPr lang="en-GB" sz="1000" b="1" i="0" u="none" strike="noStrike" dirty="0">
                          <a:solidFill>
                            <a:schemeClr val="tx1">
                              <a:lumMod val="75000"/>
                              <a:lumOff val="25000"/>
                            </a:schemeClr>
                          </a:solidFill>
                          <a:effectLst/>
                          <a:latin typeface="Arial" panose="020B0604020202020204" pitchFamily="34" charset="0"/>
                        </a:rPr>
                        <a:t> </a:t>
                      </a:r>
                      <a:r>
                        <a:rPr lang="en-GB" sz="1200" b="1" i="0" u="none" strike="noStrike" dirty="0" err="1">
                          <a:solidFill>
                            <a:schemeClr val="tx1">
                              <a:lumMod val="75000"/>
                              <a:lumOff val="25000"/>
                            </a:schemeClr>
                          </a:solidFill>
                          <a:effectLst/>
                          <a:latin typeface="Arial" panose="020B0604020202020204" pitchFamily="34" charset="0"/>
                        </a:rPr>
                        <a:t>Bamigbade</a:t>
                      </a:r>
                      <a:endParaRPr lang="en-GB" sz="1200" b="1" i="0" u="none" strike="noStrike" dirty="0">
                        <a:solidFill>
                          <a:schemeClr val="tx1">
                            <a:lumMod val="75000"/>
                            <a:lumOff val="25000"/>
                          </a:schemeClr>
                        </a:solidFill>
                        <a:effectLst/>
                        <a:latin typeface="Arial" panose="020B0604020202020204" pitchFamily="34" charset="0"/>
                      </a:endParaRPr>
                    </a:p>
                    <a:p>
                      <a:pPr algn="l" fontAlgn="t">
                        <a:spcBef>
                          <a:spcPts val="0"/>
                        </a:spcBef>
                        <a:spcAft>
                          <a:spcPts val="0"/>
                        </a:spcAft>
                      </a:pPr>
                      <a:r>
                        <a:rPr lang="en-GB" sz="1200" b="1" i="0" u="none" strike="noStrike" dirty="0">
                          <a:solidFill>
                            <a:schemeClr val="tx1">
                              <a:lumMod val="75000"/>
                              <a:lumOff val="25000"/>
                            </a:schemeClr>
                          </a:solidFill>
                          <a:effectLst/>
                          <a:latin typeface="Arial" panose="020B0604020202020204" pitchFamily="34" charset="0"/>
                        </a:rPr>
                        <a:t>et all 2022</a:t>
                      </a:r>
                    </a:p>
                  </a:txBody>
                  <a:tcPr marL="118119" marR="88590" marT="59059" marB="59059">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0" i="0" u="none" strike="noStrike" dirty="0">
                          <a:solidFill>
                            <a:schemeClr val="tx1">
                              <a:lumMod val="75000"/>
                              <a:lumOff val="25000"/>
                            </a:schemeClr>
                          </a:solidFill>
                          <a:effectLst/>
                          <a:latin typeface="Arial" panose="020B0604020202020204" pitchFamily="34" charset="0"/>
                        </a:rPr>
                        <a:t>Understanding mealtimes in families with a young child with tics disorder from a maternal perspective, challenges, and their impact on how these challenges are navigated.</a:t>
                      </a:r>
                    </a:p>
                  </a:txBody>
                  <a:tcPr marL="118119" marR="88590" marT="59059" marB="59059">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dirty="0" err="1">
                          <a:solidFill>
                            <a:schemeClr val="tx1">
                              <a:lumMod val="75000"/>
                              <a:lumOff val="25000"/>
                            </a:schemeClr>
                          </a:solidFill>
                          <a:effectLst/>
                          <a:latin typeface="Arial" panose="020B0604020202020204" pitchFamily="34" charset="0"/>
                        </a:rPr>
                        <a:t>Semistructured</a:t>
                      </a:r>
                      <a:r>
                        <a:rPr lang="en-GB" sz="1200" b="0" i="0" u="none" strike="noStrike" dirty="0">
                          <a:solidFill>
                            <a:schemeClr val="tx1">
                              <a:lumMod val="75000"/>
                              <a:lumOff val="25000"/>
                            </a:schemeClr>
                          </a:solidFill>
                          <a:effectLst/>
                          <a:latin typeface="Arial" panose="020B0604020202020204" pitchFamily="34" charset="0"/>
                        </a:rPr>
                        <a:t> interview, 17 mothers with children with TS. The duration was 49-182 minutes at their home, through zoom app on meal times.</a:t>
                      </a:r>
                    </a:p>
                    <a:p>
                      <a:pPr algn="l" fontAlgn="t">
                        <a:spcBef>
                          <a:spcPts val="0"/>
                        </a:spcBef>
                        <a:spcAft>
                          <a:spcPts val="0"/>
                        </a:spcAft>
                      </a:pPr>
                      <a:endParaRPr lang="en-GB" sz="1000" b="0" i="0" u="none" strike="noStrike" dirty="0">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dirty="0">
                          <a:solidFill>
                            <a:schemeClr val="tx1">
                              <a:lumMod val="75000"/>
                              <a:lumOff val="25000"/>
                            </a:schemeClr>
                          </a:solidFill>
                          <a:effectLst/>
                          <a:latin typeface="Arial" panose="020B0604020202020204" pitchFamily="34" charset="0"/>
                        </a:rPr>
                        <a:t>The findings showed that tics can make it difficult for people to eat, drink or sit down during meal times. Parents also noted that the tics and comorbid conditions of their child frequently exacerbated the already difficult family dynamics. Dissatisfaction appeared as a result of the mother’s desire and the reality  and failure to accept their reality .</a:t>
                      </a: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750155844"/>
                  </a:ext>
                </a:extLst>
              </a:tr>
              <a:tr h="349537">
                <a:tc>
                  <a:txBody>
                    <a:bodyPr/>
                    <a:lstStyle/>
                    <a:p>
                      <a:pPr algn="l" fontAlgn="t">
                        <a:spcBef>
                          <a:spcPts val="0"/>
                        </a:spcBef>
                        <a:spcAft>
                          <a:spcPts val="0"/>
                        </a:spcAft>
                      </a:pPr>
                      <a:endParaRPr lang="en-GB" sz="1000" b="1" i="0" u="none" strike="noStrike">
                        <a:solidFill>
                          <a:schemeClr val="tx1">
                            <a:lumMod val="75000"/>
                            <a:lumOff val="25000"/>
                          </a:schemeClr>
                        </a:solidFill>
                        <a:effectLst/>
                        <a:latin typeface="Arial" panose="020B0604020202020204" pitchFamily="34" charset="0"/>
                      </a:endParaRPr>
                    </a:p>
                  </a:txBody>
                  <a:tcPr marL="118119" marR="88590" marT="59059" marB="59059">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037087224"/>
                  </a:ext>
                </a:extLst>
              </a:tr>
              <a:tr h="349537">
                <a:tc>
                  <a:txBody>
                    <a:bodyPr/>
                    <a:lstStyle/>
                    <a:p>
                      <a:pPr algn="l" fontAlgn="t">
                        <a:spcBef>
                          <a:spcPts val="0"/>
                        </a:spcBef>
                        <a:spcAft>
                          <a:spcPts val="0"/>
                        </a:spcAft>
                      </a:pPr>
                      <a:endParaRPr lang="en-GB" sz="1000" b="1" i="0" u="none" strike="noStrike">
                        <a:solidFill>
                          <a:schemeClr val="tx1">
                            <a:lumMod val="75000"/>
                            <a:lumOff val="25000"/>
                          </a:schemeClr>
                        </a:solidFill>
                        <a:effectLst/>
                        <a:latin typeface="Arial" panose="020B0604020202020204" pitchFamily="34" charset="0"/>
                      </a:endParaRPr>
                    </a:p>
                  </a:txBody>
                  <a:tcPr marL="118119" marR="88590" marT="59059" marB="59059">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111580069"/>
                  </a:ext>
                </a:extLst>
              </a:tr>
              <a:tr h="349537">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1" i="0" u="none" strike="noStrike">
                        <a:solidFill>
                          <a:schemeClr val="tx1">
                            <a:lumMod val="75000"/>
                            <a:lumOff val="25000"/>
                          </a:schemeClr>
                        </a:solidFill>
                        <a:effectLst/>
                        <a:latin typeface="Arial" panose="020B0604020202020204" pitchFamily="34" charset="0"/>
                      </a:endParaRPr>
                    </a:p>
                  </a:txBody>
                  <a:tcPr marL="118119" marR="88590" marT="59059" marB="59059">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37555704"/>
                  </a:ext>
                </a:extLst>
              </a:tr>
              <a:tr h="349537">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1" i="0" u="none" strike="noStrike">
                        <a:solidFill>
                          <a:schemeClr val="tx1">
                            <a:lumMod val="75000"/>
                            <a:lumOff val="25000"/>
                          </a:schemeClr>
                        </a:solidFill>
                        <a:effectLst/>
                        <a:latin typeface="Arial" panose="020B0604020202020204" pitchFamily="34" charset="0"/>
                      </a:endParaRPr>
                    </a:p>
                  </a:txBody>
                  <a:tcPr marL="118119" marR="88590" marT="59059" marB="59059">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9525" cap="flat" cmpd="sng" algn="ctr">
                      <a:solidFill>
                        <a:srgbClr val="C7C6C1"/>
                      </a:solid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000" b="1" i="0" u="none" strike="noStrike">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000" b="1" i="0" u="none" strike="noStrike"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b="0" i="0" u="none" strike="noStrike" dirty="0">
                        <a:solidFill>
                          <a:schemeClr val="tx1">
                            <a:lumMod val="75000"/>
                            <a:lumOff val="25000"/>
                          </a:schemeClr>
                        </a:solidFill>
                        <a:effectLst/>
                        <a:latin typeface="Arial" panose="020B0604020202020204" pitchFamily="34" charset="0"/>
                      </a:endParaRPr>
                    </a:p>
                  </a:txBody>
                  <a:tcPr marL="118119" marR="88590" marT="59059" marB="59059">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2940731415"/>
              </p:ext>
            </p:extLst>
          </p:nvPr>
        </p:nvGraphicFramePr>
        <p:xfrm>
          <a:off x="772171" y="1966293"/>
          <a:ext cx="10647657" cy="4452164"/>
        </p:xfrm>
        <a:graphic>
          <a:graphicData uri="http://schemas.openxmlformats.org/drawingml/2006/table">
            <a:tbl>
              <a:tblPr firstRow="1" firstCol="1" bandRow="1">
                <a:noFill/>
              </a:tblPr>
              <a:tblGrid>
                <a:gridCol w="2174195">
                  <a:extLst>
                    <a:ext uri="{9D8B030D-6E8A-4147-A177-3AD203B41FA5}">
                      <a16:colId xmlns:a16="http://schemas.microsoft.com/office/drawing/2014/main" val="2791120806"/>
                    </a:ext>
                  </a:extLst>
                </a:gridCol>
                <a:gridCol w="1870442">
                  <a:extLst>
                    <a:ext uri="{9D8B030D-6E8A-4147-A177-3AD203B41FA5}">
                      <a16:colId xmlns:a16="http://schemas.microsoft.com/office/drawing/2014/main" val="3589850242"/>
                    </a:ext>
                  </a:extLst>
                </a:gridCol>
                <a:gridCol w="3066892">
                  <a:extLst>
                    <a:ext uri="{9D8B030D-6E8A-4147-A177-3AD203B41FA5}">
                      <a16:colId xmlns:a16="http://schemas.microsoft.com/office/drawing/2014/main" val="2229489048"/>
                    </a:ext>
                  </a:extLst>
                </a:gridCol>
                <a:gridCol w="3536128">
                  <a:extLst>
                    <a:ext uri="{9D8B030D-6E8A-4147-A177-3AD203B41FA5}">
                      <a16:colId xmlns:a16="http://schemas.microsoft.com/office/drawing/2014/main" val="2241838310"/>
                    </a:ext>
                  </a:extLst>
                </a:gridCol>
              </a:tblGrid>
              <a:tr h="683436">
                <a:tc>
                  <a:txBody>
                    <a:bodyPr/>
                    <a:lstStyle/>
                    <a:p>
                      <a:pPr algn="l" fontAlgn="t">
                        <a:spcBef>
                          <a:spcPts val="0"/>
                        </a:spcBef>
                        <a:spcAft>
                          <a:spcPts val="0"/>
                        </a:spcAft>
                      </a:pPr>
                      <a:r>
                        <a:rPr lang="en-GB" sz="1600" b="1" i="0" u="none" strike="noStrike" cap="none" spc="0" dirty="0">
                          <a:solidFill>
                            <a:schemeClr val="tx1">
                              <a:lumMod val="75000"/>
                              <a:lumOff val="25000"/>
                            </a:schemeClr>
                          </a:solidFill>
                          <a:effectLst/>
                          <a:latin typeface="+mn-lt"/>
                          <a:cs typeface="Times New Roman" panose="02020603050405020304" pitchFamily="18" charset="0"/>
                        </a:rPr>
                        <a:t>Author(s), title, and year of publication</a:t>
                      </a:r>
                      <a:endParaRPr lang="en-GB" sz="1600" b="1" i="0" u="none" strike="noStrike" cap="none" spc="0" dirty="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cs typeface="Times New Roman" panose="02020603050405020304" pitchFamily="18" charset="0"/>
                        </a:rPr>
                        <a:t>Aim of study</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Methods and Sample size and characteristics</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Summary of main findings</a:t>
                      </a:r>
                      <a:endParaRPr lang="en-GB" sz="1600" b="1" i="0" u="none" strike="noStrike" cap="none" spc="0">
                        <a:solidFill>
                          <a:schemeClr val="tx1">
                            <a:lumMod val="75000"/>
                            <a:lumOff val="25000"/>
                          </a:schemeClr>
                        </a:solidFill>
                        <a:effectLst/>
                        <a:latin typeface="+mn-lt"/>
                      </a:endParaRPr>
                    </a:p>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 </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extLst>
                  <a:ext uri="{0D108BD9-81ED-4DB2-BD59-A6C34878D82A}">
                    <a16:rowId xmlns:a16="http://schemas.microsoft.com/office/drawing/2014/main" val="2221238234"/>
                  </a:ext>
                </a:extLst>
              </a:tr>
              <a:tr h="2198730">
                <a:tc>
                  <a:txBody>
                    <a:bodyPr/>
                    <a:lstStyle/>
                    <a:p>
                      <a:pPr algn="l" fontAlgn="t">
                        <a:spcBef>
                          <a:spcPts val="0"/>
                        </a:spcBef>
                        <a:spcAft>
                          <a:spcPts val="0"/>
                        </a:spcAft>
                      </a:pPr>
                      <a:r>
                        <a:rPr lang="en-GB" sz="1200" b="1" i="0" u="none" strike="noStrike" cap="none" spc="0" dirty="0">
                          <a:solidFill>
                            <a:schemeClr val="tx1">
                              <a:lumMod val="75000"/>
                              <a:lumOff val="25000"/>
                            </a:schemeClr>
                          </a:solidFill>
                          <a:effectLst/>
                          <a:latin typeface="Arial" panose="020B0604020202020204" pitchFamily="34" charset="0"/>
                        </a:rPr>
                        <a:t> </a:t>
                      </a:r>
                      <a:r>
                        <a:rPr lang="en-GB" sz="1200" b="1" i="0" u="none" strike="noStrike" cap="none" spc="0" dirty="0" err="1">
                          <a:solidFill>
                            <a:schemeClr val="tx1">
                              <a:lumMod val="75000"/>
                              <a:lumOff val="25000"/>
                            </a:schemeClr>
                          </a:solidFill>
                          <a:effectLst/>
                          <a:latin typeface="Arial" panose="020B0604020202020204" pitchFamily="34" charset="0"/>
                        </a:rPr>
                        <a:t>Wadman</a:t>
                      </a:r>
                      <a:r>
                        <a:rPr lang="en-GB" sz="1200" b="1" i="0" u="none" strike="noStrike" cap="none" spc="0" dirty="0">
                          <a:solidFill>
                            <a:schemeClr val="tx1">
                              <a:lumMod val="75000"/>
                              <a:lumOff val="25000"/>
                            </a:schemeClr>
                          </a:solidFill>
                          <a:effectLst/>
                          <a:latin typeface="Arial" panose="020B0604020202020204" pitchFamily="34" charset="0"/>
                        </a:rPr>
                        <a:t> et all 2016</a:t>
                      </a:r>
                    </a:p>
                  </a:txBody>
                  <a:tcPr marL="162173" marR="121629" marT="81087" marB="81087">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0" i="0" u="none" strike="noStrike" cap="none" spc="0">
                          <a:solidFill>
                            <a:schemeClr val="tx1">
                              <a:lumMod val="75000"/>
                              <a:lumOff val="25000"/>
                            </a:schemeClr>
                          </a:solidFill>
                          <a:effectLst/>
                          <a:latin typeface="Arial" panose="020B0604020202020204" pitchFamily="34" charset="0"/>
                        </a:rPr>
                        <a:t>To explore TS-related school difficulties experienced by young people with TS </a:t>
                      </a: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dirty="0">
                        <a:solidFill>
                          <a:schemeClr val="tx1">
                            <a:lumMod val="75000"/>
                            <a:lumOff val="25000"/>
                          </a:schemeClr>
                        </a:solidFill>
                        <a:effectLst/>
                        <a:latin typeface="Arial" panose="020B0604020202020204" pitchFamily="34" charset="0"/>
                      </a:endParaRPr>
                    </a:p>
                    <a:p>
                      <a:pPr algn="l" fontAlgn="t">
                        <a:spcBef>
                          <a:spcPts val="0"/>
                        </a:spcBef>
                        <a:spcAft>
                          <a:spcPts val="0"/>
                        </a:spcAft>
                      </a:pPr>
                      <a:r>
                        <a:rPr lang="en-GB" sz="1200" b="0" i="0" u="none" strike="noStrike" cap="none" spc="0" dirty="0">
                          <a:solidFill>
                            <a:schemeClr val="tx1">
                              <a:lumMod val="75000"/>
                              <a:lumOff val="25000"/>
                            </a:schemeClr>
                          </a:solidFill>
                          <a:effectLst/>
                          <a:latin typeface="Arial" panose="020B0604020202020204" pitchFamily="34" charset="0"/>
                        </a:rPr>
                        <a:t>Interview, 35 participants, 11-18 years old with TS, in school, duration 11-53 minutes.</a:t>
                      </a: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cap="none" spc="0">
                          <a:solidFill>
                            <a:schemeClr val="tx1">
                              <a:lumMod val="75000"/>
                              <a:lumOff val="25000"/>
                            </a:schemeClr>
                          </a:solidFill>
                          <a:effectLst/>
                          <a:latin typeface="Arial" panose="020B0604020202020204" pitchFamily="34" charset="0"/>
                        </a:rPr>
                        <a:t>The three issues that the young people most frequently mentioned were their inability to focus in class, the ineffective responses of the school staff to tics, and issues with other pupils such as name-calling and mimicking tics. In addition has also being mention difficulties doing homework, writing examinations anxiety and managing anger in schools </a:t>
                      </a: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750155844"/>
                  </a:ext>
                </a:extLst>
              </a:tr>
              <a:tr h="404622">
                <a:tc>
                  <a:txBody>
                    <a:bodyPr/>
                    <a:lstStyle/>
                    <a:p>
                      <a:pPr algn="l" fontAlgn="t">
                        <a:spcBef>
                          <a:spcPts val="0"/>
                        </a:spcBef>
                        <a:spcAft>
                          <a:spcPts val="0"/>
                        </a:spcAft>
                      </a:pP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037087224"/>
                  </a:ext>
                </a:extLst>
              </a:tr>
              <a:tr h="404622">
                <a:tc>
                  <a:txBody>
                    <a:bodyPr/>
                    <a:lstStyle/>
                    <a:p>
                      <a:pPr algn="l" fontAlgn="t">
                        <a:spcBef>
                          <a:spcPts val="0"/>
                        </a:spcBef>
                        <a:spcAft>
                          <a:spcPts val="0"/>
                        </a:spcAft>
                      </a:pP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111580069"/>
                  </a:ext>
                </a:extLst>
              </a:tr>
              <a:tr h="380377">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37555704"/>
                  </a:ext>
                </a:extLst>
              </a:tr>
              <a:tr h="380377">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4223804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278856966"/>
              </p:ext>
            </p:extLst>
          </p:nvPr>
        </p:nvGraphicFramePr>
        <p:xfrm>
          <a:off x="772171" y="1966293"/>
          <a:ext cx="10647657" cy="3279628"/>
        </p:xfrm>
        <a:graphic>
          <a:graphicData uri="http://schemas.openxmlformats.org/drawingml/2006/table">
            <a:tbl>
              <a:tblPr firstRow="1" firstCol="1" bandRow="1">
                <a:noFill/>
              </a:tblPr>
              <a:tblGrid>
                <a:gridCol w="2174195">
                  <a:extLst>
                    <a:ext uri="{9D8B030D-6E8A-4147-A177-3AD203B41FA5}">
                      <a16:colId xmlns:a16="http://schemas.microsoft.com/office/drawing/2014/main" val="2791120806"/>
                    </a:ext>
                  </a:extLst>
                </a:gridCol>
                <a:gridCol w="1870442">
                  <a:extLst>
                    <a:ext uri="{9D8B030D-6E8A-4147-A177-3AD203B41FA5}">
                      <a16:colId xmlns:a16="http://schemas.microsoft.com/office/drawing/2014/main" val="3589850242"/>
                    </a:ext>
                  </a:extLst>
                </a:gridCol>
                <a:gridCol w="3066892">
                  <a:extLst>
                    <a:ext uri="{9D8B030D-6E8A-4147-A177-3AD203B41FA5}">
                      <a16:colId xmlns:a16="http://schemas.microsoft.com/office/drawing/2014/main" val="2229489048"/>
                    </a:ext>
                  </a:extLst>
                </a:gridCol>
                <a:gridCol w="3536128">
                  <a:extLst>
                    <a:ext uri="{9D8B030D-6E8A-4147-A177-3AD203B41FA5}">
                      <a16:colId xmlns:a16="http://schemas.microsoft.com/office/drawing/2014/main" val="2241838310"/>
                    </a:ext>
                  </a:extLst>
                </a:gridCol>
              </a:tblGrid>
              <a:tr h="683436">
                <a:tc>
                  <a:txBody>
                    <a:bodyPr/>
                    <a:lstStyle/>
                    <a:p>
                      <a:pPr algn="l" fontAlgn="t">
                        <a:spcBef>
                          <a:spcPts val="0"/>
                        </a:spcBef>
                        <a:spcAft>
                          <a:spcPts val="0"/>
                        </a:spcAft>
                      </a:pPr>
                      <a:r>
                        <a:rPr lang="en-GB" sz="1600" b="1" i="0" u="none" strike="noStrike" cap="none" spc="0" dirty="0">
                          <a:solidFill>
                            <a:schemeClr val="tx1">
                              <a:lumMod val="75000"/>
                              <a:lumOff val="25000"/>
                            </a:schemeClr>
                          </a:solidFill>
                          <a:effectLst/>
                          <a:latin typeface="+mn-lt"/>
                          <a:cs typeface="Times New Roman" panose="02020603050405020304" pitchFamily="18" charset="0"/>
                        </a:rPr>
                        <a:t>Author(s), title, and year of publication</a:t>
                      </a:r>
                      <a:endParaRPr lang="en-GB" sz="1600" b="1" i="0" u="none" strike="noStrike" cap="none" spc="0" dirty="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round/>
                      <a:headEnd type="none" w="med" len="med"/>
                      <a:tailEnd type="none" w="med" len="me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cs typeface="Times New Roman" panose="02020603050405020304" pitchFamily="18" charset="0"/>
                        </a:rPr>
                        <a:t>Aim of study</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round/>
                      <a:headEnd type="none" w="med" len="med"/>
                      <a:tailEnd type="none" w="med" len="me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Methods and Sample size and characteristics</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round/>
                      <a:headEnd type="none" w="med" len="med"/>
                      <a:tailEnd type="none" w="med" len="med"/>
                    </a:lnB>
                    <a:noFill/>
                  </a:tcPr>
                </a:tc>
                <a:tc>
                  <a:txBody>
                    <a:bodyPr/>
                    <a:lstStyle/>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Summary of main findings</a:t>
                      </a:r>
                      <a:endParaRPr lang="en-GB" sz="1600" b="1" i="0" u="none" strike="noStrike" cap="none" spc="0">
                        <a:solidFill>
                          <a:schemeClr val="tx1">
                            <a:lumMod val="75000"/>
                            <a:lumOff val="25000"/>
                          </a:schemeClr>
                        </a:solidFill>
                        <a:effectLst/>
                        <a:latin typeface="+mn-lt"/>
                      </a:endParaRPr>
                    </a:p>
                    <a:p>
                      <a:pPr algn="l" fontAlgn="t">
                        <a:spcBef>
                          <a:spcPts val="0"/>
                        </a:spcBef>
                        <a:spcAft>
                          <a:spcPts val="0"/>
                        </a:spcAft>
                      </a:pPr>
                      <a:r>
                        <a:rPr lang="en-GB" sz="160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 </a:t>
                      </a:r>
                      <a:endParaRPr lang="en-GB" sz="1600" b="1" i="0" u="none" strike="noStrike" cap="none" spc="0">
                        <a:solidFill>
                          <a:schemeClr val="tx1">
                            <a:lumMod val="75000"/>
                            <a:lumOff val="25000"/>
                          </a:schemeClr>
                        </a:solidFill>
                        <a:effectLst/>
                        <a:latin typeface="+mn-lt"/>
                      </a:endParaRPr>
                    </a:p>
                  </a:txBody>
                  <a:tcPr marL="162173" marR="121629" marT="81087" marB="81087" anchor="b">
                    <a:lnL w="12700" cmpd="sng">
                      <a:noFill/>
                      <a:prstDash val="solid"/>
                    </a:lnL>
                    <a:lnR w="12700" cmpd="sng">
                      <a:noFill/>
                      <a:prstDash val="solid"/>
                    </a:lnR>
                    <a:lnT w="12700" cmpd="sng">
                      <a:noFill/>
                      <a:prstDash val="solid"/>
                    </a:lnT>
                    <a:lnB w="9525" cap="flat" cmpd="sng" algn="ctr">
                      <a:solidFill>
                        <a:srgbClr val="C7C6C1"/>
                      </a:solidFill>
                      <a:prstDash val="solid"/>
                      <a:round/>
                      <a:headEnd type="none" w="med" len="med"/>
                      <a:tailEnd type="none" w="med" len="med"/>
                    </a:lnB>
                    <a:noFill/>
                  </a:tcPr>
                </a:tc>
                <a:extLst>
                  <a:ext uri="{0D108BD9-81ED-4DB2-BD59-A6C34878D82A}">
                    <a16:rowId xmlns:a16="http://schemas.microsoft.com/office/drawing/2014/main" val="2221238234"/>
                  </a:ext>
                </a:extLst>
              </a:tr>
              <a:tr h="404622">
                <a:tc>
                  <a:txBody>
                    <a:bodyPr/>
                    <a:lstStyle/>
                    <a:p>
                      <a:pPr algn="l" fontAlgn="t">
                        <a:spcBef>
                          <a:spcPts val="0"/>
                        </a:spcBef>
                        <a:spcAft>
                          <a:spcPts val="0"/>
                        </a:spcAft>
                      </a:pPr>
                      <a:r>
                        <a:rPr lang="en-GB" sz="1100" b="1" i="0" u="none" strike="noStrike" cap="none" spc="0" dirty="0">
                          <a:solidFill>
                            <a:schemeClr val="tx1"/>
                          </a:solidFill>
                          <a:effectLst/>
                          <a:latin typeface="Arial" panose="020B0604020202020204" pitchFamily="34" charset="0"/>
                        </a:rPr>
                        <a:t> </a:t>
                      </a:r>
                      <a:r>
                        <a:rPr lang="en-GB" sz="1200" b="1" i="0" u="none" strike="noStrike" cap="none" spc="0" dirty="0">
                          <a:solidFill>
                            <a:schemeClr val="tx1"/>
                          </a:solidFill>
                          <a:effectLst/>
                          <a:latin typeface="Arial" panose="020B0604020202020204" pitchFamily="34" charset="0"/>
                        </a:rPr>
                        <a:t>Ludlow et all 2018</a:t>
                      </a:r>
                    </a:p>
                  </a:txBody>
                  <a:tcPr marL="62035" marR="103300" marT="17724" marB="132932">
                    <a:lnL w="19050" cap="flat" cmpd="sng" algn="ctr">
                      <a:noFill/>
                      <a:prstDash val="solid"/>
                    </a:lnL>
                    <a:lnR w="9525" cap="flat" cmpd="sng" algn="ctr">
                      <a:solidFill>
                        <a:srgbClr val="C7C6C1"/>
                      </a:solidFill>
                      <a:prstDash val="solid"/>
                      <a:round/>
                      <a:headEnd type="none" w="med" len="med"/>
                      <a:tailEnd type="none" w="med" len="me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cap="none" spc="0" dirty="0">
                          <a:solidFill>
                            <a:schemeClr val="tx1"/>
                          </a:solidFill>
                          <a:effectLst/>
                          <a:latin typeface="Arial" panose="020B0604020202020204" pitchFamily="34" charset="0"/>
                        </a:rPr>
                        <a:t>To explore parent’s experiences the challenges they face and the support mechanism they have found to be most helpful for their children with TS  </a:t>
                      </a:r>
                    </a:p>
                  </a:txBody>
                  <a:tcPr marL="62035" marR="103300" marT="17724" marB="132932">
                    <a:lnL w="9525" cap="flat" cmpd="sng" algn="ctr">
                      <a:solidFill>
                        <a:srgbClr val="C7C6C1"/>
                      </a:solidFill>
                      <a:prstDash val="solid"/>
                      <a:round/>
                      <a:headEnd type="none" w="med" len="med"/>
                      <a:tailEnd type="none" w="med" len="me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cap="none" spc="0" dirty="0" err="1">
                          <a:solidFill>
                            <a:schemeClr val="tx1"/>
                          </a:solidFill>
                          <a:effectLst/>
                          <a:latin typeface="Arial" panose="020B0604020202020204" pitchFamily="34" charset="0"/>
                        </a:rPr>
                        <a:t>Semistructured</a:t>
                      </a:r>
                      <a:r>
                        <a:rPr lang="en-GB" sz="1200" b="0" i="0" u="none" strike="noStrike" cap="none" spc="0" dirty="0">
                          <a:solidFill>
                            <a:schemeClr val="tx1"/>
                          </a:solidFill>
                          <a:effectLst/>
                          <a:latin typeface="Arial" panose="020B0604020202020204" pitchFamily="34" charset="0"/>
                        </a:rPr>
                        <a:t> interview, 15 participants, 7-17 years old with TS, at their house face-to-face, over 3 weeks period, 30-75 minutes each. </a:t>
                      </a:r>
                    </a:p>
                  </a:txBody>
                  <a:tcPr marL="62035" marR="103300" marT="17724" marB="132932">
                    <a:lnL w="12700" cmpd="sng">
                      <a:noFill/>
                      <a:prstDash val="soli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tc>
                  <a:txBody>
                    <a:bodyPr/>
                    <a:lstStyle/>
                    <a:p>
                      <a:pPr algn="l" fontAlgn="t">
                        <a:spcBef>
                          <a:spcPts val="0"/>
                        </a:spcBef>
                        <a:spcAft>
                          <a:spcPts val="0"/>
                        </a:spcAft>
                      </a:pPr>
                      <a:r>
                        <a:rPr lang="en-GB" sz="1200" b="0" i="0" u="none" strike="noStrike" cap="none" spc="0" dirty="0">
                          <a:solidFill>
                            <a:schemeClr val="tx1"/>
                          </a:solidFill>
                          <a:effectLst/>
                          <a:latin typeface="Arial" panose="020B0604020202020204" pitchFamily="34" charset="0"/>
                        </a:rPr>
                        <a:t>Highlights the difficulties in raising a child whit TS, especially in terms of family finances and the child`s education.   14 out of 15 parents reported that they found it difficult to cope with the tics their children have those being dangerous, rude, and loud  </a:t>
                      </a:r>
                    </a:p>
                  </a:txBody>
                  <a:tcPr marL="62035" marR="103300" marT="17724" marB="132932">
                    <a:lnL w="12700" cmpd="sng">
                      <a:noFill/>
                      <a:prstDash val="soli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extLst>
                  <a:ext uri="{0D108BD9-81ED-4DB2-BD59-A6C34878D82A}">
                    <a16:rowId xmlns:a16="http://schemas.microsoft.com/office/drawing/2014/main" val="3037087224"/>
                  </a:ext>
                </a:extLst>
              </a:tr>
              <a:tr h="404622">
                <a:tc>
                  <a:txBody>
                    <a:bodyPr/>
                    <a:lstStyle/>
                    <a:p>
                      <a:pPr algn="l" fontAlgn="t">
                        <a:spcBef>
                          <a:spcPts val="0"/>
                        </a:spcBef>
                        <a:spcAft>
                          <a:spcPts val="0"/>
                        </a:spcAft>
                      </a:pP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9525" cap="flat" cmpd="sng" algn="ctr">
                      <a:solidFill>
                        <a:srgbClr val="C7C6C1"/>
                      </a:solidFill>
                      <a:prstDash val="solid"/>
                      <a:round/>
                      <a:headEnd type="none" w="med" len="med"/>
                      <a:tailEnd type="none" w="med" len="med"/>
                    </a:lnT>
                    <a:lnB w="12700" cmpd="sng">
                      <a:no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round/>
                      <a:headEnd type="none" w="med" len="med"/>
                      <a:tailEnd type="none" w="med" len="med"/>
                    </a:lnT>
                    <a:lnB w="9525" cap="flat" cmpd="sng" algn="ctr">
                      <a:solidFill>
                        <a:srgbClr val="C7C6C1"/>
                      </a:solidFill>
                      <a:prstDash val="solid"/>
                    </a:lnB>
                    <a:noFill/>
                  </a:tcPr>
                </a:tc>
                <a:extLst>
                  <a:ext uri="{0D108BD9-81ED-4DB2-BD59-A6C34878D82A}">
                    <a16:rowId xmlns:a16="http://schemas.microsoft.com/office/drawing/2014/main" val="2111580069"/>
                  </a:ext>
                </a:extLst>
              </a:tr>
              <a:tr h="380377">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fontAlgn="t">
                        <a:spcBef>
                          <a:spcPts val="0"/>
                        </a:spcBef>
                        <a:spcAft>
                          <a:spcPts val="0"/>
                        </a:spcAft>
                      </a:pP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37555704"/>
                  </a:ext>
                </a:extLst>
              </a:tr>
              <a:tr h="380377">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1"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9525" cap="flat" cmpd="sng" algn="ctr">
                      <a:solidFill>
                        <a:srgbClr val="C7C6C1"/>
                      </a:solid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algn="l" fontAlgn="t">
                        <a:spcBef>
                          <a:spcPts val="0"/>
                        </a:spcBef>
                        <a:spcAft>
                          <a:spcPts val="0"/>
                        </a:spcAft>
                      </a:pPr>
                      <a:r>
                        <a:rPr lang="en-GB" sz="1200" b="1" i="0" u="none" strike="noStrike" cap="none" spc="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162173" marR="121629" marT="81087" marB="81087">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252413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1371599" y="2318197"/>
            <a:ext cx="9724031" cy="3683358"/>
          </a:xfrm>
        </p:spPr>
        <p:txBody>
          <a:bodyPr anchor="ctr">
            <a:normAutofit/>
          </a:bodyPr>
          <a:lstStyle/>
          <a:p>
            <a:pPr>
              <a:spcBef>
                <a:spcPts val="0"/>
              </a:spcBef>
              <a:spcAft>
                <a:spcPts val="600"/>
              </a:spcAft>
            </a:pPr>
            <a:r>
              <a:rPr lang="en-US" sz="1900"/>
              <a:t>Key findings </a:t>
            </a:r>
          </a:p>
          <a:p>
            <a:pPr lvl="2">
              <a:spcBef>
                <a:spcPts val="0"/>
              </a:spcBef>
              <a:spcAft>
                <a:spcPts val="600"/>
              </a:spcAft>
              <a:buFont typeface="Wingdings" panose="05000000000000000000" pitchFamily="2" charset="2"/>
              <a:buChar char="§"/>
            </a:pPr>
            <a:r>
              <a:rPr lang="en-US" sz="1900"/>
              <a:t>Children with Tourette syndrome also have another condition, which makes it more </a:t>
            </a:r>
            <a:r>
              <a:rPr lang="en-GB" sz="1900"/>
              <a:t>challenging and not feeling very confident about themselves.</a:t>
            </a:r>
          </a:p>
          <a:p>
            <a:pPr lvl="2">
              <a:spcBef>
                <a:spcPts val="0"/>
              </a:spcBef>
              <a:spcAft>
                <a:spcPts val="600"/>
              </a:spcAft>
              <a:buFont typeface="Wingdings" panose="05000000000000000000" pitchFamily="2" charset="2"/>
              <a:buChar char="§"/>
            </a:pPr>
            <a:r>
              <a:rPr lang="en-GB" sz="1900"/>
              <a:t>Parents/families trying to accommodate and educate themselves to be able to support their child with TS.</a:t>
            </a:r>
          </a:p>
          <a:p>
            <a:pPr lvl="2">
              <a:spcBef>
                <a:spcPts val="0"/>
              </a:spcBef>
              <a:spcAft>
                <a:spcPts val="600"/>
              </a:spcAft>
              <a:buFont typeface="Wingdings" panose="05000000000000000000" pitchFamily="2" charset="2"/>
              <a:buChar char="§"/>
            </a:pPr>
            <a:r>
              <a:rPr lang="en-GB" sz="1900"/>
              <a:t>Not too much information about this condition, less training, and leak of support from school staff regarding young people with TS.</a:t>
            </a:r>
          </a:p>
          <a:p>
            <a:pPr>
              <a:spcBef>
                <a:spcPts val="0"/>
              </a:spcBef>
              <a:spcAft>
                <a:spcPts val="600"/>
              </a:spcAft>
            </a:pPr>
            <a:r>
              <a:rPr lang="en-US" sz="1900"/>
              <a:t>Key </a:t>
            </a:r>
            <a:r>
              <a:rPr lang="en-GB" sz="1900"/>
              <a:t>themes</a:t>
            </a:r>
          </a:p>
          <a:p>
            <a:pPr lvl="2">
              <a:spcBef>
                <a:spcPts val="0"/>
              </a:spcBef>
              <a:spcAft>
                <a:spcPts val="600"/>
              </a:spcAft>
              <a:buFont typeface="Wingdings" panose="05000000000000000000" pitchFamily="2" charset="2"/>
              <a:buChar char="§"/>
            </a:pPr>
            <a:r>
              <a:rPr lang="en-GB" sz="1900"/>
              <a:t>Challenges in school concentration. </a:t>
            </a:r>
          </a:p>
          <a:p>
            <a:pPr lvl="2">
              <a:spcBef>
                <a:spcPts val="0"/>
              </a:spcBef>
              <a:spcAft>
                <a:spcPts val="600"/>
              </a:spcAft>
              <a:buFont typeface="Wingdings" panose="05000000000000000000" pitchFamily="2" charset="2"/>
              <a:buChar char="§"/>
            </a:pPr>
            <a:r>
              <a:rPr lang="en-GB" sz="1900"/>
              <a:t>Challenges in support and services.</a:t>
            </a:r>
          </a:p>
          <a:p>
            <a:pPr lvl="2">
              <a:spcBef>
                <a:spcPts val="0"/>
              </a:spcBef>
              <a:spcAft>
                <a:spcPts val="600"/>
              </a:spcAft>
              <a:buFont typeface="Wingdings" panose="05000000000000000000" pitchFamily="2" charset="2"/>
              <a:buChar char="§"/>
            </a:pPr>
            <a:r>
              <a:rPr lang="en-GB" sz="1900"/>
              <a:t>Difficulties in managing emotional health.</a:t>
            </a:r>
          </a:p>
          <a:p>
            <a:pPr lvl="2">
              <a:spcBef>
                <a:spcPts val="0"/>
              </a:spcBef>
              <a:spcAft>
                <a:spcPts val="600"/>
              </a:spcAft>
              <a:buFont typeface="Wingdings" panose="05000000000000000000" pitchFamily="2" charset="2"/>
              <a:buChar char="§"/>
            </a:pPr>
            <a:endParaRPr lang="en-US" sz="1900"/>
          </a:p>
          <a:p>
            <a:pPr>
              <a:spcBef>
                <a:spcPts val="0"/>
              </a:spcBef>
              <a:spcAft>
                <a:spcPts val="600"/>
              </a:spcAft>
            </a:pPr>
            <a:endParaRPr lang="en-GB" sz="1900"/>
          </a:p>
        </p:txBody>
      </p:sp>
    </p:spTree>
    <p:extLst>
      <p:ext uri="{BB962C8B-B14F-4D97-AF65-F5344CB8AC3E}">
        <p14:creationId xmlns:p14="http://schemas.microsoft.com/office/powerpoint/2010/main" val="42112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371599" y="2318197"/>
            <a:ext cx="9724031" cy="3683358"/>
          </a:xfrm>
        </p:spPr>
        <p:txBody>
          <a:bodyPr anchor="ctr">
            <a:normAutofit/>
          </a:bodyPr>
          <a:lstStyle/>
          <a:p>
            <a:r>
              <a:rPr lang="en-GB" sz="1900"/>
              <a:t>Challenges in school concentration </a:t>
            </a:r>
          </a:p>
          <a:p>
            <a:pPr lvl="1">
              <a:buFontTx/>
              <a:buChar char="-"/>
            </a:pPr>
            <a:r>
              <a:rPr lang="en-GB" sz="1900"/>
              <a:t>Paying more attention in managing tics instead of focusing in class doing their tasks.</a:t>
            </a:r>
          </a:p>
          <a:p>
            <a:r>
              <a:rPr lang="en-GB" sz="1900"/>
              <a:t>Challenges in support and services</a:t>
            </a:r>
          </a:p>
          <a:p>
            <a:pPr lvl="1">
              <a:buFontTx/>
              <a:buChar char="-"/>
            </a:pPr>
            <a:r>
              <a:rPr lang="en-GB" sz="1900"/>
              <a:t>Children with Tourette syndrome and tic disorder are being “totally neglected “ (Younger R. 2021)</a:t>
            </a:r>
          </a:p>
          <a:p>
            <a:r>
              <a:rPr lang="en-GB" sz="1900"/>
              <a:t>Difficulties managing emotional health </a:t>
            </a:r>
          </a:p>
          <a:p>
            <a:pPr lvl="1">
              <a:buFontTx/>
              <a:buChar char="-"/>
            </a:pPr>
            <a:r>
              <a:rPr lang="en-GB" sz="1900"/>
              <a:t>Each person with Tourette syndrome will cope differently with its physical, emotional, and social challenges. (TeensHealth 2020)</a:t>
            </a:r>
          </a:p>
          <a:p>
            <a:r>
              <a:rPr lang="en-GB" sz="1900"/>
              <a:t>Recommendation</a:t>
            </a:r>
          </a:p>
          <a:p>
            <a:pPr lvl="1">
              <a:buFontTx/>
              <a:buChar char="-"/>
            </a:pPr>
            <a:r>
              <a:rPr lang="en-GB" sz="1900"/>
              <a:t>Based on what I have read so far I would suggest that more research should be done on how this condition (TS) impacts on family life. </a:t>
            </a:r>
          </a:p>
          <a:p>
            <a:pPr marL="457200" lvl="1" indent="0">
              <a:buNone/>
            </a:pPr>
            <a:endParaRPr lang="en-GB" sz="1900"/>
          </a:p>
          <a:p>
            <a:endParaRPr lang="en-GB" sz="1900"/>
          </a:p>
        </p:txBody>
      </p:sp>
    </p:spTree>
    <p:extLst>
      <p:ext uri="{BB962C8B-B14F-4D97-AF65-F5344CB8AC3E}">
        <p14:creationId xmlns:p14="http://schemas.microsoft.com/office/powerpoint/2010/main" val="168720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810259" y="649480"/>
            <a:ext cx="6555347" cy="5546047"/>
          </a:xfrm>
        </p:spPr>
        <p:txBody>
          <a:bodyPr anchor="ctr">
            <a:normAutofit/>
          </a:bodyPr>
          <a:lstStyle/>
          <a:p>
            <a:r>
              <a:rPr lang="en-GB" sz="2000"/>
              <a:t>Young people with Tourette syndrome face loads of difficulties in everyday life, from learning how to control their tics to their family and social life. Moreover, their mental health and the way society integrate them can have an important result on their self-esteem, especially when they get enough support from NHS.</a:t>
            </a:r>
          </a:p>
        </p:txBody>
      </p:sp>
    </p:spTree>
    <p:extLst>
      <p:ext uri="{BB962C8B-B14F-4D97-AF65-F5344CB8AC3E}">
        <p14:creationId xmlns:p14="http://schemas.microsoft.com/office/powerpoint/2010/main" val="312729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4810259" y="649480"/>
            <a:ext cx="6555347" cy="5546047"/>
          </a:xfrm>
        </p:spPr>
        <p:txBody>
          <a:bodyPr anchor="ctr">
            <a:noAutofit/>
          </a:bodyPr>
          <a:lstStyle/>
          <a:p>
            <a:pPr marL="0" indent="0">
              <a:buNone/>
            </a:pPr>
            <a:endParaRPr lang="en-GB" sz="1400" dirty="0"/>
          </a:p>
          <a:p>
            <a:pPr marL="0" indent="0">
              <a:buNone/>
            </a:pPr>
            <a:endParaRPr lang="en-GB" sz="1400" dirty="0"/>
          </a:p>
          <a:p>
            <a:pPr marL="0" indent="0">
              <a:buNone/>
            </a:pPr>
            <a:endParaRPr lang="en-GB" sz="1400" dirty="0"/>
          </a:p>
          <a:p>
            <a:pPr marL="0" indent="0">
              <a:buNone/>
            </a:pPr>
            <a:r>
              <a:rPr lang="en-GB" sz="1400" dirty="0" err="1"/>
              <a:t>Bamigbade</a:t>
            </a:r>
            <a:r>
              <a:rPr lang="en-GB" sz="1400" dirty="0"/>
              <a:t>, S.-E., Rogers, S.L., Wills, W. and Ludlow, A.K. (2022). Mothers’ accounts of mealtime and feeding challenges for children with Tourette syndrome or persistent tic disorders. Frontiers in Psychiatry, [online] 13, p.936796. </a:t>
            </a:r>
            <a:r>
              <a:rPr lang="en-GB" sz="1400" dirty="0" err="1"/>
              <a:t>doi:https</a:t>
            </a:r>
            <a:r>
              <a:rPr lang="en-GB" sz="1400" dirty="0"/>
              <a:t>://doi.org/10.3389/fpsyt.2022.936796.</a:t>
            </a:r>
          </a:p>
          <a:p>
            <a:pPr marL="0" indent="0">
              <a:buNone/>
            </a:pPr>
            <a:r>
              <a:rPr lang="en-GB" sz="1400" dirty="0"/>
              <a:t>kidshealth.org. (n.d.). Tourette Syndrome (for Teens) - Nemours </a:t>
            </a:r>
            <a:r>
              <a:rPr lang="en-GB" sz="1400" dirty="0" err="1"/>
              <a:t>KidsHealth</a:t>
            </a:r>
            <a:r>
              <a:rPr lang="en-GB" sz="1400" dirty="0"/>
              <a:t>. [online] Available at: https://kidshealth.org/en/teens/tourette.html?ref=search.</a:t>
            </a:r>
          </a:p>
          <a:p>
            <a:pPr marL="0" indent="0">
              <a:buNone/>
            </a:pPr>
            <a:r>
              <a:rPr lang="en-GB" sz="1400" dirty="0"/>
              <a:t>librarysearch.uwtsd.ac.uk. (n.d.). https://librarysearch.uwtsd.ac.uk/discovery/fulldisplay?docid=cdi_proquest_miscellaneous_1859735468&amp;context=PC&amp;vid=44WHELF_UWTSD:44WHELF_UWTSD_VU1&amp;lang=en&amp;search_scope=MyInst_and_CI&amp;adaptor=Primo%2520Central&amp;tab=Everything&amp;query=any. [online] Available at: https://librarysearch.uwtsd.ac.uk/discovery/fulldisplay?docid=cdi_proquest_miscellaneous_1859735468&amp;context=PC&amp;vid=44WHELF_UWTSD:44WHELF_UWTSD_VU1&amp;lang=en&amp;search_scope=MyInst_and_CI&amp;adaptor=Primo%20Central&amp;tab=Everything&amp;query=any [Accessed 11 Apr. 2023]. </a:t>
            </a:r>
          </a:p>
          <a:p>
            <a:pPr marL="0" indent="0">
              <a:buNone/>
            </a:pPr>
            <a:r>
              <a:rPr lang="en-GB" sz="1400" dirty="0"/>
              <a:t> NHS Choices. “Tourette’s Syndrome.” NHS, 4 Jan. 2021, www.nhs.uk/conditions/tourettes-syndrome/.</a:t>
            </a:r>
          </a:p>
          <a:p>
            <a:pPr marL="0" indent="0">
              <a:buNone/>
            </a:pPr>
            <a:r>
              <a:rPr lang="en-GB" sz="1400" dirty="0" err="1"/>
              <a:t>Wadman</a:t>
            </a:r>
            <a:r>
              <a:rPr lang="en-GB" sz="1400" dirty="0"/>
              <a:t>, Ruth, et al. “Difficulties Experienced by Young People with Tourette Syndrome in Secondary School: A Mixed Methods Description of Self, Parent and Staff Perspectives.” BMC Psychiatry, vol. 16, no. 1, 20 Jan. 2016, www.ncbi.nlm.nih.gov/pmc/articles/PMC4721002/, https://doi.org/10.1186/s12888-016-0717-9.</a:t>
            </a:r>
          </a:p>
          <a:p>
            <a:pPr marL="0" indent="0">
              <a:buNone/>
            </a:pPr>
            <a:r>
              <a:rPr lang="en-GB" sz="1400" dirty="0"/>
              <a:t>Younger, R. (2021). Children with Tourette’s Syndrome and Tic Disorders are being ‘totally neglected’, NHS doctor says. [online] ITV News. Available at: https://www.itv.com/news/2021-05-28/children-with-tourettes-syndrome-and-tic-disorders-are-being-totally-neglected-nhs-doctor-says [Accessed 14 Apr. 2023].</a:t>
            </a:r>
          </a:p>
          <a:p>
            <a:pPr marL="0" indent="0">
              <a:buNone/>
            </a:pPr>
            <a:endParaRPr lang="en-GB" sz="1400"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1344</Words>
  <Application>Microsoft Office PowerPoint</Application>
  <PresentationFormat>Widescreen</PresentationFormat>
  <Paragraphs>105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Module: Introduction to Research (BMHP5005)  Assessment 2: Viva Voce  Topic: Tourette Syndrom</vt:lpstr>
      <vt:lpstr>Introduction</vt:lpstr>
      <vt:lpstr>Methods</vt:lpstr>
      <vt:lpstr>Literature Review</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Lucian Cicu</cp:lastModifiedBy>
  <cp:revision>24</cp:revision>
  <dcterms:created xsi:type="dcterms:W3CDTF">2020-04-30T09:56:57Z</dcterms:created>
  <dcterms:modified xsi:type="dcterms:W3CDTF">2023-04-14T06:38:41Z</dcterms:modified>
</cp:coreProperties>
</file>