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34"/>
  </p:notesMasterIdLst>
  <p:sldIdLst>
    <p:sldId id="257" r:id="rId4"/>
    <p:sldId id="258" r:id="rId5"/>
    <p:sldId id="259" r:id="rId6"/>
    <p:sldId id="273" r:id="rId7"/>
    <p:sldId id="270" r:id="rId8"/>
    <p:sldId id="269" r:id="rId9"/>
    <p:sldId id="271" r:id="rId10"/>
    <p:sldId id="272" r:id="rId11"/>
    <p:sldId id="260" r:id="rId12"/>
    <p:sldId id="261" r:id="rId13"/>
    <p:sldId id="275" r:id="rId14"/>
    <p:sldId id="263" r:id="rId15"/>
    <p:sldId id="262" r:id="rId16"/>
    <p:sldId id="274" r:id="rId17"/>
    <p:sldId id="264"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65" r:id="rId31"/>
    <p:sldId id="266" r:id="rId32"/>
    <p:sldId id="26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97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5DA5E4-0A05-4430-9FAA-5321647D4DD3}"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GB"/>
        </a:p>
      </dgm:t>
    </dgm:pt>
    <dgm:pt modelId="{657CFFD7-C610-4715-B169-16EACB3599D9}">
      <dgm:prSet phldrT="[Text]"/>
      <dgm:spPr/>
      <dgm:t>
        <a:bodyPr/>
        <a:lstStyle/>
        <a:p>
          <a:r>
            <a:rPr lang="en-GB" dirty="0"/>
            <a:t>Secure attachment</a:t>
          </a:r>
        </a:p>
      </dgm:t>
    </dgm:pt>
    <dgm:pt modelId="{3B90B19E-A867-40A4-9316-C9824C015278}" type="parTrans" cxnId="{E45784AE-66DD-4D7C-86F7-512DF241F8EB}">
      <dgm:prSet/>
      <dgm:spPr/>
      <dgm:t>
        <a:bodyPr/>
        <a:lstStyle/>
        <a:p>
          <a:endParaRPr lang="en-GB"/>
        </a:p>
      </dgm:t>
    </dgm:pt>
    <dgm:pt modelId="{FBC912BA-7586-4B75-A251-21C33D1766B4}" type="sibTrans" cxnId="{E45784AE-66DD-4D7C-86F7-512DF241F8EB}">
      <dgm:prSet/>
      <dgm:spPr/>
      <dgm:t>
        <a:bodyPr/>
        <a:lstStyle/>
        <a:p>
          <a:endParaRPr lang="en-GB"/>
        </a:p>
      </dgm:t>
    </dgm:pt>
    <dgm:pt modelId="{A14747D4-0D14-491E-9766-E943FB22E9E5}">
      <dgm:prSet phldrT="[Text]"/>
      <dgm:spPr/>
      <dgm:t>
        <a:bodyPr/>
        <a:lstStyle/>
        <a:p>
          <a:r>
            <a:rPr lang="en-GB" dirty="0"/>
            <a:t>Insecure-avoidant attachment</a:t>
          </a:r>
        </a:p>
      </dgm:t>
    </dgm:pt>
    <dgm:pt modelId="{235F3E10-70BE-459B-86D5-875FD921968B}" type="parTrans" cxnId="{AB4F576A-7D24-40F5-BB82-4B8F888CCD15}">
      <dgm:prSet/>
      <dgm:spPr/>
      <dgm:t>
        <a:bodyPr/>
        <a:lstStyle/>
        <a:p>
          <a:endParaRPr lang="en-GB"/>
        </a:p>
      </dgm:t>
    </dgm:pt>
    <dgm:pt modelId="{F892039E-2100-4378-9D51-4FFD1C86888D}" type="sibTrans" cxnId="{AB4F576A-7D24-40F5-BB82-4B8F888CCD15}">
      <dgm:prSet/>
      <dgm:spPr/>
      <dgm:t>
        <a:bodyPr/>
        <a:lstStyle/>
        <a:p>
          <a:endParaRPr lang="en-GB"/>
        </a:p>
      </dgm:t>
    </dgm:pt>
    <dgm:pt modelId="{BFB8193A-6D6F-47C7-9B90-C2FBAC613814}">
      <dgm:prSet/>
      <dgm:spPr/>
      <dgm:t>
        <a:bodyPr/>
        <a:lstStyle/>
        <a:p>
          <a:r>
            <a:rPr lang="en-GB" dirty="0"/>
            <a:t>Insecure-ambivalent attachment</a:t>
          </a:r>
        </a:p>
      </dgm:t>
    </dgm:pt>
    <dgm:pt modelId="{69F91533-2FE9-4485-BC6A-BC47048DECCC}" type="parTrans" cxnId="{ED9CD47E-A726-4DEA-836E-09154A10C3BA}">
      <dgm:prSet/>
      <dgm:spPr/>
      <dgm:t>
        <a:bodyPr/>
        <a:lstStyle/>
        <a:p>
          <a:endParaRPr lang="en-GB"/>
        </a:p>
      </dgm:t>
    </dgm:pt>
    <dgm:pt modelId="{6B7E0350-5F31-4BA8-8B36-1A095290F15E}" type="sibTrans" cxnId="{ED9CD47E-A726-4DEA-836E-09154A10C3BA}">
      <dgm:prSet/>
      <dgm:spPr/>
      <dgm:t>
        <a:bodyPr/>
        <a:lstStyle/>
        <a:p>
          <a:endParaRPr lang="en-GB"/>
        </a:p>
      </dgm:t>
    </dgm:pt>
    <dgm:pt modelId="{74FC7208-C8A7-44BE-AA82-75E8650D7745}">
      <dgm:prSet/>
      <dgm:spPr/>
      <dgm:t>
        <a:bodyPr/>
        <a:lstStyle/>
        <a:p>
          <a:r>
            <a:rPr lang="en-GB" dirty="0"/>
            <a:t>Insecure-disorganised attachment (later addition)</a:t>
          </a:r>
        </a:p>
      </dgm:t>
    </dgm:pt>
    <dgm:pt modelId="{44D5406B-6FA3-41DC-9C45-A7CB6CBDD241}" type="parTrans" cxnId="{78DF10AC-D906-4492-AC68-3020FB5B2BFD}">
      <dgm:prSet/>
      <dgm:spPr/>
      <dgm:t>
        <a:bodyPr/>
        <a:lstStyle/>
        <a:p>
          <a:endParaRPr lang="en-GB"/>
        </a:p>
      </dgm:t>
    </dgm:pt>
    <dgm:pt modelId="{69D120CE-4741-4E49-A631-FA8C66D7879F}" type="sibTrans" cxnId="{78DF10AC-D906-4492-AC68-3020FB5B2BFD}">
      <dgm:prSet/>
      <dgm:spPr/>
      <dgm:t>
        <a:bodyPr/>
        <a:lstStyle/>
        <a:p>
          <a:endParaRPr lang="en-GB"/>
        </a:p>
      </dgm:t>
    </dgm:pt>
    <dgm:pt modelId="{36D1A4D1-0087-4209-A2F6-E577223F8EB0}" type="pres">
      <dgm:prSet presAssocID="{235DA5E4-0A05-4430-9FAA-5321647D4DD3}" presName="linear" presStyleCnt="0">
        <dgm:presLayoutVars>
          <dgm:animLvl val="lvl"/>
          <dgm:resizeHandles val="exact"/>
        </dgm:presLayoutVars>
      </dgm:prSet>
      <dgm:spPr/>
    </dgm:pt>
    <dgm:pt modelId="{18EA5DAC-5FA2-4025-B0B0-7B9A46D97EF9}" type="pres">
      <dgm:prSet presAssocID="{657CFFD7-C610-4715-B169-16EACB3599D9}" presName="parentText" presStyleLbl="node1" presStyleIdx="0" presStyleCnt="4">
        <dgm:presLayoutVars>
          <dgm:chMax val="0"/>
          <dgm:bulletEnabled val="1"/>
        </dgm:presLayoutVars>
      </dgm:prSet>
      <dgm:spPr/>
    </dgm:pt>
    <dgm:pt modelId="{FF18DD28-4735-4E69-B6F2-CE0FE2B2AC0A}" type="pres">
      <dgm:prSet presAssocID="{FBC912BA-7586-4B75-A251-21C33D1766B4}" presName="spacer" presStyleCnt="0"/>
      <dgm:spPr/>
    </dgm:pt>
    <dgm:pt modelId="{BFB34518-6BBA-41A7-9F34-D602DF07DCBF}" type="pres">
      <dgm:prSet presAssocID="{A14747D4-0D14-491E-9766-E943FB22E9E5}" presName="parentText" presStyleLbl="node1" presStyleIdx="1" presStyleCnt="4">
        <dgm:presLayoutVars>
          <dgm:chMax val="0"/>
          <dgm:bulletEnabled val="1"/>
        </dgm:presLayoutVars>
      </dgm:prSet>
      <dgm:spPr/>
    </dgm:pt>
    <dgm:pt modelId="{BCA4FE26-21DD-43C9-9565-3E4260614633}" type="pres">
      <dgm:prSet presAssocID="{F892039E-2100-4378-9D51-4FFD1C86888D}" presName="spacer" presStyleCnt="0"/>
      <dgm:spPr/>
    </dgm:pt>
    <dgm:pt modelId="{C5C4E6CB-B328-4C95-8900-8FD9C2CC6337}" type="pres">
      <dgm:prSet presAssocID="{BFB8193A-6D6F-47C7-9B90-C2FBAC613814}" presName="parentText" presStyleLbl="node1" presStyleIdx="2" presStyleCnt="4">
        <dgm:presLayoutVars>
          <dgm:chMax val="0"/>
          <dgm:bulletEnabled val="1"/>
        </dgm:presLayoutVars>
      </dgm:prSet>
      <dgm:spPr/>
    </dgm:pt>
    <dgm:pt modelId="{8A579E20-1D5D-4353-BC02-D93E45685D24}" type="pres">
      <dgm:prSet presAssocID="{6B7E0350-5F31-4BA8-8B36-1A095290F15E}" presName="spacer" presStyleCnt="0"/>
      <dgm:spPr/>
    </dgm:pt>
    <dgm:pt modelId="{75C0D23B-24F2-46F5-980D-F7B048A5F2BA}" type="pres">
      <dgm:prSet presAssocID="{74FC7208-C8A7-44BE-AA82-75E8650D7745}" presName="parentText" presStyleLbl="node1" presStyleIdx="3" presStyleCnt="4">
        <dgm:presLayoutVars>
          <dgm:chMax val="0"/>
          <dgm:bulletEnabled val="1"/>
        </dgm:presLayoutVars>
      </dgm:prSet>
      <dgm:spPr/>
    </dgm:pt>
  </dgm:ptLst>
  <dgm:cxnLst>
    <dgm:cxn modelId="{19776D20-9E24-4DF6-873B-9844495D9009}" type="presOf" srcId="{BFB8193A-6D6F-47C7-9B90-C2FBAC613814}" destId="{C5C4E6CB-B328-4C95-8900-8FD9C2CC6337}" srcOrd="0" destOrd="0" presId="urn:microsoft.com/office/officeart/2005/8/layout/vList2"/>
    <dgm:cxn modelId="{97B49342-BC47-4768-A89A-B8C403BFE8A3}" type="presOf" srcId="{235DA5E4-0A05-4430-9FAA-5321647D4DD3}" destId="{36D1A4D1-0087-4209-A2F6-E577223F8EB0}" srcOrd="0" destOrd="0" presId="urn:microsoft.com/office/officeart/2005/8/layout/vList2"/>
    <dgm:cxn modelId="{AB4F576A-7D24-40F5-BB82-4B8F888CCD15}" srcId="{235DA5E4-0A05-4430-9FAA-5321647D4DD3}" destId="{A14747D4-0D14-491E-9766-E943FB22E9E5}" srcOrd="1" destOrd="0" parTransId="{235F3E10-70BE-459B-86D5-875FD921968B}" sibTransId="{F892039E-2100-4378-9D51-4FFD1C86888D}"/>
    <dgm:cxn modelId="{0A34836A-9536-45A9-98F3-D99EB92600C5}" type="presOf" srcId="{A14747D4-0D14-491E-9766-E943FB22E9E5}" destId="{BFB34518-6BBA-41A7-9F34-D602DF07DCBF}" srcOrd="0" destOrd="0" presId="urn:microsoft.com/office/officeart/2005/8/layout/vList2"/>
    <dgm:cxn modelId="{ED9CD47E-A726-4DEA-836E-09154A10C3BA}" srcId="{235DA5E4-0A05-4430-9FAA-5321647D4DD3}" destId="{BFB8193A-6D6F-47C7-9B90-C2FBAC613814}" srcOrd="2" destOrd="0" parTransId="{69F91533-2FE9-4485-BC6A-BC47048DECCC}" sibTransId="{6B7E0350-5F31-4BA8-8B36-1A095290F15E}"/>
    <dgm:cxn modelId="{C23BA4A4-A8EA-445E-B1DF-23543C203E0F}" type="presOf" srcId="{657CFFD7-C610-4715-B169-16EACB3599D9}" destId="{18EA5DAC-5FA2-4025-B0B0-7B9A46D97EF9}" srcOrd="0" destOrd="0" presId="urn:microsoft.com/office/officeart/2005/8/layout/vList2"/>
    <dgm:cxn modelId="{78DF10AC-D906-4492-AC68-3020FB5B2BFD}" srcId="{235DA5E4-0A05-4430-9FAA-5321647D4DD3}" destId="{74FC7208-C8A7-44BE-AA82-75E8650D7745}" srcOrd="3" destOrd="0" parTransId="{44D5406B-6FA3-41DC-9C45-A7CB6CBDD241}" sibTransId="{69D120CE-4741-4E49-A631-FA8C66D7879F}"/>
    <dgm:cxn modelId="{E45784AE-66DD-4D7C-86F7-512DF241F8EB}" srcId="{235DA5E4-0A05-4430-9FAA-5321647D4DD3}" destId="{657CFFD7-C610-4715-B169-16EACB3599D9}" srcOrd="0" destOrd="0" parTransId="{3B90B19E-A867-40A4-9316-C9824C015278}" sibTransId="{FBC912BA-7586-4B75-A251-21C33D1766B4}"/>
    <dgm:cxn modelId="{1B07E5D3-86BF-4BF1-A734-02C952408555}" type="presOf" srcId="{74FC7208-C8A7-44BE-AA82-75E8650D7745}" destId="{75C0D23B-24F2-46F5-980D-F7B048A5F2BA}" srcOrd="0" destOrd="0" presId="urn:microsoft.com/office/officeart/2005/8/layout/vList2"/>
    <dgm:cxn modelId="{9DC3F9B2-BDE7-4363-B413-A697FAE5E12B}" type="presParOf" srcId="{36D1A4D1-0087-4209-A2F6-E577223F8EB0}" destId="{18EA5DAC-5FA2-4025-B0B0-7B9A46D97EF9}" srcOrd="0" destOrd="0" presId="urn:microsoft.com/office/officeart/2005/8/layout/vList2"/>
    <dgm:cxn modelId="{46137C85-3D3F-458E-81AE-8CA3427F81A7}" type="presParOf" srcId="{36D1A4D1-0087-4209-A2F6-E577223F8EB0}" destId="{FF18DD28-4735-4E69-B6F2-CE0FE2B2AC0A}" srcOrd="1" destOrd="0" presId="urn:microsoft.com/office/officeart/2005/8/layout/vList2"/>
    <dgm:cxn modelId="{C38F48FA-FB4D-4ACF-8524-4BB1D1B4097A}" type="presParOf" srcId="{36D1A4D1-0087-4209-A2F6-E577223F8EB0}" destId="{BFB34518-6BBA-41A7-9F34-D602DF07DCBF}" srcOrd="2" destOrd="0" presId="urn:microsoft.com/office/officeart/2005/8/layout/vList2"/>
    <dgm:cxn modelId="{42431D39-C979-46A3-9E96-DDF4C9AEECA6}" type="presParOf" srcId="{36D1A4D1-0087-4209-A2F6-E577223F8EB0}" destId="{BCA4FE26-21DD-43C9-9565-3E4260614633}" srcOrd="3" destOrd="0" presId="urn:microsoft.com/office/officeart/2005/8/layout/vList2"/>
    <dgm:cxn modelId="{D0E5A9E1-CCD4-40BD-838F-ED7CAB939D26}" type="presParOf" srcId="{36D1A4D1-0087-4209-A2F6-E577223F8EB0}" destId="{C5C4E6CB-B328-4C95-8900-8FD9C2CC6337}" srcOrd="4" destOrd="0" presId="urn:microsoft.com/office/officeart/2005/8/layout/vList2"/>
    <dgm:cxn modelId="{26E7B806-B4DE-44CE-AF6B-99AC48BE749A}" type="presParOf" srcId="{36D1A4D1-0087-4209-A2F6-E577223F8EB0}" destId="{8A579E20-1D5D-4353-BC02-D93E45685D24}" srcOrd="5" destOrd="0" presId="urn:microsoft.com/office/officeart/2005/8/layout/vList2"/>
    <dgm:cxn modelId="{575B4F89-1DD9-41B5-9240-579D21BA9382}" type="presParOf" srcId="{36D1A4D1-0087-4209-A2F6-E577223F8EB0}" destId="{75C0D23B-24F2-46F5-980D-F7B048A5F2B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A5DAC-5FA2-4025-B0B0-7B9A46D97EF9}">
      <dsp:nvSpPr>
        <dsp:cNvPr id="0" name=""/>
        <dsp:cNvSpPr/>
      </dsp:nvSpPr>
      <dsp:spPr>
        <a:xfrm>
          <a:off x="0" y="98873"/>
          <a:ext cx="3888581" cy="993128"/>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Secure attachment</a:t>
          </a:r>
        </a:p>
      </dsp:txBody>
      <dsp:txXfrm>
        <a:off x="48481" y="147354"/>
        <a:ext cx="3791619" cy="896166"/>
      </dsp:txXfrm>
    </dsp:sp>
    <dsp:sp modelId="{BFB34518-6BBA-41A7-9F34-D602DF07DCBF}">
      <dsp:nvSpPr>
        <dsp:cNvPr id="0" name=""/>
        <dsp:cNvSpPr/>
      </dsp:nvSpPr>
      <dsp:spPr>
        <a:xfrm>
          <a:off x="0" y="1164002"/>
          <a:ext cx="3888581" cy="993128"/>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Insecure-avoidant attachment</a:t>
          </a:r>
        </a:p>
      </dsp:txBody>
      <dsp:txXfrm>
        <a:off x="48481" y="1212483"/>
        <a:ext cx="3791619" cy="896166"/>
      </dsp:txXfrm>
    </dsp:sp>
    <dsp:sp modelId="{C5C4E6CB-B328-4C95-8900-8FD9C2CC6337}">
      <dsp:nvSpPr>
        <dsp:cNvPr id="0" name=""/>
        <dsp:cNvSpPr/>
      </dsp:nvSpPr>
      <dsp:spPr>
        <a:xfrm>
          <a:off x="0" y="2229131"/>
          <a:ext cx="3888581" cy="993128"/>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Insecure-ambivalent attachment</a:t>
          </a:r>
        </a:p>
      </dsp:txBody>
      <dsp:txXfrm>
        <a:off x="48481" y="2277612"/>
        <a:ext cx="3791619" cy="896166"/>
      </dsp:txXfrm>
    </dsp:sp>
    <dsp:sp modelId="{75C0D23B-24F2-46F5-980D-F7B048A5F2BA}">
      <dsp:nvSpPr>
        <dsp:cNvPr id="0" name=""/>
        <dsp:cNvSpPr/>
      </dsp:nvSpPr>
      <dsp:spPr>
        <a:xfrm>
          <a:off x="0" y="3294260"/>
          <a:ext cx="3888581" cy="993128"/>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Insecure-disorganised attachment (later addition)</a:t>
          </a:r>
        </a:p>
      </dsp:txBody>
      <dsp:txXfrm>
        <a:off x="48481" y="3342741"/>
        <a:ext cx="3791619" cy="8961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668878-824D-4FE0-A64C-478F1C574366}" type="datetimeFigureOut">
              <a:rPr lang="en-GB" smtClean="0"/>
              <a:t>15/09/2020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EBAAE-712E-494D-ABF4-07FDBD3DBA2F}" type="slidenum">
              <a:rPr lang="en-GB" smtClean="0"/>
              <a:t>‹#›</a:t>
            </a:fld>
            <a:endParaRPr lang="en-GB"/>
          </a:p>
        </p:txBody>
      </p:sp>
    </p:spTree>
    <p:extLst>
      <p:ext uri="{BB962C8B-B14F-4D97-AF65-F5344CB8AC3E}">
        <p14:creationId xmlns:p14="http://schemas.microsoft.com/office/powerpoint/2010/main" val="2512759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1EBAAE-712E-494D-ABF4-07FDBD3DBA2F}" type="slidenum">
              <a:rPr lang="en-GB" smtClean="0"/>
              <a:t>2</a:t>
            </a:fld>
            <a:endParaRPr lang="en-GB"/>
          </a:p>
        </p:txBody>
      </p:sp>
    </p:spTree>
    <p:extLst>
      <p:ext uri="{BB962C8B-B14F-4D97-AF65-F5344CB8AC3E}">
        <p14:creationId xmlns:p14="http://schemas.microsoft.com/office/powerpoint/2010/main" val="3871851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576263" indent="-171450" eaLnBrk="1" hangingPunct="1">
              <a:buFont typeface="Arial"/>
              <a:buChar char="•"/>
              <a:defRPr/>
            </a:pPr>
            <a:r>
              <a:rPr lang="en-US" dirty="0">
                <a:latin typeface="Calibri" charset="0"/>
              </a:rPr>
              <a:t>All of the monkeys preferred the cloth monkey regardless of which monkey provided their nourishment</a:t>
            </a:r>
          </a:p>
          <a:p>
            <a:pPr marL="576263" indent="-171450" eaLnBrk="1" hangingPunct="1">
              <a:buFont typeface="Arial"/>
              <a:buChar char="•"/>
              <a:defRPr/>
            </a:pPr>
            <a:r>
              <a:rPr lang="en-US" dirty="0">
                <a:latin typeface="Calibri" charset="0"/>
              </a:rPr>
              <a:t>The monkeys being fed by the wire mother would only go to the wire mother to eat and then return to the cloth mother</a:t>
            </a:r>
          </a:p>
          <a:p>
            <a:pPr marL="576263" indent="-171450" eaLnBrk="1" hangingPunct="1">
              <a:buFont typeface="Arial"/>
              <a:buChar char="•"/>
              <a:defRPr/>
            </a:pPr>
            <a:r>
              <a:rPr lang="en-US" dirty="0">
                <a:latin typeface="Calibri" charset="0"/>
              </a:rPr>
              <a:t>Thus, </a:t>
            </a:r>
            <a:r>
              <a:rPr lang="ja-JP" altLang="en-US" dirty="0">
                <a:latin typeface="Arial" charset="0"/>
              </a:rPr>
              <a:t>“</a:t>
            </a:r>
            <a:r>
              <a:rPr lang="en-US" altLang="ja-JP" dirty="0">
                <a:latin typeface="Calibri" charset="0"/>
              </a:rPr>
              <a:t>contact comfort,</a:t>
            </a:r>
            <a:r>
              <a:rPr lang="ja-JP" altLang="en-US" dirty="0">
                <a:latin typeface="Arial" charset="0"/>
              </a:rPr>
              <a:t>”</a:t>
            </a:r>
            <a:r>
              <a:rPr lang="en-US" altLang="ja-JP" dirty="0">
                <a:latin typeface="Calibri" charset="0"/>
              </a:rPr>
              <a:t> not reinforcement from nourishment, was the crucial element for attachment formation</a:t>
            </a:r>
          </a:p>
          <a:p>
            <a:pPr marL="628650" lvl="1" indent="-171450" eaLnBrk="1" hangingPunct="1">
              <a:buFont typeface="Arial"/>
              <a:buChar char="•"/>
              <a:defRPr/>
            </a:pPr>
            <a:r>
              <a:rPr lang="en-US" dirty="0">
                <a:latin typeface="Calibri" charset="0"/>
              </a:rPr>
              <a:t>When confronted with a strange situation (e.g., an unfamiliar room with toys) without the surrogate mother, the infant monkey would be fearful</a:t>
            </a:r>
          </a:p>
          <a:p>
            <a:pPr marL="628650" lvl="1" indent="-171450" eaLnBrk="1" hangingPunct="1">
              <a:buFont typeface="Arial"/>
              <a:buChar char="•"/>
              <a:defRPr/>
            </a:pPr>
            <a:r>
              <a:rPr lang="en-US" dirty="0">
                <a:latin typeface="Calibri" charset="0"/>
              </a:rPr>
              <a:t>When the surrogate mother was brought into the strange situation, the infant monkey would initially cling to the terry cloth mother to reduce its fear, but then begin to explore the new environment and eventually play with toys </a:t>
            </a:r>
          </a:p>
          <a:p>
            <a:pPr marL="576263" indent="-171450" eaLnBrk="1" hangingPunct="1">
              <a:buFont typeface="Arial"/>
              <a:buChar char="•"/>
              <a:defRPr/>
            </a:pPr>
            <a:endParaRPr lang="en-US" dirty="0">
              <a:latin typeface="Calibri" charset="0"/>
            </a:endParaRPr>
          </a:p>
          <a:p>
            <a:pPr eaLnBrk="1" hangingPunct="1">
              <a:defRPr/>
            </a:pPr>
            <a:endParaRPr lang="en-US" dirty="0"/>
          </a:p>
        </p:txBody>
      </p:sp>
      <p:sp>
        <p:nvSpPr>
          <p:cNvPr id="8806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4FFE369-DF8D-6B49-A989-EDDA61FF3F03}" type="slidenum">
              <a:rPr lang="en-US" sz="1200">
                <a:solidFill>
                  <a:prstClr val="black"/>
                </a:solidFill>
              </a:rPr>
              <a:pPr eaLnBrk="1" hangingPunct="1"/>
              <a:t>21</a:t>
            </a:fld>
            <a:endParaRPr lang="en-US" sz="1200">
              <a:solidFill>
                <a:prstClr val="black"/>
              </a:solidFill>
            </a:endParaRPr>
          </a:p>
        </p:txBody>
      </p:sp>
    </p:spTree>
    <p:extLst>
      <p:ext uri="{BB962C8B-B14F-4D97-AF65-F5344CB8AC3E}">
        <p14:creationId xmlns:p14="http://schemas.microsoft.com/office/powerpoint/2010/main" val="3587865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576263" indent="-171450" eaLnBrk="1" hangingPunct="1">
              <a:buFont typeface="Arial"/>
              <a:buChar char="•"/>
              <a:defRPr/>
            </a:pPr>
            <a:r>
              <a:rPr lang="en-US" dirty="0">
                <a:latin typeface="Calibri" charset="0"/>
              </a:rPr>
              <a:t>All of the monkeys preferred the cloth monkey regardless of which monkey provided their nourishment</a:t>
            </a:r>
          </a:p>
          <a:p>
            <a:pPr marL="576263" indent="-171450" eaLnBrk="1" hangingPunct="1">
              <a:buFont typeface="Arial"/>
              <a:buChar char="•"/>
              <a:defRPr/>
            </a:pPr>
            <a:r>
              <a:rPr lang="en-US" dirty="0">
                <a:latin typeface="Calibri" charset="0"/>
              </a:rPr>
              <a:t>The monkeys being fed by the wire mother would only go to the wire mother to eat and then return to the cloth mother</a:t>
            </a:r>
          </a:p>
          <a:p>
            <a:pPr marL="576263" indent="-171450" eaLnBrk="1" hangingPunct="1">
              <a:buFont typeface="Arial"/>
              <a:buChar char="•"/>
              <a:defRPr/>
            </a:pPr>
            <a:r>
              <a:rPr lang="en-US" dirty="0">
                <a:latin typeface="Calibri" charset="0"/>
              </a:rPr>
              <a:t>Thus, </a:t>
            </a:r>
            <a:r>
              <a:rPr lang="ja-JP" altLang="en-US" dirty="0">
                <a:latin typeface="Arial" charset="0"/>
              </a:rPr>
              <a:t>“</a:t>
            </a:r>
            <a:r>
              <a:rPr lang="en-US" altLang="ja-JP" dirty="0">
                <a:latin typeface="Calibri" charset="0"/>
              </a:rPr>
              <a:t>contact comfort,</a:t>
            </a:r>
            <a:r>
              <a:rPr lang="ja-JP" altLang="en-US" dirty="0">
                <a:latin typeface="Arial" charset="0"/>
              </a:rPr>
              <a:t>”</a:t>
            </a:r>
            <a:r>
              <a:rPr lang="en-US" altLang="ja-JP" dirty="0">
                <a:latin typeface="Calibri" charset="0"/>
              </a:rPr>
              <a:t> not reinforcement from nourishment, was the crucial element for attachment formation</a:t>
            </a:r>
          </a:p>
          <a:p>
            <a:pPr marL="628650" lvl="1" indent="-171450" eaLnBrk="1" hangingPunct="1">
              <a:buFont typeface="Arial"/>
              <a:buChar char="•"/>
              <a:defRPr/>
            </a:pPr>
            <a:r>
              <a:rPr lang="en-US" dirty="0">
                <a:latin typeface="Calibri" charset="0"/>
              </a:rPr>
              <a:t>When confronted with a strange situation (e.g., an unfamiliar room with toys) without the surrogate mother, the infant monkey would be fearful</a:t>
            </a:r>
          </a:p>
          <a:p>
            <a:pPr marL="628650" lvl="1" indent="-171450" eaLnBrk="1" hangingPunct="1">
              <a:buFont typeface="Arial"/>
              <a:buChar char="•"/>
              <a:defRPr/>
            </a:pPr>
            <a:r>
              <a:rPr lang="en-US" dirty="0">
                <a:latin typeface="Calibri" charset="0"/>
              </a:rPr>
              <a:t>When the surrogate mother was brought into the strange situation, the infant monkey would initially cling to the terry cloth mother to reduce its fear, but then begin to explore the new environment and eventually play with toys </a:t>
            </a:r>
          </a:p>
          <a:p>
            <a:pPr marL="576263" indent="-171450" eaLnBrk="1" hangingPunct="1">
              <a:buFont typeface="Arial"/>
              <a:buChar char="•"/>
              <a:defRPr/>
            </a:pPr>
            <a:endParaRPr lang="en-US" dirty="0">
              <a:latin typeface="Calibri" charset="0"/>
            </a:endParaRPr>
          </a:p>
          <a:p>
            <a:pPr eaLnBrk="1" hangingPunct="1">
              <a:defRPr/>
            </a:pPr>
            <a:endParaRPr lang="en-US" dirty="0"/>
          </a:p>
        </p:txBody>
      </p:sp>
      <p:sp>
        <p:nvSpPr>
          <p:cNvPr id="8806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4FFE369-DF8D-6B49-A989-EDDA61FF3F03}" type="slidenum">
              <a:rPr lang="en-US" sz="1200">
                <a:solidFill>
                  <a:prstClr val="black"/>
                </a:solidFill>
              </a:rPr>
              <a:pPr eaLnBrk="1" hangingPunct="1"/>
              <a:t>23</a:t>
            </a:fld>
            <a:endParaRPr lang="en-US" sz="1200">
              <a:solidFill>
                <a:prstClr val="black"/>
              </a:solidFill>
            </a:endParaRPr>
          </a:p>
        </p:txBody>
      </p:sp>
    </p:spTree>
    <p:extLst>
      <p:ext uri="{BB962C8B-B14F-4D97-AF65-F5344CB8AC3E}">
        <p14:creationId xmlns:p14="http://schemas.microsoft.com/office/powerpoint/2010/main" val="1727882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63FC7FC-9AAD-41AE-940D-DC87BF832BB6}" type="datetime1">
              <a:rPr lang="en-US" smtClean="0"/>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A7BC7B-11FC-4F31-92C5-94618E148F29}" type="datetime1">
              <a:rPr lang="en-US" smtClean="0"/>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0B9AF9-8B6B-4EB2-B44D-807CC778C57B}" type="datetime1">
              <a:rPr lang="en-US" smtClean="0"/>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DC7F1E3-2445-4D3D-943E-02519D5EBE21}" type="datetime1">
              <a:rPr lang="en-US" smtClean="0"/>
              <a:t>9/15/2020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6129DC9-E793-4C3C-957E-AA15F3A3E7A4}" type="datetime1">
              <a:rPr lang="en-US" smtClean="0"/>
              <a:t>9/15/2020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F453A2-21CA-40E9-97DE-FB23846B5161}" type="datetime1">
              <a:rPr lang="en-US" smtClean="0"/>
              <a:t>9/15/2020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AC0CBE-1E36-4170-9CC9-B0DC51C49D18}" type="datetime1">
              <a:rPr lang="en-US" smtClean="0"/>
              <a:t>9/15/2020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D0425-8DA4-4CC1-8CB2-4DD01E111126}" type="datetime1">
              <a:rPr lang="en-US" smtClean="0"/>
              <a:t>9/15/2020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F10283-EA7D-4461-939C-293238E3F40D}" type="datetime1">
              <a:rPr lang="en-US" smtClean="0"/>
              <a:t>9/15/2020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50533FC-38DB-4B20-9978-8BEE0A9549FB}" type="datetime1">
              <a:rPr lang="en-US" smtClean="0"/>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DD2A9B-B877-49A1-B88F-F4E4FCD81CF1}" type="datetime1">
              <a:rPr lang="en-US" smtClean="0"/>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5181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2698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48480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8176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13233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72164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783277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50863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96514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3938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42139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3417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67243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91369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220962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13418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72502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23341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595141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00185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5266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5418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5B9D99-807F-4D44-9D24-8D61F1E12039}" type="datetime1">
              <a:rPr lang="en-US" smtClean="0"/>
              <a:t>9/15/2020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171165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66BA861-B3B7-4728-B094-B6B89BF20AF4}"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76000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nhs.uk/Tools/Documents/Birth%20to%205%20development%20timeline.htm"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nhs.uk/Tools/Documents/Birth%20to%205%20development%20timeline.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5.png"/><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27"/>
            <a:ext cx="9141714"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Title 1"/>
          <p:cNvSpPr>
            <a:spLocks noGrp="1"/>
          </p:cNvSpPr>
          <p:nvPr>
            <p:ph type="ctrTitle"/>
          </p:nvPr>
        </p:nvSpPr>
        <p:spPr>
          <a:xfrm>
            <a:off x="596506" y="637953"/>
            <a:ext cx="6204344" cy="3189507"/>
          </a:xfrm>
        </p:spPr>
        <p:txBody>
          <a:bodyPr>
            <a:normAutofit/>
          </a:bodyPr>
          <a:lstStyle/>
          <a:p>
            <a:pPr algn="l" eaLnBrk="1" hangingPunct="1"/>
            <a:r>
              <a:rPr lang="en-GB" sz="7000">
                <a:solidFill>
                  <a:srgbClr val="FFFFFF"/>
                </a:solidFill>
              </a:rPr>
              <a:t>Communicating with Children</a:t>
            </a:r>
          </a:p>
        </p:txBody>
      </p:sp>
      <p:sp>
        <p:nvSpPr>
          <p:cNvPr id="75"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810" y="4208147"/>
            <a:ext cx="254344"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098333"/>
            <a:ext cx="151393"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86" y="4098334"/>
            <a:ext cx="6699764"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596506" y="4377268"/>
            <a:ext cx="5978177" cy="1280582"/>
          </a:xfrm>
        </p:spPr>
        <p:txBody>
          <a:bodyPr rtlCol="0" anchor="t">
            <a:normAutofit/>
          </a:bodyPr>
          <a:lstStyle/>
          <a:p>
            <a:pPr algn="l" eaLnBrk="1" fontAlgn="auto" hangingPunct="1">
              <a:lnSpc>
                <a:spcPct val="90000"/>
              </a:lnSpc>
              <a:spcAft>
                <a:spcPts val="0"/>
              </a:spcAft>
              <a:buFont typeface="Arial" pitchFamily="34" charset="0"/>
              <a:buNone/>
              <a:defRPr/>
            </a:pPr>
            <a:r>
              <a:rPr lang="en-GB" sz="2400">
                <a:solidFill>
                  <a:srgbClr val="FEFFFF"/>
                </a:solidFill>
              </a:rPr>
              <a:t>Thompson N (2011) Effective Communication: a Guide for the People Professions 2</a:t>
            </a:r>
            <a:r>
              <a:rPr lang="en-GB" sz="2400" baseline="30000">
                <a:solidFill>
                  <a:srgbClr val="FEFFFF"/>
                </a:solidFill>
              </a:rPr>
              <a:t>nd</a:t>
            </a:r>
            <a:r>
              <a:rPr lang="en-GB" sz="2400">
                <a:solidFill>
                  <a:srgbClr val="FEFFFF"/>
                </a:solidFill>
              </a:rPr>
              <a:t> edition. London Palgrave Macmillan</a:t>
            </a:r>
          </a:p>
        </p:txBody>
      </p:sp>
      <p:sp>
        <p:nvSpPr>
          <p:cNvPr id="81"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0154" y="4377267"/>
            <a:ext cx="2341560"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Slide Number Placeholder 3"/>
          <p:cNvSpPr>
            <a:spLocks noGrp="1"/>
          </p:cNvSpPr>
          <p:nvPr>
            <p:ph type="sldNum" sz="quarter" idx="12"/>
          </p:nvPr>
        </p:nvSpPr>
        <p:spPr>
          <a:xfrm>
            <a:off x="8030718" y="6382512"/>
            <a:ext cx="514350" cy="320040"/>
          </a:xfrm>
        </p:spPr>
        <p:txBody>
          <a:bodyPr>
            <a:normAutofit/>
          </a:bodyPr>
          <a:lstStyle/>
          <a:p>
            <a:pPr>
              <a:spcAft>
                <a:spcPts val="600"/>
              </a:spcAft>
              <a:defRPr/>
            </a:pPr>
            <a:fld id="{6B8371F3-4436-4408-A989-21C8537D4C5E}" type="slidenum">
              <a:rPr lang="en-US" sz="900"/>
              <a:pPr>
                <a:spcAft>
                  <a:spcPts val="600"/>
                </a:spcAft>
                <a:defRPr/>
              </a:pPr>
              <a:t>1</a:t>
            </a:fld>
            <a:endParaRPr 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Sections</a:t>
            </a: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4000" dirty="0"/>
              <a:t>Development stages</a:t>
            </a:r>
          </a:p>
          <a:p>
            <a:pPr marL="514350" indent="-514350">
              <a:buFont typeface="+mj-lt"/>
              <a:buAutoNum type="arabicPeriod"/>
            </a:pPr>
            <a:r>
              <a:rPr lang="en-GB" sz="4000" dirty="0"/>
              <a:t> Context</a:t>
            </a:r>
          </a:p>
          <a:p>
            <a:pPr marL="514350" indent="-514350">
              <a:buFont typeface="+mj-lt"/>
              <a:buAutoNum type="arabicPeriod"/>
            </a:pPr>
            <a:r>
              <a:rPr lang="en-GB" sz="4000" dirty="0"/>
              <a:t> Connecting with children</a:t>
            </a:r>
          </a:p>
          <a:p>
            <a:pPr marL="514350" indent="-514350">
              <a:buFont typeface="+mj-lt"/>
              <a:buAutoNum type="arabicPeriod"/>
            </a:pPr>
            <a:r>
              <a:rPr lang="en-GB" sz="4000" dirty="0"/>
              <a:t> Connecting with young people</a:t>
            </a:r>
          </a:p>
          <a:p>
            <a:pPr marL="514350" indent="-514350">
              <a:buFont typeface="+mj-lt"/>
              <a:buAutoNum type="arabicPeriod"/>
            </a:pPr>
            <a:r>
              <a:rPr lang="en-GB" sz="4000" dirty="0"/>
              <a:t>Developing our skills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Understanding Development (p153)</a:t>
            </a:r>
          </a:p>
        </p:txBody>
      </p:sp>
      <p:sp>
        <p:nvSpPr>
          <p:cNvPr id="3" name="Content Placeholder 2"/>
          <p:cNvSpPr>
            <a:spLocks noGrp="1"/>
          </p:cNvSpPr>
          <p:nvPr>
            <p:ph idx="1"/>
          </p:nvPr>
        </p:nvSpPr>
        <p:spPr/>
        <p:txBody>
          <a:bodyPr/>
          <a:lstStyle/>
          <a:p>
            <a:r>
              <a:rPr lang="en-GB" dirty="0"/>
              <a:t>Childhood is a process of development</a:t>
            </a:r>
          </a:p>
          <a:p>
            <a:endParaRPr lang="en-GB" dirty="0"/>
          </a:p>
          <a:p>
            <a:r>
              <a:rPr lang="en-GB" dirty="0"/>
              <a:t>Age can be an indicator of stage development but is rarely enough on its own</a:t>
            </a:r>
          </a:p>
          <a:p>
            <a:endParaRPr lang="en-GB" dirty="0"/>
          </a:p>
          <a:p>
            <a:r>
              <a:rPr lang="en-GB" dirty="0"/>
              <a:t> Many variables impact on development</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Role of parents</a:t>
            </a:r>
          </a:p>
          <a:p>
            <a:endParaRPr lang="en-GB" dirty="0"/>
          </a:p>
          <a:p>
            <a:r>
              <a:rPr lang="en-GB" dirty="0"/>
              <a:t>Opportunities for stimulation in </a:t>
            </a:r>
            <a:r>
              <a:rPr lang="en-GB"/>
              <a:t>their environment</a:t>
            </a:r>
          </a:p>
          <a:p>
            <a:endParaRPr lang="en-GB" dirty="0"/>
          </a:p>
          <a:p>
            <a:r>
              <a:rPr lang="en-GB" dirty="0"/>
              <a:t>Quality and quantity of interactions with other children and adults</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4</a:t>
            </a:fld>
            <a:endParaRPr lang="en-US"/>
          </a:p>
        </p:txBody>
      </p:sp>
    </p:spTree>
    <p:extLst>
      <p:ext uri="{BB962C8B-B14F-4D97-AF65-F5344CB8AC3E}">
        <p14:creationId xmlns:p14="http://schemas.microsoft.com/office/powerpoint/2010/main" val="2642851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990600"/>
            <a:ext cx="4495800" cy="5730875"/>
          </a:xfrm>
        </p:spPr>
        <p:txBody>
          <a:bodyPr>
            <a:normAutofit fontScale="92500" lnSpcReduction="20000"/>
          </a:bodyPr>
          <a:lstStyle/>
          <a:p>
            <a:pPr marL="0" indent="0">
              <a:buNone/>
            </a:pPr>
            <a:endParaRPr lang="en-GB" b="1" dirty="0"/>
          </a:p>
          <a:p>
            <a:pPr marL="0" indent="0">
              <a:buNone/>
            </a:pPr>
            <a:r>
              <a:rPr lang="en-GB" b="1" dirty="0"/>
              <a:t>1-4 weeks</a:t>
            </a:r>
            <a:endParaRPr lang="en-GB" dirty="0"/>
          </a:p>
          <a:p>
            <a:r>
              <a:rPr lang="en-GB" dirty="0"/>
              <a:t>Loves looking at faces</a:t>
            </a:r>
          </a:p>
          <a:p>
            <a:r>
              <a:rPr lang="en-GB" dirty="0"/>
              <a:t>Startled by sudden noises</a:t>
            </a:r>
          </a:p>
          <a:p>
            <a:endParaRPr lang="en-GB" dirty="0"/>
          </a:p>
          <a:p>
            <a:pPr marL="0" indent="0">
              <a:buNone/>
            </a:pPr>
            <a:r>
              <a:rPr lang="en-GB" b="1" dirty="0"/>
              <a:t>4-6 weeks</a:t>
            </a:r>
            <a:endParaRPr lang="en-GB" dirty="0"/>
          </a:p>
          <a:p>
            <a:r>
              <a:rPr lang="en-GB" dirty="0"/>
              <a:t>Starts to smile</a:t>
            </a:r>
          </a:p>
          <a:p>
            <a:pPr marL="0" indent="0">
              <a:buNone/>
            </a:pPr>
            <a:endParaRPr lang="en-GB" dirty="0"/>
          </a:p>
          <a:p>
            <a:pPr marL="0" indent="0">
              <a:buNone/>
            </a:pPr>
            <a:r>
              <a:rPr lang="en-GB" b="1" dirty="0"/>
              <a:t>4-12 weeks</a:t>
            </a:r>
          </a:p>
          <a:p>
            <a:r>
              <a:rPr lang="en-GB" dirty="0"/>
              <a:t>Lifts their head</a:t>
            </a:r>
          </a:p>
          <a:p>
            <a:pPr marL="0" indent="0">
              <a:buNone/>
            </a:pPr>
            <a:endParaRPr lang="en-GB" dirty="0"/>
          </a:p>
          <a:p>
            <a:pPr marL="0" indent="0">
              <a:buNone/>
            </a:pPr>
            <a:r>
              <a:rPr lang="en-GB" sz="1500" dirty="0">
                <a:hlinkClick r:id="rId2"/>
              </a:rPr>
              <a:t>http://www.nhs.uk/Tools/Documents/Birth%20to%205%20development%20timeline.htm</a:t>
            </a:r>
            <a:endParaRPr lang="en-GB" sz="1500" dirty="0"/>
          </a:p>
          <a:p>
            <a:pPr marL="0" indent="0">
              <a:buNone/>
            </a:pPr>
            <a:endParaRPr lang="en-GB" sz="1600" dirty="0"/>
          </a:p>
          <a:p>
            <a:pPr marL="0" indent="0">
              <a:buNone/>
            </a:pPr>
            <a:endParaRPr lang="en-GB" sz="1600" dirty="0"/>
          </a:p>
        </p:txBody>
      </p:sp>
      <p:sp>
        <p:nvSpPr>
          <p:cNvPr id="4" name="Title 1"/>
          <p:cNvSpPr>
            <a:spLocks noGrp="1"/>
          </p:cNvSpPr>
          <p:nvPr>
            <p:ph type="title"/>
          </p:nvPr>
        </p:nvSpPr>
        <p:spPr>
          <a:xfrm>
            <a:off x="457200" y="228600"/>
            <a:ext cx="8229600" cy="800100"/>
          </a:xfrm>
        </p:spPr>
        <p:txBody>
          <a:bodyPr>
            <a:normAutofit/>
          </a:bodyPr>
          <a:lstStyle/>
          <a:p>
            <a:r>
              <a:rPr lang="en-GB" dirty="0"/>
              <a:t>NHS Birth to 5 Timeline</a:t>
            </a:r>
          </a:p>
        </p:txBody>
      </p:sp>
      <p:sp>
        <p:nvSpPr>
          <p:cNvPr id="2" name="Slide Number Placeholder 1"/>
          <p:cNvSpPr>
            <a:spLocks noGrp="1"/>
          </p:cNvSpPr>
          <p:nvPr>
            <p:ph type="sldNum" sz="quarter" idx="12"/>
          </p:nvPr>
        </p:nvSpPr>
        <p:spPr/>
        <p:txBody>
          <a:bodyPr/>
          <a:lstStyle/>
          <a:p>
            <a:fld id="{B6F15528-21DE-4FAA-801E-634DDDAF4B2B}" type="slidenum">
              <a:rPr lang="en-US" smtClean="0"/>
              <a:pPr/>
              <a:t>5</a:t>
            </a:fld>
            <a:endParaRPr lang="en-US"/>
          </a:p>
        </p:txBody>
      </p:sp>
      <p:pic>
        <p:nvPicPr>
          <p:cNvPr id="5" name="Picture 4"/>
          <p:cNvPicPr>
            <a:picLocks noChangeAspect="1"/>
          </p:cNvPicPr>
          <p:nvPr/>
        </p:nvPicPr>
        <p:blipFill>
          <a:blip r:embed="rId3"/>
          <a:stretch>
            <a:fillRect/>
          </a:stretch>
        </p:blipFill>
        <p:spPr>
          <a:xfrm>
            <a:off x="5919037" y="990600"/>
            <a:ext cx="2702421" cy="2024556"/>
          </a:xfrm>
          <a:prstGeom prst="rect">
            <a:avLst/>
          </a:prstGeom>
        </p:spPr>
      </p:pic>
      <p:pic>
        <p:nvPicPr>
          <p:cNvPr id="8" name="Picture 7"/>
          <p:cNvPicPr>
            <a:picLocks noChangeAspect="1"/>
          </p:cNvPicPr>
          <p:nvPr/>
        </p:nvPicPr>
        <p:blipFill>
          <a:blip r:embed="rId4"/>
          <a:stretch>
            <a:fillRect/>
          </a:stretch>
        </p:blipFill>
        <p:spPr>
          <a:xfrm rot="343872">
            <a:off x="3999489" y="3048000"/>
            <a:ext cx="4615873" cy="3071812"/>
          </a:xfrm>
          <a:prstGeom prst="rect">
            <a:avLst/>
          </a:prstGeom>
        </p:spPr>
      </p:pic>
    </p:spTree>
    <p:extLst>
      <p:ext uri="{BB962C8B-B14F-4D97-AF65-F5344CB8AC3E}">
        <p14:creationId xmlns:p14="http://schemas.microsoft.com/office/powerpoint/2010/main" val="2188358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34962"/>
          </a:xfrm>
        </p:spPr>
        <p:txBody>
          <a:bodyPr>
            <a:normAutofit fontScale="90000"/>
          </a:bodyPr>
          <a:lstStyle/>
          <a:p>
            <a:endParaRPr lang="en-GB" dirty="0"/>
          </a:p>
        </p:txBody>
      </p:sp>
      <p:sp>
        <p:nvSpPr>
          <p:cNvPr id="3" name="Content Placeholder 2"/>
          <p:cNvSpPr>
            <a:spLocks noGrp="1"/>
          </p:cNvSpPr>
          <p:nvPr>
            <p:ph idx="1"/>
          </p:nvPr>
        </p:nvSpPr>
        <p:spPr>
          <a:xfrm>
            <a:off x="533400" y="851185"/>
            <a:ext cx="6019800" cy="5778215"/>
          </a:xfrm>
        </p:spPr>
        <p:txBody>
          <a:bodyPr>
            <a:normAutofit lnSpcReduction="10000"/>
          </a:bodyPr>
          <a:lstStyle/>
          <a:p>
            <a:pPr marL="0" indent="0">
              <a:buNone/>
            </a:pPr>
            <a:r>
              <a:rPr lang="en-GB" b="1" dirty="0"/>
              <a:t>6-8 weeks</a:t>
            </a:r>
          </a:p>
          <a:p>
            <a:r>
              <a:rPr lang="en-GB" dirty="0"/>
              <a:t>Vaccinations and full health check</a:t>
            </a:r>
          </a:p>
          <a:p>
            <a:pPr marL="0" indent="0">
              <a:buNone/>
            </a:pPr>
            <a:r>
              <a:rPr lang="en-GB" b="1" dirty="0"/>
              <a:t>3-5 months</a:t>
            </a:r>
          </a:p>
          <a:p>
            <a:r>
              <a:rPr lang="en-GB" dirty="0"/>
              <a:t>Reaches out for objects</a:t>
            </a:r>
          </a:p>
          <a:p>
            <a:pPr marL="0" indent="0">
              <a:buNone/>
            </a:pPr>
            <a:r>
              <a:rPr lang="en-GB" b="1" dirty="0"/>
              <a:t>3 months</a:t>
            </a:r>
          </a:p>
          <a:p>
            <a:r>
              <a:rPr lang="en-GB" dirty="0"/>
              <a:t>Vaccinations due</a:t>
            </a:r>
          </a:p>
          <a:p>
            <a:pPr marL="0" indent="0">
              <a:buNone/>
            </a:pPr>
            <a:r>
              <a:rPr lang="en-GB" b="1" dirty="0"/>
              <a:t>6-8 months</a:t>
            </a:r>
          </a:p>
          <a:p>
            <a:pPr marL="0" indent="0">
              <a:buNone/>
            </a:pPr>
            <a:r>
              <a:rPr lang="en-GB" dirty="0"/>
              <a:t>Sits without support. Teething starts. Increased mobility. Learns to drop things.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pic>
        <p:nvPicPr>
          <p:cNvPr id="5" name="Picture 4"/>
          <p:cNvPicPr>
            <a:picLocks noChangeAspect="1"/>
          </p:cNvPicPr>
          <p:nvPr/>
        </p:nvPicPr>
        <p:blipFill>
          <a:blip r:embed="rId2"/>
          <a:stretch>
            <a:fillRect/>
          </a:stretch>
        </p:blipFill>
        <p:spPr>
          <a:xfrm>
            <a:off x="5105400" y="2345972"/>
            <a:ext cx="3639627" cy="2274005"/>
          </a:xfrm>
          <a:prstGeom prst="rect">
            <a:avLst/>
          </a:prstGeom>
        </p:spPr>
      </p:pic>
    </p:spTree>
    <p:extLst>
      <p:ext uri="{BB962C8B-B14F-4D97-AF65-F5344CB8AC3E}">
        <p14:creationId xmlns:p14="http://schemas.microsoft.com/office/powerpoint/2010/main" val="332812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1162"/>
          </a:xfrm>
        </p:spPr>
        <p:txBody>
          <a:bodyPr>
            <a:normAutofit fontScale="90000"/>
          </a:bodyPr>
          <a:lstStyle/>
          <a:p>
            <a:endParaRPr lang="en-GB" dirty="0"/>
          </a:p>
        </p:txBody>
      </p:sp>
      <p:sp>
        <p:nvSpPr>
          <p:cNvPr id="3" name="Content Placeholder 2"/>
          <p:cNvSpPr>
            <a:spLocks noGrp="1"/>
          </p:cNvSpPr>
          <p:nvPr>
            <p:ph idx="1"/>
          </p:nvPr>
        </p:nvSpPr>
        <p:spPr>
          <a:xfrm>
            <a:off x="381000" y="381000"/>
            <a:ext cx="6172200" cy="6096000"/>
          </a:xfrm>
        </p:spPr>
        <p:txBody>
          <a:bodyPr>
            <a:normAutofit/>
          </a:bodyPr>
          <a:lstStyle/>
          <a:p>
            <a:pPr marL="0" indent="0">
              <a:buNone/>
            </a:pPr>
            <a:r>
              <a:rPr lang="en-GB" b="1" dirty="0"/>
              <a:t>12 months on</a:t>
            </a:r>
          </a:p>
          <a:p>
            <a:r>
              <a:rPr lang="en-GB" dirty="0"/>
              <a:t>Walking. Finger foods. Health check. Vaccinations. Interest in words. Increased independence.</a:t>
            </a:r>
          </a:p>
          <a:p>
            <a:pPr marL="0" indent="0">
              <a:buNone/>
            </a:pPr>
            <a:r>
              <a:rPr lang="en-GB" b="1" dirty="0"/>
              <a:t>18m months – 2 years</a:t>
            </a:r>
          </a:p>
          <a:p>
            <a:r>
              <a:rPr lang="en-GB" dirty="0"/>
              <a:t>Two words together. Kicking and throwing. Builds with bricks. 3</a:t>
            </a:r>
            <a:r>
              <a:rPr lang="en-GB" baseline="30000" dirty="0"/>
              <a:t>rd</a:t>
            </a:r>
            <a:r>
              <a:rPr lang="en-GB" dirty="0"/>
              <a:t> health check (2.5 </a:t>
            </a:r>
            <a:r>
              <a:rPr lang="en-GB" dirty="0" err="1"/>
              <a:t>yrs</a:t>
            </a:r>
            <a:r>
              <a:rPr lang="en-GB" dirty="0"/>
              <a:t>)</a:t>
            </a:r>
          </a:p>
          <a:p>
            <a:pPr marL="0" indent="0">
              <a:buNone/>
            </a:pPr>
            <a:r>
              <a:rPr lang="en-GB" b="1" dirty="0"/>
              <a:t>1.5 – 4 </a:t>
            </a:r>
            <a:r>
              <a:rPr lang="en-GB" b="1" dirty="0" err="1"/>
              <a:t>yrs</a:t>
            </a:r>
            <a:endParaRPr lang="en-GB" b="1" dirty="0"/>
          </a:p>
          <a:p>
            <a:r>
              <a:rPr lang="en-GB" dirty="0"/>
              <a:t>Bladder control. Holds crayon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7</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00800" y="1676400"/>
            <a:ext cx="2438400" cy="3657600"/>
          </a:xfrm>
          <a:prstGeom prst="rect">
            <a:avLst/>
          </a:prstGeom>
        </p:spPr>
      </p:pic>
    </p:spTree>
    <p:extLst>
      <p:ext uri="{BB962C8B-B14F-4D97-AF65-F5344CB8AC3E}">
        <p14:creationId xmlns:p14="http://schemas.microsoft.com/office/powerpoint/2010/main" val="3388033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81000" y="1174749"/>
            <a:ext cx="5029200" cy="5364163"/>
          </a:xfrm>
        </p:spPr>
        <p:txBody>
          <a:bodyPr/>
          <a:lstStyle/>
          <a:p>
            <a:pPr marL="0" indent="0">
              <a:buNone/>
            </a:pPr>
            <a:r>
              <a:rPr lang="en-GB" b="1" dirty="0"/>
              <a:t>3 – 5 </a:t>
            </a:r>
            <a:r>
              <a:rPr lang="en-GB" b="1" dirty="0" err="1"/>
              <a:t>yrs</a:t>
            </a:r>
            <a:endParaRPr lang="en-GB" b="1" dirty="0"/>
          </a:p>
          <a:p>
            <a:r>
              <a:rPr lang="en-GB" dirty="0"/>
              <a:t>Early </a:t>
            </a:r>
            <a:r>
              <a:rPr lang="en-GB" dirty="0" err="1"/>
              <a:t>yrs</a:t>
            </a:r>
            <a:r>
              <a:rPr lang="en-GB" dirty="0"/>
              <a:t> education. Talks well. Draws people. Uses knife and fork. MMR </a:t>
            </a:r>
            <a:r>
              <a:rPr lang="en-GB" dirty="0" err="1"/>
              <a:t>etc</a:t>
            </a:r>
            <a:r>
              <a:rPr lang="en-GB" dirty="0"/>
              <a:t> (40m). Full health review </a:t>
            </a:r>
            <a:r>
              <a:rPr lang="en-GB" dirty="0" err="1"/>
              <a:t>inc</a:t>
            </a:r>
            <a:r>
              <a:rPr lang="en-GB" dirty="0"/>
              <a:t> weight and height</a:t>
            </a:r>
          </a:p>
          <a:p>
            <a:pPr marL="0" indent="0">
              <a:buNone/>
            </a:pPr>
            <a:endParaRPr lang="en-GB" dirty="0"/>
          </a:p>
          <a:p>
            <a:pPr marL="0" indent="0">
              <a:buNone/>
            </a:pPr>
            <a:r>
              <a:rPr lang="en-GB" sz="2000" dirty="0"/>
              <a:t>NHS Birth to 5 Timeline:</a:t>
            </a:r>
          </a:p>
          <a:p>
            <a:pPr marL="0" indent="0">
              <a:buNone/>
            </a:pPr>
            <a:r>
              <a:rPr lang="en-GB" sz="1400" dirty="0">
                <a:hlinkClick r:id="rId2"/>
              </a:rPr>
              <a:t>http://www.nhs.uk/Tools/Documents/Birth%20to%205%20development%20timeline.htm</a:t>
            </a:r>
            <a:endParaRPr lang="en-GB" sz="1400" dirty="0"/>
          </a:p>
          <a:p>
            <a:pPr marL="0" indent="0">
              <a:buNone/>
            </a:pPr>
            <a:endParaRPr lang="en-GB" sz="1600" dirty="0"/>
          </a:p>
          <a:p>
            <a:pPr marL="0" indent="0">
              <a:buNone/>
            </a:pPr>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pic>
        <p:nvPicPr>
          <p:cNvPr id="5" name="Picture 4"/>
          <p:cNvPicPr>
            <a:picLocks noChangeAspect="1"/>
          </p:cNvPicPr>
          <p:nvPr/>
        </p:nvPicPr>
        <p:blipFill>
          <a:blip r:embed="rId3"/>
          <a:stretch>
            <a:fillRect/>
          </a:stretch>
        </p:blipFill>
        <p:spPr>
          <a:xfrm>
            <a:off x="5267325" y="2667000"/>
            <a:ext cx="3419475" cy="2112029"/>
          </a:xfrm>
          <a:prstGeom prst="rect">
            <a:avLst/>
          </a:prstGeom>
        </p:spPr>
      </p:pic>
    </p:spTree>
    <p:extLst>
      <p:ext uri="{BB962C8B-B14F-4D97-AF65-F5344CB8AC3E}">
        <p14:creationId xmlns:p14="http://schemas.microsoft.com/office/powerpoint/2010/main" val="1765651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We cannot over emphasise the importance of child development</a:t>
            </a:r>
          </a:p>
          <a:p>
            <a:r>
              <a:rPr lang="en-GB" dirty="0"/>
              <a:t>By talking to a child in a way they cannot understand we run the risk of confusion, a lowering of confidence and a sense  of alienation</a:t>
            </a:r>
          </a:p>
          <a:p>
            <a:r>
              <a:rPr lang="en-GB" dirty="0"/>
              <a:t>We have to speak in an age appropriate manner</a:t>
            </a:r>
          </a:p>
          <a:p>
            <a:r>
              <a:rPr lang="en-GB" dirty="0"/>
              <a:t> 5 year olds and 15 year olds are quite distinct!</a:t>
            </a:r>
          </a:p>
        </p:txBody>
      </p:sp>
      <p:sp>
        <p:nvSpPr>
          <p:cNvPr id="4" name="Slide Number Placeholder 3"/>
          <p:cNvSpPr>
            <a:spLocks noGrp="1"/>
          </p:cNvSpPr>
          <p:nvPr>
            <p:ph type="sldNum" sz="quarter" idx="12"/>
          </p:nvPr>
        </p:nvSpPr>
        <p:spPr/>
        <p:txBody>
          <a:bodyPr/>
          <a:lstStyle/>
          <a:p>
            <a:fld id="{B6F15528-21DE-4FAA-801E-634DDDAF4B2B}" type="slidenum">
              <a:rPr lang="en-US" smtClean="0"/>
              <a:pPr/>
              <a:t>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This might seem self evident, quite basic even, but it really is not. </a:t>
            </a:r>
          </a:p>
          <a:p>
            <a:r>
              <a:rPr lang="en-GB" dirty="0"/>
              <a:t>What if you’ve never had children and had  little contact with them?</a:t>
            </a:r>
          </a:p>
          <a:p>
            <a:r>
              <a:rPr lang="en-GB" dirty="0"/>
              <a:t>What if you don’t want children of your own / don’t like them?</a:t>
            </a:r>
          </a:p>
          <a:p>
            <a:r>
              <a:rPr lang="en-GB" dirty="0"/>
              <a:t>What if you live in a strongly adult centred world… You are not “child friendly”</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274637"/>
            <a:ext cx="8686800" cy="6583363"/>
          </a:xfrm>
        </p:spPr>
        <p:txBody>
          <a:bodyPr>
            <a:normAutofit fontScale="90000"/>
          </a:bodyPr>
          <a:lstStyle/>
          <a:p>
            <a:r>
              <a:rPr lang="en-GB" sz="6000" dirty="0"/>
              <a:t>How might we begin a conversation with …</a:t>
            </a:r>
            <a:br>
              <a:rPr lang="en-GB" dirty="0"/>
            </a:br>
            <a:br>
              <a:rPr lang="en-GB" dirty="0"/>
            </a:br>
            <a:r>
              <a:rPr lang="en-GB" dirty="0"/>
              <a:t>a 1 year-old</a:t>
            </a:r>
            <a:br>
              <a:rPr lang="en-GB" dirty="0"/>
            </a:br>
            <a:r>
              <a:rPr lang="en-GB" dirty="0"/>
              <a:t>a 3 year-old</a:t>
            </a:r>
            <a:br>
              <a:rPr lang="en-GB" dirty="0"/>
            </a:br>
            <a:r>
              <a:rPr lang="en-GB" dirty="0"/>
              <a:t>a 10 year-old</a:t>
            </a:r>
            <a:br>
              <a:rPr lang="en-GB" dirty="0"/>
            </a:br>
            <a:r>
              <a:rPr lang="en-GB" dirty="0"/>
              <a:t>a teenager</a:t>
            </a:r>
            <a:br>
              <a:rPr lang="en-GB" dirty="0"/>
            </a:br>
            <a:r>
              <a:rPr lang="en-GB" sz="2700" dirty="0"/>
              <a:t>- who is in trouble?</a:t>
            </a:r>
            <a:br>
              <a:rPr lang="en-GB" sz="2700" dirty="0"/>
            </a:br>
            <a:r>
              <a:rPr lang="en-GB" sz="2700" dirty="0"/>
              <a:t>- cheeky?</a:t>
            </a:r>
            <a:br>
              <a:rPr lang="en-GB" sz="2700" dirty="0"/>
            </a:br>
            <a:r>
              <a:rPr lang="en-GB" sz="2700" dirty="0"/>
              <a:t>- pregnant?</a:t>
            </a:r>
            <a:br>
              <a:rPr lang="en-GB" sz="2700" dirty="0"/>
            </a:br>
            <a:r>
              <a:rPr lang="en-GB" sz="2700" dirty="0"/>
              <a:t>- recently orphaned?</a:t>
            </a:r>
            <a:br>
              <a:rPr lang="en-GB" dirty="0"/>
            </a:b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11</a:t>
            </a:fld>
            <a:endParaRPr lang="en-US"/>
          </a:p>
        </p:txBody>
      </p:sp>
      <p:pic>
        <p:nvPicPr>
          <p:cNvPr id="7" name="Picture 6"/>
          <p:cNvPicPr>
            <a:picLocks noChangeAspect="1"/>
          </p:cNvPicPr>
          <p:nvPr/>
        </p:nvPicPr>
        <p:blipFill>
          <a:blip r:embed="rId2"/>
          <a:stretch>
            <a:fillRect/>
          </a:stretch>
        </p:blipFill>
        <p:spPr>
          <a:xfrm>
            <a:off x="6096000" y="2590800"/>
            <a:ext cx="2857500" cy="2847975"/>
          </a:xfrm>
          <a:prstGeom prst="rect">
            <a:avLst/>
          </a:prstGeom>
        </p:spPr>
      </p:pic>
    </p:spTree>
    <p:extLst>
      <p:ext uri="{BB962C8B-B14F-4D97-AF65-F5344CB8AC3E}">
        <p14:creationId xmlns:p14="http://schemas.microsoft.com/office/powerpoint/2010/main" val="594046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9600"/>
            <a:ext cx="4419600" cy="5516563"/>
          </a:xfrm>
        </p:spPr>
        <p:txBody>
          <a:bodyPr>
            <a:normAutofit lnSpcReduction="10000"/>
          </a:bodyPr>
          <a:lstStyle/>
          <a:p>
            <a:r>
              <a:rPr lang="en-GB" sz="3600" dirty="0"/>
              <a:t>Are you child friendly?</a:t>
            </a:r>
          </a:p>
          <a:p>
            <a:r>
              <a:rPr lang="en-GB" sz="3600" dirty="0"/>
              <a:t>What experience have you had with children – as a parent, a brother or sister, an aunt, uncle…</a:t>
            </a:r>
          </a:p>
          <a:p>
            <a:r>
              <a:rPr lang="en-GB" sz="3600" dirty="0"/>
              <a:t>How was your childhood?</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pic>
        <p:nvPicPr>
          <p:cNvPr id="5" name="Picture 4"/>
          <p:cNvPicPr>
            <a:picLocks noChangeAspect="1"/>
          </p:cNvPicPr>
          <p:nvPr/>
        </p:nvPicPr>
        <p:blipFill>
          <a:blip r:embed="rId2"/>
          <a:stretch>
            <a:fillRect/>
          </a:stretch>
        </p:blipFill>
        <p:spPr>
          <a:xfrm>
            <a:off x="4882487" y="1557612"/>
            <a:ext cx="3202782" cy="362053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“Strands” p(154)</a:t>
            </a:r>
          </a:p>
        </p:txBody>
      </p:sp>
      <p:sp>
        <p:nvSpPr>
          <p:cNvPr id="3" name="Content Placeholder 2"/>
          <p:cNvSpPr>
            <a:spLocks noGrp="1"/>
          </p:cNvSpPr>
          <p:nvPr>
            <p:ph idx="1"/>
          </p:nvPr>
        </p:nvSpPr>
        <p:spPr>
          <a:xfrm>
            <a:off x="457200" y="1219200"/>
            <a:ext cx="8610600" cy="5137150"/>
          </a:xfrm>
        </p:spPr>
        <p:txBody>
          <a:bodyPr>
            <a:normAutofit lnSpcReduction="10000"/>
          </a:bodyPr>
          <a:lstStyle/>
          <a:p>
            <a:r>
              <a:rPr lang="en-GB" b="1" dirty="0"/>
              <a:t>Physical</a:t>
            </a:r>
            <a:r>
              <a:rPr lang="en-GB" dirty="0"/>
              <a:t>: growth in line with expected milestones</a:t>
            </a:r>
          </a:p>
          <a:p>
            <a:endParaRPr lang="en-GB" dirty="0"/>
          </a:p>
          <a:p>
            <a:r>
              <a:rPr lang="en-GB" b="1" dirty="0"/>
              <a:t>Cognitive</a:t>
            </a:r>
            <a:r>
              <a:rPr lang="en-GB" dirty="0"/>
              <a:t>: refers to the process of thinking, processing information, memory </a:t>
            </a:r>
            <a:r>
              <a:rPr lang="en-GB" dirty="0" err="1"/>
              <a:t>etc</a:t>
            </a:r>
            <a:endParaRPr lang="en-GB" dirty="0"/>
          </a:p>
          <a:p>
            <a:endParaRPr lang="en-GB" dirty="0"/>
          </a:p>
          <a:p>
            <a:r>
              <a:rPr lang="en-GB" b="1" dirty="0"/>
              <a:t>Emotional</a:t>
            </a:r>
            <a:r>
              <a:rPr lang="en-GB" dirty="0"/>
              <a:t>: ability to handle emotion, moods</a:t>
            </a:r>
          </a:p>
          <a:p>
            <a:endParaRPr lang="en-GB" dirty="0"/>
          </a:p>
          <a:p>
            <a:r>
              <a:rPr lang="en-GB" b="1" dirty="0"/>
              <a:t>Social</a:t>
            </a:r>
            <a:r>
              <a:rPr lang="en-GB" dirty="0"/>
              <a:t>: relating to others.  Ability to adapt to different social situations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“Strands” p(154)</a:t>
            </a:r>
          </a:p>
        </p:txBody>
      </p:sp>
      <p:sp>
        <p:nvSpPr>
          <p:cNvPr id="3" name="Content Placeholder 2"/>
          <p:cNvSpPr>
            <a:spLocks noGrp="1"/>
          </p:cNvSpPr>
          <p:nvPr>
            <p:ph idx="1"/>
          </p:nvPr>
        </p:nvSpPr>
        <p:spPr/>
        <p:txBody>
          <a:bodyPr>
            <a:normAutofit/>
          </a:bodyPr>
          <a:lstStyle/>
          <a:p>
            <a:r>
              <a:rPr lang="en-GB" b="1" dirty="0"/>
              <a:t>Moral</a:t>
            </a:r>
            <a:r>
              <a:rPr lang="en-GB" dirty="0"/>
              <a:t>: ‘right’ and ‘wrong. Development of values</a:t>
            </a:r>
          </a:p>
          <a:p>
            <a:endParaRPr lang="en-GB" dirty="0"/>
          </a:p>
          <a:p>
            <a:r>
              <a:rPr lang="en-GB" b="1" dirty="0"/>
              <a:t>Linguistic</a:t>
            </a:r>
            <a:r>
              <a:rPr lang="en-GB" dirty="0"/>
              <a:t>: language skills</a:t>
            </a:r>
          </a:p>
          <a:p>
            <a:endParaRPr lang="en-GB" dirty="0"/>
          </a:p>
          <a:p>
            <a:r>
              <a:rPr lang="en-GB" b="1" dirty="0"/>
              <a:t>Ontological</a:t>
            </a:r>
            <a:r>
              <a:rPr lang="en-GB" dirty="0"/>
              <a:t>: means the study of being or reality. Our growing sense of who we are, how we fit into the world</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14</a:t>
            </a:fld>
            <a:endParaRPr lang="en-US">
              <a:solidFill>
                <a:prstClr val="black">
                  <a:tint val="75000"/>
                </a:prstClr>
              </a:solidFill>
            </a:endParaRPr>
          </a:p>
        </p:txBody>
      </p:sp>
    </p:spTree>
    <p:extLst>
      <p:ext uri="{BB962C8B-B14F-4D97-AF65-F5344CB8AC3E}">
        <p14:creationId xmlns:p14="http://schemas.microsoft.com/office/powerpoint/2010/main" val="557182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Development is not a uniform process- a child may be advanced in one area but not in others. We might make assumptions based on our perception</a:t>
            </a:r>
          </a:p>
          <a:p>
            <a:r>
              <a:rPr lang="en-GB" dirty="0"/>
              <a:t>Big strong 14 year-old farm labourer – toy cars and bedtime stories</a:t>
            </a:r>
          </a:p>
          <a:p>
            <a:r>
              <a:rPr lang="en-GB" dirty="0"/>
              <a:t>Physically mature girls and physically immature boys: we could easily treat the former as an adult and the latter as a child but the opposite might be true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pic>
        <p:nvPicPr>
          <p:cNvPr id="5" name="Picture 4"/>
          <p:cNvPicPr>
            <a:picLocks noChangeAspect="1"/>
          </p:cNvPicPr>
          <p:nvPr/>
        </p:nvPicPr>
        <p:blipFill>
          <a:blip r:embed="rId2"/>
          <a:stretch>
            <a:fillRect/>
          </a:stretch>
        </p:blipFill>
        <p:spPr>
          <a:xfrm>
            <a:off x="152400" y="29570"/>
            <a:ext cx="8763000" cy="6789156"/>
          </a:xfrm>
          <a:prstGeom prst="rect">
            <a:avLst/>
          </a:prstGeom>
        </p:spPr>
      </p:pic>
    </p:spTree>
    <p:extLst>
      <p:ext uri="{BB962C8B-B14F-4D97-AF65-F5344CB8AC3E}">
        <p14:creationId xmlns:p14="http://schemas.microsoft.com/office/powerpoint/2010/main" val="3510344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8650" y="2285999"/>
            <a:ext cx="7886700" cy="3890963"/>
          </a:xfrm>
        </p:spPr>
        <p:txBody>
          <a:bodyPr/>
          <a:lstStyle/>
          <a:p>
            <a:r>
              <a:rPr lang="en-GB" sz="3200" dirty="0"/>
              <a:t>John Bowlby (1907-1990)</a:t>
            </a:r>
          </a:p>
          <a:p>
            <a:r>
              <a:rPr lang="en-GB" sz="3200" dirty="0"/>
              <a:t>Harlow’s monkeys</a:t>
            </a:r>
          </a:p>
          <a:p>
            <a:r>
              <a:rPr lang="en-GB" sz="3200" dirty="0"/>
              <a:t>Ainsworth’s strange situation</a:t>
            </a:r>
          </a:p>
          <a:p>
            <a:endParaRPr lang="en-GB" dirty="0"/>
          </a:p>
        </p:txBody>
      </p:sp>
      <p:pic>
        <p:nvPicPr>
          <p:cNvPr id="4" name="Picture 3"/>
          <p:cNvPicPr>
            <a:picLocks noChangeAspect="1"/>
          </p:cNvPicPr>
          <p:nvPr/>
        </p:nvPicPr>
        <p:blipFill>
          <a:blip r:embed="rId2"/>
          <a:stretch>
            <a:fillRect/>
          </a:stretch>
        </p:blipFill>
        <p:spPr>
          <a:xfrm>
            <a:off x="6172200" y="1690689"/>
            <a:ext cx="2233994" cy="2829725"/>
          </a:xfrm>
          <a:prstGeom prst="rect">
            <a:avLst/>
          </a:prstGeom>
        </p:spPr>
      </p:pic>
    </p:spTree>
    <p:extLst>
      <p:ext uri="{BB962C8B-B14F-4D97-AF65-F5344CB8AC3E}">
        <p14:creationId xmlns:p14="http://schemas.microsoft.com/office/powerpoint/2010/main" val="1533431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01673"/>
          </a:xfrm>
        </p:spPr>
        <p:txBody>
          <a:bodyPr>
            <a:normAutofit/>
          </a:bodyPr>
          <a:lstStyle/>
          <a:p>
            <a:r>
              <a:rPr lang="en-GB" sz="4000" dirty="0"/>
              <a:t>John Bowlby</a:t>
            </a:r>
          </a:p>
        </p:txBody>
      </p:sp>
      <p:sp>
        <p:nvSpPr>
          <p:cNvPr id="3" name="Content Placeholder 2"/>
          <p:cNvSpPr>
            <a:spLocks noGrp="1"/>
          </p:cNvSpPr>
          <p:nvPr>
            <p:ph idx="1"/>
          </p:nvPr>
        </p:nvSpPr>
        <p:spPr>
          <a:xfrm>
            <a:off x="152400" y="1363598"/>
            <a:ext cx="4953000" cy="5342001"/>
          </a:xfrm>
        </p:spPr>
        <p:txBody>
          <a:bodyPr>
            <a:normAutofit/>
          </a:bodyPr>
          <a:lstStyle/>
          <a:p>
            <a:r>
              <a:rPr lang="en-GB" sz="2800" dirty="0"/>
              <a:t>A psychoanalyst who believed we are all biologically pre-programmed to form attachments</a:t>
            </a:r>
          </a:p>
          <a:p>
            <a:r>
              <a:rPr lang="en-GB" sz="2800" dirty="0"/>
              <a:t>Maternal deprivation could result in long term consequences:</a:t>
            </a:r>
          </a:p>
          <a:p>
            <a:pPr marL="0" indent="0">
              <a:buNone/>
            </a:pPr>
            <a:endParaRPr lang="en-GB" dirty="0"/>
          </a:p>
          <a:p>
            <a:pPr lvl="1"/>
            <a:r>
              <a:rPr lang="en-GB" sz="2400" dirty="0"/>
              <a:t>delinquency, </a:t>
            </a:r>
          </a:p>
          <a:p>
            <a:pPr lvl="1"/>
            <a:r>
              <a:rPr lang="en-GB" sz="2400" dirty="0"/>
              <a:t>reduced intelligence, </a:t>
            </a:r>
          </a:p>
          <a:p>
            <a:pPr lvl="1"/>
            <a:r>
              <a:rPr lang="en-GB" sz="2400" dirty="0"/>
              <a:t>increased aggression, </a:t>
            </a:r>
          </a:p>
          <a:p>
            <a:pPr lvl="1"/>
            <a:r>
              <a:rPr lang="en-GB" sz="2400" dirty="0"/>
              <a:t>depression, </a:t>
            </a:r>
          </a:p>
          <a:p>
            <a:pPr lvl="1"/>
            <a:r>
              <a:rPr lang="en-GB" sz="2400" dirty="0"/>
              <a:t>affectionless psychopathy</a:t>
            </a:r>
          </a:p>
          <a:p>
            <a:pPr lvl="1"/>
            <a:endParaRPr lang="en-GB" dirty="0"/>
          </a:p>
        </p:txBody>
      </p:sp>
      <p:pic>
        <p:nvPicPr>
          <p:cNvPr id="4" name="Picture 3"/>
          <p:cNvPicPr>
            <a:picLocks noChangeAspect="1"/>
          </p:cNvPicPr>
          <p:nvPr/>
        </p:nvPicPr>
        <p:blipFill>
          <a:blip r:embed="rId2"/>
          <a:stretch>
            <a:fillRect/>
          </a:stretch>
        </p:blipFill>
        <p:spPr>
          <a:xfrm>
            <a:off x="5203474" y="1524000"/>
            <a:ext cx="3940526" cy="4186809"/>
          </a:xfrm>
          <a:prstGeom prst="rect">
            <a:avLst/>
          </a:prstGeom>
        </p:spPr>
      </p:pic>
    </p:spTree>
    <p:extLst>
      <p:ext uri="{BB962C8B-B14F-4D97-AF65-F5344CB8AC3E}">
        <p14:creationId xmlns:p14="http://schemas.microsoft.com/office/powerpoint/2010/main" val="3943268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p:txBody>
          <a:bodyPr>
            <a:normAutofit/>
          </a:bodyPr>
          <a:lstStyle/>
          <a:p>
            <a:r>
              <a:rPr lang="en-US" sz="4400" dirty="0"/>
              <a:t>Attachment and Parenting Styles </a:t>
            </a:r>
          </a:p>
        </p:txBody>
      </p:sp>
      <p:sp>
        <p:nvSpPr>
          <p:cNvPr id="84994" name="Rectangle 3"/>
          <p:cNvSpPr>
            <a:spLocks noGrp="1" noChangeArrowheads="1"/>
          </p:cNvSpPr>
          <p:nvPr>
            <p:ph idx="1"/>
          </p:nvPr>
        </p:nvSpPr>
        <p:spPr>
          <a:xfrm>
            <a:off x="493776" y="1447800"/>
            <a:ext cx="5678424" cy="4724400"/>
          </a:xfrm>
        </p:spPr>
        <p:txBody>
          <a:bodyPr>
            <a:noAutofit/>
          </a:bodyPr>
          <a:lstStyle/>
          <a:p>
            <a:pPr marL="0" indent="0">
              <a:buNone/>
            </a:pPr>
            <a:r>
              <a:rPr lang="en-US" sz="2800" b="1" dirty="0"/>
              <a:t>Attachment</a:t>
            </a:r>
          </a:p>
          <a:p>
            <a:pPr lvl="1"/>
            <a:r>
              <a:rPr lang="en-US" sz="2800" dirty="0"/>
              <a:t>Humans are social creatures</a:t>
            </a:r>
          </a:p>
          <a:p>
            <a:pPr lvl="1"/>
            <a:r>
              <a:rPr lang="en-US" sz="2800" dirty="0"/>
              <a:t>Infants’ first social relationships are extremely important</a:t>
            </a:r>
          </a:p>
          <a:p>
            <a:pPr lvl="1"/>
            <a:r>
              <a:rPr lang="en-US" sz="2800" dirty="0"/>
              <a:t>Life-long emotional bonds exist between infants, their parents and </a:t>
            </a:r>
            <a:r>
              <a:rPr lang="en-US" sz="2800" dirty="0" err="1"/>
              <a:t>carers</a:t>
            </a:r>
            <a:endParaRPr lang="en-US" sz="2800" dirty="0"/>
          </a:p>
          <a:p>
            <a:pPr lvl="1"/>
            <a:r>
              <a:rPr lang="en-US" sz="2800" dirty="0"/>
              <a:t>Traditionally the primary care-giver was mum but times have changed</a:t>
            </a:r>
          </a:p>
          <a:p>
            <a:pPr lvl="1"/>
            <a:r>
              <a:rPr lang="en-US" sz="2800" dirty="0"/>
              <a:t>Why do attachments form?</a:t>
            </a:r>
          </a:p>
        </p:txBody>
      </p:sp>
      <p:pic>
        <p:nvPicPr>
          <p:cNvPr id="2" name="Picture 1"/>
          <p:cNvPicPr>
            <a:picLocks noChangeAspect="1"/>
          </p:cNvPicPr>
          <p:nvPr/>
        </p:nvPicPr>
        <p:blipFill>
          <a:blip r:embed="rId2"/>
          <a:stretch>
            <a:fillRect/>
          </a:stretch>
        </p:blipFill>
        <p:spPr>
          <a:xfrm>
            <a:off x="5850160" y="2773363"/>
            <a:ext cx="3269456" cy="2179637"/>
          </a:xfrm>
          <a:prstGeom prst="rect">
            <a:avLst/>
          </a:prstGeom>
        </p:spPr>
      </p:pic>
    </p:spTree>
    <p:extLst>
      <p:ext uri="{BB962C8B-B14F-4D97-AF65-F5344CB8AC3E}">
        <p14:creationId xmlns:p14="http://schemas.microsoft.com/office/powerpoint/2010/main" val="260784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4994">
                                            <p:txEl>
                                              <p:pRg st="1" end="1"/>
                                            </p:txEl>
                                          </p:spTgt>
                                        </p:tgtEl>
                                        <p:attrNameLst>
                                          <p:attrName>style.visibility</p:attrName>
                                        </p:attrNameLst>
                                      </p:cBhvr>
                                      <p:to>
                                        <p:strVal val="visible"/>
                                      </p:to>
                                    </p:set>
                                    <p:animEffect transition="in" filter="fade">
                                      <p:cBhvr>
                                        <p:cTn id="7" dur="1000"/>
                                        <p:tgtEl>
                                          <p:spTgt spid="84994">
                                            <p:txEl>
                                              <p:pRg st="1" end="1"/>
                                            </p:txEl>
                                          </p:spTgt>
                                        </p:tgtEl>
                                      </p:cBhvr>
                                    </p:animEffect>
                                    <p:anim calcmode="lin" valueType="num">
                                      <p:cBhvr>
                                        <p:cTn id="8" dur="1000" fill="hold"/>
                                        <p:tgtEl>
                                          <p:spTgt spid="8499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84994">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4994">
                                            <p:txEl>
                                              <p:pRg st="2" end="2"/>
                                            </p:txEl>
                                          </p:spTgt>
                                        </p:tgtEl>
                                        <p:attrNameLst>
                                          <p:attrName>style.visibility</p:attrName>
                                        </p:attrNameLst>
                                      </p:cBhvr>
                                      <p:to>
                                        <p:strVal val="visible"/>
                                      </p:to>
                                    </p:set>
                                    <p:animEffect transition="in" filter="fade">
                                      <p:cBhvr>
                                        <p:cTn id="12" dur="1000"/>
                                        <p:tgtEl>
                                          <p:spTgt spid="84994">
                                            <p:txEl>
                                              <p:pRg st="2" end="2"/>
                                            </p:txEl>
                                          </p:spTgt>
                                        </p:tgtEl>
                                      </p:cBhvr>
                                    </p:animEffect>
                                    <p:anim calcmode="lin" valueType="num">
                                      <p:cBhvr>
                                        <p:cTn id="13" dur="1000" fill="hold"/>
                                        <p:tgtEl>
                                          <p:spTgt spid="8499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8499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4994">
                                            <p:txEl>
                                              <p:pRg st="3" end="3"/>
                                            </p:txEl>
                                          </p:spTgt>
                                        </p:tgtEl>
                                        <p:attrNameLst>
                                          <p:attrName>style.visibility</p:attrName>
                                        </p:attrNameLst>
                                      </p:cBhvr>
                                      <p:to>
                                        <p:strVal val="visible"/>
                                      </p:to>
                                    </p:set>
                                    <p:animEffect transition="in" filter="fade">
                                      <p:cBhvr>
                                        <p:cTn id="19" dur="1000"/>
                                        <p:tgtEl>
                                          <p:spTgt spid="84994">
                                            <p:txEl>
                                              <p:pRg st="3" end="3"/>
                                            </p:txEl>
                                          </p:spTgt>
                                        </p:tgtEl>
                                      </p:cBhvr>
                                    </p:animEffect>
                                    <p:anim calcmode="lin" valueType="num">
                                      <p:cBhvr>
                                        <p:cTn id="20" dur="1000" fill="hold"/>
                                        <p:tgtEl>
                                          <p:spTgt spid="84994">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8499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84994">
                                            <p:txEl>
                                              <p:pRg st="4" end="4"/>
                                            </p:txEl>
                                          </p:spTgt>
                                        </p:tgtEl>
                                        <p:attrNameLst>
                                          <p:attrName>style.visibility</p:attrName>
                                        </p:attrNameLst>
                                      </p:cBhvr>
                                      <p:to>
                                        <p:strVal val="visible"/>
                                      </p:to>
                                    </p:set>
                                    <p:animEffect transition="in" filter="fade">
                                      <p:cBhvr>
                                        <p:cTn id="26" dur="1000"/>
                                        <p:tgtEl>
                                          <p:spTgt spid="84994">
                                            <p:txEl>
                                              <p:pRg st="4" end="4"/>
                                            </p:txEl>
                                          </p:spTgt>
                                        </p:tgtEl>
                                      </p:cBhvr>
                                    </p:animEffect>
                                    <p:anim calcmode="lin" valueType="num">
                                      <p:cBhvr>
                                        <p:cTn id="27" dur="1000" fill="hold"/>
                                        <p:tgtEl>
                                          <p:spTgt spid="84994">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8499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84994">
                                            <p:txEl>
                                              <p:pRg st="5" end="5"/>
                                            </p:txEl>
                                          </p:spTgt>
                                        </p:tgtEl>
                                        <p:attrNameLst>
                                          <p:attrName>style.visibility</p:attrName>
                                        </p:attrNameLst>
                                      </p:cBhvr>
                                      <p:to>
                                        <p:strVal val="visible"/>
                                      </p:to>
                                    </p:set>
                                    <p:animEffect transition="in" filter="fade">
                                      <p:cBhvr>
                                        <p:cTn id="33" dur="1000"/>
                                        <p:tgtEl>
                                          <p:spTgt spid="84994">
                                            <p:txEl>
                                              <p:pRg st="5" end="5"/>
                                            </p:txEl>
                                          </p:spTgt>
                                        </p:tgtEl>
                                      </p:cBhvr>
                                    </p:animEffect>
                                    <p:anim calcmode="lin" valueType="num">
                                      <p:cBhvr>
                                        <p:cTn id="34" dur="1000" fill="hold"/>
                                        <p:tgtEl>
                                          <p:spTgt spid="84994">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8499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6017" name="Rectangle 2"/>
          <p:cNvSpPr>
            <a:spLocks noGrp="1" noChangeArrowheads="1"/>
          </p:cNvSpPr>
          <p:nvPr>
            <p:ph type="title"/>
          </p:nvPr>
        </p:nvSpPr>
        <p:spPr/>
        <p:txBody>
          <a:bodyPr/>
          <a:lstStyle/>
          <a:p>
            <a:r>
              <a:rPr lang="en-US"/>
              <a:t>Why does attachment form?</a:t>
            </a:r>
          </a:p>
        </p:txBody>
      </p:sp>
      <p:sp>
        <p:nvSpPr>
          <p:cNvPr id="86018" name="Rectangle 3"/>
          <p:cNvSpPr>
            <a:spLocks noGrp="1" noChangeArrowheads="1"/>
          </p:cNvSpPr>
          <p:nvPr>
            <p:ph sz="half" idx="1"/>
          </p:nvPr>
        </p:nvSpPr>
        <p:spPr>
          <a:xfrm>
            <a:off x="628650" y="1371600"/>
            <a:ext cx="5335524" cy="4952999"/>
          </a:xfrm>
        </p:spPr>
        <p:txBody>
          <a:bodyPr>
            <a:noAutofit/>
          </a:bodyPr>
          <a:lstStyle/>
          <a:p>
            <a:pPr marL="0" indent="0">
              <a:buNone/>
            </a:pPr>
            <a:r>
              <a:rPr lang="en-US" sz="2800" b="1" dirty="0"/>
              <a:t>Attachment and Harlow</a:t>
            </a:r>
            <a:r>
              <a:rPr lang="fr-FR" sz="2800" b="1" dirty="0"/>
              <a:t>'</a:t>
            </a:r>
            <a:r>
              <a:rPr lang="en-US" sz="2800" b="1" dirty="0"/>
              <a:t>s monkeys</a:t>
            </a:r>
          </a:p>
          <a:p>
            <a:r>
              <a:rPr lang="en-US" sz="2800" dirty="0"/>
              <a:t>Harry Harlow separated infant monkeys from their mothers at birth, to avoid the transfer of diseases</a:t>
            </a:r>
          </a:p>
          <a:p>
            <a:r>
              <a:rPr lang="en-US" sz="2800" dirty="0"/>
              <a:t>They became attached to the cheesecloth blankets they were given – security blankets</a:t>
            </a:r>
          </a:p>
          <a:p>
            <a:r>
              <a:rPr lang="en-US" sz="2800" dirty="0"/>
              <a:t>Put monkeys in cages containing two wire and terry cloth inanimate surrogate mothers</a:t>
            </a:r>
          </a:p>
        </p:txBody>
      </p:sp>
      <p:sp>
        <p:nvSpPr>
          <p:cNvPr id="86020" name="Rectangle 3"/>
          <p:cNvSpPr>
            <a:spLocks noChangeArrowheads="1"/>
          </p:cNvSpPr>
          <p:nvPr/>
        </p:nvSpPr>
        <p:spPr bwMode="auto">
          <a:xfrm>
            <a:off x="6740676" y="5486687"/>
            <a:ext cx="152067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pPr fontAlgn="base">
              <a:spcBef>
                <a:spcPct val="0"/>
              </a:spcBef>
              <a:spcAft>
                <a:spcPct val="0"/>
              </a:spcAft>
            </a:pPr>
            <a:r>
              <a:rPr lang="en-US" dirty="0">
                <a:solidFill>
                  <a:prstClr val="black"/>
                </a:solidFill>
              </a:rPr>
              <a:t>Harlow (1959)</a:t>
            </a:r>
          </a:p>
        </p:txBody>
      </p:sp>
      <p:pic>
        <p:nvPicPr>
          <p:cNvPr id="7" name="Picture 2" descr="Griggs4e_7UN08.jpg"/>
          <p:cNvPicPr>
            <a:picLocks noChangeAspect="1"/>
          </p:cNvPicPr>
          <p:nvPr/>
        </p:nvPicPr>
        <p:blipFill rotWithShape="1">
          <a:blip r:embed="rId2">
            <a:extLst>
              <a:ext uri="{28A0092B-C50C-407E-A947-70E740481C1C}">
                <a14:useLocalDpi xmlns:a14="http://schemas.microsoft.com/office/drawing/2010/main" val="0"/>
              </a:ext>
            </a:extLst>
          </a:blip>
          <a:srcRect b="9353"/>
          <a:stretch/>
        </p:blipFill>
        <p:spPr bwMode="auto">
          <a:xfrm>
            <a:off x="5964174" y="1931915"/>
            <a:ext cx="2745486" cy="355805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20344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6018">
                                            <p:txEl>
                                              <p:pRg st="0" end="0"/>
                                            </p:txEl>
                                          </p:spTgt>
                                        </p:tgtEl>
                                        <p:attrNameLst>
                                          <p:attrName>style.visibility</p:attrName>
                                        </p:attrNameLst>
                                      </p:cBhvr>
                                      <p:to>
                                        <p:strVal val="visible"/>
                                      </p:to>
                                    </p:set>
                                    <p:animEffect transition="in" filter="fade">
                                      <p:cBhvr>
                                        <p:cTn id="7" dur="1000"/>
                                        <p:tgtEl>
                                          <p:spTgt spid="86018">
                                            <p:txEl>
                                              <p:pRg st="0" end="0"/>
                                            </p:txEl>
                                          </p:spTgt>
                                        </p:tgtEl>
                                      </p:cBhvr>
                                    </p:animEffect>
                                    <p:anim calcmode="lin" valueType="num">
                                      <p:cBhvr>
                                        <p:cTn id="8" dur="1000" fill="hold"/>
                                        <p:tgtEl>
                                          <p:spTgt spid="8601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601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6018">
                                            <p:txEl>
                                              <p:pRg st="1" end="1"/>
                                            </p:txEl>
                                          </p:spTgt>
                                        </p:tgtEl>
                                        <p:attrNameLst>
                                          <p:attrName>style.visibility</p:attrName>
                                        </p:attrNameLst>
                                      </p:cBhvr>
                                      <p:to>
                                        <p:strVal val="visible"/>
                                      </p:to>
                                    </p:set>
                                    <p:animEffect transition="in" filter="fade">
                                      <p:cBhvr>
                                        <p:cTn id="14" dur="1000"/>
                                        <p:tgtEl>
                                          <p:spTgt spid="86018">
                                            <p:txEl>
                                              <p:pRg st="1" end="1"/>
                                            </p:txEl>
                                          </p:spTgt>
                                        </p:tgtEl>
                                      </p:cBhvr>
                                    </p:animEffect>
                                    <p:anim calcmode="lin" valueType="num">
                                      <p:cBhvr>
                                        <p:cTn id="15" dur="1000" fill="hold"/>
                                        <p:tgtEl>
                                          <p:spTgt spid="8601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601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6018">
                                            <p:txEl>
                                              <p:pRg st="2" end="2"/>
                                            </p:txEl>
                                          </p:spTgt>
                                        </p:tgtEl>
                                        <p:attrNameLst>
                                          <p:attrName>style.visibility</p:attrName>
                                        </p:attrNameLst>
                                      </p:cBhvr>
                                      <p:to>
                                        <p:strVal val="visible"/>
                                      </p:to>
                                    </p:set>
                                    <p:animEffect transition="in" filter="fade">
                                      <p:cBhvr>
                                        <p:cTn id="21" dur="1000"/>
                                        <p:tgtEl>
                                          <p:spTgt spid="86018">
                                            <p:txEl>
                                              <p:pRg st="2" end="2"/>
                                            </p:txEl>
                                          </p:spTgt>
                                        </p:tgtEl>
                                      </p:cBhvr>
                                    </p:animEffect>
                                    <p:anim calcmode="lin" valueType="num">
                                      <p:cBhvr>
                                        <p:cTn id="22" dur="1000" fill="hold"/>
                                        <p:tgtEl>
                                          <p:spTgt spid="8601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601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6018">
                                            <p:txEl>
                                              <p:pRg st="3" end="3"/>
                                            </p:txEl>
                                          </p:spTgt>
                                        </p:tgtEl>
                                        <p:attrNameLst>
                                          <p:attrName>style.visibility</p:attrName>
                                        </p:attrNameLst>
                                      </p:cBhvr>
                                      <p:to>
                                        <p:strVal val="visible"/>
                                      </p:to>
                                    </p:set>
                                    <p:animEffect transition="in" filter="fade">
                                      <p:cBhvr>
                                        <p:cTn id="28" dur="1000"/>
                                        <p:tgtEl>
                                          <p:spTgt spid="86018">
                                            <p:txEl>
                                              <p:pRg st="3" end="3"/>
                                            </p:txEl>
                                          </p:spTgt>
                                        </p:tgtEl>
                                      </p:cBhvr>
                                    </p:animEffect>
                                    <p:anim calcmode="lin" valueType="num">
                                      <p:cBhvr>
                                        <p:cTn id="29" dur="1000" fill="hold"/>
                                        <p:tgtEl>
                                          <p:spTgt spid="8601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601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7041" name="Rectangle 2"/>
          <p:cNvSpPr>
            <a:spLocks noGrp="1" noChangeArrowheads="1"/>
          </p:cNvSpPr>
          <p:nvPr>
            <p:ph type="title"/>
          </p:nvPr>
        </p:nvSpPr>
        <p:spPr>
          <a:xfrm>
            <a:off x="628650" y="152400"/>
            <a:ext cx="8439150" cy="1325563"/>
          </a:xfrm>
        </p:spPr>
        <p:txBody>
          <a:bodyPr>
            <a:normAutofit/>
          </a:bodyPr>
          <a:lstStyle/>
          <a:p>
            <a:r>
              <a:rPr lang="en-US" sz="4400" dirty="0"/>
              <a:t>Attachment and Harlow</a:t>
            </a:r>
            <a:r>
              <a:rPr lang="fr-FR" altLang="ja-JP" sz="4400" dirty="0"/>
              <a:t>'</a:t>
            </a:r>
            <a:r>
              <a:rPr lang="en-US" altLang="ja-JP" sz="4400" dirty="0"/>
              <a:t>s Monkeys</a:t>
            </a:r>
            <a:endParaRPr lang="en-US" sz="4400" dirty="0"/>
          </a:p>
        </p:txBody>
      </p:sp>
      <p:sp>
        <p:nvSpPr>
          <p:cNvPr id="72706" name="Rectangle 3"/>
          <p:cNvSpPr>
            <a:spLocks noGrp="1" noChangeArrowheads="1"/>
          </p:cNvSpPr>
          <p:nvPr>
            <p:ph idx="1"/>
          </p:nvPr>
        </p:nvSpPr>
        <p:spPr>
          <a:xfrm>
            <a:off x="628650" y="1371601"/>
            <a:ext cx="8515350" cy="4519422"/>
          </a:xfrm>
        </p:spPr>
        <p:txBody>
          <a:bodyPr>
            <a:noAutofit/>
          </a:bodyPr>
          <a:lstStyle/>
          <a:p>
            <a:pPr marL="0" indent="0">
              <a:buNone/>
            </a:pPr>
            <a:r>
              <a:rPr lang="en-US" sz="3200" b="1" dirty="0"/>
              <a:t>Half of the monkeys received their nourishment from a milk dispenser in the wire and half from a dispenser in the terry cloth mother</a:t>
            </a:r>
          </a:p>
          <a:p>
            <a:pPr marL="0" indent="0">
              <a:buNone/>
            </a:pPr>
            <a:endParaRPr lang="en-US" sz="3200" b="1" dirty="0"/>
          </a:p>
          <a:p>
            <a:pPr lvl="1"/>
            <a:r>
              <a:rPr lang="en-US" sz="3200" dirty="0"/>
              <a:t>All monkeys preferred the cloth mother regardless of which provided their nourishment</a:t>
            </a:r>
          </a:p>
          <a:p>
            <a:pPr lvl="1"/>
            <a:r>
              <a:rPr lang="en-US" sz="3200" dirty="0"/>
              <a:t>Contact comfort, rather than feeding, was the most important factor in an infant monkey</a:t>
            </a:r>
            <a:r>
              <a:rPr lang="fr-FR" sz="3200" dirty="0"/>
              <a:t>'</a:t>
            </a:r>
            <a:r>
              <a:rPr lang="en-US" sz="3200" dirty="0"/>
              <a:t>s attachment</a:t>
            </a:r>
          </a:p>
        </p:txBody>
      </p:sp>
    </p:spTree>
    <p:extLst>
      <p:ext uri="{BB962C8B-B14F-4D97-AF65-F5344CB8AC3E}">
        <p14:creationId xmlns:p14="http://schemas.microsoft.com/office/powerpoint/2010/main" val="2221994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2706">
                                            <p:txEl>
                                              <p:pRg st="0" end="0"/>
                                            </p:txEl>
                                          </p:spTgt>
                                        </p:tgtEl>
                                        <p:attrNameLst>
                                          <p:attrName>style.visibility</p:attrName>
                                        </p:attrNameLst>
                                      </p:cBhvr>
                                      <p:to>
                                        <p:strVal val="visible"/>
                                      </p:to>
                                    </p:set>
                                    <p:animEffect transition="in" filter="fade">
                                      <p:cBhvr>
                                        <p:cTn id="7" dur="1000"/>
                                        <p:tgtEl>
                                          <p:spTgt spid="72706">
                                            <p:txEl>
                                              <p:pRg st="0" end="0"/>
                                            </p:txEl>
                                          </p:spTgt>
                                        </p:tgtEl>
                                      </p:cBhvr>
                                    </p:animEffect>
                                    <p:anim calcmode="lin" valueType="num">
                                      <p:cBhvr>
                                        <p:cTn id="8" dur="1000" fill="hold"/>
                                        <p:tgtEl>
                                          <p:spTgt spid="7270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270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2706">
                                            <p:txEl>
                                              <p:pRg st="2" end="2"/>
                                            </p:txEl>
                                          </p:spTgt>
                                        </p:tgtEl>
                                        <p:attrNameLst>
                                          <p:attrName>style.visibility</p:attrName>
                                        </p:attrNameLst>
                                      </p:cBhvr>
                                      <p:to>
                                        <p:strVal val="visible"/>
                                      </p:to>
                                    </p:set>
                                    <p:animEffect transition="in" filter="fade">
                                      <p:cBhvr>
                                        <p:cTn id="14" dur="1000"/>
                                        <p:tgtEl>
                                          <p:spTgt spid="72706">
                                            <p:txEl>
                                              <p:pRg st="2" end="2"/>
                                            </p:txEl>
                                          </p:spTgt>
                                        </p:tgtEl>
                                      </p:cBhvr>
                                    </p:animEffect>
                                    <p:anim calcmode="lin" valueType="num">
                                      <p:cBhvr>
                                        <p:cTn id="15" dur="1000" fill="hold"/>
                                        <p:tgtEl>
                                          <p:spTgt spid="7270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270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2706">
                                            <p:txEl>
                                              <p:pRg st="3" end="3"/>
                                            </p:txEl>
                                          </p:spTgt>
                                        </p:tgtEl>
                                        <p:attrNameLst>
                                          <p:attrName>style.visibility</p:attrName>
                                        </p:attrNameLst>
                                      </p:cBhvr>
                                      <p:to>
                                        <p:strVal val="visible"/>
                                      </p:to>
                                    </p:set>
                                    <p:animEffect transition="in" filter="fade">
                                      <p:cBhvr>
                                        <p:cTn id="21" dur="1000"/>
                                        <p:tgtEl>
                                          <p:spTgt spid="72706">
                                            <p:txEl>
                                              <p:pRg st="3" end="3"/>
                                            </p:txEl>
                                          </p:spTgt>
                                        </p:tgtEl>
                                      </p:cBhvr>
                                    </p:animEffect>
                                    <p:anim calcmode="lin" valueType="num">
                                      <p:cBhvr>
                                        <p:cTn id="22" dur="1000" fill="hold"/>
                                        <p:tgtEl>
                                          <p:spTgt spid="7270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270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9089" name="Rectangle 2"/>
          <p:cNvSpPr>
            <a:spLocks noGrp="1" noChangeArrowheads="1"/>
          </p:cNvSpPr>
          <p:nvPr>
            <p:ph type="title"/>
          </p:nvPr>
        </p:nvSpPr>
        <p:spPr>
          <a:xfrm>
            <a:off x="555498" y="609600"/>
            <a:ext cx="8591550" cy="576548"/>
          </a:xfrm>
        </p:spPr>
        <p:txBody>
          <a:bodyPr>
            <a:noAutofit/>
          </a:bodyPr>
          <a:lstStyle/>
          <a:p>
            <a:r>
              <a:rPr lang="en-US" sz="4400" dirty="0"/>
              <a:t>Attachment and Harlow</a:t>
            </a:r>
            <a:r>
              <a:rPr lang="fr-FR" altLang="ja-JP" sz="4400" dirty="0"/>
              <a:t>'</a:t>
            </a:r>
            <a:r>
              <a:rPr lang="en-US" altLang="ja-JP" sz="4400" dirty="0"/>
              <a:t>s Monkeys</a:t>
            </a:r>
            <a:endParaRPr lang="en-US" sz="4400" dirty="0"/>
          </a:p>
        </p:txBody>
      </p:sp>
      <p:pic>
        <p:nvPicPr>
          <p:cNvPr id="5" name="Picture 2" descr="Griggs4e_fig_07_03ab.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186148"/>
            <a:ext cx="7162800" cy="37292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p:cNvSpPr txBox="1"/>
          <p:nvPr/>
        </p:nvSpPr>
        <p:spPr>
          <a:xfrm>
            <a:off x="329184" y="5026915"/>
            <a:ext cx="8421624" cy="1384995"/>
          </a:xfrm>
          <a:prstGeom prst="rect">
            <a:avLst/>
          </a:prstGeom>
          <a:solidFill>
            <a:srgbClr val="FFC000"/>
          </a:solidFill>
        </p:spPr>
        <p:txBody>
          <a:bodyPr wrap="square" rtlCol="0">
            <a:spAutoFit/>
          </a:bodyPr>
          <a:lstStyle/>
          <a:p>
            <a:pPr algn="ctr"/>
            <a:r>
              <a:rPr lang="en-GB" sz="2800" dirty="0">
                <a:solidFill>
                  <a:prstClr val="black"/>
                </a:solidFill>
              </a:rPr>
              <a:t>Harlow concluded that </a:t>
            </a:r>
            <a:r>
              <a:rPr lang="en-GB" sz="2800" b="1" dirty="0">
                <a:solidFill>
                  <a:prstClr val="black"/>
                </a:solidFill>
              </a:rPr>
              <a:t>‘contact comfort’, </a:t>
            </a:r>
            <a:r>
              <a:rPr lang="en-GB" sz="2800" dirty="0">
                <a:solidFill>
                  <a:prstClr val="black"/>
                </a:solidFill>
              </a:rPr>
              <a:t>not reinforcement from nourishment, was the crucial element for attachment formation (Griggs 2014: 299)</a:t>
            </a:r>
          </a:p>
        </p:txBody>
      </p:sp>
    </p:spTree>
    <p:extLst>
      <p:ext uri="{BB962C8B-B14F-4D97-AF65-F5344CB8AC3E}">
        <p14:creationId xmlns:p14="http://schemas.microsoft.com/office/powerpoint/2010/main" val="1527826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7041" name="Rectangle 2"/>
          <p:cNvSpPr>
            <a:spLocks noGrp="1" noChangeArrowheads="1"/>
          </p:cNvSpPr>
          <p:nvPr>
            <p:ph type="title"/>
          </p:nvPr>
        </p:nvSpPr>
        <p:spPr>
          <a:xfrm>
            <a:off x="628650" y="365126"/>
            <a:ext cx="8439150" cy="1325563"/>
          </a:xfrm>
        </p:spPr>
        <p:txBody>
          <a:bodyPr>
            <a:normAutofit/>
          </a:bodyPr>
          <a:lstStyle/>
          <a:p>
            <a:r>
              <a:rPr lang="en-US" sz="4400" dirty="0"/>
              <a:t>Attachment and Harlow</a:t>
            </a:r>
            <a:r>
              <a:rPr lang="fr-FR" altLang="ja-JP" sz="4400" dirty="0"/>
              <a:t>'</a:t>
            </a:r>
            <a:r>
              <a:rPr lang="en-US" altLang="ja-JP" sz="4400" dirty="0"/>
              <a:t>s Monkeys</a:t>
            </a:r>
            <a:endParaRPr lang="en-US" sz="4400" dirty="0"/>
          </a:p>
        </p:txBody>
      </p:sp>
      <p:sp>
        <p:nvSpPr>
          <p:cNvPr id="72706" name="Rectangle 3"/>
          <p:cNvSpPr>
            <a:spLocks noGrp="1" noChangeArrowheads="1"/>
          </p:cNvSpPr>
          <p:nvPr>
            <p:ph idx="1"/>
          </p:nvPr>
        </p:nvSpPr>
        <p:spPr>
          <a:xfrm>
            <a:off x="628650" y="1828801"/>
            <a:ext cx="8515350" cy="4062222"/>
          </a:xfrm>
        </p:spPr>
        <p:txBody>
          <a:bodyPr>
            <a:noAutofit/>
          </a:bodyPr>
          <a:lstStyle/>
          <a:p>
            <a:r>
              <a:rPr lang="en-US" sz="3200" dirty="0"/>
              <a:t>In an unfamiliar room (strange situation) monkeys would cower in fear if their surrogate mother was not present</a:t>
            </a:r>
          </a:p>
          <a:p>
            <a:r>
              <a:rPr lang="en-US" sz="3200" dirty="0"/>
              <a:t>When the surrogate was brought in the infant monkeys would cling to it, then gradually begin to explore the new environment</a:t>
            </a:r>
          </a:p>
          <a:p>
            <a:r>
              <a:rPr lang="en-US" sz="3200" dirty="0"/>
              <a:t>The monkeys were made to feel secure by the terry cloth surrogate mother</a:t>
            </a:r>
          </a:p>
        </p:txBody>
      </p:sp>
    </p:spTree>
    <p:extLst>
      <p:ext uri="{BB962C8B-B14F-4D97-AF65-F5344CB8AC3E}">
        <p14:creationId xmlns:p14="http://schemas.microsoft.com/office/powerpoint/2010/main" val="2065924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2706">
                                            <p:txEl>
                                              <p:pRg st="0" end="0"/>
                                            </p:txEl>
                                          </p:spTgt>
                                        </p:tgtEl>
                                        <p:attrNameLst>
                                          <p:attrName>style.visibility</p:attrName>
                                        </p:attrNameLst>
                                      </p:cBhvr>
                                      <p:to>
                                        <p:strVal val="visible"/>
                                      </p:to>
                                    </p:set>
                                    <p:animEffect transition="in" filter="fade">
                                      <p:cBhvr>
                                        <p:cTn id="7" dur="1000"/>
                                        <p:tgtEl>
                                          <p:spTgt spid="72706">
                                            <p:txEl>
                                              <p:pRg st="0" end="0"/>
                                            </p:txEl>
                                          </p:spTgt>
                                        </p:tgtEl>
                                      </p:cBhvr>
                                    </p:animEffect>
                                    <p:anim calcmode="lin" valueType="num">
                                      <p:cBhvr>
                                        <p:cTn id="8" dur="1000" fill="hold"/>
                                        <p:tgtEl>
                                          <p:spTgt spid="7270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270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2706">
                                            <p:txEl>
                                              <p:pRg st="1" end="1"/>
                                            </p:txEl>
                                          </p:spTgt>
                                        </p:tgtEl>
                                        <p:attrNameLst>
                                          <p:attrName>style.visibility</p:attrName>
                                        </p:attrNameLst>
                                      </p:cBhvr>
                                      <p:to>
                                        <p:strVal val="visible"/>
                                      </p:to>
                                    </p:set>
                                    <p:animEffect transition="in" filter="fade">
                                      <p:cBhvr>
                                        <p:cTn id="14" dur="1000"/>
                                        <p:tgtEl>
                                          <p:spTgt spid="72706">
                                            <p:txEl>
                                              <p:pRg st="1" end="1"/>
                                            </p:txEl>
                                          </p:spTgt>
                                        </p:tgtEl>
                                      </p:cBhvr>
                                    </p:animEffect>
                                    <p:anim calcmode="lin" valueType="num">
                                      <p:cBhvr>
                                        <p:cTn id="15" dur="1000" fill="hold"/>
                                        <p:tgtEl>
                                          <p:spTgt spid="7270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270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2706">
                                            <p:txEl>
                                              <p:pRg st="2" end="2"/>
                                            </p:txEl>
                                          </p:spTgt>
                                        </p:tgtEl>
                                        <p:attrNameLst>
                                          <p:attrName>style.visibility</p:attrName>
                                        </p:attrNameLst>
                                      </p:cBhvr>
                                      <p:to>
                                        <p:strVal val="visible"/>
                                      </p:to>
                                    </p:set>
                                    <p:animEffect transition="in" filter="fade">
                                      <p:cBhvr>
                                        <p:cTn id="21" dur="1000"/>
                                        <p:tgtEl>
                                          <p:spTgt spid="72706">
                                            <p:txEl>
                                              <p:pRg st="2" end="2"/>
                                            </p:txEl>
                                          </p:spTgt>
                                        </p:tgtEl>
                                      </p:cBhvr>
                                    </p:animEffect>
                                    <p:anim calcmode="lin" valueType="num">
                                      <p:cBhvr>
                                        <p:cTn id="22" dur="1000" fill="hold"/>
                                        <p:tgtEl>
                                          <p:spTgt spid="7270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270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439150" cy="1325563"/>
          </a:xfrm>
        </p:spPr>
        <p:txBody>
          <a:bodyPr>
            <a:normAutofit/>
          </a:bodyPr>
          <a:lstStyle/>
          <a:p>
            <a:r>
              <a:rPr lang="en-GB" sz="4400" dirty="0"/>
              <a:t>Ainsworth’s (1979) strange situation</a:t>
            </a:r>
          </a:p>
        </p:txBody>
      </p:sp>
      <p:sp>
        <p:nvSpPr>
          <p:cNvPr id="3" name="Content Placeholder 2"/>
          <p:cNvSpPr>
            <a:spLocks noGrp="1"/>
          </p:cNvSpPr>
          <p:nvPr>
            <p:ph idx="1"/>
          </p:nvPr>
        </p:nvSpPr>
        <p:spPr>
          <a:xfrm>
            <a:off x="628650" y="1600200"/>
            <a:ext cx="4933950" cy="3889773"/>
          </a:xfrm>
        </p:spPr>
        <p:txBody>
          <a:bodyPr>
            <a:noAutofit/>
          </a:bodyPr>
          <a:lstStyle/>
          <a:p>
            <a:r>
              <a:rPr lang="en-GB" sz="2800" dirty="0"/>
              <a:t>A child’s behaviour is observed in an unfamiliar room with toys while the child’s mother and a stranger (unfamiliar woman) move in and out of the room</a:t>
            </a:r>
          </a:p>
          <a:p>
            <a:r>
              <a:rPr lang="en-GB" sz="2800" dirty="0"/>
              <a:t>The experiment was structured</a:t>
            </a:r>
          </a:p>
          <a:p>
            <a:r>
              <a:rPr lang="en-GB" sz="2800" dirty="0"/>
              <a:t>Key observations centred on the child’s reaction to the mother leaving and returning</a:t>
            </a:r>
          </a:p>
        </p:txBody>
      </p:sp>
      <p:pic>
        <p:nvPicPr>
          <p:cNvPr id="4" name="Picture 3"/>
          <p:cNvPicPr>
            <a:picLocks noChangeAspect="1"/>
          </p:cNvPicPr>
          <p:nvPr/>
        </p:nvPicPr>
        <p:blipFill>
          <a:blip r:embed="rId2"/>
          <a:stretch>
            <a:fillRect/>
          </a:stretch>
        </p:blipFill>
        <p:spPr>
          <a:xfrm>
            <a:off x="5378529" y="2226469"/>
            <a:ext cx="3358563" cy="2704461"/>
          </a:xfrm>
          <a:prstGeom prst="rect">
            <a:avLst/>
          </a:prstGeom>
        </p:spPr>
      </p:pic>
    </p:spTree>
    <p:extLst>
      <p:ext uri="{BB962C8B-B14F-4D97-AF65-F5344CB8AC3E}">
        <p14:creationId xmlns:p14="http://schemas.microsoft.com/office/powerpoint/2010/main" val="846052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7886700" cy="542258"/>
          </a:xfrm>
        </p:spPr>
        <p:txBody>
          <a:bodyPr>
            <a:noAutofit/>
          </a:bodyPr>
          <a:lstStyle/>
          <a:p>
            <a:r>
              <a:rPr lang="en-GB" sz="4400" dirty="0"/>
              <a:t>Ainsworth’s types of attachment</a:t>
            </a:r>
          </a:p>
        </p:txBody>
      </p:sp>
      <p:graphicFrame>
        <p:nvGraphicFramePr>
          <p:cNvPr id="5" name="Content Placeholder 4"/>
          <p:cNvGraphicFramePr>
            <a:graphicFrameLocks noGrp="1"/>
          </p:cNvGraphicFramePr>
          <p:nvPr>
            <p:ph idx="1"/>
          </p:nvPr>
        </p:nvGraphicFramePr>
        <p:xfrm>
          <a:off x="5088732" y="1509712"/>
          <a:ext cx="3888581" cy="438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p:cNvPicPr>
            <a:picLocks noChangeAspect="1"/>
          </p:cNvPicPr>
          <p:nvPr/>
        </p:nvPicPr>
        <p:blipFill>
          <a:blip r:embed="rId7"/>
          <a:stretch>
            <a:fillRect/>
          </a:stretch>
        </p:blipFill>
        <p:spPr>
          <a:xfrm>
            <a:off x="338328" y="1510189"/>
            <a:ext cx="4572000" cy="4386263"/>
          </a:xfrm>
          <a:prstGeom prst="rect">
            <a:avLst/>
          </a:prstGeom>
        </p:spPr>
      </p:pic>
    </p:spTree>
    <p:extLst>
      <p:ext uri="{BB962C8B-B14F-4D97-AF65-F5344CB8AC3E}">
        <p14:creationId xmlns:p14="http://schemas.microsoft.com/office/powerpoint/2010/main" val="883224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graphicEl>
                                              <a:dgm id="{18EA5DAC-5FA2-4025-B0B0-7B9A46D97EF9}"/>
                                            </p:graphicEl>
                                          </p:spTgt>
                                        </p:tgtEl>
                                        <p:attrNameLst>
                                          <p:attrName>style.visibility</p:attrName>
                                        </p:attrNameLst>
                                      </p:cBhvr>
                                      <p:to>
                                        <p:strVal val="visible"/>
                                      </p:to>
                                    </p:set>
                                    <p:animEffect transition="in" filter="barn(inVertical)">
                                      <p:cBhvr>
                                        <p:cTn id="7" dur="500"/>
                                        <p:tgtEl>
                                          <p:spTgt spid="5">
                                            <p:graphicEl>
                                              <a:dgm id="{18EA5DAC-5FA2-4025-B0B0-7B9A46D97EF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graphicEl>
                                              <a:dgm id="{BFB34518-6BBA-41A7-9F34-D602DF07DCBF}"/>
                                            </p:graphicEl>
                                          </p:spTgt>
                                        </p:tgtEl>
                                        <p:attrNameLst>
                                          <p:attrName>style.visibility</p:attrName>
                                        </p:attrNameLst>
                                      </p:cBhvr>
                                      <p:to>
                                        <p:strVal val="visible"/>
                                      </p:to>
                                    </p:set>
                                    <p:animEffect transition="in" filter="barn(inVertical)">
                                      <p:cBhvr>
                                        <p:cTn id="12" dur="500"/>
                                        <p:tgtEl>
                                          <p:spTgt spid="5">
                                            <p:graphicEl>
                                              <a:dgm id="{BFB34518-6BBA-41A7-9F34-D602DF07DCB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graphicEl>
                                              <a:dgm id="{C5C4E6CB-B328-4C95-8900-8FD9C2CC6337}"/>
                                            </p:graphicEl>
                                          </p:spTgt>
                                        </p:tgtEl>
                                        <p:attrNameLst>
                                          <p:attrName>style.visibility</p:attrName>
                                        </p:attrNameLst>
                                      </p:cBhvr>
                                      <p:to>
                                        <p:strVal val="visible"/>
                                      </p:to>
                                    </p:set>
                                    <p:animEffect transition="in" filter="barn(inVertical)">
                                      <p:cBhvr>
                                        <p:cTn id="17" dur="500"/>
                                        <p:tgtEl>
                                          <p:spTgt spid="5">
                                            <p:graphicEl>
                                              <a:dgm id="{C5C4E6CB-B328-4C95-8900-8FD9C2CC633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graphicEl>
                                              <a:dgm id="{75C0D23B-24F2-46F5-980D-F7B048A5F2BA}"/>
                                            </p:graphicEl>
                                          </p:spTgt>
                                        </p:tgtEl>
                                        <p:attrNameLst>
                                          <p:attrName>style.visibility</p:attrName>
                                        </p:attrNameLst>
                                      </p:cBhvr>
                                      <p:to>
                                        <p:strVal val="visible"/>
                                      </p:to>
                                    </p:set>
                                    <p:animEffect transition="in" filter="barn(inVertical)">
                                      <p:cBhvr>
                                        <p:cTn id="22" dur="500"/>
                                        <p:tgtEl>
                                          <p:spTgt spid="5">
                                            <p:graphicEl>
                                              <a:dgm id="{75C0D23B-24F2-46F5-980D-F7B048A5F2B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0113" name="Rectangle 2"/>
          <p:cNvSpPr>
            <a:spLocks noGrp="1" noChangeArrowheads="1"/>
          </p:cNvSpPr>
          <p:nvPr>
            <p:ph type="title"/>
          </p:nvPr>
        </p:nvSpPr>
        <p:spPr>
          <a:xfrm>
            <a:off x="628650" y="506780"/>
            <a:ext cx="7886700" cy="786860"/>
          </a:xfrm>
        </p:spPr>
        <p:txBody>
          <a:bodyPr>
            <a:normAutofit/>
          </a:bodyPr>
          <a:lstStyle/>
          <a:p>
            <a:r>
              <a:rPr lang="en-US" sz="4400" dirty="0"/>
              <a:t>Types of Attachment</a:t>
            </a:r>
          </a:p>
        </p:txBody>
      </p:sp>
      <p:sp>
        <p:nvSpPr>
          <p:cNvPr id="626692" name="Oval 4"/>
          <p:cNvSpPr>
            <a:spLocks noChangeArrowheads="1"/>
          </p:cNvSpPr>
          <p:nvPr/>
        </p:nvSpPr>
        <p:spPr bwMode="auto">
          <a:xfrm>
            <a:off x="381000" y="5638800"/>
            <a:ext cx="1593056" cy="800100"/>
          </a:xfrm>
          <a:prstGeom prst="ellipse">
            <a:avLst/>
          </a:prstGeom>
          <a:ln>
            <a:noFill/>
          </a:ln>
        </p:spPr>
        <p:style>
          <a:lnRef idx="1">
            <a:schemeClr val="accent5"/>
          </a:lnRef>
          <a:fillRef idx="3">
            <a:schemeClr val="accent5"/>
          </a:fillRef>
          <a:effectRef idx="2">
            <a:schemeClr val="accent5"/>
          </a:effectRef>
          <a:fontRef idx="minor">
            <a:schemeClr val="lt1"/>
          </a:fontRef>
        </p:style>
        <p:txBody>
          <a:bodyPr wrap="none" anchor="ctr"/>
          <a:lstStyle/>
          <a:p>
            <a:pPr algn="ctr" fontAlgn="base">
              <a:spcBef>
                <a:spcPct val="0"/>
              </a:spcBef>
              <a:spcAft>
                <a:spcPct val="0"/>
              </a:spcAft>
              <a:defRPr/>
            </a:pPr>
            <a:r>
              <a:rPr lang="en-US" b="1">
                <a:solidFill>
                  <a:srgbClr val="000000"/>
                </a:solidFill>
              </a:rPr>
              <a:t>Secure</a:t>
            </a:r>
          </a:p>
        </p:txBody>
      </p:sp>
      <p:sp>
        <p:nvSpPr>
          <p:cNvPr id="626693" name="Oval 5"/>
          <p:cNvSpPr>
            <a:spLocks noChangeArrowheads="1"/>
          </p:cNvSpPr>
          <p:nvPr/>
        </p:nvSpPr>
        <p:spPr bwMode="auto">
          <a:xfrm>
            <a:off x="2673624" y="5572506"/>
            <a:ext cx="1535906" cy="857250"/>
          </a:xfrm>
          <a:prstGeom prst="ellipse">
            <a:avLst/>
          </a:prstGeom>
          <a:ln>
            <a:noFill/>
          </a:ln>
        </p:spPr>
        <p:style>
          <a:lnRef idx="1">
            <a:schemeClr val="accent2"/>
          </a:lnRef>
          <a:fillRef idx="3">
            <a:schemeClr val="accent2"/>
          </a:fillRef>
          <a:effectRef idx="2">
            <a:schemeClr val="accent2"/>
          </a:effectRef>
          <a:fontRef idx="minor">
            <a:schemeClr val="lt1"/>
          </a:fontRef>
        </p:style>
        <p:txBody>
          <a:bodyPr wrap="none" anchor="ctr"/>
          <a:lstStyle/>
          <a:p>
            <a:pPr algn="ctr" fontAlgn="base">
              <a:spcBef>
                <a:spcPct val="0"/>
              </a:spcBef>
              <a:spcAft>
                <a:spcPct val="0"/>
              </a:spcAft>
              <a:defRPr/>
            </a:pPr>
            <a:r>
              <a:rPr lang="en-US" b="1" dirty="0">
                <a:solidFill>
                  <a:srgbClr val="000000"/>
                </a:solidFill>
              </a:rPr>
              <a:t>Insecure-</a:t>
            </a:r>
            <a:br>
              <a:rPr lang="en-US" b="1" dirty="0">
                <a:solidFill>
                  <a:srgbClr val="000000"/>
                </a:solidFill>
              </a:rPr>
            </a:br>
            <a:r>
              <a:rPr lang="en-US" b="1" dirty="0">
                <a:solidFill>
                  <a:srgbClr val="000000"/>
                </a:solidFill>
              </a:rPr>
              <a:t>avoidant</a:t>
            </a:r>
          </a:p>
        </p:txBody>
      </p:sp>
      <p:sp>
        <p:nvSpPr>
          <p:cNvPr id="626694" name="Oval 6"/>
          <p:cNvSpPr>
            <a:spLocks noChangeArrowheads="1"/>
          </p:cNvSpPr>
          <p:nvPr/>
        </p:nvSpPr>
        <p:spPr bwMode="auto">
          <a:xfrm>
            <a:off x="4737236" y="5581650"/>
            <a:ext cx="1593056" cy="914400"/>
          </a:xfrm>
          <a:prstGeom prst="ellipse">
            <a:avLst/>
          </a:prstGeom>
          <a:gradFill rotWithShape="1">
            <a:gsLst>
              <a:gs pos="0">
                <a:schemeClr val="accent1">
                  <a:gamma/>
                  <a:tint val="35294"/>
                  <a:invGamma/>
                </a:schemeClr>
              </a:gs>
              <a:gs pos="100000">
                <a:schemeClr val="accent1"/>
              </a:gs>
            </a:gsLst>
            <a:lin ang="2700000" scaled="1"/>
          </a:gradFill>
          <a:ln>
            <a:noFill/>
          </a:ln>
          <a:effectLst>
            <a:prstShdw prst="shdw12">
              <a:schemeClr val="bg2">
                <a:alpha val="50000"/>
              </a:schemeClr>
            </a:prstShdw>
          </a:effectLst>
          <a:extLst>
            <a:ext uri="{91240B29-F687-4f45-9708-019B960494DF}">
              <a14:hiddenLine xmlns:a14="http://schemas.microsoft.com/office/drawing/2010/main" xmlns="" w="9525">
                <a:solidFill>
                  <a:schemeClr val="tx1"/>
                </a:solidFill>
                <a:round/>
                <a:headEnd/>
                <a:tailEnd/>
              </a14:hiddenLine>
            </a:ext>
          </a:extLst>
        </p:spPr>
        <p:txBody>
          <a:bodyPr wrap="none" anchor="ctr"/>
          <a:lstStyle/>
          <a:p>
            <a:pPr algn="ctr" fontAlgn="base">
              <a:spcBef>
                <a:spcPct val="0"/>
              </a:spcBef>
              <a:spcAft>
                <a:spcPct val="0"/>
              </a:spcAft>
              <a:defRPr/>
            </a:pPr>
            <a:r>
              <a:rPr lang="en-US" b="1" dirty="0">
                <a:solidFill>
                  <a:prstClr val="black"/>
                </a:solidFill>
              </a:rPr>
              <a:t>Insecure-</a:t>
            </a:r>
            <a:br>
              <a:rPr lang="en-US" b="1" dirty="0">
                <a:solidFill>
                  <a:prstClr val="black"/>
                </a:solidFill>
              </a:rPr>
            </a:br>
            <a:r>
              <a:rPr lang="en-US" b="1" dirty="0">
                <a:solidFill>
                  <a:prstClr val="black"/>
                </a:solidFill>
              </a:rPr>
              <a:t>ambivalent</a:t>
            </a:r>
          </a:p>
        </p:txBody>
      </p:sp>
      <p:sp>
        <p:nvSpPr>
          <p:cNvPr id="626695" name="Oval 7"/>
          <p:cNvSpPr>
            <a:spLocks noChangeArrowheads="1"/>
          </p:cNvSpPr>
          <p:nvPr/>
        </p:nvSpPr>
        <p:spPr bwMode="auto">
          <a:xfrm>
            <a:off x="6857998" y="5590032"/>
            <a:ext cx="1543050" cy="971550"/>
          </a:xfrm>
          <a:prstGeom prst="ellipse">
            <a:avLst/>
          </a:prstGeom>
          <a:ln>
            <a:noFill/>
          </a:ln>
        </p:spPr>
        <p:style>
          <a:lnRef idx="1">
            <a:schemeClr val="accent3"/>
          </a:lnRef>
          <a:fillRef idx="3">
            <a:schemeClr val="accent3"/>
          </a:fillRef>
          <a:effectRef idx="2">
            <a:schemeClr val="accent3"/>
          </a:effectRef>
          <a:fontRef idx="minor">
            <a:schemeClr val="lt1"/>
          </a:fontRef>
        </p:style>
        <p:txBody>
          <a:bodyPr wrap="none" anchor="ctr"/>
          <a:lstStyle/>
          <a:p>
            <a:pPr algn="ctr" fontAlgn="base">
              <a:spcBef>
                <a:spcPct val="0"/>
              </a:spcBef>
              <a:spcAft>
                <a:spcPct val="0"/>
              </a:spcAft>
              <a:defRPr/>
            </a:pPr>
            <a:r>
              <a:rPr lang="en-US" b="1" dirty="0">
                <a:solidFill>
                  <a:srgbClr val="000000"/>
                </a:solidFill>
              </a:rPr>
              <a:t>Insecure-</a:t>
            </a:r>
            <a:br>
              <a:rPr lang="en-US" b="1" dirty="0">
                <a:solidFill>
                  <a:srgbClr val="000000"/>
                </a:solidFill>
              </a:rPr>
            </a:br>
            <a:r>
              <a:rPr lang="en-US" b="1" dirty="0">
                <a:solidFill>
                  <a:srgbClr val="000000"/>
                </a:solidFill>
              </a:rPr>
              <a:t>disorganized</a:t>
            </a:r>
          </a:p>
        </p:txBody>
      </p:sp>
      <p:sp>
        <p:nvSpPr>
          <p:cNvPr id="2" name="Content Placeholder 1"/>
          <p:cNvSpPr>
            <a:spLocks noGrp="1"/>
          </p:cNvSpPr>
          <p:nvPr>
            <p:ph idx="1"/>
          </p:nvPr>
        </p:nvSpPr>
        <p:spPr>
          <a:xfrm>
            <a:off x="649986" y="1293640"/>
            <a:ext cx="8515350" cy="2827782"/>
          </a:xfrm>
        </p:spPr>
        <p:txBody>
          <a:bodyPr>
            <a:noAutofit/>
          </a:bodyPr>
          <a:lstStyle/>
          <a:p>
            <a:r>
              <a:rPr lang="en-GB" sz="2800" dirty="0"/>
              <a:t>Prior to the strange situation infant’s were observed at home with mum during their first 6 months</a:t>
            </a:r>
          </a:p>
          <a:p>
            <a:r>
              <a:rPr lang="en-GB" sz="2800" dirty="0"/>
              <a:t>They found the sensitivity of the mother to the child was the major determinant of the quality of the attachment relationship</a:t>
            </a:r>
          </a:p>
          <a:p>
            <a:r>
              <a:rPr lang="en-GB" sz="2800" dirty="0"/>
              <a:t>The sensitive mum creates an environment to promote security</a:t>
            </a:r>
          </a:p>
          <a:p>
            <a:r>
              <a:rPr lang="en-GB" sz="2800" dirty="0"/>
              <a:t>At the same time, the child’s temperament is an important factor</a:t>
            </a:r>
          </a:p>
        </p:txBody>
      </p:sp>
    </p:spTree>
    <p:extLst>
      <p:ext uri="{BB962C8B-B14F-4D97-AF65-F5344CB8AC3E}">
        <p14:creationId xmlns:p14="http://schemas.microsoft.com/office/powerpoint/2010/main" val="114596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181600" y="1600200"/>
            <a:ext cx="3962400" cy="3962400"/>
          </a:xfrm>
          <a:prstGeom prst="rect">
            <a:avLst/>
          </a:prstGeom>
        </p:spPr>
      </p:pic>
      <p:sp>
        <p:nvSpPr>
          <p:cNvPr id="2" name="Title 1"/>
          <p:cNvSpPr>
            <a:spLocks noGrp="1"/>
          </p:cNvSpPr>
          <p:nvPr>
            <p:ph type="title"/>
          </p:nvPr>
        </p:nvSpPr>
        <p:spPr/>
        <p:txBody>
          <a:bodyPr>
            <a:normAutofit/>
          </a:bodyPr>
          <a:lstStyle/>
          <a:p>
            <a:r>
              <a:rPr lang="en-GB" sz="4400" dirty="0"/>
              <a:t>Impact of secure attachment</a:t>
            </a:r>
          </a:p>
        </p:txBody>
      </p:sp>
      <p:sp>
        <p:nvSpPr>
          <p:cNvPr id="3" name="Content Placeholder 2"/>
          <p:cNvSpPr>
            <a:spLocks noGrp="1"/>
          </p:cNvSpPr>
          <p:nvPr>
            <p:ph idx="1"/>
          </p:nvPr>
        </p:nvSpPr>
        <p:spPr>
          <a:xfrm>
            <a:off x="628650" y="1447800"/>
            <a:ext cx="5238750" cy="5029200"/>
          </a:xfrm>
        </p:spPr>
        <p:txBody>
          <a:bodyPr>
            <a:noAutofit/>
          </a:bodyPr>
          <a:lstStyle/>
          <a:p>
            <a:r>
              <a:rPr lang="en-GB" sz="2800" dirty="0"/>
              <a:t>Secure attachments have been linked to higher levels of cognitive functioning and social competence in childhood </a:t>
            </a:r>
          </a:p>
          <a:p>
            <a:pPr lvl="1"/>
            <a:r>
              <a:rPr lang="en-GB" sz="1700" dirty="0"/>
              <a:t>(Griggs 2014: 301, after Jacobsen and Hoffman 1997)</a:t>
            </a:r>
          </a:p>
          <a:p>
            <a:r>
              <a:rPr lang="en-GB" sz="2800" dirty="0"/>
              <a:t>However, types of attachment can change over time along with the dynamic of the family:</a:t>
            </a:r>
          </a:p>
          <a:p>
            <a:pPr lvl="1"/>
            <a:r>
              <a:rPr lang="en-GB" sz="2800" dirty="0"/>
              <a:t>Divorce, childcare, remarriage etc.</a:t>
            </a:r>
          </a:p>
        </p:txBody>
      </p:sp>
    </p:spTree>
    <p:extLst>
      <p:ext uri="{BB962C8B-B14F-4D97-AF65-F5344CB8AC3E}">
        <p14:creationId xmlns:p14="http://schemas.microsoft.com/office/powerpoint/2010/main" val="4141240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Attachment (p156)</a:t>
            </a:r>
          </a:p>
        </p:txBody>
      </p:sp>
      <p:sp>
        <p:nvSpPr>
          <p:cNvPr id="3" name="Content Placeholder 2"/>
          <p:cNvSpPr>
            <a:spLocks noGrp="1"/>
          </p:cNvSpPr>
          <p:nvPr>
            <p:ph idx="1"/>
          </p:nvPr>
        </p:nvSpPr>
        <p:spPr/>
        <p:txBody>
          <a:bodyPr>
            <a:normAutofit fontScale="92500" lnSpcReduction="10000"/>
          </a:bodyPr>
          <a:lstStyle/>
          <a:p>
            <a:r>
              <a:rPr lang="en-GB" dirty="0"/>
              <a:t>Quality of bonding with key adults – parents and carers</a:t>
            </a:r>
          </a:p>
          <a:p>
            <a:pPr>
              <a:buNone/>
            </a:pPr>
            <a:r>
              <a:rPr lang="en-GB" dirty="0"/>
              <a:t>Generally argued there are 4 different types:</a:t>
            </a:r>
          </a:p>
          <a:p>
            <a:pPr marL="514350" indent="-514350">
              <a:buFont typeface="+mj-lt"/>
              <a:buAutoNum type="arabicPeriod"/>
            </a:pPr>
            <a:r>
              <a:rPr lang="en-GB" b="1" dirty="0"/>
              <a:t>Anxious/ avoidant</a:t>
            </a:r>
            <a:r>
              <a:rPr lang="en-GB" dirty="0"/>
              <a:t>:  insecure</a:t>
            </a:r>
          </a:p>
          <a:p>
            <a:pPr marL="514350" indent="-514350">
              <a:buFont typeface="+mj-lt"/>
              <a:buAutoNum type="arabicPeriod"/>
            </a:pPr>
            <a:r>
              <a:rPr lang="en-GB" b="1" dirty="0"/>
              <a:t>Secure</a:t>
            </a:r>
            <a:r>
              <a:rPr lang="en-GB" dirty="0"/>
              <a:t>: optimal attachment based on strong  bond with mother or other significant carer</a:t>
            </a:r>
          </a:p>
          <a:p>
            <a:pPr marL="514350" indent="-514350">
              <a:buFont typeface="+mj-lt"/>
              <a:buAutoNum type="arabicPeriod"/>
            </a:pPr>
            <a:r>
              <a:rPr lang="en-GB" b="1" dirty="0"/>
              <a:t>Anxious/ ambivalent</a:t>
            </a:r>
            <a:r>
              <a:rPr lang="en-GB" dirty="0"/>
              <a:t>: showing anxiety . . . disinterest</a:t>
            </a:r>
          </a:p>
          <a:p>
            <a:pPr marL="514350" indent="-514350">
              <a:buFont typeface="+mj-lt"/>
              <a:buAutoNum type="arabicPeriod"/>
            </a:pPr>
            <a:r>
              <a:rPr lang="en-GB" b="1" dirty="0"/>
              <a:t>Disorganised</a:t>
            </a:r>
            <a:r>
              <a:rPr lang="en-GB" dirty="0"/>
              <a:t>: confusion and apprehension</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a:xfrm>
            <a:off x="457200" y="1600200"/>
            <a:ext cx="8610600" cy="4525963"/>
          </a:xfrm>
        </p:spPr>
        <p:txBody>
          <a:bodyPr/>
          <a:lstStyle/>
          <a:p>
            <a:r>
              <a:rPr lang="en-GB" dirty="0"/>
              <a:t>Communicating effectively with children and young people is a fundamental element in the success or failure of many child-centred </a:t>
            </a:r>
            <a:r>
              <a:rPr lang="en-GB"/>
              <a:t>public services</a:t>
            </a:r>
          </a:p>
          <a:p>
            <a:endParaRPr lang="en-GB" dirty="0"/>
          </a:p>
          <a:p>
            <a:r>
              <a:rPr lang="en-GB" dirty="0"/>
              <a:t>We must all strive to develop your own personal skill set in order to become first class communicators whatever the context of our role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t>Ends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30</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1514</Words>
  <Application>Microsoft Office PowerPoint</Application>
  <PresentationFormat>On-screen Show (4:3)</PresentationFormat>
  <Paragraphs>184</Paragraphs>
  <Slides>30</Slides>
  <Notes>3</Notes>
  <HiddenSlides>8</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30</vt:i4>
      </vt:variant>
    </vt:vector>
  </HeadingPairs>
  <TitlesOfParts>
    <vt:vector size="36" baseType="lpstr">
      <vt:lpstr>Arial</vt:lpstr>
      <vt:lpstr>Calibri</vt:lpstr>
      <vt:lpstr>Calibri Light</vt:lpstr>
      <vt:lpstr>Office Theme</vt:lpstr>
      <vt:lpstr>1_Office Theme</vt:lpstr>
      <vt:lpstr>2_Office Theme</vt:lpstr>
      <vt:lpstr>Communicating with Children</vt:lpstr>
      <vt:lpstr>Sections</vt:lpstr>
      <vt:lpstr>Understanding Development (p153)</vt:lpstr>
      <vt:lpstr>PowerPoint Presentation</vt:lpstr>
      <vt:lpstr>NHS Birth to 5 Timeline</vt:lpstr>
      <vt:lpstr>PowerPoint Presentation</vt:lpstr>
      <vt:lpstr>PowerPoint Presentation</vt:lpstr>
      <vt:lpstr>PowerPoint Presentation</vt:lpstr>
      <vt:lpstr>PowerPoint Presentation</vt:lpstr>
      <vt:lpstr>PowerPoint Presentation</vt:lpstr>
      <vt:lpstr>How might we begin a conversation with …  a 1 year-old a 3 year-old a 10 year-old a teenager - who is in trouble? - cheeky? - pregnant? - recently orphaned? </vt:lpstr>
      <vt:lpstr>PowerPoint Presentation</vt:lpstr>
      <vt:lpstr>“Strands” p(154)</vt:lpstr>
      <vt:lpstr>“Strands” p(154)</vt:lpstr>
      <vt:lpstr>PowerPoint Presentation</vt:lpstr>
      <vt:lpstr>PowerPoint Presentation</vt:lpstr>
      <vt:lpstr>PowerPoint Presentation</vt:lpstr>
      <vt:lpstr>John Bowlby</vt:lpstr>
      <vt:lpstr>Attachment and Parenting Styles </vt:lpstr>
      <vt:lpstr>Why does attachment form?</vt:lpstr>
      <vt:lpstr>Attachment and Harlow's Monkeys</vt:lpstr>
      <vt:lpstr>Attachment and Harlow's Monkeys</vt:lpstr>
      <vt:lpstr>Attachment and Harlow's Monkeys</vt:lpstr>
      <vt:lpstr>Ainsworth’s (1979) strange situation</vt:lpstr>
      <vt:lpstr>Ainsworth’s types of attachment</vt:lpstr>
      <vt:lpstr>Types of Attachment</vt:lpstr>
      <vt:lpstr>Impact of secure attachment</vt:lpstr>
      <vt:lpstr>Attachment (p156)</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Communicating with Children</dc:title>
  <dc:creator>Mike Durke</dc:creator>
  <cp:lastModifiedBy>Mike Durke</cp:lastModifiedBy>
  <cp:revision>1</cp:revision>
  <dcterms:created xsi:type="dcterms:W3CDTF">2020-09-15T10:41:01Z</dcterms:created>
  <dcterms:modified xsi:type="dcterms:W3CDTF">2020-09-15T10:46:53Z</dcterms:modified>
</cp:coreProperties>
</file>