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7"/>
  </p:notesMasterIdLst>
  <p:sldIdLst>
    <p:sldId id="256" r:id="rId2"/>
    <p:sldId id="257" r:id="rId3"/>
    <p:sldId id="262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0C09"/>
    <a:srgbClr val="EF1611"/>
    <a:srgbClr val="D95D39"/>
    <a:srgbClr val="F18805"/>
    <a:srgbClr val="A89F68"/>
    <a:srgbClr val="41521F"/>
    <a:srgbClr val="D50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7805A4-3BDB-4DE8-ADA0-822223958A26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80133D-20BA-4DD9-A402-6DC5A695D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81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546999-65FE-F7DF-0481-89323709E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B0C24-1AD7-DE6E-BCCB-747069DCD5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01CD3D-E4D9-F01A-0022-2466597AFA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B1B1B-3A5C-8D34-6078-7B635A029E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80133D-20BA-4DD9-A402-6DC5A695DF0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52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942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056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83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06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203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133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3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541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06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558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83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252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782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26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771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43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87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93E009F-C162-4E8F-A2A3-D0580E44F9A5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F844D72-8F5C-4BE3-809E-4EA027FCC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653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C6C5AF-97EA-959B-5473-C6DA41967831}"/>
              </a:ext>
            </a:extLst>
          </p:cNvPr>
          <p:cNvSpPr/>
          <p:nvPr/>
        </p:nvSpPr>
        <p:spPr>
          <a:xfrm>
            <a:off x="176737" y="199898"/>
            <a:ext cx="2118399" cy="8516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KALI OS CONNECTIVITY &amp; SETUP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A78F929-6D2F-EFD1-6DE1-5EDE5D71A47D}"/>
              </a:ext>
            </a:extLst>
          </p:cNvPr>
          <p:cNvSpPr/>
          <p:nvPr/>
        </p:nvSpPr>
        <p:spPr>
          <a:xfrm>
            <a:off x="4264532" y="1320085"/>
            <a:ext cx="3575304" cy="4284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S-DC – 192.168.1.1</a:t>
            </a:r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959570-7CDC-9AB0-8F18-2E073491183E}"/>
              </a:ext>
            </a:extLst>
          </p:cNvPr>
          <p:cNvSpPr/>
          <p:nvPr/>
        </p:nvSpPr>
        <p:spPr>
          <a:xfrm>
            <a:off x="8198399" y="1320085"/>
            <a:ext cx="3400043" cy="4036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L-CD – 192.168.2.1</a:t>
            </a:r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0CE2495-B938-88B0-B1C5-8CA29318B4A8}"/>
              </a:ext>
            </a:extLst>
          </p:cNvPr>
          <p:cNvSpPr/>
          <p:nvPr/>
        </p:nvSpPr>
        <p:spPr>
          <a:xfrm>
            <a:off x="176737" y="1367515"/>
            <a:ext cx="3729232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ClientS1 – 192.168.1.10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7B9817-4024-B821-C83F-9E993EC60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958" y="1930369"/>
            <a:ext cx="3608452" cy="267652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3766FF11-2619-EE1C-2E60-030B91534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516" y="1930369"/>
            <a:ext cx="3608453" cy="266843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38841F9-4258-45EA-DE5B-1E99291B2A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8399" y="1946545"/>
            <a:ext cx="3608141" cy="2668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607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C17D11D-6628-686E-ABA8-43F5EF2FACBF}"/>
              </a:ext>
            </a:extLst>
          </p:cNvPr>
          <p:cNvSpPr/>
          <p:nvPr/>
        </p:nvSpPr>
        <p:spPr>
          <a:xfrm>
            <a:off x="3842327" y="107512"/>
            <a:ext cx="4507345" cy="729673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NMAP &amp; Nessus Scan and Report on Swansea Network </a:t>
            </a:r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55E96E-FCDC-9AC3-DA90-CB2C85A10521}"/>
              </a:ext>
            </a:extLst>
          </p:cNvPr>
          <p:cNvSpPr/>
          <p:nvPr/>
        </p:nvSpPr>
        <p:spPr>
          <a:xfrm>
            <a:off x="2176365" y="1279329"/>
            <a:ext cx="1362363" cy="288821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NMAP 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EF02C4B-1607-1872-C745-18FA46BABD47}"/>
              </a:ext>
            </a:extLst>
          </p:cNvPr>
          <p:cNvCxnSpPr/>
          <p:nvPr/>
        </p:nvCxnSpPr>
        <p:spPr>
          <a:xfrm>
            <a:off x="-1" y="1024128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7695388-E6F2-E11F-0FEF-5D8AF975E0FC}"/>
              </a:ext>
            </a:extLst>
          </p:cNvPr>
          <p:cNvSpPr/>
          <p:nvPr/>
        </p:nvSpPr>
        <p:spPr>
          <a:xfrm>
            <a:off x="8531445" y="1279330"/>
            <a:ext cx="1362363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NESSUS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DDC1FA-9C5A-D931-0534-23AC4FE3DAC8}"/>
              </a:ext>
            </a:extLst>
          </p:cNvPr>
          <p:cNvCxnSpPr>
            <a:cxnSpLocks/>
          </p:cNvCxnSpPr>
          <p:nvPr/>
        </p:nvCxnSpPr>
        <p:spPr>
          <a:xfrm flipV="1">
            <a:off x="6095999" y="1024128"/>
            <a:ext cx="0" cy="5833872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B57296A-15E9-2569-9FED-8B1C54C0C9F9}"/>
              </a:ext>
            </a:extLst>
          </p:cNvPr>
          <p:cNvSpPr/>
          <p:nvPr/>
        </p:nvSpPr>
        <p:spPr>
          <a:xfrm>
            <a:off x="252318" y="1776086"/>
            <a:ext cx="2048161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ClientS1 </a:t>
            </a:r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B13D416-6C7D-FDE8-7D21-F82F46580ABA}"/>
              </a:ext>
            </a:extLst>
          </p:cNvPr>
          <p:cNvSpPr/>
          <p:nvPr/>
        </p:nvSpPr>
        <p:spPr>
          <a:xfrm>
            <a:off x="3299378" y="1776084"/>
            <a:ext cx="2169987" cy="288822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S-DC 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0C456EE-525F-3A6D-495A-A9973936B1BD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7546" y="1568150"/>
            <a:ext cx="1" cy="528985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9235959-CE76-B035-EC46-16C066491689}"/>
              </a:ext>
            </a:extLst>
          </p:cNvPr>
          <p:cNvCxnSpPr>
            <a:cxnSpLocks/>
            <a:endCxn id="4" idx="2"/>
          </p:cNvCxnSpPr>
          <p:nvPr/>
        </p:nvCxnSpPr>
        <p:spPr>
          <a:xfrm flipH="1" flipV="1">
            <a:off x="9212627" y="1568150"/>
            <a:ext cx="33019" cy="528985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E6B57E1-A2C1-EB63-779F-CC35B82207BE}"/>
              </a:ext>
            </a:extLst>
          </p:cNvPr>
          <p:cNvSpPr/>
          <p:nvPr/>
        </p:nvSpPr>
        <p:spPr>
          <a:xfrm>
            <a:off x="217434" y="2216937"/>
            <a:ext cx="2219807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Ports Open </a:t>
            </a:r>
            <a:endParaRPr lang="en-US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CDAA2F3-39E0-EDE5-2FFF-B0BEE7D434D9}"/>
              </a:ext>
            </a:extLst>
          </p:cNvPr>
          <p:cNvSpPr/>
          <p:nvPr/>
        </p:nvSpPr>
        <p:spPr>
          <a:xfrm>
            <a:off x="166242" y="2657788"/>
            <a:ext cx="2383494" cy="1905068"/>
          </a:xfrm>
          <a:prstGeom prst="roundRect">
            <a:avLst>
              <a:gd name="adj" fmla="val 252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TCP 135 – Microsoft RPC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TCP 139 – NetBIOS Session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TCP 445 – SMB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TCP 3389 – Remote Desktop Protocol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D3E6B36-6852-F304-E1C6-9E33F2EE28B1}"/>
              </a:ext>
            </a:extLst>
          </p:cNvPr>
          <p:cNvSpPr/>
          <p:nvPr/>
        </p:nvSpPr>
        <p:spPr>
          <a:xfrm>
            <a:off x="6423901" y="1776084"/>
            <a:ext cx="2048161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ClientS1 </a:t>
            </a:r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68C4D86-E6B4-BC30-E62A-18EAD33F7D11}"/>
              </a:ext>
            </a:extLst>
          </p:cNvPr>
          <p:cNvSpPr/>
          <p:nvPr/>
        </p:nvSpPr>
        <p:spPr>
          <a:xfrm>
            <a:off x="9661566" y="1776084"/>
            <a:ext cx="2319160" cy="288822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S-DC </a:t>
            </a:r>
            <a:endParaRPr lang="en-US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92638CA-395C-B4D8-7FB5-8F47C1F9A645}"/>
              </a:ext>
            </a:extLst>
          </p:cNvPr>
          <p:cNvSpPr/>
          <p:nvPr/>
        </p:nvSpPr>
        <p:spPr>
          <a:xfrm>
            <a:off x="3284241" y="2216937"/>
            <a:ext cx="1397200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Ports Open </a:t>
            </a:r>
            <a:endParaRPr lang="en-US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DACB3306-8B21-F796-B6C0-A08B7BAD110D}"/>
              </a:ext>
            </a:extLst>
          </p:cNvPr>
          <p:cNvSpPr/>
          <p:nvPr/>
        </p:nvSpPr>
        <p:spPr>
          <a:xfrm>
            <a:off x="3233046" y="2657787"/>
            <a:ext cx="2741101" cy="2135306"/>
          </a:xfrm>
          <a:prstGeom prst="roundRect">
            <a:avLst>
              <a:gd name="adj" fmla="val 200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CP 53 – DNS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80 – HTTP (IIS)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135 – Microsoft RPC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139 – NetBIOS Session Service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389 – LDAP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445 – SMB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3389 – RDP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TCP 3268 – Global Catalog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8445A6D-3F08-60C2-D191-FE2F7FE94882}"/>
              </a:ext>
            </a:extLst>
          </p:cNvPr>
          <p:cNvSpPr/>
          <p:nvPr/>
        </p:nvSpPr>
        <p:spPr>
          <a:xfrm>
            <a:off x="6403811" y="2273672"/>
            <a:ext cx="2123041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Findings</a:t>
            </a:r>
            <a:endParaRPr lang="en-US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683DF677-13B9-80F4-D439-E9C82D676841}"/>
              </a:ext>
            </a:extLst>
          </p:cNvPr>
          <p:cNvSpPr/>
          <p:nvPr/>
        </p:nvSpPr>
        <p:spPr>
          <a:xfrm>
            <a:off x="6378253" y="2770425"/>
            <a:ext cx="2712512" cy="3804240"/>
          </a:xfrm>
          <a:prstGeom prst="roundRect">
            <a:avLst>
              <a:gd name="adj" fmla="val 458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Missing security patches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Kernel vulnerabilities present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SMB exposed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SMB signing disabled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WinVerifyTrust misconfigured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Vulnerable applications installed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Legacy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Enabled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ICMP information leakage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Excessive system enumeration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4F392A09-5CBD-D69B-E3DC-7FD69CDA4661}"/>
              </a:ext>
            </a:extLst>
          </p:cNvPr>
          <p:cNvSpPr/>
          <p:nvPr/>
        </p:nvSpPr>
        <p:spPr>
          <a:xfrm>
            <a:off x="3233044" y="5093037"/>
            <a:ext cx="2741101" cy="1481628"/>
          </a:xfrm>
          <a:prstGeom prst="roundRect">
            <a:avLst>
              <a:gd name="adj" fmla="val 200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Echo (TCP/UDP 7) – Data Sender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Chargen (UDP 19) - ASCII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dirty="0">
                <a:latin typeface="Aptos" panose="020B0004020202020204" pitchFamily="34" charset="0"/>
              </a:rPr>
              <a:t>Daytime (TCP/UDP 13 - </a:t>
            </a:r>
            <a:endParaRPr lang="en-US" sz="1400" dirty="0">
              <a:latin typeface="Aptos" panose="020B0004020202020204" pitchFamily="34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99478A53-B031-9E86-9A33-03DB520CAA85}"/>
              </a:ext>
            </a:extLst>
          </p:cNvPr>
          <p:cNvSpPr/>
          <p:nvPr/>
        </p:nvSpPr>
        <p:spPr>
          <a:xfrm>
            <a:off x="9479488" y="2807001"/>
            <a:ext cx="2712512" cy="3804240"/>
          </a:xfrm>
          <a:prstGeom prst="roundRect">
            <a:avLst>
              <a:gd name="adj" fmla="val 458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Critical patches missing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Domain controller exposed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AutoLogon enabled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WinVerifyTrust missing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SMB misconfiguration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Legacy services enabled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Weak TLS configuration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IIS exposed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Kernel vulnerabilities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Information disclosure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EDD525C6-5D0D-41C6-79F0-8E4321FE1D38}"/>
              </a:ext>
            </a:extLst>
          </p:cNvPr>
          <p:cNvSpPr/>
          <p:nvPr/>
        </p:nvSpPr>
        <p:spPr>
          <a:xfrm>
            <a:off x="9661566" y="2310245"/>
            <a:ext cx="2123041" cy="288820"/>
          </a:xfrm>
          <a:prstGeom prst="roundRect">
            <a:avLst>
              <a:gd name="adj" fmla="val 6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Findings</a:t>
            </a:r>
            <a:endParaRPr lang="en-US" dirty="0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C0CB705E-11E5-5444-1B8D-EFEBABFEA7E4}"/>
              </a:ext>
            </a:extLst>
          </p:cNvPr>
          <p:cNvSpPr/>
          <p:nvPr/>
        </p:nvSpPr>
        <p:spPr>
          <a:xfrm>
            <a:off x="166242" y="4669597"/>
            <a:ext cx="2383494" cy="1905068"/>
          </a:xfrm>
          <a:prstGeom prst="roundRect">
            <a:avLst>
              <a:gd name="adj" fmla="val 252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UDP 5355 – LLMNR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UDP 137 – NetBIOS Name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UDP 138 – NetBIOS Datagram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ptos" panose="020B0004020202020204" pitchFamily="34" charset="0"/>
              </a:rPr>
              <a:t>ICMP – Echo &amp; timestamp responses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19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C996B-C736-3B45-1B63-2355B0BCD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EE01EB6-1DED-8978-7A48-166B89E856E8}"/>
              </a:ext>
            </a:extLst>
          </p:cNvPr>
          <p:cNvSpPr/>
          <p:nvPr/>
        </p:nvSpPr>
        <p:spPr>
          <a:xfrm>
            <a:off x="6804426" y="82491"/>
            <a:ext cx="2282071" cy="2897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Vulnerability List</a:t>
            </a:r>
            <a:endParaRPr lang="en-US" sz="1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38950D-53DF-C98B-94F3-8C56A4559A66}"/>
              </a:ext>
            </a:extLst>
          </p:cNvPr>
          <p:cNvSpPr/>
          <p:nvPr/>
        </p:nvSpPr>
        <p:spPr>
          <a:xfrm>
            <a:off x="307851" y="5414778"/>
            <a:ext cx="1298446" cy="496824"/>
          </a:xfrm>
          <a:prstGeom prst="roundRect">
            <a:avLst>
              <a:gd name="adj" fmla="val 3147"/>
            </a:avLst>
          </a:prstGeom>
          <a:solidFill>
            <a:srgbClr val="D503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HIGH</a:t>
            </a:r>
            <a:endParaRPr lang="en-US" sz="14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C48342B-A711-1A5D-AF20-F4C4FB696201}"/>
              </a:ext>
            </a:extLst>
          </p:cNvPr>
          <p:cNvSpPr/>
          <p:nvPr/>
        </p:nvSpPr>
        <p:spPr>
          <a:xfrm>
            <a:off x="347471" y="3479680"/>
            <a:ext cx="1298443" cy="496824"/>
          </a:xfrm>
          <a:prstGeom prst="roundRect">
            <a:avLst>
              <a:gd name="adj" fmla="val 3147"/>
            </a:avLst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MEDIUM</a:t>
            </a:r>
            <a:endParaRPr lang="en-US" sz="1400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892CEC5-1A09-EF94-82FC-FB1C08076EAE}"/>
              </a:ext>
            </a:extLst>
          </p:cNvPr>
          <p:cNvSpPr/>
          <p:nvPr/>
        </p:nvSpPr>
        <p:spPr>
          <a:xfrm>
            <a:off x="347471" y="1548008"/>
            <a:ext cx="1298447" cy="496824"/>
          </a:xfrm>
          <a:prstGeom prst="roundRect">
            <a:avLst>
              <a:gd name="adj" fmla="val 3147"/>
            </a:avLst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LOW</a:t>
            </a:r>
            <a:endParaRPr lang="en-US" sz="14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75D68BA-0645-0FE1-5A6B-743ADA9A89E4}"/>
              </a:ext>
            </a:extLst>
          </p:cNvPr>
          <p:cNvCxnSpPr/>
          <p:nvPr/>
        </p:nvCxnSpPr>
        <p:spPr>
          <a:xfrm>
            <a:off x="0" y="2715768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A00C97F-D3FB-CA6F-795F-FBBED6C600EB}"/>
              </a:ext>
            </a:extLst>
          </p:cNvPr>
          <p:cNvCxnSpPr/>
          <p:nvPr/>
        </p:nvCxnSpPr>
        <p:spPr>
          <a:xfrm>
            <a:off x="8330" y="512064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DC78A963-2A49-8266-113C-AE41683C0226}"/>
              </a:ext>
            </a:extLst>
          </p:cNvPr>
          <p:cNvSpPr/>
          <p:nvPr/>
        </p:nvSpPr>
        <p:spPr>
          <a:xfrm>
            <a:off x="2201161" y="5937795"/>
            <a:ext cx="1648968" cy="454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Nessus</a:t>
            </a:r>
            <a:endParaRPr lang="en-US" sz="1400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F79F7FD-B1B1-5027-B300-D3E2728F1750}"/>
              </a:ext>
            </a:extLst>
          </p:cNvPr>
          <p:cNvCxnSpPr>
            <a:cxnSpLocks/>
          </p:cNvCxnSpPr>
          <p:nvPr/>
        </p:nvCxnSpPr>
        <p:spPr>
          <a:xfrm>
            <a:off x="1897616" y="33162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17E4F21C-6B26-91D2-9CB7-52BE0E2C350A}"/>
              </a:ext>
            </a:extLst>
          </p:cNvPr>
          <p:cNvSpPr/>
          <p:nvPr/>
        </p:nvSpPr>
        <p:spPr>
          <a:xfrm>
            <a:off x="10948888" y="95636"/>
            <a:ext cx="1119426" cy="27659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Machine</a:t>
            </a:r>
            <a:endParaRPr lang="en-US" sz="1400" dirty="0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9FD66E32-90ED-D3FB-83DE-0373B13F6C33}"/>
              </a:ext>
            </a:extLst>
          </p:cNvPr>
          <p:cNvSpPr/>
          <p:nvPr/>
        </p:nvSpPr>
        <p:spPr>
          <a:xfrm>
            <a:off x="2201161" y="859872"/>
            <a:ext cx="1648968" cy="5169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Nmap/Nessus</a:t>
            </a:r>
            <a:endParaRPr lang="en-US" sz="1400" dirty="0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7A907BD2-0349-213E-FD43-3DA56CE99024}"/>
              </a:ext>
            </a:extLst>
          </p:cNvPr>
          <p:cNvSpPr/>
          <p:nvPr/>
        </p:nvSpPr>
        <p:spPr>
          <a:xfrm>
            <a:off x="2201161" y="1917118"/>
            <a:ext cx="1648968" cy="454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Nmap/Nessus</a:t>
            </a:r>
            <a:endParaRPr lang="en-US" sz="1400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9FE2E5C0-F303-2CF9-03A1-CAC0CA8DD6BE}"/>
              </a:ext>
            </a:extLst>
          </p:cNvPr>
          <p:cNvSpPr/>
          <p:nvPr/>
        </p:nvSpPr>
        <p:spPr>
          <a:xfrm>
            <a:off x="2201161" y="3039543"/>
            <a:ext cx="1648968" cy="454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Nmap/Nessus</a:t>
            </a:r>
            <a:endParaRPr lang="en-US" sz="1400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3D604EB5-A180-D300-915A-251069A1C8A4}"/>
              </a:ext>
            </a:extLst>
          </p:cNvPr>
          <p:cNvSpPr/>
          <p:nvPr/>
        </p:nvSpPr>
        <p:spPr>
          <a:xfrm>
            <a:off x="2201161" y="4033946"/>
            <a:ext cx="1648968" cy="454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Nessus</a:t>
            </a:r>
            <a:endParaRPr lang="en-US" sz="1400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A2BF0066-ECD9-1503-6602-F7ABC53675E3}"/>
              </a:ext>
            </a:extLst>
          </p:cNvPr>
          <p:cNvSpPr/>
          <p:nvPr/>
        </p:nvSpPr>
        <p:spPr>
          <a:xfrm>
            <a:off x="2201161" y="4992159"/>
            <a:ext cx="1648968" cy="4549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Nessus</a:t>
            </a:r>
            <a:endParaRPr lang="en-US" sz="1400" dirty="0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F51101A9-0F9A-FF3B-D92A-4DAD9E872B48}"/>
              </a:ext>
            </a:extLst>
          </p:cNvPr>
          <p:cNvCxnSpPr/>
          <p:nvPr/>
        </p:nvCxnSpPr>
        <p:spPr>
          <a:xfrm>
            <a:off x="0" y="4709160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DAA3FD8-1543-2D99-A186-CDFD8FA214CA}"/>
              </a:ext>
            </a:extLst>
          </p:cNvPr>
          <p:cNvCxnSpPr>
            <a:cxnSpLocks/>
          </p:cNvCxnSpPr>
          <p:nvPr/>
        </p:nvCxnSpPr>
        <p:spPr>
          <a:xfrm>
            <a:off x="4329920" y="45052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B09ED8B-A2AA-C257-C29B-933371B0D191}"/>
              </a:ext>
            </a:extLst>
          </p:cNvPr>
          <p:cNvCxnSpPr>
            <a:cxnSpLocks/>
          </p:cNvCxnSpPr>
          <p:nvPr/>
        </p:nvCxnSpPr>
        <p:spPr>
          <a:xfrm>
            <a:off x="10657568" y="0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764D7C6-FB2A-C0F1-0678-5ECD3BDBA608}"/>
              </a:ext>
            </a:extLst>
          </p:cNvPr>
          <p:cNvSpPr/>
          <p:nvPr/>
        </p:nvSpPr>
        <p:spPr>
          <a:xfrm>
            <a:off x="2388647" y="61641"/>
            <a:ext cx="1273996" cy="2944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Tool</a:t>
            </a:r>
            <a:endParaRPr lang="en-US" sz="1400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4536963-3C87-189E-55D0-990E5E0FAD89}"/>
              </a:ext>
            </a:extLst>
          </p:cNvPr>
          <p:cNvSpPr/>
          <p:nvPr/>
        </p:nvSpPr>
        <p:spPr>
          <a:xfrm>
            <a:off x="11040262" y="776096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ClientS1</a:t>
            </a:r>
            <a:endParaRPr lang="en-US" sz="1400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F5A4410-4DE8-B821-7A9F-456CA3EC41B8}"/>
              </a:ext>
            </a:extLst>
          </p:cNvPr>
          <p:cNvCxnSpPr>
            <a:cxnSpLocks/>
            <a:endCxn id="26" idx="1"/>
          </p:cNvCxnSpPr>
          <p:nvPr/>
        </p:nvCxnSpPr>
        <p:spPr>
          <a:xfrm flipV="1">
            <a:off x="10570461" y="1010409"/>
            <a:ext cx="469801" cy="1305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A4AA6626-5E76-19B6-894B-7F3D8B0215DA}"/>
              </a:ext>
            </a:extLst>
          </p:cNvPr>
          <p:cNvSpPr/>
          <p:nvPr/>
        </p:nvSpPr>
        <p:spPr>
          <a:xfrm>
            <a:off x="11040262" y="1838514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ClientS1</a:t>
            </a:r>
            <a:endParaRPr lang="en-US" sz="1400" dirty="0"/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F9C733D-196C-1C34-40F5-E03BCC872049}"/>
              </a:ext>
            </a:extLst>
          </p:cNvPr>
          <p:cNvCxnSpPr>
            <a:cxnSpLocks/>
            <a:endCxn id="33" idx="1"/>
          </p:cNvCxnSpPr>
          <p:nvPr/>
        </p:nvCxnSpPr>
        <p:spPr>
          <a:xfrm>
            <a:off x="10524418" y="2072826"/>
            <a:ext cx="515844" cy="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A1EEE1EB-7A63-B12C-F61A-41FEC86DD9EC}"/>
              </a:ext>
            </a:extLst>
          </p:cNvPr>
          <p:cNvSpPr/>
          <p:nvPr/>
        </p:nvSpPr>
        <p:spPr>
          <a:xfrm>
            <a:off x="11040262" y="3004314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A26A4938-0506-9114-A029-27F7765E8FF9}"/>
              </a:ext>
            </a:extLst>
          </p:cNvPr>
          <p:cNvCxnSpPr>
            <a:cxnSpLocks/>
            <a:endCxn id="45" idx="1"/>
          </p:cNvCxnSpPr>
          <p:nvPr/>
        </p:nvCxnSpPr>
        <p:spPr>
          <a:xfrm flipV="1">
            <a:off x="10492497" y="3238627"/>
            <a:ext cx="547765" cy="1373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CDE95D21-400F-7AC5-0C62-DDDEDDC3F754}"/>
              </a:ext>
            </a:extLst>
          </p:cNvPr>
          <p:cNvSpPr/>
          <p:nvPr/>
        </p:nvSpPr>
        <p:spPr>
          <a:xfrm>
            <a:off x="11040262" y="3952503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/>
              <a:t>S-DC/</a:t>
            </a:r>
            <a:endParaRPr lang="en-US" sz="1400" dirty="0"/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CA02E409-AE12-6979-73A8-64122EF0C529}"/>
              </a:ext>
            </a:extLst>
          </p:cNvPr>
          <p:cNvCxnSpPr>
            <a:cxnSpLocks/>
            <a:endCxn id="57" idx="1"/>
          </p:cNvCxnSpPr>
          <p:nvPr/>
        </p:nvCxnSpPr>
        <p:spPr>
          <a:xfrm>
            <a:off x="10434126" y="4186815"/>
            <a:ext cx="606136" cy="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C5889904-51CE-F6BC-53E1-703F08082149}"/>
              </a:ext>
            </a:extLst>
          </p:cNvPr>
          <p:cNvSpPr/>
          <p:nvPr/>
        </p:nvSpPr>
        <p:spPr>
          <a:xfrm>
            <a:off x="11066846" y="4943472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477041-2E7B-3E6D-E3AE-242658CD314F}"/>
              </a:ext>
            </a:extLst>
          </p:cNvPr>
          <p:cNvSpPr/>
          <p:nvPr/>
        </p:nvSpPr>
        <p:spPr>
          <a:xfrm>
            <a:off x="11066846" y="5877311"/>
            <a:ext cx="883510" cy="5005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2AF77CF-DD37-88B5-44E8-6C4117439BFB}"/>
              </a:ext>
            </a:extLst>
          </p:cNvPr>
          <p:cNvSpPr/>
          <p:nvPr/>
        </p:nvSpPr>
        <p:spPr>
          <a:xfrm>
            <a:off x="320076" y="61641"/>
            <a:ext cx="1273996" cy="2944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Risk</a:t>
            </a:r>
            <a:endParaRPr lang="en-US" sz="1400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88BCF8D-6881-C9F1-0986-4CCBC4C6EAC0}"/>
              </a:ext>
            </a:extLst>
          </p:cNvPr>
          <p:cNvSpPr/>
          <p:nvPr/>
        </p:nvSpPr>
        <p:spPr>
          <a:xfrm>
            <a:off x="4607385" y="1857151"/>
            <a:ext cx="5909907" cy="686748"/>
          </a:xfrm>
          <a:prstGeom prst="roundRect">
            <a:avLst>
              <a:gd name="adj" fmla="val 3147"/>
            </a:avLst>
          </a:prstGeom>
          <a:solidFill>
            <a:srgbClr val="A89F6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Windows 10 22H2 Unsupported Security OS –</a:t>
            </a:r>
            <a:br>
              <a:rPr lang="en-GB" sz="1400" dirty="0"/>
            </a:br>
            <a:r>
              <a:rPr lang="en-GB" sz="1400" dirty="0"/>
              <a:t>Security patches are absent leaves system to open exploits</a:t>
            </a:r>
            <a:endParaRPr lang="en-US" sz="1400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FFD4F28-18B3-96BC-E627-7EFBE52C3C31}"/>
              </a:ext>
            </a:extLst>
          </p:cNvPr>
          <p:cNvSpPr/>
          <p:nvPr/>
        </p:nvSpPr>
        <p:spPr>
          <a:xfrm>
            <a:off x="4590372" y="2960484"/>
            <a:ext cx="5880766" cy="683784"/>
          </a:xfrm>
          <a:prstGeom prst="roundRect">
            <a:avLst>
              <a:gd name="adj" fmla="val 3147"/>
            </a:avLst>
          </a:prstGeom>
          <a:solidFill>
            <a:srgbClr val="F1880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CHARGEN Service Expose (UDP/19) –</a:t>
            </a:r>
          </a:p>
          <a:p>
            <a:pPr algn="ctr"/>
            <a:r>
              <a:rPr lang="en-GB" sz="1400" dirty="0"/>
              <a:t>Attacker is able to send spoofed packets and flood traffic on S-DC acting as ClientS1 –hping3</a:t>
            </a:r>
            <a:endParaRPr lang="en-US" sz="14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284FB86-C5A4-3276-58BD-81364B8E4259}"/>
              </a:ext>
            </a:extLst>
          </p:cNvPr>
          <p:cNvSpPr/>
          <p:nvPr/>
        </p:nvSpPr>
        <p:spPr>
          <a:xfrm>
            <a:off x="4553362" y="3885781"/>
            <a:ext cx="5880764" cy="651509"/>
          </a:xfrm>
          <a:prstGeom prst="roundRect">
            <a:avLst>
              <a:gd name="adj" fmla="val 3147"/>
            </a:avLst>
          </a:prstGeom>
          <a:solidFill>
            <a:srgbClr val="D95D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/>
              <a:t>WinVerifyTrust</a:t>
            </a:r>
            <a:r>
              <a:rPr lang="en-GB" sz="1400" dirty="0"/>
              <a:t> Signature Validation Missing</a:t>
            </a:r>
            <a:endParaRPr lang="en-US" sz="1400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86AED7F-5C5D-5E1D-0DEB-EDD448CDF191}"/>
              </a:ext>
            </a:extLst>
          </p:cNvPr>
          <p:cNvSpPr/>
          <p:nvPr/>
        </p:nvSpPr>
        <p:spPr>
          <a:xfrm>
            <a:off x="4494992" y="4944993"/>
            <a:ext cx="5853745" cy="496824"/>
          </a:xfrm>
          <a:prstGeom prst="roundRect">
            <a:avLst>
              <a:gd name="adj" fmla="val 3147"/>
            </a:avLst>
          </a:prstGeom>
          <a:solidFill>
            <a:srgbClr val="EF161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Auto-Logon Credentials Stored</a:t>
            </a:r>
            <a:endParaRPr lang="en-US" sz="1400" dirty="0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E4577489-3347-6392-4173-56D66E07346A}"/>
              </a:ext>
            </a:extLst>
          </p:cNvPr>
          <p:cNvSpPr/>
          <p:nvPr/>
        </p:nvSpPr>
        <p:spPr>
          <a:xfrm>
            <a:off x="4506191" y="5881019"/>
            <a:ext cx="5842546" cy="496824"/>
          </a:xfrm>
          <a:prstGeom prst="roundRect">
            <a:avLst>
              <a:gd name="adj" fmla="val 3147"/>
            </a:avLst>
          </a:prstGeom>
          <a:solidFill>
            <a:srgbClr val="850C0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Paint 3D – Post Compromise Trusted Application</a:t>
            </a:r>
            <a:endParaRPr lang="en-US" sz="1400" dirty="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7D3BBFE6-6EAD-9D36-A550-214522D95990}"/>
              </a:ext>
            </a:extLst>
          </p:cNvPr>
          <p:cNvSpPr/>
          <p:nvPr/>
        </p:nvSpPr>
        <p:spPr>
          <a:xfrm>
            <a:off x="4504492" y="681682"/>
            <a:ext cx="6033690" cy="812850"/>
          </a:xfrm>
          <a:prstGeom prst="roundRect">
            <a:avLst>
              <a:gd name="adj" fmla="val 3147"/>
            </a:avLst>
          </a:prstGeom>
          <a:solidFill>
            <a:srgbClr val="41521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ICMP Information Disclosure –</a:t>
            </a:r>
          </a:p>
          <a:p>
            <a:pPr algn="ctr"/>
            <a:r>
              <a:rPr lang="en-GB" sz="1400" dirty="0"/>
              <a:t>Leaks system uptime and clock details to remote queries, facilitating reconnaissance   </a:t>
            </a:r>
            <a:endParaRPr lang="en-US" sz="1400" dirty="0"/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1C4C4992-9EB5-C6E7-45C1-6F204D7035A9}"/>
              </a:ext>
            </a:extLst>
          </p:cNvPr>
          <p:cNvCxnSpPr>
            <a:cxnSpLocks/>
            <a:stCxn id="25" idx="3"/>
            <a:endCxn id="66" idx="1"/>
          </p:cNvCxnSpPr>
          <p:nvPr/>
        </p:nvCxnSpPr>
        <p:spPr>
          <a:xfrm flipV="1">
            <a:off x="10348737" y="5177785"/>
            <a:ext cx="718109" cy="1562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819AF78B-F462-2C5C-53C9-45BD029D7B6C}"/>
              </a:ext>
            </a:extLst>
          </p:cNvPr>
          <p:cNvCxnSpPr>
            <a:cxnSpLocks/>
            <a:stCxn id="35" idx="3"/>
            <a:endCxn id="5" idx="1"/>
          </p:cNvCxnSpPr>
          <p:nvPr/>
        </p:nvCxnSpPr>
        <p:spPr>
          <a:xfrm flipV="1">
            <a:off x="10348737" y="6127577"/>
            <a:ext cx="718109" cy="185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6725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7E5DA11-0951-6937-3112-AA5B0FADF049}"/>
              </a:ext>
            </a:extLst>
          </p:cNvPr>
          <p:cNvSpPr/>
          <p:nvPr/>
        </p:nvSpPr>
        <p:spPr>
          <a:xfrm>
            <a:off x="6804426" y="82491"/>
            <a:ext cx="2282071" cy="2897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Exploitation List</a:t>
            </a:r>
            <a:endParaRPr lang="en-US" sz="14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8D2AEAF-4EE3-70D9-5365-1F9ECA0047D4}"/>
              </a:ext>
            </a:extLst>
          </p:cNvPr>
          <p:cNvSpPr/>
          <p:nvPr/>
        </p:nvSpPr>
        <p:spPr>
          <a:xfrm>
            <a:off x="6081879" y="617034"/>
            <a:ext cx="4442540" cy="891835"/>
          </a:xfrm>
          <a:prstGeom prst="roundRect">
            <a:avLst>
              <a:gd name="adj" fmla="val 3147"/>
            </a:avLst>
          </a:prstGeom>
          <a:solidFill>
            <a:srgbClr val="41521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ICMP Information Disclosure –</a:t>
            </a:r>
            <a:br>
              <a:rPr lang="en-GB" sz="1400" dirty="0"/>
            </a:br>
            <a:r>
              <a:rPr lang="en-GB" sz="1400" dirty="0"/>
              <a:t>ping ClientS1helps attacker map the network.</a:t>
            </a:r>
            <a:br>
              <a:rPr lang="en-GB" sz="1400" dirty="0"/>
            </a:br>
            <a:r>
              <a:rPr lang="en-GB" sz="1400" dirty="0"/>
              <a:t>Check timestamp which gives an attacking surface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0738F7-54E5-5700-3CD4-04D5A935DEAB}"/>
              </a:ext>
            </a:extLst>
          </p:cNvPr>
          <p:cNvSpPr/>
          <p:nvPr/>
        </p:nvSpPr>
        <p:spPr>
          <a:xfrm>
            <a:off x="6127920" y="1729452"/>
            <a:ext cx="4396498" cy="686748"/>
          </a:xfrm>
          <a:prstGeom prst="roundRect">
            <a:avLst>
              <a:gd name="adj" fmla="val 3147"/>
            </a:avLst>
          </a:prstGeom>
          <a:solidFill>
            <a:srgbClr val="A89F6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Windows 10 22H2 Unsupported Security OS –</a:t>
            </a:r>
            <a:br>
              <a:rPr lang="en-GB" sz="1400" dirty="0"/>
            </a:br>
            <a:r>
              <a:rPr lang="en-GB" sz="1400" dirty="0"/>
              <a:t>ClientS1 doesn’t meet the requirements.</a:t>
            </a:r>
            <a:endParaRPr lang="en-US" sz="14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E8608CB-C73F-60F6-A7D4-B049E1786C29}"/>
              </a:ext>
            </a:extLst>
          </p:cNvPr>
          <p:cNvCxnSpPr/>
          <p:nvPr/>
        </p:nvCxnSpPr>
        <p:spPr>
          <a:xfrm>
            <a:off x="0" y="2715768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95D6C1-1602-53FC-9A9B-8D97E8256803}"/>
              </a:ext>
            </a:extLst>
          </p:cNvPr>
          <p:cNvSpPr/>
          <p:nvPr/>
        </p:nvSpPr>
        <p:spPr>
          <a:xfrm>
            <a:off x="6117677" y="2910465"/>
            <a:ext cx="4374820" cy="683784"/>
          </a:xfrm>
          <a:prstGeom prst="roundRect">
            <a:avLst>
              <a:gd name="adj" fmla="val 3147"/>
            </a:avLst>
          </a:prstGeom>
          <a:solidFill>
            <a:srgbClr val="F1880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CHARGEN Service Expose (UDP/19) –</a:t>
            </a:r>
          </a:p>
          <a:p>
            <a:pPr algn="ctr"/>
            <a:r>
              <a:rPr lang="en-GB" sz="1400" dirty="0"/>
              <a:t>Attacker is able to send spoofed packets and flood traffic on S-DC acting as ClientS1 –hping3</a:t>
            </a:r>
            <a:endParaRPr lang="en-US" sz="1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A23261E-F2C2-49C4-0B8E-1AF85FF9A2E8}"/>
              </a:ext>
            </a:extLst>
          </p:cNvPr>
          <p:cNvCxnSpPr/>
          <p:nvPr/>
        </p:nvCxnSpPr>
        <p:spPr>
          <a:xfrm>
            <a:off x="8330" y="512064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3CBC4A4-5E24-D6C3-561B-3DD6C3AA605A}"/>
              </a:ext>
            </a:extLst>
          </p:cNvPr>
          <p:cNvSpPr/>
          <p:nvPr/>
        </p:nvSpPr>
        <p:spPr>
          <a:xfrm>
            <a:off x="10948888" y="95636"/>
            <a:ext cx="1119426" cy="27659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Machine</a:t>
            </a:r>
            <a:endParaRPr lang="en-US" sz="1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E24DEC4-C78D-F87C-3802-2CF776EDE06D}"/>
              </a:ext>
            </a:extLst>
          </p:cNvPr>
          <p:cNvCxnSpPr/>
          <p:nvPr/>
        </p:nvCxnSpPr>
        <p:spPr>
          <a:xfrm>
            <a:off x="0" y="4709160"/>
            <a:ext cx="12192000" cy="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435B460-47C7-783A-0B4A-13E4A6B4BA28}"/>
              </a:ext>
            </a:extLst>
          </p:cNvPr>
          <p:cNvCxnSpPr>
            <a:cxnSpLocks/>
          </p:cNvCxnSpPr>
          <p:nvPr/>
        </p:nvCxnSpPr>
        <p:spPr>
          <a:xfrm>
            <a:off x="5902688" y="0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C992F6E-30EC-3B5B-9B99-38EF041BBA7C}"/>
              </a:ext>
            </a:extLst>
          </p:cNvPr>
          <p:cNvSpPr/>
          <p:nvPr/>
        </p:nvSpPr>
        <p:spPr>
          <a:xfrm>
            <a:off x="6096000" y="3893819"/>
            <a:ext cx="4374818" cy="651509"/>
          </a:xfrm>
          <a:prstGeom prst="roundRect">
            <a:avLst>
              <a:gd name="adj" fmla="val 3147"/>
            </a:avLst>
          </a:prstGeom>
          <a:solidFill>
            <a:srgbClr val="D95D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WinVerifyTrust Signature Validation Missing –</a:t>
            </a:r>
          </a:p>
          <a:p>
            <a:pPr algn="ctr"/>
            <a:r>
              <a:rPr lang="en-GB" sz="1400" dirty="0"/>
              <a:t>Make a trusted windows application which is a payload</a:t>
            </a:r>
            <a:endParaRPr lang="en-US" sz="14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96870B8-D387-588E-3E2F-299B8889E566}"/>
              </a:ext>
            </a:extLst>
          </p:cNvPr>
          <p:cNvSpPr/>
          <p:nvPr/>
        </p:nvSpPr>
        <p:spPr>
          <a:xfrm>
            <a:off x="6127920" y="4923912"/>
            <a:ext cx="4322799" cy="654817"/>
          </a:xfrm>
          <a:prstGeom prst="roundRect">
            <a:avLst>
              <a:gd name="adj" fmla="val 3147"/>
            </a:avLst>
          </a:prstGeom>
          <a:solidFill>
            <a:srgbClr val="EF161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Auto-Logon Credentials Stored – </a:t>
            </a:r>
            <a:br>
              <a:rPr lang="en-GB" sz="1400" dirty="0"/>
            </a:br>
            <a:r>
              <a:rPr lang="en-GB" sz="1400" dirty="0"/>
              <a:t>Gain DefaultPassword by gaining access to registry.</a:t>
            </a:r>
            <a:br>
              <a:rPr lang="en-GB" sz="1400" dirty="0"/>
            </a:br>
            <a:r>
              <a:rPr lang="en-GB" sz="1400" dirty="0"/>
              <a:t>Stored as plain-text</a:t>
            </a:r>
            <a:endParaRPr lang="en-US" sz="1400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3C187CA-526E-B1D0-83D6-4AC767D4112A}"/>
              </a:ext>
            </a:extLst>
          </p:cNvPr>
          <p:cNvSpPr/>
          <p:nvPr/>
        </p:nvSpPr>
        <p:spPr>
          <a:xfrm>
            <a:off x="6117677" y="5955325"/>
            <a:ext cx="4322799" cy="738839"/>
          </a:xfrm>
          <a:prstGeom prst="roundRect">
            <a:avLst>
              <a:gd name="adj" fmla="val 3147"/>
            </a:avLst>
          </a:prstGeom>
          <a:solidFill>
            <a:srgbClr val="850C0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Paint 3D – Post Compromise Trusted Application</a:t>
            </a:r>
            <a:br>
              <a:rPr lang="en-GB" sz="1400" dirty="0"/>
            </a:br>
            <a:r>
              <a:rPr lang="en-GB" sz="1400" dirty="0"/>
              <a:t>Use same windows </a:t>
            </a:r>
            <a:r>
              <a:rPr lang="en-GB" sz="1400" dirty="0" err="1"/>
              <a:t>trused</a:t>
            </a:r>
            <a:r>
              <a:rPr lang="en-GB" sz="1400" dirty="0"/>
              <a:t> application which will be opened by Paint3D (.3mf)</a:t>
            </a:r>
            <a:endParaRPr lang="en-US" sz="14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D6D29B9-994D-2A15-3B52-6410F702856E}"/>
              </a:ext>
            </a:extLst>
          </p:cNvPr>
          <p:cNvCxnSpPr>
            <a:cxnSpLocks/>
          </p:cNvCxnSpPr>
          <p:nvPr/>
        </p:nvCxnSpPr>
        <p:spPr>
          <a:xfrm>
            <a:off x="10657568" y="0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5731CD4-ED81-F8B3-A9D8-CA5B729E4C60}"/>
              </a:ext>
            </a:extLst>
          </p:cNvPr>
          <p:cNvSpPr/>
          <p:nvPr/>
        </p:nvSpPr>
        <p:spPr>
          <a:xfrm>
            <a:off x="11040261" y="811633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ClientS1</a:t>
            </a:r>
            <a:endParaRPr lang="en-US" sz="1400" dirty="0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B4DF830-3181-055C-B094-425A7CE2C671}"/>
              </a:ext>
            </a:extLst>
          </p:cNvPr>
          <p:cNvCxnSpPr>
            <a:cxnSpLocks/>
            <a:stCxn id="6" idx="3"/>
            <a:endCxn id="27" idx="1"/>
          </p:cNvCxnSpPr>
          <p:nvPr/>
        </p:nvCxnSpPr>
        <p:spPr>
          <a:xfrm flipV="1">
            <a:off x="10524419" y="1045946"/>
            <a:ext cx="515842" cy="1700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C3E3A57-1D69-8B62-A6AF-EB8969989F24}"/>
              </a:ext>
            </a:extLst>
          </p:cNvPr>
          <p:cNvSpPr/>
          <p:nvPr/>
        </p:nvSpPr>
        <p:spPr>
          <a:xfrm>
            <a:off x="11040262" y="1838514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ClientS1</a:t>
            </a:r>
            <a:endParaRPr lang="en-US" sz="1400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A42B2CF-9387-77E5-E0A0-AB9DD269EE64}"/>
              </a:ext>
            </a:extLst>
          </p:cNvPr>
          <p:cNvCxnSpPr>
            <a:cxnSpLocks/>
            <a:stCxn id="7" idx="3"/>
            <a:endCxn id="29" idx="1"/>
          </p:cNvCxnSpPr>
          <p:nvPr/>
        </p:nvCxnSpPr>
        <p:spPr>
          <a:xfrm>
            <a:off x="10524418" y="2072826"/>
            <a:ext cx="515844" cy="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D12D5410-5050-71D0-8554-DC010008B382}"/>
              </a:ext>
            </a:extLst>
          </p:cNvPr>
          <p:cNvSpPr/>
          <p:nvPr/>
        </p:nvSpPr>
        <p:spPr>
          <a:xfrm>
            <a:off x="11040262" y="3004314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34F6DF5-8D75-523F-0561-1BA1F2248799}"/>
              </a:ext>
            </a:extLst>
          </p:cNvPr>
          <p:cNvCxnSpPr>
            <a:cxnSpLocks/>
            <a:stCxn id="9" idx="3"/>
            <a:endCxn id="31" idx="1"/>
          </p:cNvCxnSpPr>
          <p:nvPr/>
        </p:nvCxnSpPr>
        <p:spPr>
          <a:xfrm flipV="1">
            <a:off x="10492497" y="3238627"/>
            <a:ext cx="547765" cy="1373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F1CB0D64-9558-D1B0-F85F-7AF4396EFF19}"/>
              </a:ext>
            </a:extLst>
          </p:cNvPr>
          <p:cNvSpPr/>
          <p:nvPr/>
        </p:nvSpPr>
        <p:spPr>
          <a:xfrm>
            <a:off x="11040262" y="3952503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2511BEEF-3300-6B72-9783-84294078C619}"/>
              </a:ext>
            </a:extLst>
          </p:cNvPr>
          <p:cNvCxnSpPr>
            <a:cxnSpLocks/>
            <a:endCxn id="33" idx="1"/>
          </p:cNvCxnSpPr>
          <p:nvPr/>
        </p:nvCxnSpPr>
        <p:spPr>
          <a:xfrm>
            <a:off x="10450721" y="4186816"/>
            <a:ext cx="589541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83FA7EF-DE37-3077-121C-5484DCFF8CF4}"/>
              </a:ext>
            </a:extLst>
          </p:cNvPr>
          <p:cNvCxnSpPr>
            <a:cxnSpLocks/>
          </p:cNvCxnSpPr>
          <p:nvPr/>
        </p:nvCxnSpPr>
        <p:spPr>
          <a:xfrm>
            <a:off x="1275825" y="0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E644642-736E-8EE3-F5FF-CD68F01102D1}"/>
              </a:ext>
            </a:extLst>
          </p:cNvPr>
          <p:cNvCxnSpPr>
            <a:cxnSpLocks/>
          </p:cNvCxnSpPr>
          <p:nvPr/>
        </p:nvCxnSpPr>
        <p:spPr>
          <a:xfrm>
            <a:off x="3589256" y="43939"/>
            <a:ext cx="0" cy="6858000"/>
          </a:xfrm>
          <a:prstGeom prst="line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337E05FC-8782-D5FF-4B66-FC6E0C425D7F}"/>
              </a:ext>
            </a:extLst>
          </p:cNvPr>
          <p:cNvSpPr/>
          <p:nvPr/>
        </p:nvSpPr>
        <p:spPr>
          <a:xfrm>
            <a:off x="4054895" y="117363"/>
            <a:ext cx="1702133" cy="2897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Pre -Exploitation</a:t>
            </a:r>
            <a:endParaRPr lang="en-US" sz="1400" dirty="0"/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7581A188-0C5B-08B0-6E73-0A9787D012FA}"/>
              </a:ext>
            </a:extLst>
          </p:cNvPr>
          <p:cNvSpPr/>
          <p:nvPr/>
        </p:nvSpPr>
        <p:spPr>
          <a:xfrm>
            <a:off x="1581474" y="110687"/>
            <a:ext cx="1702133" cy="2897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Post -Exploitation</a:t>
            </a:r>
            <a:endParaRPr lang="en-US" sz="1400" dirty="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AB8D6451-6FD8-6C0B-11E2-EF11E81D734A}"/>
              </a:ext>
            </a:extLst>
          </p:cNvPr>
          <p:cNvSpPr/>
          <p:nvPr/>
        </p:nvSpPr>
        <p:spPr>
          <a:xfrm>
            <a:off x="47043" y="148970"/>
            <a:ext cx="1083121" cy="242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Success/Fail</a:t>
            </a:r>
            <a:endParaRPr lang="en-US" sz="1200" dirty="0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7FD6D304-381D-9B70-7FBC-B59141E054E7}"/>
              </a:ext>
            </a:extLst>
          </p:cNvPr>
          <p:cNvSpPr/>
          <p:nvPr/>
        </p:nvSpPr>
        <p:spPr>
          <a:xfrm>
            <a:off x="219679" y="789817"/>
            <a:ext cx="673448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Fail</a:t>
            </a:r>
            <a:endParaRPr lang="en-US" sz="1400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F793669D-DEDD-0ABA-C8DB-DAACE753583A}"/>
              </a:ext>
            </a:extLst>
          </p:cNvPr>
          <p:cNvSpPr/>
          <p:nvPr/>
        </p:nvSpPr>
        <p:spPr>
          <a:xfrm>
            <a:off x="3815624" y="632952"/>
            <a:ext cx="1883562" cy="891835"/>
          </a:xfrm>
          <a:prstGeom prst="roundRect">
            <a:avLst>
              <a:gd name="adj" fmla="val 3147"/>
            </a:avLst>
          </a:prstGeom>
          <a:solidFill>
            <a:srgbClr val="41521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hping3 Timestamp ClientS1/S-DC</a:t>
            </a: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F4F2096C-1DC8-93F1-1FFE-E784DDDE0E81}"/>
              </a:ext>
            </a:extLst>
          </p:cNvPr>
          <p:cNvSpPr/>
          <p:nvPr/>
        </p:nvSpPr>
        <p:spPr>
          <a:xfrm>
            <a:off x="3778557" y="1650565"/>
            <a:ext cx="1978471" cy="926494"/>
          </a:xfrm>
          <a:prstGeom prst="roundRect">
            <a:avLst>
              <a:gd name="adj" fmla="val 3147"/>
            </a:avLst>
          </a:prstGeom>
          <a:solidFill>
            <a:srgbClr val="A89F6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Elevate privileges locally</a:t>
            </a:r>
            <a:br>
              <a:rPr lang="en-GB" sz="1400" dirty="0"/>
            </a:br>
            <a:r>
              <a:rPr lang="en-GB" sz="1400" dirty="0"/>
              <a:t> (CVE-2025-62458)</a:t>
            </a:r>
            <a:endParaRPr lang="en-US" sz="1400" dirty="0"/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11D59C3A-E233-03FB-1673-F4DB46EB1838}"/>
              </a:ext>
            </a:extLst>
          </p:cNvPr>
          <p:cNvSpPr/>
          <p:nvPr/>
        </p:nvSpPr>
        <p:spPr>
          <a:xfrm>
            <a:off x="1461269" y="1684300"/>
            <a:ext cx="2055157" cy="926494"/>
          </a:xfrm>
          <a:prstGeom prst="roundRect">
            <a:avLst>
              <a:gd name="adj" fmla="val 3147"/>
            </a:avLst>
          </a:prstGeom>
          <a:solidFill>
            <a:srgbClr val="A89F6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Windows Update Latest</a:t>
            </a:r>
            <a:br>
              <a:rPr lang="en-GB" sz="1400" dirty="0"/>
            </a:br>
            <a:r>
              <a:rPr lang="en-GB" sz="1400" dirty="0" err="1"/>
              <a:t>findstr</a:t>
            </a:r>
            <a:r>
              <a:rPr lang="en-GB" sz="1400" dirty="0"/>
              <a:t> Hotfix</a:t>
            </a:r>
            <a:br>
              <a:rPr lang="en-GB" sz="1400" dirty="0"/>
            </a:br>
            <a:r>
              <a:rPr lang="en-GB" sz="1400" dirty="0"/>
              <a:t>To check if KB has been installed.</a:t>
            </a:r>
            <a:endParaRPr lang="en-US" sz="1400" dirty="0"/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D2513857-D4C6-2F41-6583-D36E40EF0F01}"/>
              </a:ext>
            </a:extLst>
          </p:cNvPr>
          <p:cNvSpPr/>
          <p:nvPr/>
        </p:nvSpPr>
        <p:spPr>
          <a:xfrm>
            <a:off x="1581474" y="632953"/>
            <a:ext cx="1781414" cy="856706"/>
          </a:xfrm>
          <a:prstGeom prst="roundRect">
            <a:avLst>
              <a:gd name="adj" fmla="val 3147"/>
            </a:avLst>
          </a:prstGeom>
          <a:solidFill>
            <a:srgbClr val="41521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Windows Kernel Behaviour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B7E0DD0A-AEE6-E178-B097-FC1A0B6D6F0E}"/>
              </a:ext>
            </a:extLst>
          </p:cNvPr>
          <p:cNvSpPr/>
          <p:nvPr/>
        </p:nvSpPr>
        <p:spPr>
          <a:xfrm>
            <a:off x="219677" y="1967837"/>
            <a:ext cx="673446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Fail</a:t>
            </a:r>
            <a:endParaRPr lang="en-US" sz="1400" dirty="0"/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12FA8F00-CBF9-EE73-AA9D-692ECA1E8412}"/>
              </a:ext>
            </a:extLst>
          </p:cNvPr>
          <p:cNvSpPr/>
          <p:nvPr/>
        </p:nvSpPr>
        <p:spPr>
          <a:xfrm>
            <a:off x="3698984" y="2820742"/>
            <a:ext cx="2127372" cy="894815"/>
          </a:xfrm>
          <a:prstGeom prst="roundRect">
            <a:avLst>
              <a:gd name="adj" fmla="val 3147"/>
            </a:avLst>
          </a:prstGeom>
          <a:solidFill>
            <a:srgbClr val="F1880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DOS Attack – </a:t>
            </a:r>
            <a:br>
              <a:rPr lang="en-GB" sz="1400" dirty="0"/>
            </a:br>
            <a:r>
              <a:rPr lang="en-GB" sz="1400" dirty="0"/>
              <a:t> –spoof ClientS1 –flood –d () S-DC </a:t>
            </a:r>
            <a:br>
              <a:rPr lang="en-GB" sz="1400" dirty="0"/>
            </a:br>
            <a:r>
              <a:rPr lang="en-GB" sz="1400" dirty="0"/>
              <a:t>Observe Task Manager</a:t>
            </a:r>
            <a:endParaRPr lang="en-US" sz="1400" dirty="0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2356F8FE-9ABC-ADED-C1D2-3C0BB86FC3FD}"/>
              </a:ext>
            </a:extLst>
          </p:cNvPr>
          <p:cNvSpPr/>
          <p:nvPr/>
        </p:nvSpPr>
        <p:spPr>
          <a:xfrm>
            <a:off x="1413962" y="2805435"/>
            <a:ext cx="2127372" cy="894815"/>
          </a:xfrm>
          <a:prstGeom prst="roundRect">
            <a:avLst>
              <a:gd name="adj" fmla="val 3147"/>
            </a:avLst>
          </a:prstGeom>
          <a:solidFill>
            <a:srgbClr val="F1880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DOS Attack – </a:t>
            </a:r>
            <a:br>
              <a:rPr lang="en-GB" sz="1400" dirty="0"/>
            </a:br>
            <a:r>
              <a:rPr lang="en-GB" sz="1400" dirty="0"/>
              <a:t> –spoof ClientS1 –flood –d () S-DC </a:t>
            </a:r>
            <a:br>
              <a:rPr lang="en-GB" sz="1400" dirty="0"/>
            </a:br>
            <a:r>
              <a:rPr lang="en-GB" sz="1400" dirty="0"/>
              <a:t>Observe Task Manager</a:t>
            </a:r>
            <a:endParaRPr lang="en-US" sz="1400" dirty="0"/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240E2189-C821-AB55-87D6-6FB6D6AE8CD6}"/>
              </a:ext>
            </a:extLst>
          </p:cNvPr>
          <p:cNvSpPr/>
          <p:nvPr/>
        </p:nvSpPr>
        <p:spPr>
          <a:xfrm>
            <a:off x="219677" y="2998597"/>
            <a:ext cx="673446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Pass</a:t>
            </a:r>
            <a:endParaRPr lang="en-US" sz="1400" dirty="0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FA7E3BE3-9959-7432-59AC-632B2CD447F9}"/>
              </a:ext>
            </a:extLst>
          </p:cNvPr>
          <p:cNvSpPr/>
          <p:nvPr/>
        </p:nvSpPr>
        <p:spPr>
          <a:xfrm>
            <a:off x="3721841" y="3951016"/>
            <a:ext cx="2082838" cy="594312"/>
          </a:xfrm>
          <a:prstGeom prst="roundRect">
            <a:avLst>
              <a:gd name="adj" fmla="val 3147"/>
            </a:avLst>
          </a:prstGeom>
          <a:solidFill>
            <a:srgbClr val="D95D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Create a payload using </a:t>
            </a:r>
            <a:r>
              <a:rPr lang="en-GB" sz="1400" dirty="0" err="1"/>
              <a:t>msfvenom</a:t>
            </a:r>
            <a:endParaRPr lang="en-US" sz="1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A51E017-DC2D-35B6-8F49-5DCD9009054B}"/>
              </a:ext>
            </a:extLst>
          </p:cNvPr>
          <p:cNvSpPr/>
          <p:nvPr/>
        </p:nvSpPr>
        <p:spPr>
          <a:xfrm>
            <a:off x="11040261" y="4910366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S-DC</a:t>
            </a:r>
            <a:endParaRPr lang="en-US" sz="1400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C71F827-299A-E984-2693-F8D86FFA7A12}"/>
              </a:ext>
            </a:extLst>
          </p:cNvPr>
          <p:cNvCxnSpPr>
            <a:cxnSpLocks/>
          </p:cNvCxnSpPr>
          <p:nvPr/>
        </p:nvCxnSpPr>
        <p:spPr>
          <a:xfrm flipV="1">
            <a:off x="10399375" y="5144679"/>
            <a:ext cx="589542" cy="2764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16CC3C6-CC01-5BFA-3204-3969C1181AFC}"/>
              </a:ext>
            </a:extLst>
          </p:cNvPr>
          <p:cNvSpPr/>
          <p:nvPr/>
        </p:nvSpPr>
        <p:spPr>
          <a:xfrm>
            <a:off x="11066846" y="6041895"/>
            <a:ext cx="883510" cy="4686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ClientS1</a:t>
            </a:r>
            <a:endParaRPr lang="en-US" sz="1400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72E171C-5F0F-2EB0-CF94-2CABBE1B587B}"/>
              </a:ext>
            </a:extLst>
          </p:cNvPr>
          <p:cNvCxnSpPr>
            <a:cxnSpLocks/>
            <a:stCxn id="24" idx="3"/>
            <a:endCxn id="15" idx="1"/>
          </p:cNvCxnSpPr>
          <p:nvPr/>
        </p:nvCxnSpPr>
        <p:spPr>
          <a:xfrm flipV="1">
            <a:off x="10440476" y="6276208"/>
            <a:ext cx="626370" cy="4853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9054C5D5-2901-6B8E-DDB7-1C56D516AD63}"/>
              </a:ext>
            </a:extLst>
          </p:cNvPr>
          <p:cNvSpPr/>
          <p:nvPr/>
        </p:nvSpPr>
        <p:spPr>
          <a:xfrm>
            <a:off x="1391120" y="3951016"/>
            <a:ext cx="2125305" cy="640792"/>
          </a:xfrm>
          <a:prstGeom prst="roundRect">
            <a:avLst>
              <a:gd name="adj" fmla="val 3147"/>
            </a:avLst>
          </a:prstGeom>
          <a:solidFill>
            <a:srgbClr val="D95D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Deliver payload to windows using </a:t>
            </a:r>
            <a:r>
              <a:rPr lang="en-GB" sz="1400" dirty="0" err="1"/>
              <a:t>smbclient</a:t>
            </a:r>
            <a:endParaRPr lang="en-US" sz="1400" dirty="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CFF1413B-2775-E1AB-6DD3-C1365238BA5A}"/>
              </a:ext>
            </a:extLst>
          </p:cNvPr>
          <p:cNvSpPr/>
          <p:nvPr/>
        </p:nvSpPr>
        <p:spPr>
          <a:xfrm>
            <a:off x="252037" y="4111604"/>
            <a:ext cx="673446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Pass</a:t>
            </a:r>
            <a:endParaRPr lang="en-US" sz="1400" dirty="0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524CD59C-8A9D-86F6-362F-BBB5A33B90DC}"/>
              </a:ext>
            </a:extLst>
          </p:cNvPr>
          <p:cNvSpPr/>
          <p:nvPr/>
        </p:nvSpPr>
        <p:spPr>
          <a:xfrm flipH="1">
            <a:off x="3746350" y="4896480"/>
            <a:ext cx="2022107" cy="821585"/>
          </a:xfrm>
          <a:prstGeom prst="roundRect">
            <a:avLst>
              <a:gd name="adj" fmla="val 3147"/>
            </a:avLst>
          </a:prstGeom>
          <a:solidFill>
            <a:srgbClr val="EF161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use of evil-</a:t>
            </a:r>
            <a:r>
              <a:rPr lang="en-GB" sz="1400" dirty="0" err="1"/>
              <a:t>winrm</a:t>
            </a:r>
            <a:endParaRPr lang="en-GB" sz="1400" dirty="0"/>
          </a:p>
          <a:p>
            <a:pPr algn="ctr"/>
            <a:r>
              <a:rPr lang="en-US" sz="1400" dirty="0"/>
              <a:t>-</a:t>
            </a:r>
            <a:r>
              <a:rPr lang="en-US" sz="1400" dirty="0" err="1"/>
              <a:t>i</a:t>
            </a:r>
            <a:r>
              <a:rPr lang="en-US" sz="1400" dirty="0"/>
              <a:t> (</a:t>
            </a:r>
            <a:r>
              <a:rPr lang="en-US" sz="1400" dirty="0" err="1"/>
              <a:t>ip</a:t>
            </a:r>
            <a:r>
              <a:rPr lang="en-US" sz="1400" dirty="0"/>
              <a:t>) –u (username) –p (password)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C3B8F4B4-FF6E-EE80-D70C-806BB429573E}"/>
              </a:ext>
            </a:extLst>
          </p:cNvPr>
          <p:cNvSpPr/>
          <p:nvPr/>
        </p:nvSpPr>
        <p:spPr>
          <a:xfrm flipH="1">
            <a:off x="1391120" y="4858639"/>
            <a:ext cx="2063899" cy="859429"/>
          </a:xfrm>
          <a:prstGeom prst="roundRect">
            <a:avLst>
              <a:gd name="adj" fmla="val 3147"/>
            </a:avLst>
          </a:prstGeom>
          <a:solidFill>
            <a:srgbClr val="EF161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query autologon registry and gained plain-text password credential</a:t>
            </a:r>
            <a:endParaRPr lang="en-US" sz="1400" dirty="0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34F14D44-7DF4-FB57-F26A-93B3707E6618}"/>
              </a:ext>
            </a:extLst>
          </p:cNvPr>
          <p:cNvSpPr/>
          <p:nvPr/>
        </p:nvSpPr>
        <p:spPr>
          <a:xfrm>
            <a:off x="241695" y="5158502"/>
            <a:ext cx="673446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Pass</a:t>
            </a:r>
            <a:endParaRPr lang="en-US" sz="1400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ED268B77-E099-FD9A-AF5A-08BFAE981740}"/>
              </a:ext>
            </a:extLst>
          </p:cNvPr>
          <p:cNvSpPr/>
          <p:nvPr/>
        </p:nvSpPr>
        <p:spPr>
          <a:xfrm>
            <a:off x="3776007" y="5936997"/>
            <a:ext cx="1992719" cy="757170"/>
          </a:xfrm>
          <a:prstGeom prst="roundRect">
            <a:avLst>
              <a:gd name="adj" fmla="val 3147"/>
            </a:avLst>
          </a:prstGeom>
          <a:solidFill>
            <a:srgbClr val="850C0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evil-</a:t>
            </a:r>
            <a:r>
              <a:rPr lang="en-GB" sz="1400" dirty="0" err="1"/>
              <a:t>winrm</a:t>
            </a:r>
            <a:br>
              <a:rPr lang="en-GB" sz="1400" dirty="0"/>
            </a:br>
            <a:r>
              <a:rPr lang="en-US" sz="1400" dirty="0"/>
              <a:t>-</a:t>
            </a:r>
            <a:r>
              <a:rPr lang="en-US" sz="1400" dirty="0" err="1"/>
              <a:t>i</a:t>
            </a:r>
            <a:r>
              <a:rPr lang="en-US" sz="1400" dirty="0"/>
              <a:t> (</a:t>
            </a:r>
            <a:r>
              <a:rPr lang="en-US" sz="1400" dirty="0" err="1"/>
              <a:t>ip</a:t>
            </a:r>
            <a:r>
              <a:rPr lang="en-US" sz="1400" dirty="0"/>
              <a:t>) –u (username) –p (password)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E7FAD1C0-6E03-3F66-D044-067483CE2722}"/>
              </a:ext>
            </a:extLst>
          </p:cNvPr>
          <p:cNvSpPr/>
          <p:nvPr/>
        </p:nvSpPr>
        <p:spPr>
          <a:xfrm>
            <a:off x="1400595" y="5936997"/>
            <a:ext cx="1992719" cy="757170"/>
          </a:xfrm>
          <a:prstGeom prst="roundRect">
            <a:avLst>
              <a:gd name="adj" fmla="val 3147"/>
            </a:avLst>
          </a:prstGeom>
          <a:solidFill>
            <a:srgbClr val="850C0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deliver .3mf file to ClientS1 and it is executed</a:t>
            </a:r>
            <a:endParaRPr lang="en-US" sz="1400" dirty="0"/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89E40D7B-38AB-182E-CDCD-E708DF9404EF}"/>
              </a:ext>
            </a:extLst>
          </p:cNvPr>
          <p:cNvSpPr/>
          <p:nvPr/>
        </p:nvSpPr>
        <p:spPr>
          <a:xfrm>
            <a:off x="237602" y="6179014"/>
            <a:ext cx="673446" cy="273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Pass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266612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335CF-5478-6D1F-D6EE-0A42F218F5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D1BD591-1C57-B445-E47B-EE50F1E4BC34}"/>
              </a:ext>
            </a:extLst>
          </p:cNvPr>
          <p:cNvSpPr/>
          <p:nvPr/>
        </p:nvSpPr>
        <p:spPr>
          <a:xfrm>
            <a:off x="283464" y="146304"/>
            <a:ext cx="11603736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Implementing Security Measures</a:t>
            </a:r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9AB3947-6085-DA1D-92FC-9BC7B55CBA17}"/>
              </a:ext>
            </a:extLst>
          </p:cNvPr>
          <p:cNvSpPr/>
          <p:nvPr/>
        </p:nvSpPr>
        <p:spPr>
          <a:xfrm>
            <a:off x="283464" y="941832"/>
            <a:ext cx="11603736" cy="5641848"/>
          </a:xfrm>
          <a:prstGeom prst="roundRect">
            <a:avLst>
              <a:gd name="adj" fmla="val 4349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ICMP Information Disclosure – Blocking ICMP Timestamp 13 Request for All Profiles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Windows 22H2 – Windows Check For Updates or Pull Hotfixes to latest KB listed on Microsoft Support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Chargen UDP/19 –Blocking all open UDP/TCP ports preventing DOS attacks. service.msc block Simple TCP/IP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Registry Edit – EnableCertPaddingCheck to value 1 and enable device guard using group policy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Auto Logon Credentials Stored – Delete DefaultPassword Credentials and disable autologon by value set 0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Paint3D – Post Compromise Application . Uninstall App due to not be needed in a client-based machine</a:t>
            </a:r>
          </a:p>
        </p:txBody>
      </p:sp>
    </p:spTree>
    <p:extLst>
      <p:ext uri="{BB962C8B-B14F-4D97-AF65-F5344CB8AC3E}">
        <p14:creationId xmlns:p14="http://schemas.microsoft.com/office/powerpoint/2010/main" val="13079503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Custom 1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0070C0"/>
      </a:accent1>
      <a:accent2>
        <a:srgbClr val="00B0F0"/>
      </a:accent2>
      <a:accent3>
        <a:srgbClr val="3BBC9D"/>
      </a:accent3>
      <a:accent4>
        <a:srgbClr val="97AF75"/>
      </a:accent4>
      <a:accent5>
        <a:srgbClr val="6BA841"/>
      </a:accent5>
      <a:accent6>
        <a:srgbClr val="79AE90"/>
      </a:accent6>
      <a:hlink>
        <a:srgbClr val="85E4A6"/>
      </a:hlink>
      <a:folHlink>
        <a:srgbClr val="BDF3D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1609</TotalTime>
  <Words>663</Words>
  <Application>Microsoft Office PowerPoint</Application>
  <PresentationFormat>Widescreen</PresentationFormat>
  <Paragraphs>127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Calisto MT</vt:lpstr>
      <vt:lpstr>Wingdings 2</vt:lpstr>
      <vt:lpstr>Slate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Ataur Rahman (2319106)</dc:creator>
  <cp:lastModifiedBy>Ataur Rahman (2319106)</cp:lastModifiedBy>
  <cp:revision>11</cp:revision>
  <dcterms:created xsi:type="dcterms:W3CDTF">2026-01-09T17:16:19Z</dcterms:created>
  <dcterms:modified xsi:type="dcterms:W3CDTF">2026-01-12T02:17:23Z</dcterms:modified>
</cp:coreProperties>
</file>