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9391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 /><Relationship Id="rId1" Type="http://schemas.openxmlformats.org/officeDocument/2006/relationships/slideLayout" Target="../slideLayouts/slideLayout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822960" y="640080"/>
            <a:ext cx="10515600" cy="457200"/>
          </a:xfrm>
          <a:prstGeom prst="rect">
            <a:avLst/>
          </a:prstGeom>
          <a:noFill/>
          <a:ln/>
        </p:spPr>
        <p:txBody>
          <a:bodyPr wrap="square" lIns="0" tIns="0" rIns="0" bIns="0" rtlCol="0" anchor="ctr"/>
          <a:lstStyle/>
          <a:p>
            <a:pPr marL="0" indent="0">
              <a:buNone/>
            </a:pPr>
            <a:r>
              <a:rPr lang="en-US" sz="1800" b="1" kern="0" spc="200" dirty="0">
                <a:solidFill>
                  <a:srgbClr val="CADCFC"/>
                </a:solidFill>
                <a:latin typeface="Arial" pitchFamily="34" charset="0"/>
                <a:ea typeface="Arial" pitchFamily="34" charset="-122"/>
                <a:cs typeface="Arial" pitchFamily="34" charset="-120"/>
              </a:rPr>
              <a:t>QUALITY ASSURANCE AND SERVICE IMPROVEMENTS</a:t>
            </a:r>
            <a:endParaRPr lang="en-US" sz="1800" dirty="0"/>
          </a:p>
        </p:txBody>
      </p:sp>
      <p:sp>
        <p:nvSpPr>
          <p:cNvPr id="3" name="Text 1"/>
          <p:cNvSpPr/>
          <p:nvPr/>
        </p:nvSpPr>
        <p:spPr>
          <a:xfrm>
            <a:off x="822960" y="1737360"/>
            <a:ext cx="10515600" cy="1737360"/>
          </a:xfrm>
          <a:prstGeom prst="rect">
            <a:avLst/>
          </a:prstGeom>
          <a:noFill/>
          <a:ln/>
        </p:spPr>
        <p:txBody>
          <a:bodyPr wrap="square" lIns="0" tIns="0" rIns="0" bIns="0" rtlCol="0" anchor="ctr"/>
          <a:lstStyle/>
          <a:p>
            <a:pPr marL="0" indent="0">
              <a:lnSpc>
                <a:spcPts val="6000"/>
              </a:lnSpc>
              <a:buNone/>
            </a:pPr>
            <a:r>
              <a:rPr lang="en-US" sz="4000" b="1" dirty="0">
                <a:solidFill>
                  <a:srgbClr val="FFFFFF"/>
                </a:solidFill>
                <a:latin typeface="Arial" pitchFamily="34" charset="0"/>
                <a:ea typeface="Arial" pitchFamily="34" charset="-122"/>
                <a:cs typeface="Arial" pitchFamily="34" charset="-120"/>
              </a:rPr>
              <a:t>The Shrewsbury and Telford Maternity Scandal</a:t>
            </a:r>
            <a:endParaRPr lang="en-US" sz="4000" dirty="0"/>
          </a:p>
        </p:txBody>
      </p:sp>
      <p:sp>
        <p:nvSpPr>
          <p:cNvPr id="4" name="Text 2"/>
          <p:cNvSpPr/>
          <p:nvPr/>
        </p:nvSpPr>
        <p:spPr>
          <a:xfrm>
            <a:off x="822960" y="3566160"/>
            <a:ext cx="10515600" cy="822960"/>
          </a:xfrm>
          <a:prstGeom prst="rect">
            <a:avLst/>
          </a:prstGeom>
          <a:noFill/>
          <a:ln/>
        </p:spPr>
        <p:txBody>
          <a:bodyPr wrap="square" lIns="0" tIns="0" rIns="0" bIns="0" rtlCol="0" anchor="ctr"/>
          <a:lstStyle/>
          <a:p>
            <a:pPr marL="0" indent="0">
              <a:lnSpc>
                <a:spcPts val="3000"/>
              </a:lnSpc>
              <a:buNone/>
            </a:pPr>
            <a:r>
              <a:rPr lang="en-US" sz="2000" i="1" dirty="0">
                <a:solidFill>
                  <a:srgbClr val="CADCFC"/>
                </a:solidFill>
                <a:latin typeface="Arial" pitchFamily="34" charset="0"/>
                <a:ea typeface="Arial" pitchFamily="34" charset="-122"/>
                <a:cs typeface="Arial" pitchFamily="34" charset="-120"/>
              </a:rPr>
              <a:t>Examining root causes and policy failures in NHS maternity safety through Root Cause Analysis</a:t>
            </a:r>
            <a:endParaRPr lang="en-US" sz="2000" dirty="0"/>
          </a:p>
        </p:txBody>
      </p:sp>
      <p:sp>
        <p:nvSpPr>
          <p:cNvPr id="5" name="Shape 3"/>
          <p:cNvSpPr/>
          <p:nvPr/>
        </p:nvSpPr>
        <p:spPr>
          <a:xfrm>
            <a:off x="822960" y="4434840"/>
            <a:ext cx="2926080" cy="0"/>
          </a:xfrm>
          <a:prstGeom prst="line">
            <a:avLst/>
          </a:prstGeom>
          <a:noFill/>
          <a:ln w="38100">
            <a:solidFill>
              <a:srgbClr val="6D2E46"/>
            </a:solidFill>
            <a:prstDash val="solid"/>
          </a:ln>
        </p:spPr>
        <p:txBody>
          <a:bodyPr/>
          <a:lstStyle/>
          <a:p>
            <a:endParaRPr lang="en-GB"/>
          </a:p>
        </p:txBody>
      </p:sp>
      <p:sp>
        <p:nvSpPr>
          <p:cNvPr id="6" name="Text 4"/>
          <p:cNvSpPr/>
          <p:nvPr/>
        </p:nvSpPr>
        <p:spPr>
          <a:xfrm>
            <a:off x="822960" y="4709160"/>
            <a:ext cx="10515600" cy="1920240"/>
          </a:xfrm>
          <a:prstGeom prst="rect">
            <a:avLst/>
          </a:prstGeom>
          <a:noFill/>
          <a:ln/>
        </p:spPr>
        <p:txBody>
          <a:bodyPr wrap="square" lIns="0" tIns="0" rIns="0" bIns="0" rtlCol="0" anchor="ctr"/>
          <a:lstStyle/>
          <a:p>
            <a:pPr marL="0" indent="0">
              <a:lnSpc>
                <a:spcPts val="2700"/>
              </a:lnSpc>
              <a:buNone/>
            </a:pPr>
            <a:r>
              <a:rPr lang="en-US" sz="1800" b="1" dirty="0">
                <a:solidFill>
                  <a:srgbClr val="CADCFC"/>
                </a:solidFill>
                <a:latin typeface="Arial" pitchFamily="34" charset="0"/>
                <a:ea typeface="Arial" pitchFamily="34" charset="-122"/>
                <a:cs typeface="Arial" pitchFamily="34" charset="-120"/>
              </a:rPr>
              <a:t>Module: LCHS7006, Quality Assurance and Service Improvements</a:t>
            </a:r>
            <a:r>
              <a:rPr lang="en-US" sz="1800" dirty="0">
                <a:solidFill>
                  <a:srgbClr val="CADCFC"/>
                </a:solidFill>
                <a:latin typeface="Arial" pitchFamily="34" charset="0"/>
                <a:ea typeface="Arial" pitchFamily="34" charset="-122"/>
                <a:cs typeface="Arial" pitchFamily="34" charset="-120"/>
              </a:rPr>
              <a:t>
Lecturer: Dilhara Mampitiya / Christopher Mafuva
Student Name: MD Motiur Rahman
Student Number: 2518275</a:t>
            </a:r>
            <a:endParaRPr lang="en-US"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Presentation Overview</a:t>
            </a:r>
            <a:endParaRPr lang="en-US" sz="3000" dirty="0"/>
          </a:p>
        </p:txBody>
      </p:sp>
      <p:sp>
        <p:nvSpPr>
          <p:cNvPr id="3" name="Shape 1"/>
          <p:cNvSpPr/>
          <p:nvPr/>
        </p:nvSpPr>
        <p:spPr>
          <a:xfrm>
            <a:off x="548640" y="1371600"/>
            <a:ext cx="502920" cy="502920"/>
          </a:xfrm>
          <a:prstGeom prst="ellipse">
            <a:avLst/>
          </a:prstGeom>
          <a:solidFill>
            <a:srgbClr val="1E2761"/>
          </a:solidFill>
          <a:ln/>
        </p:spPr>
        <p:txBody>
          <a:bodyPr/>
          <a:lstStyle/>
          <a:p>
            <a:endParaRPr lang="en-GB"/>
          </a:p>
        </p:txBody>
      </p:sp>
      <p:sp>
        <p:nvSpPr>
          <p:cNvPr id="4" name="Text 2"/>
          <p:cNvSpPr/>
          <p:nvPr/>
        </p:nvSpPr>
        <p:spPr>
          <a:xfrm>
            <a:off x="548640" y="137160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01</a:t>
            </a:r>
            <a:endParaRPr lang="en-US" sz="1800" dirty="0"/>
          </a:p>
        </p:txBody>
      </p:sp>
      <p:sp>
        <p:nvSpPr>
          <p:cNvPr id="5" name="Text 3"/>
          <p:cNvSpPr/>
          <p:nvPr/>
        </p:nvSpPr>
        <p:spPr>
          <a:xfrm>
            <a:off x="1234440" y="1316736"/>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Case study introduction</a:t>
            </a:r>
            <a:endParaRPr lang="en-US" sz="1800" dirty="0"/>
          </a:p>
        </p:txBody>
      </p:sp>
      <p:sp>
        <p:nvSpPr>
          <p:cNvPr id="6" name="Text 4"/>
          <p:cNvSpPr/>
          <p:nvPr/>
        </p:nvSpPr>
        <p:spPr>
          <a:xfrm>
            <a:off x="5577840" y="1316736"/>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Shrewsbury and Telford Hospital NHS Trust maternity scandal</a:t>
            </a:r>
            <a:endParaRPr lang="en-US" sz="1800" dirty="0"/>
          </a:p>
        </p:txBody>
      </p:sp>
      <p:sp>
        <p:nvSpPr>
          <p:cNvPr id="7" name="Shape 5"/>
          <p:cNvSpPr/>
          <p:nvPr/>
        </p:nvSpPr>
        <p:spPr>
          <a:xfrm>
            <a:off x="548640" y="2212848"/>
            <a:ext cx="502920" cy="502920"/>
          </a:xfrm>
          <a:prstGeom prst="ellipse">
            <a:avLst/>
          </a:prstGeom>
          <a:solidFill>
            <a:srgbClr val="1E2761"/>
          </a:solidFill>
          <a:ln/>
        </p:spPr>
        <p:txBody>
          <a:bodyPr/>
          <a:lstStyle/>
          <a:p>
            <a:endParaRPr lang="en-GB"/>
          </a:p>
        </p:txBody>
      </p:sp>
      <p:sp>
        <p:nvSpPr>
          <p:cNvPr id="8" name="Text 6"/>
          <p:cNvSpPr/>
          <p:nvPr/>
        </p:nvSpPr>
        <p:spPr>
          <a:xfrm>
            <a:off x="548640" y="2212848"/>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02</a:t>
            </a:r>
            <a:endParaRPr lang="en-US" sz="1800" dirty="0"/>
          </a:p>
        </p:txBody>
      </p:sp>
      <p:sp>
        <p:nvSpPr>
          <p:cNvPr id="9" name="Text 7"/>
          <p:cNvSpPr/>
          <p:nvPr/>
        </p:nvSpPr>
        <p:spPr>
          <a:xfrm>
            <a:off x="1234440" y="2157984"/>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Systems-based safety model</a:t>
            </a:r>
            <a:endParaRPr lang="en-US" sz="1800" dirty="0"/>
          </a:p>
        </p:txBody>
      </p:sp>
      <p:sp>
        <p:nvSpPr>
          <p:cNvPr id="10" name="Text 8"/>
          <p:cNvSpPr/>
          <p:nvPr/>
        </p:nvSpPr>
        <p:spPr>
          <a:xfrm>
            <a:off x="5577840" y="2157984"/>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Applying the Swiss Cheese Model of organisational accidents</a:t>
            </a:r>
            <a:endParaRPr lang="en-US" sz="1800" dirty="0"/>
          </a:p>
        </p:txBody>
      </p:sp>
      <p:sp>
        <p:nvSpPr>
          <p:cNvPr id="11" name="Shape 9"/>
          <p:cNvSpPr/>
          <p:nvPr/>
        </p:nvSpPr>
        <p:spPr>
          <a:xfrm>
            <a:off x="548640" y="3054096"/>
            <a:ext cx="502920" cy="502920"/>
          </a:xfrm>
          <a:prstGeom prst="ellipse">
            <a:avLst/>
          </a:prstGeom>
          <a:solidFill>
            <a:srgbClr val="1E2761"/>
          </a:solidFill>
          <a:ln/>
        </p:spPr>
        <p:txBody>
          <a:bodyPr/>
          <a:lstStyle/>
          <a:p>
            <a:endParaRPr lang="en-GB"/>
          </a:p>
        </p:txBody>
      </p:sp>
      <p:sp>
        <p:nvSpPr>
          <p:cNvPr id="12" name="Text 10"/>
          <p:cNvSpPr/>
          <p:nvPr/>
        </p:nvSpPr>
        <p:spPr>
          <a:xfrm>
            <a:off x="548640" y="3054096"/>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03</a:t>
            </a:r>
            <a:endParaRPr lang="en-US" sz="1800" dirty="0"/>
          </a:p>
        </p:txBody>
      </p:sp>
      <p:sp>
        <p:nvSpPr>
          <p:cNvPr id="13" name="Text 11"/>
          <p:cNvSpPr/>
          <p:nvPr/>
        </p:nvSpPr>
        <p:spPr>
          <a:xfrm>
            <a:off x="1234440" y="2999232"/>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Root Cause Analysis</a:t>
            </a:r>
            <a:endParaRPr lang="en-US" sz="1800" dirty="0"/>
          </a:p>
        </p:txBody>
      </p:sp>
      <p:sp>
        <p:nvSpPr>
          <p:cNvPr id="14" name="Text 12"/>
          <p:cNvSpPr/>
          <p:nvPr/>
        </p:nvSpPr>
        <p:spPr>
          <a:xfrm>
            <a:off x="5577840" y="2999232"/>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In-depth application of RCA to identify underlying causes</a:t>
            </a:r>
            <a:endParaRPr lang="en-US" sz="1800" dirty="0"/>
          </a:p>
        </p:txBody>
      </p:sp>
      <p:sp>
        <p:nvSpPr>
          <p:cNvPr id="15" name="Shape 13"/>
          <p:cNvSpPr/>
          <p:nvPr/>
        </p:nvSpPr>
        <p:spPr>
          <a:xfrm>
            <a:off x="548640" y="3895344"/>
            <a:ext cx="502920" cy="502920"/>
          </a:xfrm>
          <a:prstGeom prst="ellipse">
            <a:avLst/>
          </a:prstGeom>
          <a:solidFill>
            <a:srgbClr val="1E2761"/>
          </a:solidFill>
          <a:ln/>
        </p:spPr>
        <p:txBody>
          <a:bodyPr/>
          <a:lstStyle/>
          <a:p>
            <a:endParaRPr lang="en-GB"/>
          </a:p>
        </p:txBody>
      </p:sp>
      <p:sp>
        <p:nvSpPr>
          <p:cNvPr id="16" name="Text 14"/>
          <p:cNvSpPr/>
          <p:nvPr/>
        </p:nvSpPr>
        <p:spPr>
          <a:xfrm>
            <a:off x="548640" y="3895344"/>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04</a:t>
            </a:r>
            <a:endParaRPr lang="en-US" sz="1800" dirty="0"/>
          </a:p>
        </p:txBody>
      </p:sp>
      <p:sp>
        <p:nvSpPr>
          <p:cNvPr id="17" name="Text 15"/>
          <p:cNvSpPr/>
          <p:nvPr/>
        </p:nvSpPr>
        <p:spPr>
          <a:xfrm>
            <a:off x="1234440" y="3840480"/>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Policy issues</a:t>
            </a:r>
            <a:endParaRPr lang="en-US" sz="1800" dirty="0"/>
          </a:p>
        </p:txBody>
      </p:sp>
      <p:sp>
        <p:nvSpPr>
          <p:cNvPr id="18" name="Text 16"/>
          <p:cNvSpPr/>
          <p:nvPr/>
        </p:nvSpPr>
        <p:spPr>
          <a:xfrm>
            <a:off x="5577840" y="3840480"/>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National policy failures and their influence on service delivery</a:t>
            </a:r>
            <a:endParaRPr lang="en-US" sz="1800" dirty="0"/>
          </a:p>
        </p:txBody>
      </p:sp>
      <p:sp>
        <p:nvSpPr>
          <p:cNvPr id="19" name="Shape 17"/>
          <p:cNvSpPr/>
          <p:nvPr/>
        </p:nvSpPr>
        <p:spPr>
          <a:xfrm>
            <a:off x="548640" y="4736592"/>
            <a:ext cx="502920" cy="502920"/>
          </a:xfrm>
          <a:prstGeom prst="ellipse">
            <a:avLst/>
          </a:prstGeom>
          <a:solidFill>
            <a:srgbClr val="1E2761"/>
          </a:solidFill>
          <a:ln/>
        </p:spPr>
        <p:txBody>
          <a:bodyPr/>
          <a:lstStyle/>
          <a:p>
            <a:endParaRPr lang="en-GB"/>
          </a:p>
        </p:txBody>
      </p:sp>
      <p:sp>
        <p:nvSpPr>
          <p:cNvPr id="20" name="Text 18"/>
          <p:cNvSpPr/>
          <p:nvPr/>
        </p:nvSpPr>
        <p:spPr>
          <a:xfrm>
            <a:off x="548640" y="4736592"/>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05</a:t>
            </a:r>
            <a:endParaRPr lang="en-US" sz="1800" dirty="0"/>
          </a:p>
        </p:txBody>
      </p:sp>
      <p:sp>
        <p:nvSpPr>
          <p:cNvPr id="21" name="Text 19"/>
          <p:cNvSpPr/>
          <p:nvPr/>
        </p:nvSpPr>
        <p:spPr>
          <a:xfrm>
            <a:off x="1234440" y="4681728"/>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Impact</a:t>
            </a:r>
            <a:endParaRPr lang="en-US" sz="1800" dirty="0"/>
          </a:p>
        </p:txBody>
      </p:sp>
      <p:sp>
        <p:nvSpPr>
          <p:cNvPr id="22" name="Text 20"/>
          <p:cNvSpPr/>
          <p:nvPr/>
        </p:nvSpPr>
        <p:spPr>
          <a:xfrm>
            <a:off x="5577840" y="4681728"/>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Consequences for quality, efficiency and equity of care</a:t>
            </a:r>
            <a:endParaRPr lang="en-US" sz="1800" dirty="0"/>
          </a:p>
        </p:txBody>
      </p:sp>
      <p:sp>
        <p:nvSpPr>
          <p:cNvPr id="23" name="Shape 21"/>
          <p:cNvSpPr/>
          <p:nvPr/>
        </p:nvSpPr>
        <p:spPr>
          <a:xfrm>
            <a:off x="548640" y="5577840"/>
            <a:ext cx="502920" cy="502920"/>
          </a:xfrm>
          <a:prstGeom prst="ellipse">
            <a:avLst/>
          </a:prstGeom>
          <a:solidFill>
            <a:srgbClr val="1E2761"/>
          </a:solidFill>
          <a:ln/>
        </p:spPr>
        <p:txBody>
          <a:bodyPr/>
          <a:lstStyle/>
          <a:p>
            <a:endParaRPr lang="en-GB"/>
          </a:p>
        </p:txBody>
      </p:sp>
      <p:sp>
        <p:nvSpPr>
          <p:cNvPr id="24" name="Text 22"/>
          <p:cNvSpPr/>
          <p:nvPr/>
        </p:nvSpPr>
        <p:spPr>
          <a:xfrm>
            <a:off x="548640" y="5577840"/>
            <a:ext cx="502920" cy="50292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06</a:t>
            </a:r>
            <a:endParaRPr lang="en-US" sz="1800" dirty="0"/>
          </a:p>
        </p:txBody>
      </p:sp>
      <p:sp>
        <p:nvSpPr>
          <p:cNvPr id="25" name="Text 23"/>
          <p:cNvSpPr/>
          <p:nvPr/>
        </p:nvSpPr>
        <p:spPr>
          <a:xfrm>
            <a:off x="1234440" y="5522976"/>
            <a:ext cx="4206240" cy="594360"/>
          </a:xfrm>
          <a:prstGeom prst="rect">
            <a:avLst/>
          </a:prstGeom>
          <a:noFill/>
          <a:ln/>
        </p:spPr>
        <p:txBody>
          <a:bodyPr wrap="square" lIns="0" tIns="0" rIns="0" bIns="0" rtlCol="0" anchor="ctr"/>
          <a:lstStyle/>
          <a:p>
            <a:pPr marL="0" indent="0">
              <a:buNone/>
            </a:pPr>
            <a:r>
              <a:rPr lang="en-US" sz="1800" b="1" dirty="0">
                <a:solidFill>
                  <a:srgbClr val="232833"/>
                </a:solidFill>
                <a:latin typeface="Arial" pitchFamily="34" charset="0"/>
                <a:ea typeface="Arial" pitchFamily="34" charset="-122"/>
                <a:cs typeface="Arial" pitchFamily="34" charset="-120"/>
              </a:rPr>
              <a:t>Looking ahead</a:t>
            </a:r>
            <a:endParaRPr lang="en-US" sz="1800" dirty="0"/>
          </a:p>
        </p:txBody>
      </p:sp>
      <p:sp>
        <p:nvSpPr>
          <p:cNvPr id="26" name="Text 24"/>
          <p:cNvSpPr/>
          <p:nvPr/>
        </p:nvSpPr>
        <p:spPr>
          <a:xfrm>
            <a:off x="5577840" y="5522976"/>
            <a:ext cx="603504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Structure of the forthcoming Component 2 report</a:t>
            </a:r>
            <a:endParaRPr lang="en-US" sz="1800" dirty="0"/>
          </a:p>
        </p:txBody>
      </p:sp>
      <p:sp>
        <p:nvSpPr>
          <p:cNvPr id="27" name="Text 25"/>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2</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Why Quality Assurance Matters</a:t>
            </a:r>
            <a:endParaRPr lang="en-US" sz="3000" dirty="0"/>
          </a:p>
        </p:txBody>
      </p:sp>
      <p:sp>
        <p:nvSpPr>
          <p:cNvPr id="3" name="Shape 1"/>
          <p:cNvSpPr/>
          <p:nvPr/>
        </p:nvSpPr>
        <p:spPr>
          <a:xfrm>
            <a:off x="548640" y="1280160"/>
            <a:ext cx="11109960" cy="2331720"/>
          </a:xfrm>
          <a:prstGeom prst="rect">
            <a:avLst/>
          </a:prstGeom>
          <a:solidFill>
            <a:srgbClr val="FFFFFF"/>
          </a:solidFill>
          <a:ln/>
        </p:spPr>
        <p:txBody>
          <a:bodyPr/>
          <a:lstStyle/>
          <a:p>
            <a:endParaRPr lang="en-GB"/>
          </a:p>
        </p:txBody>
      </p:sp>
      <p:sp>
        <p:nvSpPr>
          <p:cNvPr id="4" name="Text 2"/>
          <p:cNvSpPr/>
          <p:nvPr/>
        </p:nvSpPr>
        <p:spPr>
          <a:xfrm>
            <a:off x="822960" y="1463040"/>
            <a:ext cx="10561320" cy="201168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Quality assurance (QA) is the systematic process by which health and social care organisations monitor, evaluate and improve the safety and effectiveness of care. Quality itself is often judged across structure, process and outcome (Donabedian, 1988). When QA systems fail, harm is rarely caused by one clinician. It usually results from breakdowns across governance, leadership, staffing and culture.</a:t>
            </a:r>
            <a:endParaRPr lang="en-US" sz="1800" dirty="0"/>
          </a:p>
        </p:txBody>
      </p:sp>
      <p:sp>
        <p:nvSpPr>
          <p:cNvPr id="5" name="Text 3"/>
          <p:cNvSpPr/>
          <p:nvPr/>
        </p:nvSpPr>
        <p:spPr>
          <a:xfrm>
            <a:off x="548640" y="3840480"/>
            <a:ext cx="6492240" cy="237744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This presentation examines the Shrewsbury and Telford Hospital NHS Trust (SaTH) maternity scandal as a case study of catastrophic QA failure spanning over two decades.</a:t>
            </a:r>
            <a:endParaRPr lang="en-US" sz="1800" dirty="0"/>
          </a:p>
        </p:txBody>
      </p:sp>
      <p:sp>
        <p:nvSpPr>
          <p:cNvPr id="6" name="Shape 4"/>
          <p:cNvSpPr/>
          <p:nvPr/>
        </p:nvSpPr>
        <p:spPr>
          <a:xfrm>
            <a:off x="7269480" y="3840480"/>
            <a:ext cx="4389120" cy="2514600"/>
          </a:xfrm>
          <a:prstGeom prst="rect">
            <a:avLst/>
          </a:prstGeom>
          <a:solidFill>
            <a:srgbClr val="1E2761"/>
          </a:solidFill>
          <a:ln/>
        </p:spPr>
        <p:txBody>
          <a:bodyPr/>
          <a:lstStyle/>
          <a:p>
            <a:endParaRPr lang="en-GB"/>
          </a:p>
        </p:txBody>
      </p:sp>
      <p:sp>
        <p:nvSpPr>
          <p:cNvPr id="7" name="Text 5"/>
          <p:cNvSpPr/>
          <p:nvPr/>
        </p:nvSpPr>
        <p:spPr>
          <a:xfrm>
            <a:off x="7498080" y="3977640"/>
            <a:ext cx="3931920" cy="640080"/>
          </a:xfrm>
          <a:prstGeom prst="rect">
            <a:avLst/>
          </a:prstGeom>
          <a:noFill/>
          <a:ln/>
        </p:spPr>
        <p:txBody>
          <a:bodyPr wrap="square" lIns="0" tIns="0" rIns="0" bIns="0" rtlCol="0" anchor="ctr"/>
          <a:lstStyle/>
          <a:p>
            <a:pPr marL="0" indent="0">
              <a:buNone/>
            </a:pPr>
            <a:r>
              <a:rPr lang="en-US" sz="3400" b="1" dirty="0">
                <a:solidFill>
                  <a:srgbClr val="FFFFFF"/>
                </a:solidFill>
                <a:latin typeface="Arial" pitchFamily="34" charset="0"/>
                <a:ea typeface="Arial" pitchFamily="34" charset="-122"/>
                <a:cs typeface="Arial" pitchFamily="34" charset="-120"/>
              </a:rPr>
              <a:t>47%</a:t>
            </a:r>
            <a:endParaRPr lang="en-US" sz="3400" dirty="0"/>
          </a:p>
        </p:txBody>
      </p:sp>
      <p:sp>
        <p:nvSpPr>
          <p:cNvPr id="8" name="Text 6"/>
          <p:cNvSpPr/>
          <p:nvPr/>
        </p:nvSpPr>
        <p:spPr>
          <a:xfrm>
            <a:off x="7498080" y="4617720"/>
            <a:ext cx="3931920" cy="164592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of NHS maternity services rated ‘requires improvement’ for safety (CQC, 2024)</a:t>
            </a:r>
            <a:endParaRPr lang="en-US" sz="1800" dirty="0"/>
          </a:p>
        </p:txBody>
      </p:sp>
      <p:sp>
        <p:nvSpPr>
          <p:cNvPr id="9" name="Text 7"/>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3</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Shrewsbury and Telford Hospital NHS Trust Case Study</a:t>
            </a:r>
            <a:endParaRPr lang="en-US" sz="3000" dirty="0"/>
          </a:p>
        </p:txBody>
      </p:sp>
      <p:sp>
        <p:nvSpPr>
          <p:cNvPr id="3" name="Text 1"/>
          <p:cNvSpPr/>
          <p:nvPr/>
        </p:nvSpPr>
        <p:spPr>
          <a:xfrm>
            <a:off x="548640" y="1097280"/>
            <a:ext cx="10515600" cy="411480"/>
          </a:xfrm>
          <a:prstGeom prst="rect">
            <a:avLst/>
          </a:prstGeom>
          <a:noFill/>
          <a:ln/>
        </p:spPr>
        <p:txBody>
          <a:bodyPr wrap="square" lIns="0" tIns="0" rIns="0" bIns="0" rtlCol="0" anchor="ctr"/>
          <a:lstStyle/>
          <a:p>
            <a:pPr marL="0" indent="0">
              <a:buNone/>
            </a:pPr>
            <a:r>
              <a:rPr lang="en-US" sz="1800" i="1" dirty="0">
                <a:solidFill>
                  <a:srgbClr val="6D2E46"/>
                </a:solidFill>
                <a:latin typeface="Arial" pitchFamily="34" charset="0"/>
                <a:ea typeface="Arial" pitchFamily="34" charset="-122"/>
                <a:cs typeface="Arial" pitchFamily="34" charset="-120"/>
              </a:rPr>
              <a:t>The largest maternity safety review in NHS history</a:t>
            </a:r>
            <a:endParaRPr lang="en-US" sz="1800" dirty="0"/>
          </a:p>
        </p:txBody>
      </p:sp>
      <p:sp>
        <p:nvSpPr>
          <p:cNvPr id="4" name="Shape 2"/>
          <p:cNvSpPr/>
          <p:nvPr/>
        </p:nvSpPr>
        <p:spPr>
          <a:xfrm>
            <a:off x="548640" y="1691640"/>
            <a:ext cx="5349240" cy="1371600"/>
          </a:xfrm>
          <a:prstGeom prst="rect">
            <a:avLst/>
          </a:prstGeom>
          <a:solidFill>
            <a:srgbClr val="F2F2F4"/>
          </a:solidFill>
          <a:ln/>
        </p:spPr>
        <p:txBody>
          <a:bodyPr/>
          <a:lstStyle/>
          <a:p>
            <a:endParaRPr lang="en-GB"/>
          </a:p>
        </p:txBody>
      </p:sp>
      <p:sp>
        <p:nvSpPr>
          <p:cNvPr id="5" name="Text 3"/>
          <p:cNvSpPr/>
          <p:nvPr/>
        </p:nvSpPr>
        <p:spPr>
          <a:xfrm>
            <a:off x="777240" y="1801368"/>
            <a:ext cx="4892040" cy="502920"/>
          </a:xfrm>
          <a:prstGeom prst="rect">
            <a:avLst/>
          </a:prstGeom>
          <a:noFill/>
          <a:ln/>
        </p:spPr>
        <p:txBody>
          <a:bodyPr wrap="square" lIns="0" tIns="0" rIns="0" bIns="0" rtlCol="0" anchor="ctr"/>
          <a:lstStyle/>
          <a:p>
            <a:pPr marL="0" indent="0">
              <a:buNone/>
            </a:pPr>
            <a:r>
              <a:rPr lang="en-US" sz="2600" b="1" dirty="0">
                <a:solidFill>
                  <a:srgbClr val="1E2761"/>
                </a:solidFill>
                <a:latin typeface="Arial" pitchFamily="34" charset="0"/>
                <a:ea typeface="Arial" pitchFamily="34" charset="-122"/>
                <a:cs typeface="Arial" pitchFamily="34" charset="-120"/>
              </a:rPr>
              <a:t>1979–2019</a:t>
            </a:r>
            <a:endParaRPr lang="en-US" sz="2600" dirty="0"/>
          </a:p>
        </p:txBody>
      </p:sp>
      <p:sp>
        <p:nvSpPr>
          <p:cNvPr id="6" name="Text 4"/>
          <p:cNvSpPr/>
          <p:nvPr/>
        </p:nvSpPr>
        <p:spPr>
          <a:xfrm>
            <a:off x="777240" y="2313432"/>
            <a:ext cx="4892040" cy="68580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Period covered by the Ockenden Review, spanning four decades of maternity care</a:t>
            </a:r>
            <a:endParaRPr lang="en-US" sz="1800" dirty="0"/>
          </a:p>
        </p:txBody>
      </p:sp>
      <p:sp>
        <p:nvSpPr>
          <p:cNvPr id="7" name="Shape 5"/>
          <p:cNvSpPr/>
          <p:nvPr/>
        </p:nvSpPr>
        <p:spPr>
          <a:xfrm>
            <a:off x="6172200" y="1691640"/>
            <a:ext cx="5349240" cy="1371600"/>
          </a:xfrm>
          <a:prstGeom prst="rect">
            <a:avLst/>
          </a:prstGeom>
          <a:solidFill>
            <a:srgbClr val="F2F2F4"/>
          </a:solidFill>
          <a:ln/>
        </p:spPr>
        <p:txBody>
          <a:bodyPr/>
          <a:lstStyle/>
          <a:p>
            <a:endParaRPr lang="en-GB"/>
          </a:p>
        </p:txBody>
      </p:sp>
      <p:sp>
        <p:nvSpPr>
          <p:cNvPr id="8" name="Text 6"/>
          <p:cNvSpPr/>
          <p:nvPr/>
        </p:nvSpPr>
        <p:spPr>
          <a:xfrm>
            <a:off x="6400800" y="1801368"/>
            <a:ext cx="4892040" cy="502920"/>
          </a:xfrm>
          <a:prstGeom prst="rect">
            <a:avLst/>
          </a:prstGeom>
          <a:noFill/>
          <a:ln/>
        </p:spPr>
        <p:txBody>
          <a:bodyPr wrap="square" lIns="0" tIns="0" rIns="0" bIns="0" rtlCol="0" anchor="ctr"/>
          <a:lstStyle/>
          <a:p>
            <a:pPr marL="0" indent="0">
              <a:buNone/>
            </a:pPr>
            <a:r>
              <a:rPr lang="en-US" sz="2600" b="1" dirty="0">
                <a:solidFill>
                  <a:srgbClr val="1E2761"/>
                </a:solidFill>
                <a:latin typeface="Arial" pitchFamily="34" charset="0"/>
                <a:ea typeface="Arial" pitchFamily="34" charset="-122"/>
                <a:cs typeface="Arial" pitchFamily="34" charset="-120"/>
              </a:rPr>
              <a:t>1,592</a:t>
            </a:r>
            <a:endParaRPr lang="en-US" sz="2600" dirty="0"/>
          </a:p>
        </p:txBody>
      </p:sp>
      <p:sp>
        <p:nvSpPr>
          <p:cNvPr id="9" name="Text 7"/>
          <p:cNvSpPr/>
          <p:nvPr/>
        </p:nvSpPr>
        <p:spPr>
          <a:xfrm>
            <a:off x="6400800" y="2313432"/>
            <a:ext cx="4892040" cy="68580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Clinical incidents involving mothers and babies formally reviewed</a:t>
            </a:r>
            <a:endParaRPr lang="en-US" sz="1800" dirty="0"/>
          </a:p>
        </p:txBody>
      </p:sp>
      <p:sp>
        <p:nvSpPr>
          <p:cNvPr id="10" name="Shape 8"/>
          <p:cNvSpPr/>
          <p:nvPr/>
        </p:nvSpPr>
        <p:spPr>
          <a:xfrm>
            <a:off x="548640" y="3246120"/>
            <a:ext cx="5349240" cy="1371600"/>
          </a:xfrm>
          <a:prstGeom prst="rect">
            <a:avLst/>
          </a:prstGeom>
          <a:solidFill>
            <a:srgbClr val="F2F2F4"/>
          </a:solidFill>
          <a:ln/>
        </p:spPr>
        <p:txBody>
          <a:bodyPr/>
          <a:lstStyle/>
          <a:p>
            <a:endParaRPr lang="en-GB"/>
          </a:p>
        </p:txBody>
      </p:sp>
      <p:sp>
        <p:nvSpPr>
          <p:cNvPr id="11" name="Text 9"/>
          <p:cNvSpPr/>
          <p:nvPr/>
        </p:nvSpPr>
        <p:spPr>
          <a:xfrm>
            <a:off x="777240" y="3355848"/>
            <a:ext cx="4892040" cy="502920"/>
          </a:xfrm>
          <a:prstGeom prst="rect">
            <a:avLst/>
          </a:prstGeom>
          <a:noFill/>
          <a:ln/>
        </p:spPr>
        <p:txBody>
          <a:bodyPr wrap="square" lIns="0" tIns="0" rIns="0" bIns="0" rtlCol="0" anchor="ctr"/>
          <a:lstStyle/>
          <a:p>
            <a:pPr marL="0" indent="0">
              <a:buNone/>
            </a:pPr>
            <a:r>
              <a:rPr lang="en-US" sz="2600" b="1" dirty="0">
                <a:solidFill>
                  <a:srgbClr val="1E2761"/>
                </a:solidFill>
                <a:latin typeface="Arial" pitchFamily="34" charset="0"/>
                <a:ea typeface="Arial" pitchFamily="34" charset="-122"/>
                <a:cs typeface="Arial" pitchFamily="34" charset="-120"/>
              </a:rPr>
              <a:t>201</a:t>
            </a:r>
            <a:endParaRPr lang="en-US" sz="2600" dirty="0"/>
          </a:p>
        </p:txBody>
      </p:sp>
      <p:sp>
        <p:nvSpPr>
          <p:cNvPr id="12" name="Text 10"/>
          <p:cNvSpPr/>
          <p:nvPr/>
        </p:nvSpPr>
        <p:spPr>
          <a:xfrm>
            <a:off x="777240" y="3867912"/>
            <a:ext cx="4892040" cy="68580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Babies judged likely to have survived with better care</a:t>
            </a:r>
            <a:endParaRPr lang="en-US" sz="1800" dirty="0"/>
          </a:p>
        </p:txBody>
      </p:sp>
      <p:sp>
        <p:nvSpPr>
          <p:cNvPr id="13" name="Shape 11"/>
          <p:cNvSpPr/>
          <p:nvPr/>
        </p:nvSpPr>
        <p:spPr>
          <a:xfrm>
            <a:off x="6172200" y="3246120"/>
            <a:ext cx="5349240" cy="1371600"/>
          </a:xfrm>
          <a:prstGeom prst="rect">
            <a:avLst/>
          </a:prstGeom>
          <a:solidFill>
            <a:srgbClr val="F2F2F4"/>
          </a:solidFill>
          <a:ln/>
        </p:spPr>
        <p:txBody>
          <a:bodyPr/>
          <a:lstStyle/>
          <a:p>
            <a:endParaRPr lang="en-GB"/>
          </a:p>
        </p:txBody>
      </p:sp>
      <p:sp>
        <p:nvSpPr>
          <p:cNvPr id="14" name="Text 12"/>
          <p:cNvSpPr/>
          <p:nvPr/>
        </p:nvSpPr>
        <p:spPr>
          <a:xfrm>
            <a:off x="6400800" y="3355848"/>
            <a:ext cx="4892040" cy="502920"/>
          </a:xfrm>
          <a:prstGeom prst="rect">
            <a:avLst/>
          </a:prstGeom>
          <a:noFill/>
          <a:ln/>
        </p:spPr>
        <p:txBody>
          <a:bodyPr wrap="square" lIns="0" tIns="0" rIns="0" bIns="0" rtlCol="0" anchor="ctr"/>
          <a:lstStyle/>
          <a:p>
            <a:pPr marL="0" indent="0">
              <a:buNone/>
            </a:pPr>
            <a:r>
              <a:rPr lang="en-US" sz="2600" b="1" dirty="0">
                <a:solidFill>
                  <a:srgbClr val="1E2761"/>
                </a:solidFill>
                <a:latin typeface="Arial" pitchFamily="34" charset="0"/>
                <a:ea typeface="Arial" pitchFamily="34" charset="-122"/>
                <a:cs typeface="Arial" pitchFamily="34" charset="-120"/>
              </a:rPr>
              <a:t>2022</a:t>
            </a:r>
            <a:endParaRPr lang="en-US" sz="2600" dirty="0"/>
          </a:p>
        </p:txBody>
      </p:sp>
      <p:sp>
        <p:nvSpPr>
          <p:cNvPr id="15" name="Text 13"/>
          <p:cNvSpPr/>
          <p:nvPr/>
        </p:nvSpPr>
        <p:spPr>
          <a:xfrm>
            <a:off x="6400800" y="3867912"/>
            <a:ext cx="4892040" cy="68580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Final Ockenden Report published, setting out 15 immediate actions</a:t>
            </a:r>
            <a:endParaRPr lang="en-US" sz="1800" dirty="0"/>
          </a:p>
        </p:txBody>
      </p:sp>
      <p:sp>
        <p:nvSpPr>
          <p:cNvPr id="16" name="Text 14"/>
          <p:cNvSpPr/>
          <p:nvPr/>
        </p:nvSpPr>
        <p:spPr>
          <a:xfrm>
            <a:off x="548640" y="5029200"/>
            <a:ext cx="11109960" cy="123444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A culture that pursued ‘normal birth’ at almost any cost, combined with poor incident investigation and a defensive leadership culture, allowed repeated harm to go unaddressed for over 20 years (Ockenden, 2022).</a:t>
            </a:r>
            <a:endParaRPr lang="en-US" sz="1800" dirty="0"/>
          </a:p>
        </p:txBody>
      </p:sp>
      <p:sp>
        <p:nvSpPr>
          <p:cNvPr id="17" name="Text 15"/>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4</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Two Decades of Missed Warnings (1 of 2)</a:t>
            </a:r>
            <a:endParaRPr lang="en-US" sz="3000" dirty="0"/>
          </a:p>
        </p:txBody>
      </p:sp>
      <p:sp>
        <p:nvSpPr>
          <p:cNvPr id="3" name="Shape 1"/>
          <p:cNvSpPr/>
          <p:nvPr/>
        </p:nvSpPr>
        <p:spPr>
          <a:xfrm>
            <a:off x="548640" y="1691640"/>
            <a:ext cx="457200" cy="457200"/>
          </a:xfrm>
          <a:prstGeom prst="ellipse">
            <a:avLst/>
          </a:prstGeom>
          <a:solidFill>
            <a:srgbClr val="6D2E46"/>
          </a:solidFill>
          <a:ln/>
        </p:spPr>
        <p:txBody>
          <a:bodyPr/>
          <a:lstStyle/>
          <a:p>
            <a:endParaRPr lang="en-GB"/>
          </a:p>
        </p:txBody>
      </p:sp>
      <p:sp>
        <p:nvSpPr>
          <p:cNvPr id="4" name="Text 2"/>
          <p:cNvSpPr/>
          <p:nvPr/>
        </p:nvSpPr>
        <p:spPr>
          <a:xfrm>
            <a:off x="548640" y="1691640"/>
            <a:ext cx="457200" cy="457200"/>
          </a:xfrm>
          <a:prstGeom prst="rect">
            <a:avLst/>
          </a:prstGeom>
          <a:noFill/>
          <a:ln/>
        </p:spPr>
        <p:txBody>
          <a:bodyPr wrap="square" lIns="0" tIns="0" rIns="0" bIns="0" rtlCol="0" anchor="ctr"/>
          <a:lstStyle/>
          <a:p>
            <a:pPr marL="0" indent="0" algn="ctr">
              <a:buNone/>
            </a:pPr>
            <a:r>
              <a:rPr lang="en-US" sz="1500" b="1" dirty="0">
                <a:solidFill>
                  <a:srgbClr val="FFFFFF"/>
                </a:solidFill>
                <a:latin typeface="Arial" pitchFamily="34" charset="0"/>
                <a:ea typeface="Arial" pitchFamily="34" charset="-122"/>
                <a:cs typeface="Arial" pitchFamily="34" charset="-120"/>
              </a:rPr>
              <a:t>1</a:t>
            </a:r>
            <a:endParaRPr lang="en-US" sz="1500" dirty="0"/>
          </a:p>
        </p:txBody>
      </p:sp>
      <p:sp>
        <p:nvSpPr>
          <p:cNvPr id="5" name="Shape 3"/>
          <p:cNvSpPr/>
          <p:nvPr/>
        </p:nvSpPr>
        <p:spPr>
          <a:xfrm>
            <a:off x="1280160" y="1554480"/>
            <a:ext cx="10378440" cy="1051560"/>
          </a:xfrm>
          <a:prstGeom prst="rect">
            <a:avLst/>
          </a:prstGeom>
          <a:solidFill>
            <a:srgbClr val="FFFFFF"/>
          </a:solidFill>
          <a:ln/>
        </p:spPr>
        <p:txBody>
          <a:bodyPr/>
          <a:lstStyle/>
          <a:p>
            <a:endParaRPr lang="en-GB"/>
          </a:p>
        </p:txBody>
      </p:sp>
      <p:sp>
        <p:nvSpPr>
          <p:cNvPr id="6" name="Text 4"/>
          <p:cNvSpPr/>
          <p:nvPr/>
        </p:nvSpPr>
        <p:spPr>
          <a:xfrm>
            <a:off x="1554480" y="1554480"/>
            <a:ext cx="9966960" cy="1051560"/>
          </a:xfrm>
          <a:prstGeom prst="rect">
            <a:avLst/>
          </a:prstGeom>
          <a:noFill/>
          <a:ln/>
        </p:spPr>
        <p:txBody>
          <a:bodyPr wrap="square" lIns="0" tIns="0" rIns="0" bIns="0" rtlCol="0" anchor="ctr"/>
          <a:lstStyle/>
          <a:p>
            <a:pPr marL="0" indent="0">
              <a:buNone/>
            </a:pPr>
            <a:r>
              <a:rPr lang="en-US" sz="1800" b="1" dirty="0">
                <a:solidFill>
                  <a:srgbClr val="1E2761"/>
                </a:solidFill>
                <a:latin typeface="Arial" pitchFamily="34" charset="0"/>
                <a:ea typeface="Arial" pitchFamily="34" charset="-122"/>
                <a:cs typeface="Arial" pitchFamily="34" charset="-120"/>
              </a:rPr>
              <a:t>2009</a:t>
            </a:r>
          </a:p>
          <a:p>
            <a:pPr marL="0" indent="0">
              <a:buNone/>
            </a:pPr>
            <a:endParaRPr lang="en-US" sz="1800" dirty="0"/>
          </a:p>
        </p:txBody>
      </p:sp>
      <p:sp>
        <p:nvSpPr>
          <p:cNvPr id="7" name="Text 5"/>
          <p:cNvSpPr/>
          <p:nvPr/>
        </p:nvSpPr>
        <p:spPr>
          <a:xfrm>
            <a:off x="1554480" y="2057400"/>
            <a:ext cx="9966960" cy="502920"/>
          </a:xfrm>
          <a:prstGeom prst="rect">
            <a:avLst/>
          </a:prstGeom>
          <a:noFill/>
          <a:ln/>
        </p:spPr>
        <p:txBody>
          <a:bodyPr wrap="square" lIns="0" tIns="0" rIns="0" bIns="0" rtlCol="0" anchor="t"/>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Baby Kate Stanton-Davies dies after her parents' concerns are dismissed, the first red flag</a:t>
            </a:r>
            <a:endParaRPr lang="en-US" sz="1800" dirty="0"/>
          </a:p>
        </p:txBody>
      </p:sp>
      <p:sp>
        <p:nvSpPr>
          <p:cNvPr id="8" name="Shape 6"/>
          <p:cNvSpPr/>
          <p:nvPr/>
        </p:nvSpPr>
        <p:spPr>
          <a:xfrm>
            <a:off x="548640" y="2926080"/>
            <a:ext cx="457200" cy="457200"/>
          </a:xfrm>
          <a:prstGeom prst="ellipse">
            <a:avLst/>
          </a:prstGeom>
          <a:solidFill>
            <a:srgbClr val="6D2E46"/>
          </a:solidFill>
          <a:ln/>
        </p:spPr>
        <p:txBody>
          <a:bodyPr/>
          <a:lstStyle/>
          <a:p>
            <a:endParaRPr lang="en-GB"/>
          </a:p>
        </p:txBody>
      </p:sp>
      <p:sp>
        <p:nvSpPr>
          <p:cNvPr id="9" name="Text 7"/>
          <p:cNvSpPr/>
          <p:nvPr/>
        </p:nvSpPr>
        <p:spPr>
          <a:xfrm>
            <a:off x="548640" y="2926080"/>
            <a:ext cx="457200" cy="457200"/>
          </a:xfrm>
          <a:prstGeom prst="rect">
            <a:avLst/>
          </a:prstGeom>
          <a:noFill/>
          <a:ln/>
        </p:spPr>
        <p:txBody>
          <a:bodyPr wrap="square" lIns="0" tIns="0" rIns="0" bIns="0" rtlCol="0" anchor="ctr"/>
          <a:lstStyle/>
          <a:p>
            <a:pPr marL="0" indent="0" algn="ctr">
              <a:buNone/>
            </a:pPr>
            <a:r>
              <a:rPr lang="en-US" sz="1500" b="1" dirty="0">
                <a:solidFill>
                  <a:srgbClr val="FFFFFF"/>
                </a:solidFill>
                <a:latin typeface="Arial" pitchFamily="34" charset="0"/>
                <a:ea typeface="Arial" pitchFamily="34" charset="-122"/>
                <a:cs typeface="Arial" pitchFamily="34" charset="-120"/>
              </a:rPr>
              <a:t>2</a:t>
            </a:r>
            <a:endParaRPr lang="en-US" sz="1500" dirty="0"/>
          </a:p>
        </p:txBody>
      </p:sp>
      <p:sp>
        <p:nvSpPr>
          <p:cNvPr id="10" name="Shape 8"/>
          <p:cNvSpPr/>
          <p:nvPr/>
        </p:nvSpPr>
        <p:spPr>
          <a:xfrm>
            <a:off x="1280160" y="2788920"/>
            <a:ext cx="10378440" cy="1051560"/>
          </a:xfrm>
          <a:prstGeom prst="rect">
            <a:avLst/>
          </a:prstGeom>
          <a:solidFill>
            <a:srgbClr val="FFFFFF"/>
          </a:solidFill>
          <a:ln/>
        </p:spPr>
        <p:txBody>
          <a:bodyPr/>
          <a:lstStyle/>
          <a:p>
            <a:endParaRPr lang="en-GB"/>
          </a:p>
        </p:txBody>
      </p:sp>
      <p:sp>
        <p:nvSpPr>
          <p:cNvPr id="11" name="Text 9"/>
          <p:cNvSpPr/>
          <p:nvPr/>
        </p:nvSpPr>
        <p:spPr>
          <a:xfrm>
            <a:off x="1554480" y="2788920"/>
            <a:ext cx="9966960" cy="1051560"/>
          </a:xfrm>
          <a:prstGeom prst="rect">
            <a:avLst/>
          </a:prstGeom>
          <a:noFill/>
          <a:ln/>
        </p:spPr>
        <p:txBody>
          <a:bodyPr wrap="square" lIns="0" tIns="0" rIns="0" bIns="0" rtlCol="0" anchor="ctr"/>
          <a:lstStyle/>
          <a:p>
            <a:pPr marL="0" indent="0">
              <a:buNone/>
            </a:pPr>
            <a:r>
              <a:rPr lang="en-US" sz="1800" b="1" dirty="0">
                <a:solidFill>
                  <a:srgbClr val="1E2761"/>
                </a:solidFill>
                <a:latin typeface="Arial" pitchFamily="34" charset="0"/>
                <a:ea typeface="Arial" pitchFamily="34" charset="-122"/>
                <a:cs typeface="Arial" pitchFamily="34" charset="-120"/>
              </a:rPr>
              <a:t>2017</a:t>
            </a:r>
          </a:p>
          <a:p>
            <a:pPr marL="0" indent="0">
              <a:buNone/>
            </a:pPr>
            <a:endParaRPr lang="en-US" sz="1800" dirty="0"/>
          </a:p>
        </p:txBody>
      </p:sp>
      <p:sp>
        <p:nvSpPr>
          <p:cNvPr id="12" name="Text 10"/>
          <p:cNvSpPr/>
          <p:nvPr/>
        </p:nvSpPr>
        <p:spPr>
          <a:xfrm>
            <a:off x="1554480" y="3291840"/>
            <a:ext cx="9966960" cy="502920"/>
          </a:xfrm>
          <a:prstGeom prst="rect">
            <a:avLst/>
          </a:prstGeom>
          <a:noFill/>
          <a:ln/>
        </p:spPr>
        <p:txBody>
          <a:bodyPr wrap="square" lIns="0" tIns="0" rIns="0" bIns="0" rtlCol="0" anchor="t"/>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Independent review announced by Jeremy Hunt after families campaign for a public inquiry</a:t>
            </a:r>
            <a:endParaRPr lang="en-US" sz="1800" dirty="0"/>
          </a:p>
        </p:txBody>
      </p:sp>
      <p:sp>
        <p:nvSpPr>
          <p:cNvPr id="13" name="Shape 11"/>
          <p:cNvSpPr/>
          <p:nvPr/>
        </p:nvSpPr>
        <p:spPr>
          <a:xfrm>
            <a:off x="548640" y="4160520"/>
            <a:ext cx="457200" cy="457200"/>
          </a:xfrm>
          <a:prstGeom prst="ellipse">
            <a:avLst/>
          </a:prstGeom>
          <a:solidFill>
            <a:srgbClr val="6D2E46"/>
          </a:solidFill>
          <a:ln/>
        </p:spPr>
        <p:txBody>
          <a:bodyPr/>
          <a:lstStyle/>
          <a:p>
            <a:endParaRPr lang="en-GB"/>
          </a:p>
        </p:txBody>
      </p:sp>
      <p:sp>
        <p:nvSpPr>
          <p:cNvPr id="14" name="Text 12"/>
          <p:cNvSpPr/>
          <p:nvPr/>
        </p:nvSpPr>
        <p:spPr>
          <a:xfrm>
            <a:off x="548640" y="4160520"/>
            <a:ext cx="457200" cy="457200"/>
          </a:xfrm>
          <a:prstGeom prst="rect">
            <a:avLst/>
          </a:prstGeom>
          <a:noFill/>
          <a:ln/>
        </p:spPr>
        <p:txBody>
          <a:bodyPr wrap="square" lIns="0" tIns="0" rIns="0" bIns="0" rtlCol="0" anchor="ctr"/>
          <a:lstStyle/>
          <a:p>
            <a:pPr marL="0" indent="0" algn="ctr">
              <a:buNone/>
            </a:pPr>
            <a:r>
              <a:rPr lang="en-US" sz="1500" b="1" dirty="0">
                <a:solidFill>
                  <a:srgbClr val="FFFFFF"/>
                </a:solidFill>
                <a:latin typeface="Arial" pitchFamily="34" charset="0"/>
                <a:ea typeface="Arial" pitchFamily="34" charset="-122"/>
                <a:cs typeface="Arial" pitchFamily="34" charset="-120"/>
              </a:rPr>
              <a:t>3</a:t>
            </a:r>
            <a:endParaRPr lang="en-US" sz="1500" dirty="0"/>
          </a:p>
        </p:txBody>
      </p:sp>
      <p:sp>
        <p:nvSpPr>
          <p:cNvPr id="15" name="Shape 13"/>
          <p:cNvSpPr/>
          <p:nvPr/>
        </p:nvSpPr>
        <p:spPr>
          <a:xfrm>
            <a:off x="1280160" y="4023360"/>
            <a:ext cx="10378440" cy="1051560"/>
          </a:xfrm>
          <a:prstGeom prst="rect">
            <a:avLst/>
          </a:prstGeom>
          <a:solidFill>
            <a:srgbClr val="FFFFFF"/>
          </a:solidFill>
          <a:ln/>
        </p:spPr>
        <p:txBody>
          <a:bodyPr/>
          <a:lstStyle/>
          <a:p>
            <a:endParaRPr lang="en-GB"/>
          </a:p>
        </p:txBody>
      </p:sp>
      <p:sp>
        <p:nvSpPr>
          <p:cNvPr id="16" name="Text 14"/>
          <p:cNvSpPr/>
          <p:nvPr/>
        </p:nvSpPr>
        <p:spPr>
          <a:xfrm>
            <a:off x="1554480" y="4023360"/>
            <a:ext cx="9966960" cy="1051560"/>
          </a:xfrm>
          <a:prstGeom prst="rect">
            <a:avLst/>
          </a:prstGeom>
          <a:noFill/>
          <a:ln/>
        </p:spPr>
        <p:txBody>
          <a:bodyPr wrap="square" lIns="0" tIns="0" rIns="0" bIns="0" rtlCol="0" anchor="ctr"/>
          <a:lstStyle/>
          <a:p>
            <a:pPr marL="0" indent="0">
              <a:buNone/>
            </a:pPr>
            <a:r>
              <a:rPr lang="en-US" sz="1800" b="1" dirty="0">
                <a:solidFill>
                  <a:srgbClr val="1E2761"/>
                </a:solidFill>
                <a:latin typeface="Arial" pitchFamily="34" charset="0"/>
                <a:ea typeface="Arial" pitchFamily="34" charset="-122"/>
                <a:cs typeface="Arial" pitchFamily="34" charset="-120"/>
              </a:rPr>
              <a:t>2019</a:t>
            </a:r>
          </a:p>
          <a:p>
            <a:pPr marL="0" indent="0">
              <a:buNone/>
            </a:pPr>
            <a:endParaRPr lang="en-US" sz="1800" dirty="0"/>
          </a:p>
        </p:txBody>
      </p:sp>
      <p:sp>
        <p:nvSpPr>
          <p:cNvPr id="17" name="Text 15"/>
          <p:cNvSpPr/>
          <p:nvPr/>
        </p:nvSpPr>
        <p:spPr>
          <a:xfrm>
            <a:off x="1554480" y="4526280"/>
            <a:ext cx="9966960" cy="502920"/>
          </a:xfrm>
          <a:prstGeom prst="rect">
            <a:avLst/>
          </a:prstGeom>
          <a:noFill/>
          <a:ln/>
        </p:spPr>
        <p:txBody>
          <a:bodyPr wrap="square" lIns="0" tIns="0" rIns="0" bIns="0" rtlCol="0" anchor="t"/>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Leaked interim report confirms the scale of failings, with hundreds of cases under investigation</a:t>
            </a:r>
            <a:endParaRPr lang="en-US" sz="1800" dirty="0"/>
          </a:p>
        </p:txBody>
      </p:sp>
      <p:sp>
        <p:nvSpPr>
          <p:cNvPr id="18" name="Text 16"/>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5</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Two Decades of Missed Warnings (2 of 2)</a:t>
            </a:r>
            <a:endParaRPr lang="en-US" sz="3000" dirty="0"/>
          </a:p>
        </p:txBody>
      </p:sp>
      <p:sp>
        <p:nvSpPr>
          <p:cNvPr id="3" name="Shape 1"/>
          <p:cNvSpPr/>
          <p:nvPr/>
        </p:nvSpPr>
        <p:spPr>
          <a:xfrm>
            <a:off x="548640" y="1691640"/>
            <a:ext cx="457200" cy="457200"/>
          </a:xfrm>
          <a:prstGeom prst="ellipse">
            <a:avLst/>
          </a:prstGeom>
          <a:solidFill>
            <a:srgbClr val="6D2E46"/>
          </a:solidFill>
          <a:ln/>
        </p:spPr>
        <p:txBody>
          <a:bodyPr/>
          <a:lstStyle/>
          <a:p>
            <a:endParaRPr lang="en-GB"/>
          </a:p>
        </p:txBody>
      </p:sp>
      <p:sp>
        <p:nvSpPr>
          <p:cNvPr id="4" name="Text 2"/>
          <p:cNvSpPr/>
          <p:nvPr/>
        </p:nvSpPr>
        <p:spPr>
          <a:xfrm>
            <a:off x="548640" y="1691640"/>
            <a:ext cx="457200" cy="457200"/>
          </a:xfrm>
          <a:prstGeom prst="rect">
            <a:avLst/>
          </a:prstGeom>
          <a:noFill/>
          <a:ln/>
        </p:spPr>
        <p:txBody>
          <a:bodyPr wrap="square" lIns="0" tIns="0" rIns="0" bIns="0" rtlCol="0" anchor="ctr"/>
          <a:lstStyle/>
          <a:p>
            <a:pPr marL="0" indent="0" algn="ctr">
              <a:buNone/>
            </a:pPr>
            <a:r>
              <a:rPr lang="en-US" sz="1500" b="1" dirty="0">
                <a:solidFill>
                  <a:srgbClr val="FFFFFF"/>
                </a:solidFill>
                <a:latin typeface="Arial" pitchFamily="34" charset="0"/>
                <a:ea typeface="Arial" pitchFamily="34" charset="-122"/>
                <a:cs typeface="Arial" pitchFamily="34" charset="-120"/>
              </a:rPr>
              <a:t>4</a:t>
            </a:r>
            <a:endParaRPr lang="en-US" sz="1500" dirty="0"/>
          </a:p>
        </p:txBody>
      </p:sp>
      <p:sp>
        <p:nvSpPr>
          <p:cNvPr id="5" name="Shape 3"/>
          <p:cNvSpPr/>
          <p:nvPr/>
        </p:nvSpPr>
        <p:spPr>
          <a:xfrm>
            <a:off x="1280160" y="1554480"/>
            <a:ext cx="10378440" cy="1051560"/>
          </a:xfrm>
          <a:prstGeom prst="rect">
            <a:avLst/>
          </a:prstGeom>
          <a:solidFill>
            <a:srgbClr val="FFFFFF"/>
          </a:solidFill>
          <a:ln/>
        </p:spPr>
        <p:txBody>
          <a:bodyPr/>
          <a:lstStyle/>
          <a:p>
            <a:endParaRPr lang="en-GB" dirty="0"/>
          </a:p>
        </p:txBody>
      </p:sp>
      <p:sp>
        <p:nvSpPr>
          <p:cNvPr id="6" name="Text 4"/>
          <p:cNvSpPr/>
          <p:nvPr/>
        </p:nvSpPr>
        <p:spPr>
          <a:xfrm>
            <a:off x="1554480" y="1554480"/>
            <a:ext cx="9966960" cy="1051560"/>
          </a:xfrm>
          <a:prstGeom prst="rect">
            <a:avLst/>
          </a:prstGeom>
          <a:noFill/>
          <a:ln/>
        </p:spPr>
        <p:txBody>
          <a:bodyPr wrap="square" lIns="0" tIns="0" rIns="0" bIns="0" rtlCol="0" anchor="ctr"/>
          <a:lstStyle/>
          <a:p>
            <a:pPr marL="0" indent="0">
              <a:buNone/>
            </a:pPr>
            <a:r>
              <a:rPr lang="en-US" sz="1800" b="1" dirty="0">
                <a:solidFill>
                  <a:srgbClr val="1E2761"/>
                </a:solidFill>
                <a:latin typeface="Arial" pitchFamily="34" charset="0"/>
                <a:ea typeface="Arial" pitchFamily="34" charset="-122"/>
                <a:cs typeface="Arial" pitchFamily="34" charset="-120"/>
              </a:rPr>
              <a:t>2020</a:t>
            </a:r>
          </a:p>
          <a:p>
            <a:pPr marL="0" indent="0">
              <a:buNone/>
            </a:pPr>
            <a:endParaRPr lang="en-US" sz="1800" dirty="0"/>
          </a:p>
        </p:txBody>
      </p:sp>
      <p:sp>
        <p:nvSpPr>
          <p:cNvPr id="7" name="Text 5"/>
          <p:cNvSpPr/>
          <p:nvPr/>
        </p:nvSpPr>
        <p:spPr>
          <a:xfrm>
            <a:off x="1554480" y="2057400"/>
            <a:ext cx="9966960" cy="502920"/>
          </a:xfrm>
          <a:prstGeom prst="rect">
            <a:avLst/>
          </a:prstGeom>
          <a:noFill/>
          <a:ln/>
        </p:spPr>
        <p:txBody>
          <a:bodyPr wrap="square" lIns="0" tIns="0" rIns="0" bIns="0" rtlCol="0" anchor="t"/>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First Ockenden Report published, identifying a culture of ‘normal birth at any cost’</a:t>
            </a:r>
            <a:endParaRPr lang="en-US" sz="1800" dirty="0"/>
          </a:p>
        </p:txBody>
      </p:sp>
      <p:sp>
        <p:nvSpPr>
          <p:cNvPr id="8" name="Shape 6"/>
          <p:cNvSpPr/>
          <p:nvPr/>
        </p:nvSpPr>
        <p:spPr>
          <a:xfrm>
            <a:off x="548640" y="2926080"/>
            <a:ext cx="457200" cy="457200"/>
          </a:xfrm>
          <a:prstGeom prst="ellipse">
            <a:avLst/>
          </a:prstGeom>
          <a:solidFill>
            <a:srgbClr val="6D2E46"/>
          </a:solidFill>
          <a:ln/>
        </p:spPr>
        <p:txBody>
          <a:bodyPr/>
          <a:lstStyle/>
          <a:p>
            <a:endParaRPr lang="en-GB"/>
          </a:p>
        </p:txBody>
      </p:sp>
      <p:sp>
        <p:nvSpPr>
          <p:cNvPr id="9" name="Text 7"/>
          <p:cNvSpPr/>
          <p:nvPr/>
        </p:nvSpPr>
        <p:spPr>
          <a:xfrm>
            <a:off x="548640" y="2926080"/>
            <a:ext cx="457200" cy="457200"/>
          </a:xfrm>
          <a:prstGeom prst="rect">
            <a:avLst/>
          </a:prstGeom>
          <a:noFill/>
          <a:ln/>
        </p:spPr>
        <p:txBody>
          <a:bodyPr wrap="square" lIns="0" tIns="0" rIns="0" bIns="0" rtlCol="0" anchor="ctr"/>
          <a:lstStyle/>
          <a:p>
            <a:pPr marL="0" indent="0" algn="ctr">
              <a:buNone/>
            </a:pPr>
            <a:r>
              <a:rPr lang="en-US" sz="1500" b="1" dirty="0">
                <a:solidFill>
                  <a:srgbClr val="FFFFFF"/>
                </a:solidFill>
                <a:latin typeface="Arial" pitchFamily="34" charset="0"/>
                <a:ea typeface="Arial" pitchFamily="34" charset="-122"/>
                <a:cs typeface="Arial" pitchFamily="34" charset="-120"/>
              </a:rPr>
              <a:t>5</a:t>
            </a:r>
            <a:endParaRPr lang="en-US" sz="1500" dirty="0"/>
          </a:p>
        </p:txBody>
      </p:sp>
      <p:sp>
        <p:nvSpPr>
          <p:cNvPr id="10" name="Shape 8"/>
          <p:cNvSpPr/>
          <p:nvPr/>
        </p:nvSpPr>
        <p:spPr>
          <a:xfrm>
            <a:off x="1280160" y="2788920"/>
            <a:ext cx="10378440" cy="1051560"/>
          </a:xfrm>
          <a:prstGeom prst="rect">
            <a:avLst/>
          </a:prstGeom>
          <a:solidFill>
            <a:srgbClr val="FFFFFF"/>
          </a:solidFill>
          <a:ln/>
        </p:spPr>
        <p:txBody>
          <a:bodyPr/>
          <a:lstStyle/>
          <a:p>
            <a:endParaRPr lang="en-GB"/>
          </a:p>
        </p:txBody>
      </p:sp>
      <p:sp>
        <p:nvSpPr>
          <p:cNvPr id="11" name="Text 9"/>
          <p:cNvSpPr/>
          <p:nvPr/>
        </p:nvSpPr>
        <p:spPr>
          <a:xfrm>
            <a:off x="1554480" y="2788920"/>
            <a:ext cx="9966960" cy="1051560"/>
          </a:xfrm>
          <a:prstGeom prst="rect">
            <a:avLst/>
          </a:prstGeom>
          <a:noFill/>
          <a:ln/>
        </p:spPr>
        <p:txBody>
          <a:bodyPr wrap="square" lIns="0" tIns="0" rIns="0" bIns="0" rtlCol="0" anchor="ctr"/>
          <a:lstStyle/>
          <a:p>
            <a:pPr marL="0" indent="0">
              <a:buNone/>
            </a:pPr>
            <a:r>
              <a:rPr lang="en-US" sz="1800" b="1" dirty="0">
                <a:solidFill>
                  <a:srgbClr val="1E2761"/>
                </a:solidFill>
                <a:latin typeface="Arial" pitchFamily="34" charset="0"/>
                <a:ea typeface="Arial" pitchFamily="34" charset="-122"/>
                <a:cs typeface="Arial" pitchFamily="34" charset="-120"/>
              </a:rPr>
              <a:t>2022</a:t>
            </a:r>
          </a:p>
          <a:p>
            <a:pPr marL="0" indent="0">
              <a:buNone/>
            </a:pPr>
            <a:endParaRPr lang="en-US" sz="1800" dirty="0"/>
          </a:p>
        </p:txBody>
      </p:sp>
      <p:sp>
        <p:nvSpPr>
          <p:cNvPr id="12" name="Text 10"/>
          <p:cNvSpPr/>
          <p:nvPr/>
        </p:nvSpPr>
        <p:spPr>
          <a:xfrm>
            <a:off x="1554480" y="3291840"/>
            <a:ext cx="9966960" cy="502920"/>
          </a:xfrm>
          <a:prstGeom prst="rect">
            <a:avLst/>
          </a:prstGeom>
          <a:noFill/>
          <a:ln/>
        </p:spPr>
        <p:txBody>
          <a:bodyPr wrap="square" lIns="0" tIns="0" rIns="0" bIns="0" rtlCol="0" anchor="t"/>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Final Ockenden Report reviews 1,592 cases and issues 15 immediate essential actions</a:t>
            </a:r>
            <a:endParaRPr lang="en-US" sz="1800" dirty="0"/>
          </a:p>
        </p:txBody>
      </p:sp>
      <p:sp>
        <p:nvSpPr>
          <p:cNvPr id="13" name="Text 11"/>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6</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The Swiss Cheese Model of Systems-Based Safety</a:t>
            </a:r>
            <a:endParaRPr lang="en-US" sz="3000" dirty="0"/>
          </a:p>
        </p:txBody>
      </p:sp>
      <p:sp>
        <p:nvSpPr>
          <p:cNvPr id="3" name="Text 1"/>
          <p:cNvSpPr/>
          <p:nvPr/>
        </p:nvSpPr>
        <p:spPr>
          <a:xfrm>
            <a:off x="548640" y="1280160"/>
            <a:ext cx="5394960" cy="512064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Developed by James Reason (2000), the Swiss Cheese Model reframes accidents as the product of a system, not an individual.
Each layer of an organisation, including leadership, supervision, procedures and frontline practice, acts as a defensive barrier against harm. Each barrier has weaknesses</a:t>
            </a:r>
            <a:r>
              <a:rPr lang="en-US" dirty="0">
                <a:solidFill>
                  <a:srgbClr val="232833"/>
                </a:solidFill>
                <a:latin typeface="Arial" pitchFamily="34" charset="0"/>
                <a:ea typeface="Arial" pitchFamily="34" charset="-122"/>
                <a:cs typeface="Arial" pitchFamily="34" charset="-120"/>
              </a:rPr>
              <a:t>. </a:t>
            </a:r>
            <a:r>
              <a:rPr lang="en-US" sz="1800" dirty="0">
                <a:solidFill>
                  <a:srgbClr val="232833"/>
                </a:solidFill>
                <a:latin typeface="Arial" pitchFamily="34" charset="0"/>
                <a:ea typeface="Arial" pitchFamily="34" charset="-122"/>
                <a:cs typeface="Arial" pitchFamily="34" charset="-120"/>
              </a:rPr>
              <a:t>
Harm occurs only when the holes across every layer momentarily align, allowing a hazard to pass straight through the system (Reason, 2000). The model remains one of the most widely used tools for understanding patient safety incidents (Rutherford, Sperandeo and Bishop, 2021).</a:t>
            </a:r>
            <a:endParaRPr lang="en-US" sz="1800" dirty="0"/>
          </a:p>
        </p:txBody>
      </p:sp>
      <p:sp>
        <p:nvSpPr>
          <p:cNvPr id="4" name="Shape 2"/>
          <p:cNvSpPr/>
          <p:nvPr/>
        </p:nvSpPr>
        <p:spPr>
          <a:xfrm>
            <a:off x="6492240" y="1371600"/>
            <a:ext cx="1005840" cy="4206240"/>
          </a:xfrm>
          <a:prstGeom prst="roundRect">
            <a:avLst>
              <a:gd name="adj" fmla="val 7273"/>
            </a:avLst>
          </a:prstGeom>
          <a:solidFill>
            <a:srgbClr val="44506B"/>
          </a:solidFill>
          <a:ln/>
        </p:spPr>
        <p:txBody>
          <a:bodyPr/>
          <a:lstStyle/>
          <a:p>
            <a:endParaRPr lang="en-GB"/>
          </a:p>
        </p:txBody>
      </p:sp>
      <p:sp>
        <p:nvSpPr>
          <p:cNvPr id="5" name="Shape 3"/>
          <p:cNvSpPr/>
          <p:nvPr/>
        </p:nvSpPr>
        <p:spPr>
          <a:xfrm>
            <a:off x="6766560" y="2103120"/>
            <a:ext cx="292608" cy="292608"/>
          </a:xfrm>
          <a:prstGeom prst="ellipse">
            <a:avLst/>
          </a:prstGeom>
          <a:solidFill>
            <a:srgbClr val="FFFFFF"/>
          </a:solidFill>
          <a:ln/>
        </p:spPr>
        <p:txBody>
          <a:bodyPr/>
          <a:lstStyle/>
          <a:p>
            <a:endParaRPr lang="en-GB"/>
          </a:p>
        </p:txBody>
      </p:sp>
      <p:sp>
        <p:nvSpPr>
          <p:cNvPr id="6" name="Shape 4"/>
          <p:cNvSpPr/>
          <p:nvPr/>
        </p:nvSpPr>
        <p:spPr>
          <a:xfrm>
            <a:off x="6720840" y="4114800"/>
            <a:ext cx="256032" cy="256032"/>
          </a:xfrm>
          <a:prstGeom prst="ellipse">
            <a:avLst/>
          </a:prstGeom>
          <a:solidFill>
            <a:srgbClr val="FFFFFF"/>
          </a:solidFill>
          <a:ln/>
        </p:spPr>
        <p:txBody>
          <a:bodyPr/>
          <a:lstStyle/>
          <a:p>
            <a:endParaRPr lang="en-GB"/>
          </a:p>
        </p:txBody>
      </p:sp>
      <p:sp>
        <p:nvSpPr>
          <p:cNvPr id="7" name="Shape 5"/>
          <p:cNvSpPr/>
          <p:nvPr/>
        </p:nvSpPr>
        <p:spPr>
          <a:xfrm>
            <a:off x="7726680" y="1371600"/>
            <a:ext cx="1005840" cy="4206240"/>
          </a:xfrm>
          <a:prstGeom prst="roundRect">
            <a:avLst>
              <a:gd name="adj" fmla="val 7273"/>
            </a:avLst>
          </a:prstGeom>
          <a:solidFill>
            <a:srgbClr val="5A6B8C"/>
          </a:solidFill>
          <a:ln/>
        </p:spPr>
        <p:txBody>
          <a:bodyPr/>
          <a:lstStyle/>
          <a:p>
            <a:endParaRPr lang="en-GB"/>
          </a:p>
        </p:txBody>
      </p:sp>
      <p:sp>
        <p:nvSpPr>
          <p:cNvPr id="8" name="Shape 6"/>
          <p:cNvSpPr/>
          <p:nvPr/>
        </p:nvSpPr>
        <p:spPr>
          <a:xfrm>
            <a:off x="8275320" y="3108960"/>
            <a:ext cx="219456" cy="219456"/>
          </a:xfrm>
          <a:prstGeom prst="ellipse">
            <a:avLst/>
          </a:prstGeom>
          <a:solidFill>
            <a:srgbClr val="FFFFFF"/>
          </a:solidFill>
          <a:ln/>
        </p:spPr>
        <p:txBody>
          <a:bodyPr/>
          <a:lstStyle/>
          <a:p>
            <a:endParaRPr lang="en-GB"/>
          </a:p>
        </p:txBody>
      </p:sp>
      <p:sp>
        <p:nvSpPr>
          <p:cNvPr id="9" name="Shape 7"/>
          <p:cNvSpPr/>
          <p:nvPr/>
        </p:nvSpPr>
        <p:spPr>
          <a:xfrm>
            <a:off x="8366760" y="4846320"/>
            <a:ext cx="182880" cy="182880"/>
          </a:xfrm>
          <a:prstGeom prst="ellipse">
            <a:avLst/>
          </a:prstGeom>
          <a:solidFill>
            <a:srgbClr val="FFFFFF"/>
          </a:solidFill>
          <a:ln/>
        </p:spPr>
        <p:txBody>
          <a:bodyPr/>
          <a:lstStyle/>
          <a:p>
            <a:endParaRPr lang="en-GB"/>
          </a:p>
        </p:txBody>
      </p:sp>
      <p:sp>
        <p:nvSpPr>
          <p:cNvPr id="10" name="Shape 8"/>
          <p:cNvSpPr/>
          <p:nvPr/>
        </p:nvSpPr>
        <p:spPr>
          <a:xfrm>
            <a:off x="8961120" y="1371600"/>
            <a:ext cx="1005840" cy="4206240"/>
          </a:xfrm>
          <a:prstGeom prst="roundRect">
            <a:avLst>
              <a:gd name="adj" fmla="val 7273"/>
            </a:avLst>
          </a:prstGeom>
          <a:solidFill>
            <a:srgbClr val="84A0C4"/>
          </a:solidFill>
          <a:ln/>
        </p:spPr>
        <p:txBody>
          <a:bodyPr/>
          <a:lstStyle/>
          <a:p>
            <a:endParaRPr lang="en-GB"/>
          </a:p>
        </p:txBody>
      </p:sp>
      <p:sp>
        <p:nvSpPr>
          <p:cNvPr id="11" name="Shape 9"/>
          <p:cNvSpPr/>
          <p:nvPr/>
        </p:nvSpPr>
        <p:spPr>
          <a:xfrm>
            <a:off x="9235440" y="2103120"/>
            <a:ext cx="292608" cy="292608"/>
          </a:xfrm>
          <a:prstGeom prst="ellipse">
            <a:avLst/>
          </a:prstGeom>
          <a:solidFill>
            <a:srgbClr val="FFFFFF"/>
          </a:solidFill>
          <a:ln/>
        </p:spPr>
        <p:txBody>
          <a:bodyPr/>
          <a:lstStyle/>
          <a:p>
            <a:endParaRPr lang="en-GB"/>
          </a:p>
        </p:txBody>
      </p:sp>
      <p:sp>
        <p:nvSpPr>
          <p:cNvPr id="12" name="Shape 10"/>
          <p:cNvSpPr/>
          <p:nvPr/>
        </p:nvSpPr>
        <p:spPr>
          <a:xfrm>
            <a:off x="9189720" y="4114800"/>
            <a:ext cx="256032" cy="256032"/>
          </a:xfrm>
          <a:prstGeom prst="ellipse">
            <a:avLst/>
          </a:prstGeom>
          <a:solidFill>
            <a:srgbClr val="FFFFFF"/>
          </a:solidFill>
          <a:ln/>
        </p:spPr>
        <p:txBody>
          <a:bodyPr/>
          <a:lstStyle/>
          <a:p>
            <a:endParaRPr lang="en-GB"/>
          </a:p>
        </p:txBody>
      </p:sp>
      <p:sp>
        <p:nvSpPr>
          <p:cNvPr id="13" name="Shape 11"/>
          <p:cNvSpPr/>
          <p:nvPr/>
        </p:nvSpPr>
        <p:spPr>
          <a:xfrm>
            <a:off x="10195560" y="1371600"/>
            <a:ext cx="1005840" cy="4206240"/>
          </a:xfrm>
          <a:prstGeom prst="roundRect">
            <a:avLst>
              <a:gd name="adj" fmla="val 7273"/>
            </a:avLst>
          </a:prstGeom>
          <a:solidFill>
            <a:srgbClr val="CADCFC"/>
          </a:solidFill>
          <a:ln/>
        </p:spPr>
        <p:txBody>
          <a:bodyPr/>
          <a:lstStyle/>
          <a:p>
            <a:endParaRPr lang="en-GB"/>
          </a:p>
        </p:txBody>
      </p:sp>
      <p:sp>
        <p:nvSpPr>
          <p:cNvPr id="14" name="Shape 12"/>
          <p:cNvSpPr/>
          <p:nvPr/>
        </p:nvSpPr>
        <p:spPr>
          <a:xfrm>
            <a:off x="10744200" y="3108960"/>
            <a:ext cx="219456" cy="219456"/>
          </a:xfrm>
          <a:prstGeom prst="ellipse">
            <a:avLst/>
          </a:prstGeom>
          <a:solidFill>
            <a:srgbClr val="FFFFFF"/>
          </a:solidFill>
          <a:ln/>
        </p:spPr>
        <p:txBody>
          <a:bodyPr/>
          <a:lstStyle/>
          <a:p>
            <a:endParaRPr lang="en-GB"/>
          </a:p>
        </p:txBody>
      </p:sp>
      <p:sp>
        <p:nvSpPr>
          <p:cNvPr id="15" name="Shape 13"/>
          <p:cNvSpPr/>
          <p:nvPr/>
        </p:nvSpPr>
        <p:spPr>
          <a:xfrm>
            <a:off x="10835640" y="4846320"/>
            <a:ext cx="182880" cy="182880"/>
          </a:xfrm>
          <a:prstGeom prst="ellipse">
            <a:avLst/>
          </a:prstGeom>
          <a:solidFill>
            <a:srgbClr val="FFFFFF"/>
          </a:solidFill>
          <a:ln/>
        </p:spPr>
        <p:txBody>
          <a:bodyPr/>
          <a:lstStyle/>
          <a:p>
            <a:endParaRPr lang="en-GB"/>
          </a:p>
        </p:txBody>
      </p:sp>
      <p:sp>
        <p:nvSpPr>
          <p:cNvPr id="16" name="Shape 14"/>
          <p:cNvSpPr/>
          <p:nvPr/>
        </p:nvSpPr>
        <p:spPr>
          <a:xfrm>
            <a:off x="6309360" y="2560320"/>
            <a:ext cx="5486400" cy="18288"/>
          </a:xfrm>
          <a:prstGeom prst="line">
            <a:avLst/>
          </a:prstGeom>
          <a:noFill/>
          <a:ln w="31750">
            <a:solidFill>
              <a:srgbClr val="6D2E46"/>
            </a:solidFill>
            <a:prstDash val="dash"/>
          </a:ln>
        </p:spPr>
        <p:txBody>
          <a:bodyPr/>
          <a:lstStyle/>
          <a:p>
            <a:endParaRPr lang="en-GB"/>
          </a:p>
        </p:txBody>
      </p:sp>
      <p:sp>
        <p:nvSpPr>
          <p:cNvPr id="17" name="Text 15"/>
          <p:cNvSpPr/>
          <p:nvPr/>
        </p:nvSpPr>
        <p:spPr>
          <a:xfrm>
            <a:off x="6309360" y="5669280"/>
            <a:ext cx="5669280" cy="777240"/>
          </a:xfrm>
          <a:prstGeom prst="rect">
            <a:avLst/>
          </a:prstGeom>
          <a:noFill/>
          <a:ln/>
        </p:spPr>
        <p:txBody>
          <a:bodyPr wrap="square" lIns="0" tIns="0" rIns="0" bIns="0" rtlCol="0" anchor="ctr"/>
          <a:lstStyle/>
          <a:p>
            <a:pPr marL="0" indent="0">
              <a:lnSpc>
                <a:spcPts val="2700"/>
              </a:lnSpc>
              <a:buNone/>
            </a:pPr>
            <a:r>
              <a:rPr lang="en-US" sz="1800" i="1" dirty="0">
                <a:solidFill>
                  <a:srgbClr val="6D2E46"/>
                </a:solidFill>
                <a:latin typeface="Arial" pitchFamily="34" charset="0"/>
                <a:ea typeface="Arial" pitchFamily="34" charset="-122"/>
                <a:cs typeface="Arial" pitchFamily="34" charset="-120"/>
              </a:rPr>
              <a:t>Hazard trajectory, where aligned holes let harm reach the patient</a:t>
            </a:r>
            <a:endParaRPr lang="en-US" sz="1800" dirty="0"/>
          </a:p>
        </p:txBody>
      </p:sp>
      <p:sp>
        <p:nvSpPr>
          <p:cNvPr id="18" name="Text 16"/>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7</a:t>
            </a: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Applying the Model to Shrewsbury and Telford (1 of 2)</a:t>
            </a:r>
            <a:endParaRPr lang="en-US" sz="3000" dirty="0"/>
          </a:p>
        </p:txBody>
      </p:sp>
      <p:sp>
        <p:nvSpPr>
          <p:cNvPr id="3" name="Shape 1"/>
          <p:cNvSpPr/>
          <p:nvPr/>
        </p:nvSpPr>
        <p:spPr>
          <a:xfrm>
            <a:off x="548640" y="1463040"/>
            <a:ext cx="3108960" cy="1371600"/>
          </a:xfrm>
          <a:prstGeom prst="rect">
            <a:avLst/>
          </a:prstGeom>
          <a:solidFill>
            <a:srgbClr val="1E2761"/>
          </a:solidFill>
          <a:ln/>
        </p:spPr>
        <p:txBody>
          <a:bodyPr/>
          <a:lstStyle/>
          <a:p>
            <a:endParaRPr lang="en-GB"/>
          </a:p>
        </p:txBody>
      </p:sp>
      <p:sp>
        <p:nvSpPr>
          <p:cNvPr id="4" name="Text 2"/>
          <p:cNvSpPr/>
          <p:nvPr/>
        </p:nvSpPr>
        <p:spPr>
          <a:xfrm>
            <a:off x="685800" y="1463040"/>
            <a:ext cx="2834640" cy="1371600"/>
          </a:xfrm>
          <a:prstGeom prst="rect">
            <a:avLst/>
          </a:prstGeom>
          <a:noFill/>
          <a:ln/>
        </p:spPr>
        <p:txBody>
          <a:bodyPr wrap="square" lIns="0" tIns="0" rIns="0" bIns="0" rtlCol="0" anchor="ctr"/>
          <a:lstStyle/>
          <a:p>
            <a:pPr marL="0" indent="0">
              <a:lnSpc>
                <a:spcPts val="2700"/>
              </a:lnSpc>
              <a:buNone/>
            </a:pPr>
            <a:r>
              <a:rPr lang="en-US" sz="1800" b="1" dirty="0">
                <a:solidFill>
                  <a:srgbClr val="FFFFFF"/>
                </a:solidFill>
                <a:latin typeface="Arial" pitchFamily="34" charset="0"/>
                <a:ea typeface="Arial" pitchFamily="34" charset="-122"/>
                <a:cs typeface="Arial" pitchFamily="34" charset="-120"/>
              </a:rPr>
              <a:t>Frontline practice</a:t>
            </a:r>
            <a:endParaRPr lang="en-US" sz="1800" dirty="0"/>
          </a:p>
        </p:txBody>
      </p:sp>
      <p:sp>
        <p:nvSpPr>
          <p:cNvPr id="5" name="Shape 3"/>
          <p:cNvSpPr/>
          <p:nvPr/>
        </p:nvSpPr>
        <p:spPr>
          <a:xfrm>
            <a:off x="3794760" y="1463040"/>
            <a:ext cx="7863840" cy="1371600"/>
          </a:xfrm>
          <a:prstGeom prst="rect">
            <a:avLst/>
          </a:prstGeom>
          <a:solidFill>
            <a:srgbClr val="FFFFFF"/>
          </a:solidFill>
          <a:ln/>
        </p:spPr>
        <p:txBody>
          <a:bodyPr/>
          <a:lstStyle/>
          <a:p>
            <a:endParaRPr lang="en-GB"/>
          </a:p>
        </p:txBody>
      </p:sp>
      <p:sp>
        <p:nvSpPr>
          <p:cNvPr id="6" name="Text 4"/>
          <p:cNvSpPr/>
          <p:nvPr/>
        </p:nvSpPr>
        <p:spPr>
          <a:xfrm>
            <a:off x="3977640" y="1463040"/>
            <a:ext cx="7498080" cy="13716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Delayed escalation of high-risk labours and misinterpretation of fetal monitoring (CTG) traces</a:t>
            </a:r>
            <a:endParaRPr lang="en-US" sz="1800" dirty="0"/>
          </a:p>
        </p:txBody>
      </p:sp>
      <p:sp>
        <p:nvSpPr>
          <p:cNvPr id="7" name="Shape 5"/>
          <p:cNvSpPr/>
          <p:nvPr/>
        </p:nvSpPr>
        <p:spPr>
          <a:xfrm>
            <a:off x="548640" y="2999232"/>
            <a:ext cx="3108960" cy="1371600"/>
          </a:xfrm>
          <a:prstGeom prst="rect">
            <a:avLst/>
          </a:prstGeom>
          <a:solidFill>
            <a:srgbClr val="1E2761"/>
          </a:solidFill>
          <a:ln/>
        </p:spPr>
        <p:txBody>
          <a:bodyPr/>
          <a:lstStyle/>
          <a:p>
            <a:endParaRPr lang="en-GB"/>
          </a:p>
        </p:txBody>
      </p:sp>
      <p:sp>
        <p:nvSpPr>
          <p:cNvPr id="8" name="Text 6"/>
          <p:cNvSpPr/>
          <p:nvPr/>
        </p:nvSpPr>
        <p:spPr>
          <a:xfrm>
            <a:off x="685800" y="2999232"/>
            <a:ext cx="2834640" cy="1371600"/>
          </a:xfrm>
          <a:prstGeom prst="rect">
            <a:avLst/>
          </a:prstGeom>
          <a:noFill/>
          <a:ln/>
        </p:spPr>
        <p:txBody>
          <a:bodyPr wrap="square" lIns="0" tIns="0" rIns="0" bIns="0" rtlCol="0" anchor="ctr"/>
          <a:lstStyle/>
          <a:p>
            <a:pPr marL="0" indent="0">
              <a:lnSpc>
                <a:spcPts val="2700"/>
              </a:lnSpc>
              <a:buNone/>
            </a:pPr>
            <a:r>
              <a:rPr lang="en-US" sz="1800" b="1" dirty="0">
                <a:solidFill>
                  <a:srgbClr val="FFFFFF"/>
                </a:solidFill>
                <a:latin typeface="Arial" pitchFamily="34" charset="0"/>
                <a:ea typeface="Arial" pitchFamily="34" charset="-122"/>
                <a:cs typeface="Arial" pitchFamily="34" charset="-120"/>
              </a:rPr>
              <a:t>Supervision</a:t>
            </a:r>
            <a:endParaRPr lang="en-US" sz="1800" dirty="0"/>
          </a:p>
        </p:txBody>
      </p:sp>
      <p:sp>
        <p:nvSpPr>
          <p:cNvPr id="9" name="Shape 7"/>
          <p:cNvSpPr/>
          <p:nvPr/>
        </p:nvSpPr>
        <p:spPr>
          <a:xfrm>
            <a:off x="3794760" y="2999232"/>
            <a:ext cx="7863840" cy="1371600"/>
          </a:xfrm>
          <a:prstGeom prst="rect">
            <a:avLst/>
          </a:prstGeom>
          <a:solidFill>
            <a:srgbClr val="FFFFFF"/>
          </a:solidFill>
          <a:ln/>
        </p:spPr>
        <p:txBody>
          <a:bodyPr/>
          <a:lstStyle/>
          <a:p>
            <a:endParaRPr lang="en-GB"/>
          </a:p>
        </p:txBody>
      </p:sp>
      <p:sp>
        <p:nvSpPr>
          <p:cNvPr id="10" name="Text 8"/>
          <p:cNvSpPr/>
          <p:nvPr/>
        </p:nvSpPr>
        <p:spPr>
          <a:xfrm>
            <a:off x="3977640" y="2999232"/>
            <a:ext cx="7498080" cy="13716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Inadequate senior review of incidents, leaving junior staff unsupported in high-risk decisions</a:t>
            </a:r>
            <a:endParaRPr lang="en-US" sz="1800" dirty="0"/>
          </a:p>
        </p:txBody>
      </p:sp>
      <p:sp>
        <p:nvSpPr>
          <p:cNvPr id="11" name="Shape 9"/>
          <p:cNvSpPr/>
          <p:nvPr/>
        </p:nvSpPr>
        <p:spPr>
          <a:xfrm>
            <a:off x="548640" y="4535424"/>
            <a:ext cx="3108960" cy="1371600"/>
          </a:xfrm>
          <a:prstGeom prst="rect">
            <a:avLst/>
          </a:prstGeom>
          <a:solidFill>
            <a:srgbClr val="1E2761"/>
          </a:solidFill>
          <a:ln/>
        </p:spPr>
        <p:txBody>
          <a:bodyPr/>
          <a:lstStyle/>
          <a:p>
            <a:endParaRPr lang="en-GB"/>
          </a:p>
        </p:txBody>
      </p:sp>
      <p:sp>
        <p:nvSpPr>
          <p:cNvPr id="12" name="Text 10"/>
          <p:cNvSpPr/>
          <p:nvPr/>
        </p:nvSpPr>
        <p:spPr>
          <a:xfrm>
            <a:off x="685800" y="4535424"/>
            <a:ext cx="2834640" cy="1371600"/>
          </a:xfrm>
          <a:prstGeom prst="rect">
            <a:avLst/>
          </a:prstGeom>
          <a:noFill/>
          <a:ln/>
        </p:spPr>
        <p:txBody>
          <a:bodyPr wrap="square" lIns="0" tIns="0" rIns="0" bIns="0" rtlCol="0" anchor="ctr"/>
          <a:lstStyle/>
          <a:p>
            <a:pPr marL="0" indent="0">
              <a:lnSpc>
                <a:spcPts val="2700"/>
              </a:lnSpc>
              <a:buNone/>
            </a:pPr>
            <a:r>
              <a:rPr lang="en-US" sz="1800" b="1" dirty="0">
                <a:solidFill>
                  <a:srgbClr val="FFFFFF"/>
                </a:solidFill>
                <a:latin typeface="Arial" pitchFamily="34" charset="0"/>
                <a:ea typeface="Arial" pitchFamily="34" charset="-122"/>
                <a:cs typeface="Arial" pitchFamily="34" charset="-120"/>
              </a:rPr>
              <a:t>Local procedures</a:t>
            </a:r>
            <a:endParaRPr lang="en-US" sz="1800" dirty="0"/>
          </a:p>
        </p:txBody>
      </p:sp>
      <p:sp>
        <p:nvSpPr>
          <p:cNvPr id="13" name="Shape 11"/>
          <p:cNvSpPr/>
          <p:nvPr/>
        </p:nvSpPr>
        <p:spPr>
          <a:xfrm>
            <a:off x="3794760" y="4535424"/>
            <a:ext cx="7863840" cy="1371600"/>
          </a:xfrm>
          <a:prstGeom prst="rect">
            <a:avLst/>
          </a:prstGeom>
          <a:solidFill>
            <a:srgbClr val="FFFFFF"/>
          </a:solidFill>
          <a:ln/>
        </p:spPr>
        <p:txBody>
          <a:bodyPr/>
          <a:lstStyle/>
          <a:p>
            <a:endParaRPr lang="en-GB"/>
          </a:p>
        </p:txBody>
      </p:sp>
      <p:sp>
        <p:nvSpPr>
          <p:cNvPr id="14" name="Text 12"/>
          <p:cNvSpPr/>
          <p:nvPr/>
        </p:nvSpPr>
        <p:spPr>
          <a:xfrm>
            <a:off x="3977640" y="4535424"/>
            <a:ext cx="7498080" cy="13716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Pursuit of ‘normal birth’ targets overriding clinical judgement and guidance</a:t>
            </a:r>
            <a:endParaRPr lang="en-US" sz="1800" dirty="0"/>
          </a:p>
        </p:txBody>
      </p:sp>
      <p:sp>
        <p:nvSpPr>
          <p:cNvPr id="15" name="Text 13"/>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8</a:t>
            </a:r>
            <a:endParaRPr lang="en-US" sz="1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Applying the Model to Shrewsbury and Telford (2 of 2)</a:t>
            </a:r>
            <a:endParaRPr lang="en-US" sz="3000" dirty="0"/>
          </a:p>
        </p:txBody>
      </p:sp>
      <p:sp>
        <p:nvSpPr>
          <p:cNvPr id="3" name="Shape 1"/>
          <p:cNvSpPr/>
          <p:nvPr/>
        </p:nvSpPr>
        <p:spPr>
          <a:xfrm>
            <a:off x="548640" y="1463040"/>
            <a:ext cx="3108960" cy="1371600"/>
          </a:xfrm>
          <a:prstGeom prst="rect">
            <a:avLst/>
          </a:prstGeom>
          <a:solidFill>
            <a:srgbClr val="1E2761"/>
          </a:solidFill>
          <a:ln/>
        </p:spPr>
        <p:txBody>
          <a:bodyPr/>
          <a:lstStyle/>
          <a:p>
            <a:endParaRPr lang="en-GB"/>
          </a:p>
        </p:txBody>
      </p:sp>
      <p:sp>
        <p:nvSpPr>
          <p:cNvPr id="4" name="Text 2"/>
          <p:cNvSpPr/>
          <p:nvPr/>
        </p:nvSpPr>
        <p:spPr>
          <a:xfrm>
            <a:off x="685800" y="1463040"/>
            <a:ext cx="2834640" cy="1371600"/>
          </a:xfrm>
          <a:prstGeom prst="rect">
            <a:avLst/>
          </a:prstGeom>
          <a:noFill/>
          <a:ln/>
        </p:spPr>
        <p:txBody>
          <a:bodyPr wrap="square" lIns="0" tIns="0" rIns="0" bIns="0" rtlCol="0" anchor="ctr"/>
          <a:lstStyle/>
          <a:p>
            <a:pPr marL="0" indent="0">
              <a:lnSpc>
                <a:spcPts val="2700"/>
              </a:lnSpc>
              <a:buNone/>
            </a:pPr>
            <a:r>
              <a:rPr lang="en-US" sz="1800" b="1" dirty="0">
                <a:solidFill>
                  <a:srgbClr val="FFFFFF"/>
                </a:solidFill>
                <a:latin typeface="Arial" pitchFamily="34" charset="0"/>
                <a:ea typeface="Arial" pitchFamily="34" charset="-122"/>
                <a:cs typeface="Arial" pitchFamily="34" charset="-120"/>
              </a:rPr>
              <a:t>Organisational culture</a:t>
            </a:r>
            <a:endParaRPr lang="en-US" sz="1800" dirty="0"/>
          </a:p>
        </p:txBody>
      </p:sp>
      <p:sp>
        <p:nvSpPr>
          <p:cNvPr id="5" name="Shape 3"/>
          <p:cNvSpPr/>
          <p:nvPr/>
        </p:nvSpPr>
        <p:spPr>
          <a:xfrm>
            <a:off x="3794760" y="1463040"/>
            <a:ext cx="7863840" cy="1371600"/>
          </a:xfrm>
          <a:prstGeom prst="rect">
            <a:avLst/>
          </a:prstGeom>
          <a:solidFill>
            <a:srgbClr val="FFFFFF"/>
          </a:solidFill>
          <a:ln/>
        </p:spPr>
        <p:txBody>
          <a:bodyPr/>
          <a:lstStyle/>
          <a:p>
            <a:endParaRPr lang="en-GB"/>
          </a:p>
        </p:txBody>
      </p:sp>
      <p:sp>
        <p:nvSpPr>
          <p:cNvPr id="6" name="Text 4"/>
          <p:cNvSpPr/>
          <p:nvPr/>
        </p:nvSpPr>
        <p:spPr>
          <a:xfrm>
            <a:off x="3977640" y="1463040"/>
            <a:ext cx="7498080" cy="13716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Defensive, non-listening leadership that dismissed families' and clinicians' concerns</a:t>
            </a:r>
            <a:endParaRPr lang="en-US" sz="1800" dirty="0"/>
          </a:p>
        </p:txBody>
      </p:sp>
      <p:sp>
        <p:nvSpPr>
          <p:cNvPr id="7" name="Shape 5"/>
          <p:cNvSpPr/>
          <p:nvPr/>
        </p:nvSpPr>
        <p:spPr>
          <a:xfrm>
            <a:off x="548640" y="2999232"/>
            <a:ext cx="3108960" cy="1371600"/>
          </a:xfrm>
          <a:prstGeom prst="rect">
            <a:avLst/>
          </a:prstGeom>
          <a:solidFill>
            <a:srgbClr val="1E2761"/>
          </a:solidFill>
          <a:ln/>
        </p:spPr>
        <p:txBody>
          <a:bodyPr/>
          <a:lstStyle/>
          <a:p>
            <a:endParaRPr lang="en-GB"/>
          </a:p>
        </p:txBody>
      </p:sp>
      <p:sp>
        <p:nvSpPr>
          <p:cNvPr id="8" name="Text 6"/>
          <p:cNvSpPr/>
          <p:nvPr/>
        </p:nvSpPr>
        <p:spPr>
          <a:xfrm>
            <a:off x="685800" y="2999232"/>
            <a:ext cx="2834640" cy="1371600"/>
          </a:xfrm>
          <a:prstGeom prst="rect">
            <a:avLst/>
          </a:prstGeom>
          <a:noFill/>
          <a:ln/>
        </p:spPr>
        <p:txBody>
          <a:bodyPr wrap="square" lIns="0" tIns="0" rIns="0" bIns="0" rtlCol="0" anchor="ctr"/>
          <a:lstStyle/>
          <a:p>
            <a:pPr marL="0" indent="0">
              <a:lnSpc>
                <a:spcPts val="2700"/>
              </a:lnSpc>
              <a:buNone/>
            </a:pPr>
            <a:r>
              <a:rPr lang="en-US" sz="1800" b="1" dirty="0">
                <a:solidFill>
                  <a:srgbClr val="FFFFFF"/>
                </a:solidFill>
                <a:latin typeface="Arial" pitchFamily="34" charset="0"/>
                <a:ea typeface="Arial" pitchFamily="34" charset="-122"/>
                <a:cs typeface="Arial" pitchFamily="34" charset="-120"/>
              </a:rPr>
              <a:t>External oversight</a:t>
            </a:r>
            <a:endParaRPr lang="en-US" sz="1800" dirty="0"/>
          </a:p>
        </p:txBody>
      </p:sp>
      <p:sp>
        <p:nvSpPr>
          <p:cNvPr id="9" name="Shape 7"/>
          <p:cNvSpPr/>
          <p:nvPr/>
        </p:nvSpPr>
        <p:spPr>
          <a:xfrm>
            <a:off x="3794760" y="2999232"/>
            <a:ext cx="7863840" cy="1371600"/>
          </a:xfrm>
          <a:prstGeom prst="rect">
            <a:avLst/>
          </a:prstGeom>
          <a:solidFill>
            <a:srgbClr val="FFFFFF"/>
          </a:solidFill>
          <a:ln/>
        </p:spPr>
        <p:txBody>
          <a:bodyPr/>
          <a:lstStyle/>
          <a:p>
            <a:endParaRPr lang="en-GB"/>
          </a:p>
        </p:txBody>
      </p:sp>
      <p:sp>
        <p:nvSpPr>
          <p:cNvPr id="10" name="Text 8"/>
          <p:cNvSpPr/>
          <p:nvPr/>
        </p:nvSpPr>
        <p:spPr>
          <a:xfrm>
            <a:off x="3977640" y="2999232"/>
            <a:ext cx="7498080" cy="13716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Absence of timely external review or regulatory intervention over two decades</a:t>
            </a:r>
            <a:endParaRPr lang="en-US" sz="1800" dirty="0"/>
          </a:p>
        </p:txBody>
      </p:sp>
      <p:sp>
        <p:nvSpPr>
          <p:cNvPr id="11" name="Text 9"/>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9</a:t>
            </a:r>
            <a:endParaRPr lang="en-US" sz="1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Root Cause Analysis (RCA)</a:t>
            </a:r>
            <a:endParaRPr lang="en-US" sz="3000" dirty="0"/>
          </a:p>
        </p:txBody>
      </p:sp>
      <p:sp>
        <p:nvSpPr>
          <p:cNvPr id="3" name="Shape 1"/>
          <p:cNvSpPr/>
          <p:nvPr/>
        </p:nvSpPr>
        <p:spPr>
          <a:xfrm>
            <a:off x="548640" y="1280160"/>
            <a:ext cx="5486400" cy="5120640"/>
          </a:xfrm>
          <a:prstGeom prst="rect">
            <a:avLst/>
          </a:prstGeom>
          <a:solidFill>
            <a:srgbClr val="F2F2F4"/>
          </a:solidFill>
          <a:ln/>
        </p:spPr>
        <p:txBody>
          <a:bodyPr/>
          <a:lstStyle/>
          <a:p>
            <a:endParaRPr lang="en-GB"/>
          </a:p>
        </p:txBody>
      </p:sp>
      <p:sp>
        <p:nvSpPr>
          <p:cNvPr id="4" name="Text 2"/>
          <p:cNvSpPr/>
          <p:nvPr/>
        </p:nvSpPr>
        <p:spPr>
          <a:xfrm>
            <a:off x="777240" y="1463040"/>
            <a:ext cx="5029200" cy="475488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A structured method for investigating serious incidents that looks beyond individual error to identify underlying systemic causes (Institute for Healthcare Improvement, n.d.).
RCA was adopted into UK healthcare in the 1990s to move investigation away from blame and toward system-level learning (NHS England, 2019).
It typically combines timeline reconstruction, contributory factor mapping and repeated ‘why’ questioning to trace symptoms back to root causes.</a:t>
            </a:r>
            <a:endParaRPr lang="en-US" sz="1800" dirty="0"/>
          </a:p>
        </p:txBody>
      </p:sp>
      <p:sp>
        <p:nvSpPr>
          <p:cNvPr id="5" name="Shape 3"/>
          <p:cNvSpPr/>
          <p:nvPr/>
        </p:nvSpPr>
        <p:spPr>
          <a:xfrm>
            <a:off x="6309360" y="1280160"/>
            <a:ext cx="5349240" cy="5120640"/>
          </a:xfrm>
          <a:prstGeom prst="rect">
            <a:avLst/>
          </a:prstGeom>
          <a:solidFill>
            <a:srgbClr val="1E2761"/>
          </a:solidFill>
          <a:ln/>
        </p:spPr>
        <p:txBody>
          <a:bodyPr/>
          <a:lstStyle/>
          <a:p>
            <a:endParaRPr lang="en-GB"/>
          </a:p>
        </p:txBody>
      </p:sp>
      <p:sp>
        <p:nvSpPr>
          <p:cNvPr id="6" name="Text 4"/>
          <p:cNvSpPr/>
          <p:nvPr/>
        </p:nvSpPr>
        <p:spPr>
          <a:xfrm>
            <a:off x="6537960" y="1463040"/>
            <a:ext cx="4937760" cy="502920"/>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The RCA Process</a:t>
            </a:r>
            <a:endParaRPr lang="en-US" sz="2000" dirty="0"/>
          </a:p>
        </p:txBody>
      </p:sp>
      <p:sp>
        <p:nvSpPr>
          <p:cNvPr id="7" name="Shape 5"/>
          <p:cNvSpPr/>
          <p:nvPr/>
        </p:nvSpPr>
        <p:spPr>
          <a:xfrm>
            <a:off x="6537960" y="2103120"/>
            <a:ext cx="457200" cy="457200"/>
          </a:xfrm>
          <a:prstGeom prst="ellipse">
            <a:avLst/>
          </a:prstGeom>
          <a:solidFill>
            <a:srgbClr val="6D2E46"/>
          </a:solidFill>
          <a:ln/>
        </p:spPr>
        <p:txBody>
          <a:bodyPr/>
          <a:lstStyle/>
          <a:p>
            <a:endParaRPr lang="en-GB"/>
          </a:p>
        </p:txBody>
      </p:sp>
      <p:sp>
        <p:nvSpPr>
          <p:cNvPr id="8" name="Text 6"/>
          <p:cNvSpPr/>
          <p:nvPr/>
        </p:nvSpPr>
        <p:spPr>
          <a:xfrm>
            <a:off x="6537960" y="210312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9" name="Text 7"/>
          <p:cNvSpPr/>
          <p:nvPr/>
        </p:nvSpPr>
        <p:spPr>
          <a:xfrm>
            <a:off x="7178040" y="2029968"/>
            <a:ext cx="4343400" cy="77724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Gather evidence and reconstruct the incident timeline</a:t>
            </a:r>
            <a:endParaRPr lang="en-US" sz="1800" dirty="0"/>
          </a:p>
        </p:txBody>
      </p:sp>
      <p:sp>
        <p:nvSpPr>
          <p:cNvPr id="10" name="Shape 8"/>
          <p:cNvSpPr/>
          <p:nvPr/>
        </p:nvSpPr>
        <p:spPr>
          <a:xfrm>
            <a:off x="6537960" y="3035808"/>
            <a:ext cx="457200" cy="457200"/>
          </a:xfrm>
          <a:prstGeom prst="ellipse">
            <a:avLst/>
          </a:prstGeom>
          <a:solidFill>
            <a:srgbClr val="6D2E46"/>
          </a:solidFill>
          <a:ln/>
        </p:spPr>
        <p:txBody>
          <a:bodyPr/>
          <a:lstStyle/>
          <a:p>
            <a:endParaRPr lang="en-GB"/>
          </a:p>
        </p:txBody>
      </p:sp>
      <p:sp>
        <p:nvSpPr>
          <p:cNvPr id="11" name="Text 9"/>
          <p:cNvSpPr/>
          <p:nvPr/>
        </p:nvSpPr>
        <p:spPr>
          <a:xfrm>
            <a:off x="6537960" y="303580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12" name="Text 10"/>
          <p:cNvSpPr/>
          <p:nvPr/>
        </p:nvSpPr>
        <p:spPr>
          <a:xfrm>
            <a:off x="7178040" y="2962656"/>
            <a:ext cx="4343400" cy="77724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Map contributory factors across people, process and system</a:t>
            </a:r>
            <a:endParaRPr lang="en-US" sz="1800" dirty="0"/>
          </a:p>
        </p:txBody>
      </p:sp>
      <p:sp>
        <p:nvSpPr>
          <p:cNvPr id="13" name="Shape 11"/>
          <p:cNvSpPr/>
          <p:nvPr/>
        </p:nvSpPr>
        <p:spPr>
          <a:xfrm>
            <a:off x="6537960" y="3968496"/>
            <a:ext cx="457200" cy="457200"/>
          </a:xfrm>
          <a:prstGeom prst="ellipse">
            <a:avLst/>
          </a:prstGeom>
          <a:solidFill>
            <a:srgbClr val="6D2E46"/>
          </a:solidFill>
          <a:ln/>
        </p:spPr>
        <p:txBody>
          <a:bodyPr/>
          <a:lstStyle/>
          <a:p>
            <a:endParaRPr lang="en-GB"/>
          </a:p>
        </p:txBody>
      </p:sp>
      <p:sp>
        <p:nvSpPr>
          <p:cNvPr id="14" name="Text 12"/>
          <p:cNvSpPr/>
          <p:nvPr/>
        </p:nvSpPr>
        <p:spPr>
          <a:xfrm>
            <a:off x="6537960" y="3968496"/>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15" name="Text 13"/>
          <p:cNvSpPr/>
          <p:nvPr/>
        </p:nvSpPr>
        <p:spPr>
          <a:xfrm>
            <a:off x="7178040" y="3895344"/>
            <a:ext cx="4343400" cy="77724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Ask ‘why’ repeatedly to trace root causes</a:t>
            </a:r>
            <a:endParaRPr lang="en-US" sz="1800" dirty="0"/>
          </a:p>
        </p:txBody>
      </p:sp>
      <p:sp>
        <p:nvSpPr>
          <p:cNvPr id="16" name="Shape 14"/>
          <p:cNvSpPr/>
          <p:nvPr/>
        </p:nvSpPr>
        <p:spPr>
          <a:xfrm>
            <a:off x="6537960" y="4901184"/>
            <a:ext cx="457200" cy="457200"/>
          </a:xfrm>
          <a:prstGeom prst="ellipse">
            <a:avLst/>
          </a:prstGeom>
          <a:solidFill>
            <a:srgbClr val="6D2E46"/>
          </a:solidFill>
          <a:ln/>
        </p:spPr>
        <p:txBody>
          <a:bodyPr/>
          <a:lstStyle/>
          <a:p>
            <a:endParaRPr lang="en-GB"/>
          </a:p>
        </p:txBody>
      </p:sp>
      <p:sp>
        <p:nvSpPr>
          <p:cNvPr id="17" name="Text 15"/>
          <p:cNvSpPr/>
          <p:nvPr/>
        </p:nvSpPr>
        <p:spPr>
          <a:xfrm>
            <a:off x="6537960" y="4901184"/>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4</a:t>
            </a:r>
            <a:endParaRPr lang="en-US" sz="1600" dirty="0"/>
          </a:p>
        </p:txBody>
      </p:sp>
      <p:sp>
        <p:nvSpPr>
          <p:cNvPr id="18" name="Text 16"/>
          <p:cNvSpPr/>
          <p:nvPr/>
        </p:nvSpPr>
        <p:spPr>
          <a:xfrm>
            <a:off x="7178040" y="4828032"/>
            <a:ext cx="4343400" cy="77724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Act on recommendations to prevent recurrence</a:t>
            </a:r>
            <a:endParaRPr lang="en-US" sz="1800" dirty="0"/>
          </a:p>
        </p:txBody>
      </p:sp>
      <p:sp>
        <p:nvSpPr>
          <p:cNvPr id="19" name="Text 17"/>
          <p:cNvSpPr/>
          <p:nvPr/>
        </p:nvSpPr>
        <p:spPr>
          <a:xfrm>
            <a:off x="6537960" y="5879592"/>
            <a:ext cx="4937760" cy="1005840"/>
          </a:xfrm>
          <a:prstGeom prst="rect">
            <a:avLst/>
          </a:prstGeom>
          <a:noFill/>
          <a:ln/>
        </p:spPr>
        <p:txBody>
          <a:bodyPr wrap="square" lIns="0" tIns="0" rIns="0" bIns="0" rtlCol="0" anchor="ctr"/>
          <a:lstStyle/>
          <a:p>
            <a:pPr marL="0" indent="0">
              <a:lnSpc>
                <a:spcPts val="2700"/>
              </a:lnSpc>
              <a:buNone/>
            </a:pPr>
            <a:r>
              <a:rPr lang="en-US" sz="1800" i="1" dirty="0">
                <a:solidFill>
                  <a:srgbClr val="CADCFC"/>
                </a:solidFill>
                <a:latin typeface="Arial" pitchFamily="34" charset="0"/>
                <a:ea typeface="Arial" pitchFamily="34" charset="-122"/>
                <a:cs typeface="Arial" pitchFamily="34" charset="-120"/>
              </a:rPr>
              <a:t>Investigations can stall once the report is signed off unless actions are followed through (Patient Safety Learning, 2020).</a:t>
            </a:r>
            <a:endParaRPr lang="en-US" sz="1800" dirty="0"/>
          </a:p>
        </p:txBody>
      </p:sp>
      <p:sp>
        <p:nvSpPr>
          <p:cNvPr id="20" name="Text 18"/>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10</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Applying RCA to Root Causes at SaTH (1 of 2)</a:t>
            </a:r>
            <a:endParaRPr lang="en-US" sz="3000" dirty="0"/>
          </a:p>
        </p:txBody>
      </p:sp>
      <p:sp>
        <p:nvSpPr>
          <p:cNvPr id="3" name="Shape 1"/>
          <p:cNvSpPr/>
          <p:nvPr/>
        </p:nvSpPr>
        <p:spPr>
          <a:xfrm>
            <a:off x="548640" y="1463040"/>
            <a:ext cx="11109960" cy="1417320"/>
          </a:xfrm>
          <a:prstGeom prst="rect">
            <a:avLst/>
          </a:prstGeom>
          <a:solidFill>
            <a:srgbClr val="FFFFFF"/>
          </a:solidFill>
          <a:ln/>
        </p:spPr>
        <p:txBody>
          <a:bodyPr/>
          <a:lstStyle/>
          <a:p>
            <a:endParaRPr lang="en-GB"/>
          </a:p>
        </p:txBody>
      </p:sp>
      <p:sp>
        <p:nvSpPr>
          <p:cNvPr id="4" name="Shape 2"/>
          <p:cNvSpPr/>
          <p:nvPr/>
        </p:nvSpPr>
        <p:spPr>
          <a:xfrm>
            <a:off x="548640" y="1463040"/>
            <a:ext cx="109728" cy="1417320"/>
          </a:xfrm>
          <a:prstGeom prst="rect">
            <a:avLst/>
          </a:prstGeom>
          <a:solidFill>
            <a:srgbClr val="6D2E46"/>
          </a:solidFill>
          <a:ln/>
        </p:spPr>
        <p:txBody>
          <a:bodyPr/>
          <a:lstStyle/>
          <a:p>
            <a:endParaRPr lang="en-GB"/>
          </a:p>
        </p:txBody>
      </p:sp>
      <p:sp>
        <p:nvSpPr>
          <p:cNvPr id="5" name="Text 3"/>
          <p:cNvSpPr/>
          <p:nvPr/>
        </p:nvSpPr>
        <p:spPr>
          <a:xfrm>
            <a:off x="868680" y="15727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Chronic understaffing</a:t>
            </a:r>
            <a:endParaRPr lang="en-US" sz="2000" dirty="0"/>
          </a:p>
        </p:txBody>
      </p:sp>
      <p:sp>
        <p:nvSpPr>
          <p:cNvPr id="6" name="Text 4"/>
          <p:cNvSpPr/>
          <p:nvPr/>
        </p:nvSpPr>
        <p:spPr>
          <a:xfrm>
            <a:off x="868680" y="20574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Persistent midwifery and obstetric vacancies left units reliant on unsupported junior staff (Ockenden, 2022 and RCM, 2024).</a:t>
            </a:r>
            <a:endParaRPr lang="en-US" sz="1800" dirty="0"/>
          </a:p>
        </p:txBody>
      </p:sp>
      <p:sp>
        <p:nvSpPr>
          <p:cNvPr id="7" name="Shape 5"/>
          <p:cNvSpPr/>
          <p:nvPr/>
        </p:nvSpPr>
        <p:spPr>
          <a:xfrm>
            <a:off x="548640" y="3063240"/>
            <a:ext cx="11109960" cy="1417320"/>
          </a:xfrm>
          <a:prstGeom prst="rect">
            <a:avLst/>
          </a:prstGeom>
          <a:solidFill>
            <a:srgbClr val="FFFFFF"/>
          </a:solidFill>
          <a:ln/>
        </p:spPr>
        <p:txBody>
          <a:bodyPr/>
          <a:lstStyle/>
          <a:p>
            <a:endParaRPr lang="en-GB"/>
          </a:p>
        </p:txBody>
      </p:sp>
      <p:sp>
        <p:nvSpPr>
          <p:cNvPr id="8" name="Shape 6"/>
          <p:cNvSpPr/>
          <p:nvPr/>
        </p:nvSpPr>
        <p:spPr>
          <a:xfrm>
            <a:off x="548640" y="3063240"/>
            <a:ext cx="109728" cy="1417320"/>
          </a:xfrm>
          <a:prstGeom prst="rect">
            <a:avLst/>
          </a:prstGeom>
          <a:solidFill>
            <a:srgbClr val="6D2E46"/>
          </a:solidFill>
          <a:ln/>
        </p:spPr>
        <p:txBody>
          <a:bodyPr/>
          <a:lstStyle/>
          <a:p>
            <a:endParaRPr lang="en-GB"/>
          </a:p>
        </p:txBody>
      </p:sp>
      <p:sp>
        <p:nvSpPr>
          <p:cNvPr id="9" name="Text 7"/>
          <p:cNvSpPr/>
          <p:nvPr/>
        </p:nvSpPr>
        <p:spPr>
          <a:xfrm>
            <a:off x="868680" y="31729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Failure to investigate</a:t>
            </a:r>
            <a:endParaRPr lang="en-US" sz="2000" dirty="0"/>
          </a:p>
        </p:txBody>
      </p:sp>
      <p:sp>
        <p:nvSpPr>
          <p:cNvPr id="10" name="Text 8"/>
          <p:cNvSpPr/>
          <p:nvPr/>
        </p:nvSpPr>
        <p:spPr>
          <a:xfrm>
            <a:off x="868680" y="36576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Serious incidents were not consistently reviewed, and findings were not acted upon or shared (Ockenden, 2022).</a:t>
            </a:r>
            <a:endParaRPr lang="en-US" sz="1800" dirty="0"/>
          </a:p>
        </p:txBody>
      </p:sp>
      <p:sp>
        <p:nvSpPr>
          <p:cNvPr id="11" name="Shape 9"/>
          <p:cNvSpPr/>
          <p:nvPr/>
        </p:nvSpPr>
        <p:spPr>
          <a:xfrm>
            <a:off x="548640" y="4663440"/>
            <a:ext cx="11109960" cy="1417320"/>
          </a:xfrm>
          <a:prstGeom prst="rect">
            <a:avLst/>
          </a:prstGeom>
          <a:solidFill>
            <a:srgbClr val="FFFFFF"/>
          </a:solidFill>
          <a:ln/>
        </p:spPr>
        <p:txBody>
          <a:bodyPr/>
          <a:lstStyle/>
          <a:p>
            <a:endParaRPr lang="en-GB"/>
          </a:p>
        </p:txBody>
      </p:sp>
      <p:sp>
        <p:nvSpPr>
          <p:cNvPr id="12" name="Shape 10"/>
          <p:cNvSpPr/>
          <p:nvPr/>
        </p:nvSpPr>
        <p:spPr>
          <a:xfrm>
            <a:off x="548640" y="4663440"/>
            <a:ext cx="109728" cy="1417320"/>
          </a:xfrm>
          <a:prstGeom prst="rect">
            <a:avLst/>
          </a:prstGeom>
          <a:solidFill>
            <a:srgbClr val="6D2E46"/>
          </a:solidFill>
          <a:ln/>
        </p:spPr>
        <p:txBody>
          <a:bodyPr/>
          <a:lstStyle/>
          <a:p>
            <a:endParaRPr lang="en-GB"/>
          </a:p>
        </p:txBody>
      </p:sp>
      <p:sp>
        <p:nvSpPr>
          <p:cNvPr id="13" name="Text 11"/>
          <p:cNvSpPr/>
          <p:nvPr/>
        </p:nvSpPr>
        <p:spPr>
          <a:xfrm>
            <a:off x="868680" y="47731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Ideological pursuit of normal birth</a:t>
            </a:r>
            <a:endParaRPr lang="en-US" sz="2000" dirty="0"/>
          </a:p>
        </p:txBody>
      </p:sp>
      <p:sp>
        <p:nvSpPr>
          <p:cNvPr id="14" name="Text 12"/>
          <p:cNvSpPr/>
          <p:nvPr/>
        </p:nvSpPr>
        <p:spPr>
          <a:xfrm>
            <a:off x="868680" y="52578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A trust-wide drive to minimise caesarean rates overrode individual clinical risk assessment.</a:t>
            </a:r>
            <a:endParaRPr lang="en-US" sz="1800" dirty="0"/>
          </a:p>
        </p:txBody>
      </p:sp>
      <p:sp>
        <p:nvSpPr>
          <p:cNvPr id="15" name="Text 13"/>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11</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Applying RCA to Root Causes at SaTH (2 of 2)</a:t>
            </a:r>
            <a:endParaRPr lang="en-US" sz="3000" dirty="0"/>
          </a:p>
        </p:txBody>
      </p:sp>
      <p:sp>
        <p:nvSpPr>
          <p:cNvPr id="3" name="Shape 1"/>
          <p:cNvSpPr/>
          <p:nvPr/>
        </p:nvSpPr>
        <p:spPr>
          <a:xfrm>
            <a:off x="548640" y="1463040"/>
            <a:ext cx="11109960" cy="1417320"/>
          </a:xfrm>
          <a:prstGeom prst="rect">
            <a:avLst/>
          </a:prstGeom>
          <a:solidFill>
            <a:srgbClr val="FFFFFF"/>
          </a:solidFill>
          <a:ln/>
        </p:spPr>
        <p:txBody>
          <a:bodyPr/>
          <a:lstStyle/>
          <a:p>
            <a:endParaRPr lang="en-GB"/>
          </a:p>
        </p:txBody>
      </p:sp>
      <p:sp>
        <p:nvSpPr>
          <p:cNvPr id="4" name="Shape 2"/>
          <p:cNvSpPr/>
          <p:nvPr/>
        </p:nvSpPr>
        <p:spPr>
          <a:xfrm>
            <a:off x="548640" y="1463040"/>
            <a:ext cx="109728" cy="1417320"/>
          </a:xfrm>
          <a:prstGeom prst="rect">
            <a:avLst/>
          </a:prstGeom>
          <a:solidFill>
            <a:srgbClr val="6D2E46"/>
          </a:solidFill>
          <a:ln/>
        </p:spPr>
        <p:txBody>
          <a:bodyPr/>
          <a:lstStyle/>
          <a:p>
            <a:endParaRPr lang="en-GB"/>
          </a:p>
        </p:txBody>
      </p:sp>
      <p:sp>
        <p:nvSpPr>
          <p:cNvPr id="5" name="Text 3"/>
          <p:cNvSpPr/>
          <p:nvPr/>
        </p:nvSpPr>
        <p:spPr>
          <a:xfrm>
            <a:off x="868680" y="15727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Dismissal of families and staff concerns</a:t>
            </a:r>
            <a:endParaRPr lang="en-US" sz="2000" dirty="0"/>
          </a:p>
        </p:txBody>
      </p:sp>
      <p:sp>
        <p:nvSpPr>
          <p:cNvPr id="6" name="Text 4"/>
          <p:cNvSpPr/>
          <p:nvPr/>
        </p:nvSpPr>
        <p:spPr>
          <a:xfrm>
            <a:off x="868680" y="20574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Bereaved parents and some clinicians raised concerns for years before being heard.</a:t>
            </a:r>
            <a:endParaRPr lang="en-US" sz="1800" dirty="0"/>
          </a:p>
        </p:txBody>
      </p:sp>
      <p:sp>
        <p:nvSpPr>
          <p:cNvPr id="7" name="Shape 5"/>
          <p:cNvSpPr/>
          <p:nvPr/>
        </p:nvSpPr>
        <p:spPr>
          <a:xfrm>
            <a:off x="548640" y="3063240"/>
            <a:ext cx="11109960" cy="1417320"/>
          </a:xfrm>
          <a:prstGeom prst="rect">
            <a:avLst/>
          </a:prstGeom>
          <a:solidFill>
            <a:srgbClr val="FFFFFF"/>
          </a:solidFill>
          <a:ln/>
        </p:spPr>
        <p:txBody>
          <a:bodyPr/>
          <a:lstStyle/>
          <a:p>
            <a:endParaRPr lang="en-GB"/>
          </a:p>
        </p:txBody>
      </p:sp>
      <p:sp>
        <p:nvSpPr>
          <p:cNvPr id="8" name="Shape 6"/>
          <p:cNvSpPr/>
          <p:nvPr/>
        </p:nvSpPr>
        <p:spPr>
          <a:xfrm>
            <a:off x="548640" y="3063240"/>
            <a:ext cx="109728" cy="1417320"/>
          </a:xfrm>
          <a:prstGeom prst="rect">
            <a:avLst/>
          </a:prstGeom>
          <a:solidFill>
            <a:srgbClr val="6D2E46"/>
          </a:solidFill>
          <a:ln/>
        </p:spPr>
        <p:txBody>
          <a:bodyPr/>
          <a:lstStyle/>
          <a:p>
            <a:endParaRPr lang="en-GB"/>
          </a:p>
        </p:txBody>
      </p:sp>
      <p:sp>
        <p:nvSpPr>
          <p:cNvPr id="9" name="Text 7"/>
          <p:cNvSpPr/>
          <p:nvPr/>
        </p:nvSpPr>
        <p:spPr>
          <a:xfrm>
            <a:off x="868680" y="31729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Absence of external scrutiny</a:t>
            </a:r>
            <a:endParaRPr lang="en-US" sz="2000" dirty="0"/>
          </a:p>
        </p:txBody>
      </p:sp>
      <p:sp>
        <p:nvSpPr>
          <p:cNvPr id="10" name="Text 8"/>
          <p:cNvSpPr/>
          <p:nvPr/>
        </p:nvSpPr>
        <p:spPr>
          <a:xfrm>
            <a:off x="868680" y="36576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No robust mechanism triggered independent review despite repeated red flags.</a:t>
            </a:r>
            <a:endParaRPr lang="en-US" sz="1800" dirty="0"/>
          </a:p>
        </p:txBody>
      </p:sp>
      <p:sp>
        <p:nvSpPr>
          <p:cNvPr id="11" name="Shape 9"/>
          <p:cNvSpPr/>
          <p:nvPr/>
        </p:nvSpPr>
        <p:spPr>
          <a:xfrm>
            <a:off x="548640" y="4663440"/>
            <a:ext cx="11109960" cy="1417320"/>
          </a:xfrm>
          <a:prstGeom prst="rect">
            <a:avLst/>
          </a:prstGeom>
          <a:solidFill>
            <a:srgbClr val="FFFFFF"/>
          </a:solidFill>
          <a:ln/>
        </p:spPr>
        <p:txBody>
          <a:bodyPr/>
          <a:lstStyle/>
          <a:p>
            <a:endParaRPr lang="en-GB"/>
          </a:p>
        </p:txBody>
      </p:sp>
      <p:sp>
        <p:nvSpPr>
          <p:cNvPr id="12" name="Shape 10"/>
          <p:cNvSpPr/>
          <p:nvPr/>
        </p:nvSpPr>
        <p:spPr>
          <a:xfrm>
            <a:off x="548640" y="4663440"/>
            <a:ext cx="109728" cy="1417320"/>
          </a:xfrm>
          <a:prstGeom prst="rect">
            <a:avLst/>
          </a:prstGeom>
          <a:solidFill>
            <a:srgbClr val="6D2E46"/>
          </a:solidFill>
          <a:ln/>
        </p:spPr>
        <p:txBody>
          <a:bodyPr/>
          <a:lstStyle/>
          <a:p>
            <a:endParaRPr lang="en-GB"/>
          </a:p>
        </p:txBody>
      </p:sp>
      <p:sp>
        <p:nvSpPr>
          <p:cNvPr id="13" name="Text 11"/>
          <p:cNvSpPr/>
          <p:nvPr/>
        </p:nvSpPr>
        <p:spPr>
          <a:xfrm>
            <a:off x="868680" y="4773168"/>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Weak clinical governance</a:t>
            </a:r>
            <a:endParaRPr lang="en-US" sz="2000" dirty="0"/>
          </a:p>
        </p:txBody>
      </p:sp>
      <p:sp>
        <p:nvSpPr>
          <p:cNvPr id="14" name="Text 12"/>
          <p:cNvSpPr/>
          <p:nvPr/>
        </p:nvSpPr>
        <p:spPr>
          <a:xfrm>
            <a:off x="868680" y="5257800"/>
            <a:ext cx="10515600" cy="77724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Audit and learning structures failed to convert incidents into system-level change.</a:t>
            </a:r>
            <a:endParaRPr lang="en-US" sz="1800" dirty="0"/>
          </a:p>
        </p:txBody>
      </p:sp>
      <p:sp>
        <p:nvSpPr>
          <p:cNvPr id="15" name="Text 13"/>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12</a:t>
            </a:r>
            <a:endParaRPr lang="en-US" sz="1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Policy Issues Contributing to the Failures</a:t>
            </a:r>
            <a:endParaRPr lang="en-US" sz="3000" dirty="0"/>
          </a:p>
        </p:txBody>
      </p:sp>
      <p:sp>
        <p:nvSpPr>
          <p:cNvPr id="3" name="Shape 1"/>
          <p:cNvSpPr/>
          <p:nvPr/>
        </p:nvSpPr>
        <p:spPr>
          <a:xfrm>
            <a:off x="548640" y="1463040"/>
            <a:ext cx="457200" cy="457200"/>
          </a:xfrm>
          <a:prstGeom prst="ellipse">
            <a:avLst/>
          </a:prstGeom>
          <a:solidFill>
            <a:srgbClr val="1E2761"/>
          </a:solidFill>
          <a:ln/>
        </p:spPr>
        <p:txBody>
          <a:bodyPr/>
          <a:lstStyle/>
          <a:p>
            <a:endParaRPr lang="en-GB"/>
          </a:p>
        </p:txBody>
      </p:sp>
      <p:sp>
        <p:nvSpPr>
          <p:cNvPr id="4" name="Text 2"/>
          <p:cNvSpPr/>
          <p:nvPr/>
        </p:nvSpPr>
        <p:spPr>
          <a:xfrm>
            <a:off x="548640" y="146304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a:t>
            </a:r>
            <a:endParaRPr lang="en-US" sz="1800" dirty="0"/>
          </a:p>
        </p:txBody>
      </p:sp>
      <p:sp>
        <p:nvSpPr>
          <p:cNvPr id="5" name="Text 3"/>
          <p:cNvSpPr/>
          <p:nvPr/>
        </p:nvSpPr>
        <p:spPr>
          <a:xfrm>
            <a:off x="1234440" y="1417320"/>
            <a:ext cx="1042416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Non-adherence to staffing guidance</a:t>
            </a:r>
            <a:endParaRPr lang="en-US" sz="2000" dirty="0"/>
          </a:p>
        </p:txBody>
      </p:sp>
      <p:sp>
        <p:nvSpPr>
          <p:cNvPr id="6" name="Text 4"/>
          <p:cNvSpPr/>
          <p:nvPr/>
        </p:nvSpPr>
        <p:spPr>
          <a:xfrm>
            <a:off x="1234440" y="1920240"/>
            <a:ext cx="10424160" cy="6858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NICE (2015) safe midwifery staffing guideline (NG4) was not consistently met for years.</a:t>
            </a:r>
            <a:endParaRPr lang="en-US" sz="1800" dirty="0"/>
          </a:p>
        </p:txBody>
      </p:sp>
      <p:sp>
        <p:nvSpPr>
          <p:cNvPr id="7" name="Shape 5"/>
          <p:cNvSpPr/>
          <p:nvPr/>
        </p:nvSpPr>
        <p:spPr>
          <a:xfrm>
            <a:off x="548640" y="3063240"/>
            <a:ext cx="457200" cy="457200"/>
          </a:xfrm>
          <a:prstGeom prst="ellipse">
            <a:avLst/>
          </a:prstGeom>
          <a:solidFill>
            <a:srgbClr val="1E2761"/>
          </a:solidFill>
          <a:ln/>
        </p:spPr>
        <p:txBody>
          <a:bodyPr/>
          <a:lstStyle/>
          <a:p>
            <a:endParaRPr lang="en-GB"/>
          </a:p>
        </p:txBody>
      </p:sp>
      <p:sp>
        <p:nvSpPr>
          <p:cNvPr id="8" name="Text 6"/>
          <p:cNvSpPr/>
          <p:nvPr/>
        </p:nvSpPr>
        <p:spPr>
          <a:xfrm>
            <a:off x="548640" y="306324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a:t>
            </a:r>
            <a:endParaRPr lang="en-US" sz="1800" dirty="0"/>
          </a:p>
        </p:txBody>
      </p:sp>
      <p:sp>
        <p:nvSpPr>
          <p:cNvPr id="9" name="Text 7"/>
          <p:cNvSpPr/>
          <p:nvPr/>
        </p:nvSpPr>
        <p:spPr>
          <a:xfrm>
            <a:off x="1234440" y="3017520"/>
            <a:ext cx="1042416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Fragmented incident investigation policy</a:t>
            </a:r>
            <a:endParaRPr lang="en-US" sz="2000" dirty="0"/>
          </a:p>
        </p:txBody>
      </p:sp>
      <p:sp>
        <p:nvSpPr>
          <p:cNvPr id="10" name="Text 8"/>
          <p:cNvSpPr/>
          <p:nvPr/>
        </p:nvSpPr>
        <p:spPr>
          <a:xfrm>
            <a:off x="1234440" y="3520440"/>
            <a:ext cx="10424160" cy="6858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Before 2018 there was no independent, standardised framework for investigating maternity deaths.</a:t>
            </a:r>
            <a:endParaRPr lang="en-US" sz="1800" dirty="0"/>
          </a:p>
        </p:txBody>
      </p:sp>
      <p:sp>
        <p:nvSpPr>
          <p:cNvPr id="11" name="Shape 9"/>
          <p:cNvSpPr/>
          <p:nvPr/>
        </p:nvSpPr>
        <p:spPr>
          <a:xfrm>
            <a:off x="548640" y="4663440"/>
            <a:ext cx="457200" cy="457200"/>
          </a:xfrm>
          <a:prstGeom prst="ellipse">
            <a:avLst/>
          </a:prstGeom>
          <a:solidFill>
            <a:srgbClr val="1E2761"/>
          </a:solidFill>
          <a:ln/>
        </p:spPr>
        <p:txBody>
          <a:bodyPr/>
          <a:lstStyle/>
          <a:p>
            <a:endParaRPr lang="en-GB"/>
          </a:p>
        </p:txBody>
      </p:sp>
      <p:sp>
        <p:nvSpPr>
          <p:cNvPr id="12" name="Text 10"/>
          <p:cNvSpPr/>
          <p:nvPr/>
        </p:nvSpPr>
        <p:spPr>
          <a:xfrm>
            <a:off x="548640" y="4663440"/>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a:t>
            </a:r>
            <a:endParaRPr lang="en-US" sz="1800" dirty="0"/>
          </a:p>
        </p:txBody>
      </p:sp>
      <p:sp>
        <p:nvSpPr>
          <p:cNvPr id="13" name="Text 11"/>
          <p:cNvSpPr/>
          <p:nvPr/>
        </p:nvSpPr>
        <p:spPr>
          <a:xfrm>
            <a:off x="1234440" y="4617720"/>
            <a:ext cx="1042416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Weak national oversight</a:t>
            </a:r>
            <a:endParaRPr lang="en-US" sz="2000" dirty="0"/>
          </a:p>
        </p:txBody>
      </p:sp>
      <p:sp>
        <p:nvSpPr>
          <p:cNvPr id="14" name="Text 12"/>
          <p:cNvSpPr/>
          <p:nvPr/>
        </p:nvSpPr>
        <p:spPr>
          <a:xfrm>
            <a:off x="1234440" y="5120640"/>
            <a:ext cx="10424160" cy="68580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No mandatory trigger existed to escalate a trust with a persistent pattern of harm to review.</a:t>
            </a:r>
            <a:endParaRPr lang="en-US" sz="1800" dirty="0"/>
          </a:p>
        </p:txBody>
      </p:sp>
      <p:sp>
        <p:nvSpPr>
          <p:cNvPr id="15" name="Text 13"/>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13</a:t>
            </a: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How Policy Has Responded</a:t>
            </a:r>
            <a:endParaRPr lang="en-US" sz="3000" dirty="0"/>
          </a:p>
        </p:txBody>
      </p:sp>
      <p:sp>
        <p:nvSpPr>
          <p:cNvPr id="3" name="Shape 1"/>
          <p:cNvSpPr/>
          <p:nvPr/>
        </p:nvSpPr>
        <p:spPr>
          <a:xfrm>
            <a:off x="548640" y="1508760"/>
            <a:ext cx="1463040" cy="1051560"/>
          </a:xfrm>
          <a:prstGeom prst="rect">
            <a:avLst/>
          </a:prstGeom>
          <a:solidFill>
            <a:srgbClr val="1E2761"/>
          </a:solidFill>
          <a:ln/>
        </p:spPr>
        <p:txBody>
          <a:bodyPr/>
          <a:lstStyle/>
          <a:p>
            <a:endParaRPr lang="en-GB"/>
          </a:p>
        </p:txBody>
      </p:sp>
      <p:sp>
        <p:nvSpPr>
          <p:cNvPr id="4" name="Text 2"/>
          <p:cNvSpPr/>
          <p:nvPr/>
        </p:nvSpPr>
        <p:spPr>
          <a:xfrm>
            <a:off x="548640" y="1508760"/>
            <a:ext cx="1463040" cy="1051560"/>
          </a:xfrm>
          <a:prstGeom prst="rect">
            <a:avLst/>
          </a:prstGeom>
          <a:noFill/>
          <a:ln/>
        </p:spPr>
        <p:txBody>
          <a:bodyPr wrap="square" lIns="0" tIns="0" rIns="0" bIns="0" rtlCol="0" anchor="ctr"/>
          <a:lstStyle/>
          <a:p>
            <a:pPr marL="0" indent="0" algn="ctr">
              <a:buNone/>
            </a:pPr>
            <a:r>
              <a:rPr lang="en-US" sz="2200" b="1" dirty="0">
                <a:solidFill>
                  <a:srgbClr val="FFFFFF"/>
                </a:solidFill>
                <a:latin typeface="Arial" pitchFamily="34" charset="0"/>
                <a:ea typeface="Arial" pitchFamily="34" charset="-122"/>
                <a:cs typeface="Arial" pitchFamily="34" charset="-120"/>
              </a:rPr>
              <a:t>2018</a:t>
            </a:r>
            <a:endParaRPr lang="en-US" sz="2200" dirty="0"/>
          </a:p>
        </p:txBody>
      </p:sp>
      <p:sp>
        <p:nvSpPr>
          <p:cNvPr id="5" name="Shape 3"/>
          <p:cNvSpPr/>
          <p:nvPr/>
        </p:nvSpPr>
        <p:spPr>
          <a:xfrm>
            <a:off x="2148840" y="1508760"/>
            <a:ext cx="9509760" cy="1051560"/>
          </a:xfrm>
          <a:prstGeom prst="rect">
            <a:avLst/>
          </a:prstGeom>
          <a:solidFill>
            <a:srgbClr val="FFFFFF"/>
          </a:solidFill>
          <a:ln/>
        </p:spPr>
        <p:txBody>
          <a:bodyPr/>
          <a:lstStyle/>
          <a:p>
            <a:endParaRPr lang="en-GB"/>
          </a:p>
        </p:txBody>
      </p:sp>
      <p:sp>
        <p:nvSpPr>
          <p:cNvPr id="6" name="Text 4"/>
          <p:cNvSpPr/>
          <p:nvPr/>
        </p:nvSpPr>
        <p:spPr>
          <a:xfrm>
            <a:off x="2377440" y="1508760"/>
            <a:ext cx="9052560" cy="105156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Healthcare Safety Investigation Branch given responsibility for independent maternity investigations</a:t>
            </a:r>
            <a:endParaRPr lang="en-US" sz="1800" dirty="0"/>
          </a:p>
        </p:txBody>
      </p:sp>
      <p:sp>
        <p:nvSpPr>
          <p:cNvPr id="7" name="Shape 5"/>
          <p:cNvSpPr/>
          <p:nvPr/>
        </p:nvSpPr>
        <p:spPr>
          <a:xfrm>
            <a:off x="548640" y="2743200"/>
            <a:ext cx="1463040" cy="1051560"/>
          </a:xfrm>
          <a:prstGeom prst="rect">
            <a:avLst/>
          </a:prstGeom>
          <a:solidFill>
            <a:srgbClr val="1E2761"/>
          </a:solidFill>
          <a:ln/>
        </p:spPr>
        <p:txBody>
          <a:bodyPr/>
          <a:lstStyle/>
          <a:p>
            <a:endParaRPr lang="en-GB"/>
          </a:p>
        </p:txBody>
      </p:sp>
      <p:sp>
        <p:nvSpPr>
          <p:cNvPr id="8" name="Text 6"/>
          <p:cNvSpPr/>
          <p:nvPr/>
        </p:nvSpPr>
        <p:spPr>
          <a:xfrm>
            <a:off x="548640" y="2743200"/>
            <a:ext cx="1463040" cy="1051560"/>
          </a:xfrm>
          <a:prstGeom prst="rect">
            <a:avLst/>
          </a:prstGeom>
          <a:noFill/>
          <a:ln/>
        </p:spPr>
        <p:txBody>
          <a:bodyPr wrap="square" lIns="0" tIns="0" rIns="0" bIns="0" rtlCol="0" anchor="ctr"/>
          <a:lstStyle/>
          <a:p>
            <a:pPr marL="0" indent="0" algn="ctr">
              <a:buNone/>
            </a:pPr>
            <a:r>
              <a:rPr lang="en-US" sz="2200" b="1" dirty="0">
                <a:solidFill>
                  <a:srgbClr val="FFFFFF"/>
                </a:solidFill>
                <a:latin typeface="Arial" pitchFamily="34" charset="0"/>
                <a:ea typeface="Arial" pitchFamily="34" charset="-122"/>
                <a:cs typeface="Arial" pitchFamily="34" charset="-120"/>
              </a:rPr>
              <a:t>2022</a:t>
            </a:r>
            <a:endParaRPr lang="en-US" sz="2200" dirty="0"/>
          </a:p>
        </p:txBody>
      </p:sp>
      <p:sp>
        <p:nvSpPr>
          <p:cNvPr id="9" name="Shape 7"/>
          <p:cNvSpPr/>
          <p:nvPr/>
        </p:nvSpPr>
        <p:spPr>
          <a:xfrm>
            <a:off x="2148840" y="2743200"/>
            <a:ext cx="9509760" cy="1051560"/>
          </a:xfrm>
          <a:prstGeom prst="rect">
            <a:avLst/>
          </a:prstGeom>
          <a:solidFill>
            <a:srgbClr val="FFFFFF"/>
          </a:solidFill>
          <a:ln/>
        </p:spPr>
        <p:txBody>
          <a:bodyPr/>
          <a:lstStyle/>
          <a:p>
            <a:endParaRPr lang="en-GB"/>
          </a:p>
        </p:txBody>
      </p:sp>
      <p:sp>
        <p:nvSpPr>
          <p:cNvPr id="10" name="Text 8"/>
          <p:cNvSpPr/>
          <p:nvPr/>
        </p:nvSpPr>
        <p:spPr>
          <a:xfrm>
            <a:off x="2377440" y="2743200"/>
            <a:ext cx="9052560" cy="105156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Ockenden Report issues 15 immediate and essential actions for all English maternity units</a:t>
            </a:r>
            <a:endParaRPr lang="en-US" sz="1800" dirty="0"/>
          </a:p>
        </p:txBody>
      </p:sp>
      <p:sp>
        <p:nvSpPr>
          <p:cNvPr id="11" name="Shape 9"/>
          <p:cNvSpPr/>
          <p:nvPr/>
        </p:nvSpPr>
        <p:spPr>
          <a:xfrm>
            <a:off x="548640" y="3977640"/>
            <a:ext cx="1463040" cy="1051560"/>
          </a:xfrm>
          <a:prstGeom prst="rect">
            <a:avLst/>
          </a:prstGeom>
          <a:solidFill>
            <a:srgbClr val="1E2761"/>
          </a:solidFill>
          <a:ln/>
        </p:spPr>
        <p:txBody>
          <a:bodyPr/>
          <a:lstStyle/>
          <a:p>
            <a:endParaRPr lang="en-GB"/>
          </a:p>
        </p:txBody>
      </p:sp>
      <p:sp>
        <p:nvSpPr>
          <p:cNvPr id="12" name="Text 10"/>
          <p:cNvSpPr/>
          <p:nvPr/>
        </p:nvSpPr>
        <p:spPr>
          <a:xfrm>
            <a:off x="548640" y="3977640"/>
            <a:ext cx="1463040" cy="1051560"/>
          </a:xfrm>
          <a:prstGeom prst="rect">
            <a:avLst/>
          </a:prstGeom>
          <a:noFill/>
          <a:ln/>
        </p:spPr>
        <p:txBody>
          <a:bodyPr wrap="square" lIns="0" tIns="0" rIns="0" bIns="0" rtlCol="0" anchor="ctr"/>
          <a:lstStyle/>
          <a:p>
            <a:pPr marL="0" indent="0" algn="ctr">
              <a:buNone/>
            </a:pPr>
            <a:r>
              <a:rPr lang="en-US" sz="2200" b="1" dirty="0">
                <a:solidFill>
                  <a:srgbClr val="FFFFFF"/>
                </a:solidFill>
                <a:latin typeface="Arial" pitchFamily="34" charset="0"/>
                <a:ea typeface="Arial" pitchFamily="34" charset="-122"/>
                <a:cs typeface="Arial" pitchFamily="34" charset="-120"/>
              </a:rPr>
              <a:t>2023</a:t>
            </a:r>
            <a:endParaRPr lang="en-US" sz="2200" dirty="0"/>
          </a:p>
        </p:txBody>
      </p:sp>
      <p:sp>
        <p:nvSpPr>
          <p:cNvPr id="13" name="Shape 11"/>
          <p:cNvSpPr/>
          <p:nvPr/>
        </p:nvSpPr>
        <p:spPr>
          <a:xfrm>
            <a:off x="2148840" y="3977640"/>
            <a:ext cx="9509760" cy="1051560"/>
          </a:xfrm>
          <a:prstGeom prst="rect">
            <a:avLst/>
          </a:prstGeom>
          <a:solidFill>
            <a:srgbClr val="FFFFFF"/>
          </a:solidFill>
          <a:ln/>
        </p:spPr>
        <p:txBody>
          <a:bodyPr/>
          <a:lstStyle/>
          <a:p>
            <a:endParaRPr lang="en-GB"/>
          </a:p>
        </p:txBody>
      </p:sp>
      <p:sp>
        <p:nvSpPr>
          <p:cNvPr id="14" name="Text 12"/>
          <p:cNvSpPr/>
          <p:nvPr/>
        </p:nvSpPr>
        <p:spPr>
          <a:xfrm>
            <a:off x="2377440" y="3977640"/>
            <a:ext cx="9052560" cy="105156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NHS England Three Year Delivery Plan launched, backed by £186m a year (NHS England, 2023)</a:t>
            </a:r>
            <a:endParaRPr lang="en-US" sz="1800" dirty="0"/>
          </a:p>
        </p:txBody>
      </p:sp>
      <p:sp>
        <p:nvSpPr>
          <p:cNvPr id="15" name="Text 13"/>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14</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Impact on Quality and Efficiency</a:t>
            </a:r>
            <a:endParaRPr lang="en-US" sz="3000" dirty="0"/>
          </a:p>
        </p:txBody>
      </p:sp>
      <p:sp>
        <p:nvSpPr>
          <p:cNvPr id="3" name="Shape 1"/>
          <p:cNvSpPr/>
          <p:nvPr/>
        </p:nvSpPr>
        <p:spPr>
          <a:xfrm>
            <a:off x="548640" y="1371600"/>
            <a:ext cx="5349240" cy="4846320"/>
          </a:xfrm>
          <a:prstGeom prst="rect">
            <a:avLst/>
          </a:prstGeom>
          <a:solidFill>
            <a:srgbClr val="F2F2F4"/>
          </a:solidFill>
          <a:ln/>
        </p:spPr>
        <p:txBody>
          <a:bodyPr/>
          <a:lstStyle/>
          <a:p>
            <a:endParaRPr lang="en-GB"/>
          </a:p>
        </p:txBody>
      </p:sp>
      <p:sp>
        <p:nvSpPr>
          <p:cNvPr id="4" name="Text 2"/>
          <p:cNvSpPr/>
          <p:nvPr/>
        </p:nvSpPr>
        <p:spPr>
          <a:xfrm>
            <a:off x="777240" y="1554480"/>
            <a:ext cx="484632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Quality</a:t>
            </a:r>
            <a:endParaRPr lang="en-US" sz="2000" dirty="0"/>
          </a:p>
        </p:txBody>
      </p:sp>
      <p:sp>
        <p:nvSpPr>
          <p:cNvPr id="5" name="Text 3"/>
          <p:cNvSpPr/>
          <p:nvPr/>
        </p:nvSpPr>
        <p:spPr>
          <a:xfrm>
            <a:off x="777240" y="2103120"/>
            <a:ext cx="4846320" cy="39319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Avoidable death and lifelong disability for babies and mothers
Erosion of public trust in maternity services nationally
Repeated, preventable harm from unaddressed patterns of risk</a:t>
            </a:r>
            <a:endParaRPr lang="en-US" sz="1800" dirty="0"/>
          </a:p>
        </p:txBody>
      </p:sp>
      <p:sp>
        <p:nvSpPr>
          <p:cNvPr id="6" name="Shape 4"/>
          <p:cNvSpPr/>
          <p:nvPr/>
        </p:nvSpPr>
        <p:spPr>
          <a:xfrm>
            <a:off x="6263640" y="1371600"/>
            <a:ext cx="5394960" cy="4846320"/>
          </a:xfrm>
          <a:prstGeom prst="rect">
            <a:avLst/>
          </a:prstGeom>
          <a:solidFill>
            <a:srgbClr val="1E2761"/>
          </a:solidFill>
          <a:ln/>
        </p:spPr>
        <p:txBody>
          <a:bodyPr/>
          <a:lstStyle/>
          <a:p>
            <a:endParaRPr lang="en-GB"/>
          </a:p>
        </p:txBody>
      </p:sp>
      <p:sp>
        <p:nvSpPr>
          <p:cNvPr id="7" name="Text 5"/>
          <p:cNvSpPr/>
          <p:nvPr/>
        </p:nvSpPr>
        <p:spPr>
          <a:xfrm>
            <a:off x="6492240" y="1554480"/>
            <a:ext cx="4937760" cy="457200"/>
          </a:xfrm>
          <a:prstGeom prst="rect">
            <a:avLst/>
          </a:prstGeom>
          <a:noFill/>
          <a:ln/>
        </p:spPr>
        <p:txBody>
          <a:bodyPr wrap="square" lIns="0" tIns="0" rIns="0" bIns="0" rtlCol="0" anchor="ctr"/>
          <a:lstStyle/>
          <a:p>
            <a:pPr marL="0" indent="0">
              <a:buNone/>
            </a:pPr>
            <a:r>
              <a:rPr lang="en-US" sz="2000" b="1" dirty="0">
                <a:solidFill>
                  <a:srgbClr val="FFFFFF"/>
                </a:solidFill>
                <a:latin typeface="Arial" pitchFamily="34" charset="0"/>
                <a:ea typeface="Arial" pitchFamily="34" charset="-122"/>
                <a:cs typeface="Arial" pitchFamily="34" charset="-120"/>
              </a:rPr>
              <a:t>Efficiency</a:t>
            </a:r>
            <a:endParaRPr lang="en-US" sz="2000" dirty="0"/>
          </a:p>
        </p:txBody>
      </p:sp>
      <p:sp>
        <p:nvSpPr>
          <p:cNvPr id="8" name="Text 6"/>
          <p:cNvSpPr/>
          <p:nvPr/>
        </p:nvSpPr>
        <p:spPr>
          <a:xfrm>
            <a:off x="6492240" y="2103120"/>
            <a:ext cx="4937760" cy="393192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High cost of clinical negligence litigation, since maternity claims are the largest NHS liability category
Resources diverted into large-scale reviews rather than proactive improvement
Reliance on costly agency staff to cover chronic vacancies</a:t>
            </a:r>
            <a:endParaRPr lang="en-US" sz="1800" dirty="0"/>
          </a:p>
        </p:txBody>
      </p:sp>
      <p:sp>
        <p:nvSpPr>
          <p:cNvPr id="9" name="Text 7"/>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15</a:t>
            </a:r>
            <a:endParaRPr lang="en-US"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2F2F4"/>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Impact on Equity of Care</a:t>
            </a:r>
            <a:endParaRPr lang="en-US" sz="3000" dirty="0"/>
          </a:p>
        </p:txBody>
      </p:sp>
      <p:sp>
        <p:nvSpPr>
          <p:cNvPr id="3" name="Shape 1"/>
          <p:cNvSpPr/>
          <p:nvPr/>
        </p:nvSpPr>
        <p:spPr>
          <a:xfrm>
            <a:off x="548640" y="1371600"/>
            <a:ext cx="3931920" cy="4846320"/>
          </a:xfrm>
          <a:prstGeom prst="rect">
            <a:avLst/>
          </a:prstGeom>
          <a:solidFill>
            <a:srgbClr val="6D2E46"/>
          </a:solidFill>
          <a:ln/>
        </p:spPr>
        <p:txBody>
          <a:bodyPr/>
          <a:lstStyle/>
          <a:p>
            <a:endParaRPr lang="en-GB"/>
          </a:p>
        </p:txBody>
      </p:sp>
      <p:sp>
        <p:nvSpPr>
          <p:cNvPr id="4" name="Text 2"/>
          <p:cNvSpPr/>
          <p:nvPr/>
        </p:nvSpPr>
        <p:spPr>
          <a:xfrm>
            <a:off x="822960" y="1828800"/>
            <a:ext cx="3383280" cy="1097280"/>
          </a:xfrm>
          <a:prstGeom prst="rect">
            <a:avLst/>
          </a:prstGeom>
          <a:noFill/>
          <a:ln/>
        </p:spPr>
        <p:txBody>
          <a:bodyPr wrap="square" lIns="0" tIns="0" rIns="0" bIns="0" rtlCol="0" anchor="ctr"/>
          <a:lstStyle/>
          <a:p>
            <a:pPr marL="0" indent="0">
              <a:buNone/>
            </a:pPr>
            <a:r>
              <a:rPr lang="en-US" sz="5600" b="1" dirty="0">
                <a:solidFill>
                  <a:srgbClr val="FFFFFF"/>
                </a:solidFill>
                <a:latin typeface="Arial" pitchFamily="34" charset="0"/>
                <a:ea typeface="Arial" pitchFamily="34" charset="-122"/>
                <a:cs typeface="Arial" pitchFamily="34" charset="-120"/>
              </a:rPr>
              <a:t>2x</a:t>
            </a:r>
            <a:endParaRPr lang="en-US" sz="5600" dirty="0"/>
          </a:p>
        </p:txBody>
      </p:sp>
      <p:sp>
        <p:nvSpPr>
          <p:cNvPr id="5" name="Text 3"/>
          <p:cNvSpPr/>
          <p:nvPr/>
        </p:nvSpPr>
        <p:spPr>
          <a:xfrm>
            <a:off x="822960" y="3017520"/>
            <a:ext cx="3383280" cy="2926080"/>
          </a:xfrm>
          <a:prstGeom prst="rect">
            <a:avLst/>
          </a:prstGeom>
          <a:noFill/>
          <a:ln/>
        </p:spPr>
        <p:txBody>
          <a:bodyPr wrap="square" lIns="0" tIns="0" rIns="0" bIns="0" rtlCol="0" anchor="ctr"/>
          <a:lstStyle/>
          <a:p>
            <a:pPr marL="0" indent="0">
              <a:lnSpc>
                <a:spcPts val="2700"/>
              </a:lnSpc>
              <a:buNone/>
            </a:pPr>
            <a:r>
              <a:rPr lang="en-US" sz="1800" dirty="0">
                <a:solidFill>
                  <a:srgbClr val="CADCFC"/>
                </a:solidFill>
                <a:latin typeface="Arial" pitchFamily="34" charset="0"/>
                <a:ea typeface="Arial" pitchFamily="34" charset="-122"/>
                <a:cs typeface="Arial" pitchFamily="34" charset="-120"/>
              </a:rPr>
              <a:t>higher risk of maternal death among Black women compared with White women, 2021–23 (MBRRACE-UK)</a:t>
            </a:r>
            <a:endParaRPr lang="en-US" sz="1800" dirty="0"/>
          </a:p>
        </p:txBody>
      </p:sp>
      <p:sp>
        <p:nvSpPr>
          <p:cNvPr id="6" name="Text 4"/>
          <p:cNvSpPr/>
          <p:nvPr/>
        </p:nvSpPr>
        <p:spPr>
          <a:xfrm>
            <a:off x="4800600" y="1463040"/>
            <a:ext cx="6675120" cy="475488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Systemic QA failures rarely affect all groups equally. Independent reviews have found that structural failings in maternity governance compound pre-existing inequalities.
Underinvestment in escalation, communication and continuity of care disproportionately affects women who already face barriers to being heard, including women from Black and Asian backgrounds and those in deprived areas (House of Commons Library, 2026).</a:t>
            </a:r>
            <a:endParaRPr lang="en-US" sz="1800" dirty="0"/>
          </a:p>
        </p:txBody>
      </p:sp>
      <p:sp>
        <p:nvSpPr>
          <p:cNvPr id="7" name="Text 5"/>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16</a:t>
            </a:r>
            <a:endParaRPr lang="en-US" sz="11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Looking Ahead to the Component 2 Report Structure (1 of 2)</a:t>
            </a:r>
            <a:endParaRPr lang="en-US" sz="3000" dirty="0"/>
          </a:p>
        </p:txBody>
      </p:sp>
      <p:sp>
        <p:nvSpPr>
          <p:cNvPr id="3" name="Shape 1"/>
          <p:cNvSpPr/>
          <p:nvPr/>
        </p:nvSpPr>
        <p:spPr>
          <a:xfrm>
            <a:off x="548640" y="1463040"/>
            <a:ext cx="11109960" cy="1417320"/>
          </a:xfrm>
          <a:prstGeom prst="rect">
            <a:avLst/>
          </a:prstGeom>
          <a:solidFill>
            <a:srgbClr val="F2F2F4"/>
          </a:solidFill>
          <a:ln/>
        </p:spPr>
        <p:txBody>
          <a:bodyPr/>
          <a:lstStyle/>
          <a:p>
            <a:endParaRPr lang="en-GB"/>
          </a:p>
        </p:txBody>
      </p:sp>
      <p:sp>
        <p:nvSpPr>
          <p:cNvPr id="4" name="Text 2"/>
          <p:cNvSpPr/>
          <p:nvPr/>
        </p:nvSpPr>
        <p:spPr>
          <a:xfrm>
            <a:off x="822960" y="15544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1. Introduction</a:t>
            </a:r>
            <a:endParaRPr lang="en-US" sz="2000" dirty="0"/>
          </a:p>
        </p:txBody>
      </p:sp>
      <p:sp>
        <p:nvSpPr>
          <p:cNvPr id="5" name="Text 3"/>
          <p:cNvSpPr/>
          <p:nvPr/>
        </p:nvSpPr>
        <p:spPr>
          <a:xfrm>
            <a:off x="822960" y="20574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Restating the case study and scope of the written report</a:t>
            </a:r>
            <a:endParaRPr lang="en-US" sz="1800" dirty="0"/>
          </a:p>
        </p:txBody>
      </p:sp>
      <p:sp>
        <p:nvSpPr>
          <p:cNvPr id="6" name="Shape 4"/>
          <p:cNvSpPr/>
          <p:nvPr/>
        </p:nvSpPr>
        <p:spPr>
          <a:xfrm>
            <a:off x="548640" y="3063240"/>
            <a:ext cx="11109960" cy="1417320"/>
          </a:xfrm>
          <a:prstGeom prst="rect">
            <a:avLst/>
          </a:prstGeom>
          <a:solidFill>
            <a:srgbClr val="F2F2F4"/>
          </a:solidFill>
          <a:ln/>
        </p:spPr>
        <p:txBody>
          <a:bodyPr/>
          <a:lstStyle/>
          <a:p>
            <a:endParaRPr lang="en-GB"/>
          </a:p>
        </p:txBody>
      </p:sp>
      <p:sp>
        <p:nvSpPr>
          <p:cNvPr id="7" name="Text 5"/>
          <p:cNvSpPr/>
          <p:nvPr/>
        </p:nvSpPr>
        <p:spPr>
          <a:xfrm>
            <a:off x="822960" y="31546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2. Root cause analysis</a:t>
            </a:r>
            <a:endParaRPr lang="en-US" sz="2000" dirty="0"/>
          </a:p>
        </p:txBody>
      </p:sp>
      <p:sp>
        <p:nvSpPr>
          <p:cNvPr id="8" name="Text 6"/>
          <p:cNvSpPr/>
          <p:nvPr/>
        </p:nvSpPr>
        <p:spPr>
          <a:xfrm>
            <a:off x="822960" y="36576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Full RCA and Swiss Cheese Model application, expanded with contributory-factor evidence</a:t>
            </a:r>
            <a:endParaRPr lang="en-US" sz="1800" dirty="0"/>
          </a:p>
        </p:txBody>
      </p:sp>
      <p:sp>
        <p:nvSpPr>
          <p:cNvPr id="9" name="Shape 7"/>
          <p:cNvSpPr/>
          <p:nvPr/>
        </p:nvSpPr>
        <p:spPr>
          <a:xfrm>
            <a:off x="548640" y="4663440"/>
            <a:ext cx="11109960" cy="1417320"/>
          </a:xfrm>
          <a:prstGeom prst="rect">
            <a:avLst/>
          </a:prstGeom>
          <a:solidFill>
            <a:srgbClr val="F2F2F4"/>
          </a:solidFill>
          <a:ln/>
        </p:spPr>
        <p:txBody>
          <a:bodyPr/>
          <a:lstStyle/>
          <a:p>
            <a:endParaRPr lang="en-GB"/>
          </a:p>
        </p:txBody>
      </p:sp>
      <p:sp>
        <p:nvSpPr>
          <p:cNvPr id="10" name="Text 8"/>
          <p:cNvSpPr/>
          <p:nvPr/>
        </p:nvSpPr>
        <p:spPr>
          <a:xfrm>
            <a:off x="822960" y="47548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3. Policy analysis</a:t>
            </a:r>
            <a:endParaRPr lang="en-US" sz="2000" dirty="0"/>
          </a:p>
        </p:txBody>
      </p:sp>
      <p:sp>
        <p:nvSpPr>
          <p:cNvPr id="11" name="Text 9"/>
          <p:cNvSpPr/>
          <p:nvPr/>
        </p:nvSpPr>
        <p:spPr>
          <a:xfrm>
            <a:off x="822960" y="52578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Detailed critique of national and local policy failures and reforms</a:t>
            </a:r>
            <a:endParaRPr lang="en-US" sz="1800" dirty="0"/>
          </a:p>
        </p:txBody>
      </p:sp>
      <p:sp>
        <p:nvSpPr>
          <p:cNvPr id="12" name="Text 10"/>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17</a:t>
            </a:r>
            <a:endParaRPr lang="en-US" sz="11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3000" b="1" dirty="0">
                <a:solidFill>
                  <a:srgbClr val="1E2761"/>
                </a:solidFill>
                <a:latin typeface="Arial" pitchFamily="34" charset="0"/>
                <a:ea typeface="Arial" pitchFamily="34" charset="-122"/>
                <a:cs typeface="Arial" pitchFamily="34" charset="-120"/>
              </a:rPr>
              <a:t>Looking Ahead to the Component 2 Report Structure (2 of 2)</a:t>
            </a:r>
            <a:endParaRPr lang="en-US" sz="3000" dirty="0"/>
          </a:p>
        </p:txBody>
      </p:sp>
      <p:sp>
        <p:nvSpPr>
          <p:cNvPr id="3" name="Shape 1"/>
          <p:cNvSpPr/>
          <p:nvPr/>
        </p:nvSpPr>
        <p:spPr>
          <a:xfrm>
            <a:off x="548640" y="1463040"/>
            <a:ext cx="11109960" cy="1417320"/>
          </a:xfrm>
          <a:prstGeom prst="rect">
            <a:avLst/>
          </a:prstGeom>
          <a:solidFill>
            <a:srgbClr val="F2F2F4"/>
          </a:solidFill>
          <a:ln/>
        </p:spPr>
        <p:txBody>
          <a:bodyPr/>
          <a:lstStyle/>
          <a:p>
            <a:endParaRPr lang="en-GB"/>
          </a:p>
        </p:txBody>
      </p:sp>
      <p:sp>
        <p:nvSpPr>
          <p:cNvPr id="4" name="Text 2"/>
          <p:cNvSpPr/>
          <p:nvPr/>
        </p:nvSpPr>
        <p:spPr>
          <a:xfrm>
            <a:off x="822960" y="15544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4. Impact evaluation</a:t>
            </a:r>
            <a:endParaRPr lang="en-US" sz="2000" dirty="0"/>
          </a:p>
        </p:txBody>
      </p:sp>
      <p:sp>
        <p:nvSpPr>
          <p:cNvPr id="5" name="Text 3"/>
          <p:cNvSpPr/>
          <p:nvPr/>
        </p:nvSpPr>
        <p:spPr>
          <a:xfrm>
            <a:off x="822960" y="20574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Quality, efficiency and equity impacts, benchmarked against comparable trusts</a:t>
            </a:r>
            <a:endParaRPr lang="en-US" sz="1800" dirty="0"/>
          </a:p>
        </p:txBody>
      </p:sp>
      <p:sp>
        <p:nvSpPr>
          <p:cNvPr id="6" name="Shape 4"/>
          <p:cNvSpPr/>
          <p:nvPr/>
        </p:nvSpPr>
        <p:spPr>
          <a:xfrm>
            <a:off x="548640" y="3063240"/>
            <a:ext cx="11109960" cy="1417320"/>
          </a:xfrm>
          <a:prstGeom prst="rect">
            <a:avLst/>
          </a:prstGeom>
          <a:solidFill>
            <a:srgbClr val="F2F2F4"/>
          </a:solidFill>
          <a:ln/>
        </p:spPr>
        <p:txBody>
          <a:bodyPr/>
          <a:lstStyle/>
          <a:p>
            <a:endParaRPr lang="en-GB"/>
          </a:p>
        </p:txBody>
      </p:sp>
      <p:sp>
        <p:nvSpPr>
          <p:cNvPr id="7" name="Text 5"/>
          <p:cNvSpPr/>
          <p:nvPr/>
        </p:nvSpPr>
        <p:spPr>
          <a:xfrm>
            <a:off x="822960" y="31546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5. Recommendations</a:t>
            </a:r>
            <a:endParaRPr lang="en-US" sz="2000" dirty="0"/>
          </a:p>
        </p:txBody>
      </p:sp>
      <p:sp>
        <p:nvSpPr>
          <p:cNvPr id="8" name="Text 6"/>
          <p:cNvSpPr/>
          <p:nvPr/>
        </p:nvSpPr>
        <p:spPr>
          <a:xfrm>
            <a:off x="822960" y="36576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Evidence-based recommendations for sustainable service improvement</a:t>
            </a:r>
            <a:endParaRPr lang="en-US" sz="1800" dirty="0"/>
          </a:p>
        </p:txBody>
      </p:sp>
      <p:sp>
        <p:nvSpPr>
          <p:cNvPr id="9" name="Shape 7"/>
          <p:cNvSpPr/>
          <p:nvPr/>
        </p:nvSpPr>
        <p:spPr>
          <a:xfrm>
            <a:off x="548640" y="4663440"/>
            <a:ext cx="11109960" cy="1417320"/>
          </a:xfrm>
          <a:prstGeom prst="rect">
            <a:avLst/>
          </a:prstGeom>
          <a:solidFill>
            <a:srgbClr val="F2F2F4"/>
          </a:solidFill>
          <a:ln/>
        </p:spPr>
        <p:txBody>
          <a:bodyPr/>
          <a:lstStyle/>
          <a:p>
            <a:endParaRPr lang="en-GB"/>
          </a:p>
        </p:txBody>
      </p:sp>
      <p:sp>
        <p:nvSpPr>
          <p:cNvPr id="10" name="Text 8"/>
          <p:cNvSpPr/>
          <p:nvPr/>
        </p:nvSpPr>
        <p:spPr>
          <a:xfrm>
            <a:off x="822960" y="4754880"/>
            <a:ext cx="10515600" cy="457200"/>
          </a:xfrm>
          <a:prstGeom prst="rect">
            <a:avLst/>
          </a:prstGeom>
          <a:noFill/>
          <a:ln/>
        </p:spPr>
        <p:txBody>
          <a:bodyPr wrap="square" lIns="0" tIns="0" rIns="0" bIns="0" rtlCol="0" anchor="ctr"/>
          <a:lstStyle/>
          <a:p>
            <a:pPr marL="0" indent="0">
              <a:buNone/>
            </a:pPr>
            <a:r>
              <a:rPr lang="en-US" sz="2000" b="1" dirty="0">
                <a:solidFill>
                  <a:srgbClr val="1E2761"/>
                </a:solidFill>
                <a:latin typeface="Arial" pitchFamily="34" charset="0"/>
                <a:ea typeface="Arial" pitchFamily="34" charset="-122"/>
                <a:cs typeface="Arial" pitchFamily="34" charset="-120"/>
              </a:rPr>
              <a:t>6. Conclusion</a:t>
            </a:r>
            <a:endParaRPr lang="en-US" sz="2000" dirty="0"/>
          </a:p>
        </p:txBody>
      </p:sp>
      <p:sp>
        <p:nvSpPr>
          <p:cNvPr id="11" name="Text 9"/>
          <p:cNvSpPr/>
          <p:nvPr/>
        </p:nvSpPr>
        <p:spPr>
          <a:xfrm>
            <a:off x="822960" y="5257800"/>
            <a:ext cx="10515600" cy="731520"/>
          </a:xfrm>
          <a:prstGeom prst="rect">
            <a:avLst/>
          </a:prstGeom>
          <a:noFill/>
          <a:ln/>
        </p:spPr>
        <p:txBody>
          <a:bodyPr wrap="square" lIns="0" tIns="0" rIns="0" bIns="0" rtlCol="0" anchor="ctr"/>
          <a:lstStyle/>
          <a:p>
            <a:pPr marL="0" indent="0">
              <a:lnSpc>
                <a:spcPts val="2700"/>
              </a:lnSpc>
              <a:buNone/>
            </a:pPr>
            <a:r>
              <a:rPr lang="en-US" sz="1800" dirty="0">
                <a:solidFill>
                  <a:srgbClr val="44506B"/>
                </a:solidFill>
                <a:latin typeface="Arial" pitchFamily="34" charset="0"/>
                <a:ea typeface="Arial" pitchFamily="34" charset="-122"/>
                <a:cs typeface="Arial" pitchFamily="34" charset="-120"/>
              </a:rPr>
              <a:t>Summary of key lessons for quality assurance practice</a:t>
            </a:r>
            <a:endParaRPr lang="en-US" sz="1800" dirty="0"/>
          </a:p>
        </p:txBody>
      </p:sp>
      <p:sp>
        <p:nvSpPr>
          <p:cNvPr id="12" name="Text 10"/>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18</a:t>
            </a:r>
            <a:endParaRPr lang="en-US" sz="1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822960" y="640080"/>
            <a:ext cx="10515600" cy="731520"/>
          </a:xfrm>
          <a:prstGeom prst="rect">
            <a:avLst/>
          </a:prstGeom>
          <a:noFill/>
          <a:ln/>
        </p:spPr>
        <p:txBody>
          <a:bodyPr wrap="square" lIns="0" tIns="0" rIns="0" bIns="0" rtlCol="0" anchor="ctr"/>
          <a:lstStyle/>
          <a:p>
            <a:pPr marL="0" indent="0">
              <a:buNone/>
            </a:pPr>
            <a:r>
              <a:rPr lang="en-US" sz="3400" b="1" dirty="0">
                <a:solidFill>
                  <a:srgbClr val="FFFFFF"/>
                </a:solidFill>
                <a:latin typeface="Arial" pitchFamily="34" charset="0"/>
                <a:ea typeface="Arial" pitchFamily="34" charset="-122"/>
                <a:cs typeface="Arial" pitchFamily="34" charset="-120"/>
              </a:rPr>
              <a:t>Conclusion</a:t>
            </a:r>
            <a:endParaRPr lang="en-US" sz="3400" dirty="0"/>
          </a:p>
        </p:txBody>
      </p:sp>
      <p:sp>
        <p:nvSpPr>
          <p:cNvPr id="3" name="Text 1"/>
          <p:cNvSpPr/>
          <p:nvPr/>
        </p:nvSpPr>
        <p:spPr>
          <a:xfrm>
            <a:off x="822960" y="1508760"/>
            <a:ext cx="10424160" cy="4937760"/>
          </a:xfrm>
          <a:prstGeom prst="rect">
            <a:avLst/>
          </a:prstGeom>
          <a:noFill/>
          <a:ln/>
        </p:spPr>
        <p:txBody>
          <a:bodyPr wrap="square" lIns="0" tIns="0" rIns="0" bIns="0" rtlCol="0" anchor="ctr"/>
          <a:lstStyle/>
          <a:p>
            <a:pPr marL="0" indent="0">
              <a:lnSpc>
                <a:spcPts val="2800"/>
              </a:lnSpc>
              <a:buNone/>
            </a:pPr>
            <a:r>
              <a:rPr lang="en-US" sz="1900" dirty="0">
                <a:solidFill>
                  <a:srgbClr val="CADCFC"/>
                </a:solidFill>
                <a:latin typeface="Arial" pitchFamily="34" charset="0"/>
                <a:ea typeface="Arial" pitchFamily="34" charset="-122"/>
                <a:cs typeface="Arial" pitchFamily="34" charset="-120"/>
              </a:rPr>
              <a:t>The Shrewsbury and Telford scandal shows that patient harm is rarely down to one single failure. It is the alignment of holes across staffing, culture, governance and national policy.
As Mid Staffordshire showed years earlier, these lessons are rarely learned the first time (Francis, 2013). Applying systems-based models such as the Swiss Cheese Model and Root Cause Analysis reveals where defences must be strengthened, particularly safe staffing, honest incident investigation and a culture that listens to families and staff alike.
</a:t>
            </a:r>
            <a:r>
              <a:rPr lang="en-US" sz="1900" b="1" dirty="0">
                <a:solidFill>
                  <a:srgbClr val="CADCFC"/>
                </a:solidFill>
                <a:latin typeface="Arial" pitchFamily="34" charset="0"/>
                <a:ea typeface="Arial" pitchFamily="34" charset="-122"/>
                <a:cs typeface="Arial" pitchFamily="34" charset="-120"/>
              </a:rPr>
              <a:t>Sustainable improvement requires policy that is adequately resourced, consistently enforced and explicitly designed to close equity gaps.</a:t>
            </a:r>
            <a:endParaRPr lang="en-US" sz="1900" dirty="0"/>
          </a:p>
        </p:txBody>
      </p:sp>
      <p:sp>
        <p:nvSpPr>
          <p:cNvPr id="4" name="Text 2"/>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19</a:t>
            </a:r>
            <a:endParaRPr lang="en-US" sz="11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2600" b="1" dirty="0">
                <a:solidFill>
                  <a:srgbClr val="1E2761"/>
                </a:solidFill>
                <a:latin typeface="Arial" pitchFamily="34" charset="0"/>
                <a:ea typeface="Arial" pitchFamily="34" charset="-122"/>
                <a:cs typeface="Arial" pitchFamily="34" charset="-120"/>
              </a:rPr>
              <a:t>Reference List (1 of 2)</a:t>
            </a:r>
            <a:endParaRPr lang="en-US" sz="2600" dirty="0"/>
          </a:p>
        </p:txBody>
      </p:sp>
      <p:sp>
        <p:nvSpPr>
          <p:cNvPr id="3" name="Text 1"/>
          <p:cNvSpPr/>
          <p:nvPr/>
        </p:nvSpPr>
        <p:spPr>
          <a:xfrm>
            <a:off x="548640" y="1188720"/>
            <a:ext cx="11109960" cy="10744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Care Quality Commission (CQC) (2024) National review of maternity services in England 2022 to 2024. Available at: https://www.cqc.org.uk/publications/maternity-services-2022-2024/staffing (Accessed: 12 July 2026).</a:t>
            </a:r>
            <a:endParaRPr lang="en-US" sz="1800" dirty="0"/>
          </a:p>
        </p:txBody>
      </p:sp>
      <p:sp>
        <p:nvSpPr>
          <p:cNvPr id="4" name="Text 2"/>
          <p:cNvSpPr/>
          <p:nvPr/>
        </p:nvSpPr>
        <p:spPr>
          <a:xfrm>
            <a:off x="548640" y="2372868"/>
            <a:ext cx="11109960" cy="3886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Donabedian, A. (1988) 'The quality of care: how can it be assessed?', JAMA, 260(12), pp. 1743–1748.</a:t>
            </a:r>
            <a:endParaRPr lang="en-US" sz="1800" dirty="0"/>
          </a:p>
        </p:txBody>
      </p:sp>
      <p:sp>
        <p:nvSpPr>
          <p:cNvPr id="5" name="Text 3"/>
          <p:cNvSpPr/>
          <p:nvPr/>
        </p:nvSpPr>
        <p:spPr>
          <a:xfrm>
            <a:off x="548640" y="2871216"/>
            <a:ext cx="11109960" cy="7315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Francis, R. (2013) Report of the Mid Staffordshire NHS Foundation Trust Public Inquiry. London: The Stationery Office.</a:t>
            </a:r>
            <a:endParaRPr lang="en-US" sz="1800" dirty="0"/>
          </a:p>
        </p:txBody>
      </p:sp>
      <p:sp>
        <p:nvSpPr>
          <p:cNvPr id="6" name="Text 4"/>
          <p:cNvSpPr/>
          <p:nvPr/>
        </p:nvSpPr>
        <p:spPr>
          <a:xfrm>
            <a:off x="548640" y="3712464"/>
            <a:ext cx="11109960" cy="7315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House of Commons Library (2026) Quality and safety of maternity care (England). Available at: https://commonslibrary.parliament.uk/research-briefings/cbp-9815/ (Accessed: 12 July 2026).</a:t>
            </a:r>
            <a:endParaRPr lang="en-US" sz="1800" dirty="0"/>
          </a:p>
        </p:txBody>
      </p:sp>
      <p:sp>
        <p:nvSpPr>
          <p:cNvPr id="7" name="Text 5"/>
          <p:cNvSpPr/>
          <p:nvPr/>
        </p:nvSpPr>
        <p:spPr>
          <a:xfrm>
            <a:off x="548640" y="4553712"/>
            <a:ext cx="11109960" cy="14173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Institute for Healthcare Improvement (n.d.) RCA2: Improving Root Cause Analyses and Actions to Prevent Harm. Available at: https://www.ihi.org/library/tools/rca2-improving-root-cause-analyses-and-actions-prevent-harm (Accessed: 12 July 2026).</a:t>
            </a:r>
            <a:endParaRPr lang="en-US" sz="1800" dirty="0"/>
          </a:p>
        </p:txBody>
      </p:sp>
      <p:sp>
        <p:nvSpPr>
          <p:cNvPr id="8" name="Text 6"/>
          <p:cNvSpPr/>
          <p:nvPr/>
        </p:nvSpPr>
        <p:spPr>
          <a:xfrm>
            <a:off x="548640" y="6080760"/>
            <a:ext cx="11109960" cy="10744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NHS England (2023) Three Year Delivery Plan for Maternity and Neonatal Services. Available at: https://www.england.nhs.uk/wp-content/uploads/2023/03/B1915-three-year-delivery-plan-for-maternity-and-neonatal-services-march-2023.pdf (Accessed: 12 July 2026).</a:t>
            </a:r>
            <a:endParaRPr lang="en-US" sz="1800" dirty="0"/>
          </a:p>
        </p:txBody>
      </p:sp>
      <p:sp>
        <p:nvSpPr>
          <p:cNvPr id="9" name="Text 7"/>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20</a:t>
            </a:r>
            <a:endParaRPr lang="en-US" sz="11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11091672" cy="777240"/>
          </a:xfrm>
          <a:prstGeom prst="rect">
            <a:avLst/>
          </a:prstGeom>
          <a:noFill/>
          <a:ln/>
        </p:spPr>
        <p:txBody>
          <a:bodyPr wrap="square" lIns="0" tIns="0" rIns="0" bIns="0" rtlCol="0" anchor="t"/>
          <a:lstStyle/>
          <a:p>
            <a:pPr marL="0" indent="0" algn="l">
              <a:buNone/>
            </a:pPr>
            <a:r>
              <a:rPr lang="en-US" sz="2600" b="1" dirty="0">
                <a:solidFill>
                  <a:srgbClr val="1E2761"/>
                </a:solidFill>
                <a:latin typeface="Arial" pitchFamily="34" charset="0"/>
                <a:ea typeface="Arial" pitchFamily="34" charset="-122"/>
                <a:cs typeface="Arial" pitchFamily="34" charset="-120"/>
              </a:rPr>
              <a:t>Reference List (2 of 2)</a:t>
            </a:r>
            <a:endParaRPr lang="en-US" sz="2600" dirty="0"/>
          </a:p>
        </p:txBody>
      </p:sp>
      <p:sp>
        <p:nvSpPr>
          <p:cNvPr id="3" name="Text 1"/>
          <p:cNvSpPr/>
          <p:nvPr/>
        </p:nvSpPr>
        <p:spPr>
          <a:xfrm>
            <a:off x="548640" y="1188720"/>
            <a:ext cx="11109960" cy="7315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National Institute for Health and Care Excellence (NICE) (2015) Safe Midwifery Staffing for Maternity Settings (NG4). Available at: https://www.nice.org.uk/guidance/NG4 (Accessed: 12 July 2026).</a:t>
            </a:r>
            <a:endParaRPr lang="en-US" sz="1800" dirty="0"/>
          </a:p>
        </p:txBody>
      </p:sp>
      <p:sp>
        <p:nvSpPr>
          <p:cNvPr id="4" name="Text 2"/>
          <p:cNvSpPr/>
          <p:nvPr/>
        </p:nvSpPr>
        <p:spPr>
          <a:xfrm>
            <a:off x="548640" y="2029968"/>
            <a:ext cx="11109960" cy="10744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Ockenden, D. (2022) Final Report of the Ockenden Review. London: Department of Health and Social Care. Available at: https://www.gov.uk/government/publications/final-report-of-the-ockenden-review (Accessed: 12 July 2026).</a:t>
            </a:r>
            <a:endParaRPr lang="en-US" sz="1800" dirty="0"/>
          </a:p>
        </p:txBody>
      </p:sp>
      <p:sp>
        <p:nvSpPr>
          <p:cNvPr id="5" name="Text 3"/>
          <p:cNvSpPr/>
          <p:nvPr/>
        </p:nvSpPr>
        <p:spPr>
          <a:xfrm>
            <a:off x="548640" y="3214116"/>
            <a:ext cx="11109960" cy="7315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Patient Safety Learning (2020) Root cause analysis: why we need to change the focus. Available at: https://www.pslhub.org (Accessed: 12 July 2026).</a:t>
            </a:r>
            <a:endParaRPr lang="en-US" sz="1800" dirty="0"/>
          </a:p>
        </p:txBody>
      </p:sp>
      <p:sp>
        <p:nvSpPr>
          <p:cNvPr id="6" name="Text 4"/>
          <p:cNvSpPr/>
          <p:nvPr/>
        </p:nvSpPr>
        <p:spPr>
          <a:xfrm>
            <a:off x="548640" y="4055364"/>
            <a:ext cx="11109960" cy="3886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Reason, J. (2000) 'Human error: models and management', BMJ, 320(7237), pp. 768–770.</a:t>
            </a:r>
            <a:endParaRPr lang="en-US" sz="1800" dirty="0"/>
          </a:p>
        </p:txBody>
      </p:sp>
      <p:sp>
        <p:nvSpPr>
          <p:cNvPr id="7" name="Text 5"/>
          <p:cNvSpPr/>
          <p:nvPr/>
        </p:nvSpPr>
        <p:spPr>
          <a:xfrm>
            <a:off x="548640" y="4553712"/>
            <a:ext cx="11109960" cy="10744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Royal College of Midwives (RCM) (2024) Position Statement: Safer Staffing. Available at: https://rcm.org.uk/wp-content/uploads/2024/03/rcm_position-statement_safer_staffing.pdf (Accessed: 12 July 2026).</a:t>
            </a:r>
            <a:endParaRPr lang="en-US" sz="1800" dirty="0"/>
          </a:p>
        </p:txBody>
      </p:sp>
      <p:sp>
        <p:nvSpPr>
          <p:cNvPr id="8" name="Text 6"/>
          <p:cNvSpPr/>
          <p:nvPr/>
        </p:nvSpPr>
        <p:spPr>
          <a:xfrm>
            <a:off x="548640" y="5737860"/>
            <a:ext cx="11109960" cy="1074420"/>
          </a:xfrm>
          <a:prstGeom prst="rect">
            <a:avLst/>
          </a:prstGeom>
          <a:noFill/>
          <a:ln/>
        </p:spPr>
        <p:txBody>
          <a:bodyPr wrap="square" lIns="0" tIns="0" rIns="0" bIns="0" rtlCol="0" anchor="ctr"/>
          <a:lstStyle/>
          <a:p>
            <a:pPr marL="0" indent="0">
              <a:lnSpc>
                <a:spcPts val="2700"/>
              </a:lnSpc>
              <a:buNone/>
            </a:pPr>
            <a:r>
              <a:rPr lang="en-US" sz="1800" dirty="0">
                <a:solidFill>
                  <a:srgbClr val="232833"/>
                </a:solidFill>
                <a:latin typeface="Arial" pitchFamily="34" charset="0"/>
                <a:ea typeface="Arial" pitchFamily="34" charset="-122"/>
                <a:cs typeface="Arial" pitchFamily="34" charset="-120"/>
              </a:rPr>
              <a:t>Rutherford, M.A., Sperandeo, A. and Bishop, R. (2021) 'Understanding the “Swiss Cheese Model” and its application to patient safety', PMC, article 8514562. Available at: https://pmc.ncbi.nlm.nih.gov/articles/PMC8514562/ (Accessed: 12 July 2026).</a:t>
            </a:r>
            <a:endParaRPr lang="en-US" sz="1800" dirty="0"/>
          </a:p>
        </p:txBody>
      </p:sp>
      <p:sp>
        <p:nvSpPr>
          <p:cNvPr id="9" name="Text 7"/>
          <p:cNvSpPr/>
          <p:nvPr/>
        </p:nvSpPr>
        <p:spPr>
          <a:xfrm>
            <a:off x="11521440" y="6492240"/>
            <a:ext cx="411480" cy="274320"/>
          </a:xfrm>
          <a:prstGeom prst="rect">
            <a:avLst/>
          </a:prstGeom>
          <a:noFill/>
          <a:ln/>
        </p:spPr>
        <p:txBody>
          <a:bodyPr wrap="square" lIns="0" tIns="0" rIns="0" bIns="0" rtlCol="0" anchor="ctr"/>
          <a:lstStyle/>
          <a:p>
            <a:pPr marL="0" indent="0" algn="r">
              <a:buNone/>
            </a:pPr>
            <a:r>
              <a:rPr lang="en-US" sz="1100" dirty="0">
                <a:solidFill>
                  <a:srgbClr val="9AA3B5"/>
                </a:solidFill>
                <a:latin typeface="Arial" pitchFamily="34" charset="0"/>
                <a:ea typeface="Arial" pitchFamily="34" charset="-122"/>
                <a:cs typeface="Arial" pitchFamily="34" charset="-120"/>
              </a:rPr>
              <a:t>21</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1986</Words>
  <Application>Microsoft Office PowerPoint</Application>
  <PresentationFormat>Widescreen</PresentationFormat>
  <Paragraphs>194</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Md Motiur Rahman (2518275)</cp:lastModifiedBy>
  <cp:revision>3</cp:revision>
  <dcterms:created xsi:type="dcterms:W3CDTF">2026-07-13T15:31:24Z</dcterms:created>
  <dcterms:modified xsi:type="dcterms:W3CDTF">2026-07-15T08:15:50Z</dcterms:modified>
</cp:coreProperties>
</file>