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1"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750" autoAdjust="0"/>
  </p:normalViewPr>
  <p:slideViewPr>
    <p:cSldViewPr snapToGrid="0">
      <p:cViewPr varScale="1">
        <p:scale>
          <a:sx n="66" d="100"/>
          <a:sy n="66"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25269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90364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025381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844565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12/3/2019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284975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345605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12/3/2019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915640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2925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12/3/2019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263463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769260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12/3/2019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259104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12/3/2019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452057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12/3/2019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343829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342776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35006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763206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31137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12/3/2019</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4008488987"/>
      </p:ext>
    </p:extLst>
  </p:cSld>
  <p:clrMap bg1="dk1" tx1="lt1" bg2="dk2" tx2="lt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75" r:id="rId6"/>
    <p:sldLayoutId id="2147483681" r:id="rId7"/>
    <p:sldLayoutId id="2147483682" r:id="rId8"/>
    <p:sldLayoutId id="2147483683" r:id="rId9"/>
    <p:sldLayoutId id="2147483684" r:id="rId10"/>
    <p:sldLayoutId id="2147483674" r:id="rId11"/>
    <p:sldLayoutId id="2147483685" r:id="rId12"/>
    <p:sldLayoutId id="2147483690" r:id="rId13"/>
    <p:sldLayoutId id="2147483686" r:id="rId14"/>
    <p:sldLayoutId id="2147483687" r:id="rId15"/>
    <p:sldLayoutId id="2147483688" r:id="rId16"/>
    <p:sldLayoutId id="2147483689" r:id="rId17"/>
  </p:sldLayoutIdLst>
  <p:hf sldNum="0" hdr="0" ftr="0" dt="0"/>
  <p:txStyles>
    <p:titleStyle>
      <a:lvl1pPr algn="ctr" defTabSz="457200" rtl="0" eaLnBrk="1" latinLnBrk="0" hangingPunct="1">
        <a:lnSpc>
          <a:spcPct val="90000"/>
        </a:lnSpc>
        <a:spcBef>
          <a:spcPct val="0"/>
        </a:spcBef>
        <a:buNone/>
        <a:defRPr sz="4800" i="1"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png"/><Relationship Id="rId3" Type="http://schemas.openxmlformats.org/officeDocument/2006/relationships/image" Target="../media/image7.jpeg"/><Relationship Id="rId7" Type="http://schemas.openxmlformats.org/officeDocument/2006/relationships/image" Target="../media/image11.png"/><Relationship Id="rId12" Type="http://schemas.openxmlformats.org/officeDocument/2006/relationships/image" Target="../media/image16.png"/><Relationship Id="rId2" Type="http://schemas.openxmlformats.org/officeDocument/2006/relationships/image" Target="../media/image6.jpeg"/><Relationship Id="rId1" Type="http://schemas.openxmlformats.org/officeDocument/2006/relationships/slideLayout" Target="../slideLayouts/slideLayout1.xml"/><Relationship Id="rId6" Type="http://schemas.openxmlformats.org/officeDocument/2006/relationships/image" Target="../media/image10.png"/><Relationship Id="rId11" Type="http://schemas.openxmlformats.org/officeDocument/2006/relationships/image" Target="../media/image15.png"/><Relationship Id="rId5" Type="http://schemas.openxmlformats.org/officeDocument/2006/relationships/image" Target="../media/image9.emf"/><Relationship Id="rId10" Type="http://schemas.openxmlformats.org/officeDocument/2006/relationships/image" Target="../media/image14.png"/><Relationship Id="rId4" Type="http://schemas.openxmlformats.org/officeDocument/2006/relationships/image" Target="../media/image8.emf"/><Relationship Id="rId9" Type="http://schemas.openxmlformats.org/officeDocument/2006/relationships/image" Target="../media/image13.png"/><Relationship Id="rId14" Type="http://schemas.openxmlformats.org/officeDocument/2006/relationships/image" Target="../media/image18.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8D69D5-0E70-4C97-993F-6A7B302D6024}"/>
              </a:ext>
            </a:extLst>
          </p:cNvPr>
          <p:cNvPicPr>
            <a:picLocks noChangeAspect="1"/>
          </p:cNvPicPr>
          <p:nvPr/>
        </p:nvPicPr>
        <p:blipFill rotWithShape="1">
          <a:blip r:embed="rId3">
            <a:grayscl/>
          </a:blip>
          <a:srcRect t="5715" b="10016"/>
          <a:stretch/>
        </p:blipFill>
        <p:spPr>
          <a:xfrm>
            <a:off x="20" y="4068"/>
            <a:ext cx="12191980" cy="6857990"/>
          </a:xfrm>
          <a:prstGeom prst="rect">
            <a:avLst/>
          </a:prstGeom>
        </p:spPr>
      </p:pic>
      <p:pic>
        <p:nvPicPr>
          <p:cNvPr id="9" name="Content Placeholder 12">
            <a:extLst>
              <a:ext uri="{FF2B5EF4-FFF2-40B4-BE49-F238E27FC236}">
                <a16:creationId xmlns:a16="http://schemas.microsoft.com/office/drawing/2014/main" id="{15445D5D-4AEC-4D1A-A157-36153D02A58F}"/>
              </a:ext>
            </a:extLst>
          </p:cNvPr>
          <p:cNvPicPr>
            <a:picLocks noChangeAspect="1"/>
          </p:cNvPicPr>
          <p:nvPr/>
        </p:nvPicPr>
        <p:blipFill>
          <a:blip r:embed="rId4"/>
          <a:srcRect l="461" r="461"/>
          <a:stretch>
            <a:fillRect/>
          </a:stretch>
        </p:blipFill>
        <p:spPr>
          <a:xfrm>
            <a:off x="0" y="-1"/>
            <a:ext cx="3840753" cy="3172051"/>
          </a:xfrm>
          <a:prstGeom prst="rect">
            <a:avLst/>
          </a:prstGeom>
          <a:effectLst>
            <a:outerShdw blurRad="25400" dir="17880000">
              <a:srgbClr val="000000">
                <a:alpha val="46000"/>
              </a:srgbClr>
            </a:outerShdw>
          </a:effectLst>
        </p:spPr>
      </p:pic>
      <p:pic>
        <p:nvPicPr>
          <p:cNvPr id="12" name="Content Placeholder 3">
            <a:extLst>
              <a:ext uri="{FF2B5EF4-FFF2-40B4-BE49-F238E27FC236}">
                <a16:creationId xmlns:a16="http://schemas.microsoft.com/office/drawing/2014/main" id="{E417D71F-EE8A-4D7B-A9D8-B6DF68A066C8}"/>
              </a:ext>
            </a:extLst>
          </p:cNvPr>
          <p:cNvPicPr>
            <a:picLocks noChangeAspect="1"/>
          </p:cNvPicPr>
          <p:nvPr/>
        </p:nvPicPr>
        <p:blipFill>
          <a:blip r:embed="rId5"/>
          <a:stretch>
            <a:fillRect/>
          </a:stretch>
        </p:blipFill>
        <p:spPr>
          <a:xfrm>
            <a:off x="6979230" y="1301320"/>
            <a:ext cx="3745209" cy="2232796"/>
          </a:xfrm>
          <a:prstGeom prst="rect">
            <a:avLst/>
          </a:prstGeom>
        </p:spPr>
      </p:pic>
      <p:sp>
        <p:nvSpPr>
          <p:cNvPr id="13" name="Content Placeholder 7">
            <a:extLst>
              <a:ext uri="{FF2B5EF4-FFF2-40B4-BE49-F238E27FC236}">
                <a16:creationId xmlns:a16="http://schemas.microsoft.com/office/drawing/2014/main" id="{37E85EB3-BB94-4EC9-B551-C2E9F9A8A9BC}"/>
              </a:ext>
            </a:extLst>
          </p:cNvPr>
          <p:cNvSpPr txBox="1">
            <a:spLocks/>
          </p:cNvSpPr>
          <p:nvPr/>
        </p:nvSpPr>
        <p:spPr>
          <a:xfrm>
            <a:off x="10506945" y="311161"/>
            <a:ext cx="1683154" cy="3552436"/>
          </a:xfrm>
          <a:prstGeom prst="rect">
            <a:avLst/>
          </a:prstGeom>
        </p:spPr>
        <p:txBody>
          <a:bodyPr vert="horz" lIns="91440" tIns="45720" rIns="91440" bIns="45720" rtlCol="0">
            <a:normAutofit fontScale="85000" lnSpcReduction="20000"/>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r>
              <a:rPr kumimoji="0" lang="en-GB" sz="1200" b="0" i="0" u="none" strike="noStrike" kern="1200" cap="none" spc="0" normalizeH="0" baseline="0" noProof="0" dirty="0">
                <a:ln>
                  <a:noFill/>
                </a:ln>
                <a:solidFill>
                  <a:schemeClr val="bg1"/>
                </a:solidFill>
                <a:effectLst/>
                <a:uLnTx/>
                <a:uFillTx/>
                <a:latin typeface="Rockwell" panose="02060603020205020403"/>
                <a:ea typeface="+mn-ea"/>
                <a:cs typeface="+mn-cs"/>
              </a:rPr>
              <a:t>When talking about encouraging economically friendly tourism particularly when looking at heritage we must first look at a focus point . An area to test this idea, so history is a natural place focus on particularly in an area as storied as Llandeilo.</a:t>
            </a:r>
          </a:p>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r>
              <a:rPr kumimoji="0" lang="en-GB" sz="1200" b="0" i="0" u="none" strike="noStrike" kern="1200" cap="none" spc="0" normalizeH="0" baseline="0" noProof="0" dirty="0">
                <a:ln>
                  <a:noFill/>
                </a:ln>
                <a:solidFill>
                  <a:schemeClr val="bg1"/>
                </a:solidFill>
                <a:effectLst/>
                <a:uLnTx/>
                <a:uFillTx/>
                <a:latin typeface="Rockwell" panose="02060603020205020403"/>
                <a:ea typeface="+mn-ea"/>
                <a:cs typeface="+mn-cs"/>
              </a:rPr>
              <a:t>The use of tours and history books is commonplace, and many people enjoy them on some level, however in a town like this Where you made want to explore on your own taking in the scenery and sites. The question becomes how do we make this more interactive for people who may want less structure in their visit?</a:t>
            </a:r>
            <a:endParaRPr kumimoji="0" lang="en-US" sz="1200" b="0" i="0" u="none" strike="noStrike" kern="1200" cap="none" spc="0" normalizeH="0" baseline="0" noProof="0" dirty="0">
              <a:ln>
                <a:noFill/>
              </a:ln>
              <a:solidFill>
                <a:schemeClr val="bg1"/>
              </a:solidFill>
              <a:effectLst/>
              <a:uLnTx/>
              <a:uFillTx/>
              <a:latin typeface="Rockwell" panose="02060603020205020403"/>
              <a:ea typeface="+mn-ea"/>
              <a:cs typeface="+mn-cs"/>
            </a:endParaRPr>
          </a:p>
        </p:txBody>
      </p:sp>
      <p:pic>
        <p:nvPicPr>
          <p:cNvPr id="14" name="Picture 13">
            <a:extLst>
              <a:ext uri="{FF2B5EF4-FFF2-40B4-BE49-F238E27FC236}">
                <a16:creationId xmlns:a16="http://schemas.microsoft.com/office/drawing/2014/main" id="{865271EA-FE3F-4B54-ADF5-6035CFFEE545}"/>
              </a:ext>
            </a:extLst>
          </p:cNvPr>
          <p:cNvPicPr>
            <a:picLocks noChangeAspect="1"/>
          </p:cNvPicPr>
          <p:nvPr/>
        </p:nvPicPr>
        <p:blipFill>
          <a:blip r:embed="rId6"/>
          <a:stretch>
            <a:fillRect/>
          </a:stretch>
        </p:blipFill>
        <p:spPr>
          <a:xfrm>
            <a:off x="7245025" y="500693"/>
            <a:ext cx="4383482" cy="805666"/>
          </a:xfrm>
          <a:prstGeom prst="rect">
            <a:avLst/>
          </a:prstGeom>
        </p:spPr>
      </p:pic>
      <p:pic>
        <p:nvPicPr>
          <p:cNvPr id="15" name="Content Placeholder 3">
            <a:extLst>
              <a:ext uri="{FF2B5EF4-FFF2-40B4-BE49-F238E27FC236}">
                <a16:creationId xmlns:a16="http://schemas.microsoft.com/office/drawing/2014/main" id="{74B701CE-F163-40FA-A09C-97FA7EA5D655}"/>
              </a:ext>
            </a:extLst>
          </p:cNvPr>
          <p:cNvPicPr>
            <a:picLocks noChangeAspect="1"/>
          </p:cNvPicPr>
          <p:nvPr/>
        </p:nvPicPr>
        <p:blipFill rotWithShape="1">
          <a:blip r:embed="rId7"/>
          <a:srcRect l="10697" r="10722" b="1"/>
          <a:stretch/>
        </p:blipFill>
        <p:spPr>
          <a:xfrm>
            <a:off x="0" y="3833892"/>
            <a:ext cx="2805664" cy="2548869"/>
          </a:xfrm>
          <a:prstGeom prst="rect">
            <a:avLst/>
          </a:prstGeom>
        </p:spPr>
      </p:pic>
      <p:pic>
        <p:nvPicPr>
          <p:cNvPr id="16" name="Picture 15">
            <a:extLst>
              <a:ext uri="{FF2B5EF4-FFF2-40B4-BE49-F238E27FC236}">
                <a16:creationId xmlns:a16="http://schemas.microsoft.com/office/drawing/2014/main" id="{0B8B2EAA-DEF7-4F4A-8C5F-42FA8C2DEAE7}"/>
              </a:ext>
            </a:extLst>
          </p:cNvPr>
          <p:cNvPicPr>
            <a:picLocks noChangeAspect="1"/>
          </p:cNvPicPr>
          <p:nvPr/>
        </p:nvPicPr>
        <p:blipFill>
          <a:blip r:embed="rId8"/>
          <a:stretch>
            <a:fillRect/>
          </a:stretch>
        </p:blipFill>
        <p:spPr>
          <a:xfrm>
            <a:off x="64920" y="6450499"/>
            <a:ext cx="1490259" cy="122604"/>
          </a:xfrm>
          <a:prstGeom prst="rect">
            <a:avLst/>
          </a:prstGeom>
        </p:spPr>
      </p:pic>
      <p:sp>
        <p:nvSpPr>
          <p:cNvPr id="17" name="Title 1">
            <a:extLst>
              <a:ext uri="{FF2B5EF4-FFF2-40B4-BE49-F238E27FC236}">
                <a16:creationId xmlns:a16="http://schemas.microsoft.com/office/drawing/2014/main" id="{7EEC4059-BE69-424D-88EE-A561458E8531}"/>
              </a:ext>
            </a:extLst>
          </p:cNvPr>
          <p:cNvSpPr txBox="1">
            <a:spLocks/>
          </p:cNvSpPr>
          <p:nvPr/>
        </p:nvSpPr>
        <p:spPr>
          <a:xfrm>
            <a:off x="-6542" y="3172586"/>
            <a:ext cx="3233886" cy="596239"/>
          </a:xfrm>
          <a:prstGeom prst="rect">
            <a:avLst/>
          </a:prstGeom>
          <a:ln>
            <a:noFill/>
          </a:ln>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5400" kern="1200" cap="all" baseline="0">
                <a:blipFill>
                  <a:blip r:embed="rId9">
                    <a:extLst>
                      <a:ext uri="{28A0092B-C50C-407E-A947-70E740481C1C}">
                        <a14:useLocalDpi xmlns:a14="http://schemas.microsoft.com/office/drawing/2010/main" val="0"/>
                      </a:ext>
                    </a:extLst>
                  </a:blip>
                  <a:tile tx="6350" ty="-127000" sx="65000" sy="64000" flip="none" algn="tl"/>
                </a:blip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200" b="0" i="0" u="none" strike="noStrike" kern="1200" cap="all" spc="0" normalizeH="0" baseline="0" noProof="0" dirty="0">
                <a:ln>
                  <a:noFill/>
                </a:ln>
                <a:blipFill>
                  <a:blip r:embed="rId9">
                    <a:extLst>
                      <a:ext uri="{28A0092B-C50C-407E-A947-70E740481C1C}">
                        <a14:useLocalDpi xmlns:a14="http://schemas.microsoft.com/office/drawing/2010/main" val="0"/>
                      </a:ext>
                    </a:extLst>
                  </a:blip>
                  <a:tile tx="6350" ty="-127000" sx="65000" sy="64000" flip="none" algn="tl"/>
                </a:blipFill>
                <a:effectLst/>
                <a:uLnTx/>
                <a:uFillTx/>
                <a:latin typeface="Rockwell Condensed" panose="02060603050405020104"/>
                <a:ea typeface="+mj-ea"/>
                <a:cs typeface="+mj-cs"/>
              </a:rPr>
              <a:t>Laser scanning Technology and the App</a:t>
            </a:r>
          </a:p>
        </p:txBody>
      </p:sp>
      <p:sp>
        <p:nvSpPr>
          <p:cNvPr id="18" name="Content Placeholder 8">
            <a:extLst>
              <a:ext uri="{FF2B5EF4-FFF2-40B4-BE49-F238E27FC236}">
                <a16:creationId xmlns:a16="http://schemas.microsoft.com/office/drawing/2014/main" id="{014FFFA7-BEDC-47D4-96F1-EBEFED9644BA}"/>
              </a:ext>
            </a:extLst>
          </p:cNvPr>
          <p:cNvSpPr txBox="1">
            <a:spLocks/>
          </p:cNvSpPr>
          <p:nvPr/>
        </p:nvSpPr>
        <p:spPr>
          <a:xfrm>
            <a:off x="2595008" y="3595045"/>
            <a:ext cx="2134656" cy="2688243"/>
          </a:xfrm>
          <a:prstGeom prst="rect">
            <a:avLst/>
          </a:prstGeom>
        </p:spPr>
        <p:txBody>
          <a:bodyPr vert="horz" lIns="91440" tIns="45720" rIns="91440" bIns="45720" rtlCol="0">
            <a:normAutofit fontScale="62500" lnSpcReduction="20000"/>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r>
              <a:rPr kumimoji="0" lang="en-GB" sz="1600" b="0" i="0" u="none" strike="noStrike" kern="1200" cap="none" spc="0" normalizeH="0" baseline="0" noProof="0" dirty="0">
                <a:ln>
                  <a:noFill/>
                </a:ln>
                <a:solidFill>
                  <a:schemeClr val="bg1"/>
                </a:solidFill>
                <a:effectLst/>
                <a:uLnTx/>
                <a:uFillTx/>
                <a:latin typeface="Rockwell" panose="02060603020205020403"/>
                <a:ea typeface="+mn-ea"/>
                <a:cs typeface="+mn-cs"/>
              </a:rPr>
              <a:t>Through the use of scanning technology we are able to capture 3D images of large structures and then download them in the Phone applications which can allow those interested to get a different perspective on local monuments for instance in this case the bridge at Llandeilo.</a:t>
            </a:r>
          </a:p>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r>
              <a:rPr kumimoji="0" lang="en-GB" sz="1600" b="0" i="0" u="none" strike="noStrike" kern="1200" cap="none" spc="0" normalizeH="0" baseline="0" noProof="0" dirty="0">
                <a:ln>
                  <a:noFill/>
                </a:ln>
                <a:solidFill>
                  <a:schemeClr val="bg1"/>
                </a:solidFill>
                <a:effectLst/>
                <a:uLnTx/>
                <a:uFillTx/>
                <a:latin typeface="Rockwell" panose="02060603020205020403"/>
                <a:ea typeface="+mn-ea"/>
                <a:cs typeface="+mn-cs"/>
              </a:rPr>
              <a:t>As well as this new perspective and information garnered through research of the area in previous illustrations, paintings </a:t>
            </a:r>
            <a:r>
              <a:rPr lang="en-GB" sz="1600" dirty="0">
                <a:solidFill>
                  <a:schemeClr val="bg1"/>
                </a:solidFill>
                <a:latin typeface="Rockwell" panose="02060603020205020403"/>
              </a:rPr>
              <a:t>and</a:t>
            </a:r>
            <a:r>
              <a:rPr kumimoji="0" lang="en-GB" sz="1600" b="0" i="0" u="none" strike="noStrike" kern="1200" cap="none" spc="0" normalizeH="0" baseline="0" noProof="0" dirty="0">
                <a:ln>
                  <a:noFill/>
                </a:ln>
                <a:solidFill>
                  <a:schemeClr val="bg1"/>
                </a:solidFill>
                <a:effectLst/>
                <a:uLnTx/>
                <a:uFillTx/>
                <a:latin typeface="Rockwell" panose="02060603020205020403"/>
                <a:ea typeface="+mn-ea"/>
                <a:cs typeface="+mn-cs"/>
              </a:rPr>
              <a:t> archaeology in the area will be able to show people where and what these structures looked like in the history surrounding them</a:t>
            </a:r>
            <a:r>
              <a:rPr kumimoji="0" lang="en-GB" sz="1600" b="0" i="0" u="none" strike="noStrike" kern="1200" cap="none" spc="0" normalizeH="0" baseline="0" noProof="0" dirty="0">
                <a:ln>
                  <a:noFill/>
                </a:ln>
                <a:solidFill>
                  <a:srgbClr val="9B2D1F"/>
                </a:solidFill>
                <a:effectLst/>
                <a:uLnTx/>
                <a:uFillTx/>
                <a:latin typeface="Rockwell" panose="02060603020205020403"/>
                <a:ea typeface="+mn-ea"/>
                <a:cs typeface="+mn-cs"/>
              </a:rPr>
              <a:t>. </a:t>
            </a:r>
            <a:endParaRPr kumimoji="0" lang="en-US" sz="1600" b="0" i="0" u="none" strike="noStrike" kern="1200" cap="none" spc="0" normalizeH="0" baseline="0" noProof="0" dirty="0">
              <a:ln>
                <a:noFill/>
              </a:ln>
              <a:solidFill>
                <a:srgbClr val="9B2D1F"/>
              </a:solidFill>
              <a:effectLst/>
              <a:uLnTx/>
              <a:uFillTx/>
              <a:latin typeface="Rockwell" panose="02060603020205020403"/>
              <a:ea typeface="+mn-ea"/>
              <a:cs typeface="+mn-cs"/>
            </a:endParaRPr>
          </a:p>
        </p:txBody>
      </p:sp>
      <p:pic>
        <p:nvPicPr>
          <p:cNvPr id="19" name="Picture 18">
            <a:extLst>
              <a:ext uri="{FF2B5EF4-FFF2-40B4-BE49-F238E27FC236}">
                <a16:creationId xmlns:a16="http://schemas.microsoft.com/office/drawing/2014/main" id="{12EB7413-07A4-44AE-8F47-001BD4D6A1E4}"/>
              </a:ext>
            </a:extLst>
          </p:cNvPr>
          <p:cNvPicPr>
            <a:picLocks noChangeAspect="1"/>
          </p:cNvPicPr>
          <p:nvPr/>
        </p:nvPicPr>
        <p:blipFill>
          <a:blip r:embed="rId10"/>
          <a:stretch>
            <a:fillRect/>
          </a:stretch>
        </p:blipFill>
        <p:spPr>
          <a:xfrm>
            <a:off x="8570695" y="3941918"/>
            <a:ext cx="1937473" cy="1555409"/>
          </a:xfrm>
          <a:prstGeom prst="rect">
            <a:avLst/>
          </a:prstGeom>
        </p:spPr>
      </p:pic>
      <p:sp>
        <p:nvSpPr>
          <p:cNvPr id="20" name="Content Placeholder 7">
            <a:extLst>
              <a:ext uri="{FF2B5EF4-FFF2-40B4-BE49-F238E27FC236}">
                <a16:creationId xmlns:a16="http://schemas.microsoft.com/office/drawing/2014/main" id="{F25CAB86-95F2-4DEF-B5B3-339B193FC3E3}"/>
              </a:ext>
            </a:extLst>
          </p:cNvPr>
          <p:cNvSpPr txBox="1">
            <a:spLocks/>
          </p:cNvSpPr>
          <p:nvPr/>
        </p:nvSpPr>
        <p:spPr>
          <a:xfrm>
            <a:off x="10464685" y="3836877"/>
            <a:ext cx="1767674" cy="2926485"/>
          </a:xfrm>
          <a:prstGeom prst="rect">
            <a:avLst/>
          </a:prstGeom>
        </p:spPr>
        <p:txBody>
          <a:bodyPr vert="horz" lIns="91440" tIns="45720" rIns="91440" bIns="45720" rtlCol="0">
            <a:no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r>
              <a:rPr kumimoji="0" lang="en-GB" sz="900" b="0" i="0" u="none" strike="noStrike" kern="1200" cap="none" spc="0" normalizeH="0" baseline="0" noProof="0" dirty="0">
                <a:ln>
                  <a:noFill/>
                </a:ln>
                <a:solidFill>
                  <a:schemeClr val="bg1"/>
                </a:solidFill>
                <a:effectLst/>
                <a:uLnTx/>
                <a:uFillTx/>
                <a:latin typeface="Rockwell" panose="02060603020205020403"/>
                <a:ea typeface="+mn-ea"/>
                <a:cs typeface="+mn-cs"/>
              </a:rPr>
              <a:t>If the promotion of this phone app and use of scanning technology in order to encourage walking vacations in the promotion of local history. Then the ambition would be to take this forward and mark other landmarks with this 3D printing technology in order for people to get a better idea of local history, and also to see what these historically important sites would have looked like at different periods in history, in order to create an interactive environment for people both young and old to enjoy. </a:t>
            </a:r>
            <a:r>
              <a:rPr lang="en-GB" sz="900" dirty="0">
                <a:solidFill>
                  <a:schemeClr val="bg1"/>
                </a:solidFill>
                <a:latin typeface="Rockwell" panose="02060603020205020403"/>
              </a:rPr>
              <a:t>To</a:t>
            </a:r>
            <a:r>
              <a:rPr kumimoji="0" lang="en-GB" sz="900" b="0" i="0" u="none" strike="noStrike" kern="1200" cap="none" spc="0" normalizeH="0" baseline="0" noProof="0" dirty="0">
                <a:ln>
                  <a:noFill/>
                </a:ln>
                <a:solidFill>
                  <a:schemeClr val="bg1"/>
                </a:solidFill>
                <a:effectLst/>
                <a:uLnTx/>
                <a:uFillTx/>
                <a:latin typeface="Rockwell" panose="02060603020205020403"/>
                <a:ea typeface="+mn-ea"/>
                <a:cs typeface="+mn-cs"/>
              </a:rPr>
              <a:t> help increase the local economy of the area. </a:t>
            </a:r>
            <a:endParaRPr kumimoji="0" lang="en-US" sz="900" b="0" i="0" u="none" strike="noStrike" kern="1200" cap="none" spc="0" normalizeH="0" baseline="0" noProof="0" dirty="0">
              <a:ln>
                <a:noFill/>
              </a:ln>
              <a:solidFill>
                <a:schemeClr val="bg1"/>
              </a:solidFill>
              <a:effectLst/>
              <a:uLnTx/>
              <a:uFillTx/>
              <a:latin typeface="Rockwell" panose="02060603020205020403"/>
              <a:ea typeface="+mn-ea"/>
              <a:cs typeface="+mn-cs"/>
            </a:endParaRPr>
          </a:p>
        </p:txBody>
      </p:sp>
      <p:pic>
        <p:nvPicPr>
          <p:cNvPr id="21" name="Picture 20">
            <a:extLst>
              <a:ext uri="{FF2B5EF4-FFF2-40B4-BE49-F238E27FC236}">
                <a16:creationId xmlns:a16="http://schemas.microsoft.com/office/drawing/2014/main" id="{9E84653A-6A83-432E-91DE-DB18E1B2796C}"/>
              </a:ext>
            </a:extLst>
          </p:cNvPr>
          <p:cNvPicPr>
            <a:picLocks noChangeAspect="1"/>
          </p:cNvPicPr>
          <p:nvPr/>
        </p:nvPicPr>
        <p:blipFill>
          <a:blip r:embed="rId11"/>
          <a:stretch>
            <a:fillRect/>
          </a:stretch>
        </p:blipFill>
        <p:spPr>
          <a:xfrm>
            <a:off x="8570742" y="3534116"/>
            <a:ext cx="3060239" cy="554541"/>
          </a:xfrm>
          <a:prstGeom prst="rect">
            <a:avLst/>
          </a:prstGeom>
        </p:spPr>
      </p:pic>
      <p:pic>
        <p:nvPicPr>
          <p:cNvPr id="22" name="Picture 21">
            <a:extLst>
              <a:ext uri="{FF2B5EF4-FFF2-40B4-BE49-F238E27FC236}">
                <a16:creationId xmlns:a16="http://schemas.microsoft.com/office/drawing/2014/main" id="{CF4926E2-2EC9-4AD0-82ED-44F0E5D2AE50}"/>
              </a:ext>
            </a:extLst>
          </p:cNvPr>
          <p:cNvPicPr>
            <a:picLocks noChangeAspect="1"/>
          </p:cNvPicPr>
          <p:nvPr/>
        </p:nvPicPr>
        <p:blipFill>
          <a:blip r:embed="rId12"/>
          <a:stretch>
            <a:fillRect/>
          </a:stretch>
        </p:blipFill>
        <p:spPr>
          <a:xfrm>
            <a:off x="5101344" y="3918838"/>
            <a:ext cx="2360994" cy="1604459"/>
          </a:xfrm>
          <a:prstGeom prst="rect">
            <a:avLst/>
          </a:prstGeom>
        </p:spPr>
      </p:pic>
      <p:sp>
        <p:nvSpPr>
          <p:cNvPr id="25" name="Content Placeholder 7">
            <a:extLst>
              <a:ext uri="{FF2B5EF4-FFF2-40B4-BE49-F238E27FC236}">
                <a16:creationId xmlns:a16="http://schemas.microsoft.com/office/drawing/2014/main" id="{4FB12C1E-1F0D-424B-BF1D-98E22451EE2D}"/>
              </a:ext>
            </a:extLst>
          </p:cNvPr>
          <p:cNvSpPr txBox="1">
            <a:spLocks/>
          </p:cNvSpPr>
          <p:nvPr/>
        </p:nvSpPr>
        <p:spPr>
          <a:xfrm>
            <a:off x="4675716" y="5938322"/>
            <a:ext cx="5761192" cy="634781"/>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endParaRPr kumimoji="0" lang="en-US" sz="1800" b="0" i="0" u="none" strike="noStrike" kern="1200" cap="none" spc="0" normalizeH="0" baseline="0" noProof="0" dirty="0">
              <a:ln>
                <a:noFill/>
              </a:ln>
              <a:solidFill>
                <a:srgbClr val="C00000"/>
              </a:solidFill>
              <a:effectLst/>
              <a:uLnTx/>
              <a:uFillTx/>
              <a:latin typeface="Rockwell" panose="02060603020205020403"/>
              <a:ea typeface="+mn-ea"/>
              <a:cs typeface="+mn-cs"/>
            </a:endParaRPr>
          </a:p>
        </p:txBody>
      </p:sp>
      <p:sp>
        <p:nvSpPr>
          <p:cNvPr id="28" name="Title 1">
            <a:extLst>
              <a:ext uri="{FF2B5EF4-FFF2-40B4-BE49-F238E27FC236}">
                <a16:creationId xmlns:a16="http://schemas.microsoft.com/office/drawing/2014/main" id="{1107BD02-D153-41D0-85A4-7A274A0CF9A6}"/>
              </a:ext>
            </a:extLst>
          </p:cNvPr>
          <p:cNvSpPr txBox="1">
            <a:spLocks/>
          </p:cNvSpPr>
          <p:nvPr/>
        </p:nvSpPr>
        <p:spPr>
          <a:xfrm>
            <a:off x="4677296" y="3692434"/>
            <a:ext cx="3466562" cy="282676"/>
          </a:xfrm>
          <a:prstGeom prst="rect">
            <a:avLst/>
          </a:prstGeom>
        </p:spPr>
        <p:txBody>
          <a:bodyPr vert="horz" lIns="91440" tIns="45720" rIns="91440" bIns="45720" rtlCol="0" anchor="ctr">
            <a:normAutofit fontScale="32500" lnSpcReduction="20000"/>
          </a:bodyPr>
          <a:lstStyle>
            <a:lvl1pPr algn="l" defTabSz="914400" rtl="0" eaLnBrk="1" latinLnBrk="0" hangingPunct="1">
              <a:lnSpc>
                <a:spcPct val="90000"/>
              </a:lnSpc>
              <a:spcBef>
                <a:spcPct val="0"/>
              </a:spcBef>
              <a:buNone/>
              <a:defRPr sz="5400" kern="1200" cap="all" baseline="0">
                <a:blipFill>
                  <a:blip r:embed="rId9">
                    <a:extLst>
                      <a:ext uri="{28A0092B-C50C-407E-A947-70E740481C1C}">
                        <a14:useLocalDpi xmlns:a14="http://schemas.microsoft.com/office/drawing/2010/main" val="0"/>
                      </a:ext>
                    </a:extLst>
                  </a:blip>
                  <a:tile tx="6350" ty="-127000" sx="65000" sy="64000" flip="none" algn="tl"/>
                </a:blip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400" b="0" i="0" u="none" strike="noStrike" kern="1200" cap="all" spc="0" normalizeH="0" baseline="0" noProof="0" dirty="0">
                <a:ln>
                  <a:noFill/>
                </a:ln>
                <a:blipFill>
                  <a:blip r:embed="rId9">
                    <a:extLst>
                      <a:ext uri="{28A0092B-C50C-407E-A947-70E740481C1C}">
                        <a14:useLocalDpi xmlns:a14="http://schemas.microsoft.com/office/drawing/2010/main" val="0"/>
                      </a:ext>
                    </a:extLst>
                  </a:blip>
                  <a:tile tx="6350" ty="-127000" sx="65000" sy="64000" flip="none" algn="tl"/>
                </a:blipFill>
                <a:effectLst/>
                <a:uLnTx/>
                <a:uFillTx/>
                <a:latin typeface="Rockwell Condensed" panose="02060603050405020104"/>
                <a:ea typeface="+mj-ea"/>
                <a:cs typeface="+mj-cs"/>
              </a:rPr>
              <a:t>Interaction with the community &amp; Tourists</a:t>
            </a:r>
          </a:p>
        </p:txBody>
      </p:sp>
      <p:sp>
        <p:nvSpPr>
          <p:cNvPr id="23" name="Text Placeholder 13">
            <a:extLst>
              <a:ext uri="{FF2B5EF4-FFF2-40B4-BE49-F238E27FC236}">
                <a16:creationId xmlns:a16="http://schemas.microsoft.com/office/drawing/2014/main" id="{7735EEE0-5E51-4C62-9F51-E85F8A6B7030}"/>
              </a:ext>
            </a:extLst>
          </p:cNvPr>
          <p:cNvSpPr txBox="1">
            <a:spLocks/>
          </p:cNvSpPr>
          <p:nvPr/>
        </p:nvSpPr>
        <p:spPr>
          <a:xfrm>
            <a:off x="3892554" y="744215"/>
            <a:ext cx="2662250" cy="2473329"/>
          </a:xfrm>
          <a:prstGeom prst="rect">
            <a:avLst/>
          </a:prstGeom>
        </p:spPr>
        <p:txBody>
          <a:bodyPr vert="horz" lIns="91440" tIns="45720" rIns="91440" bIns="45720" rtlCol="0">
            <a:normAutofit fontScale="77500" lnSpcReduction="20000"/>
          </a:bodyPr>
          <a:lstStyle>
            <a:lvl1pPr marL="0" indent="0" algn="l" defTabSz="914400" rtl="0" eaLnBrk="1" latinLnBrk="0" hangingPunct="1">
              <a:lnSpc>
                <a:spcPct val="100000"/>
              </a:lnSpc>
              <a:spcBef>
                <a:spcPts val="1000"/>
              </a:spcBef>
              <a:buClr>
                <a:schemeClr val="accent1">
                  <a:lumMod val="75000"/>
                </a:schemeClr>
              </a:buClr>
              <a:buSzPct val="85000"/>
              <a:buFont typeface="Wingdings" pitchFamily="2" charset="2"/>
              <a:buNone/>
              <a:defRPr sz="1400" kern="1200">
                <a:solidFill>
                  <a:schemeClr val="accent1">
                    <a:lumMod val="75000"/>
                  </a:schemeClr>
                </a:solidFill>
                <a:latin typeface="+mn-lt"/>
                <a:ea typeface="+mn-ea"/>
                <a:cs typeface="+mn-cs"/>
              </a:defRPr>
            </a:lvl1pPr>
            <a:lvl2pPr marL="4572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1200" kern="1200">
                <a:solidFill>
                  <a:schemeClr val="tx1"/>
                </a:solidFill>
                <a:latin typeface="+mn-lt"/>
                <a:ea typeface="+mn-ea"/>
                <a:cs typeface="+mn-cs"/>
              </a:defRPr>
            </a:lvl2pPr>
            <a:lvl3pPr marL="9144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1000" kern="1200">
                <a:solidFill>
                  <a:schemeClr val="tx1"/>
                </a:solidFill>
                <a:latin typeface="+mn-lt"/>
                <a:ea typeface="+mn-ea"/>
                <a:cs typeface="+mn-cs"/>
              </a:defRPr>
            </a:lvl3pPr>
            <a:lvl4pPr marL="13716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900" kern="1200">
                <a:solidFill>
                  <a:schemeClr val="tx1"/>
                </a:solidFill>
                <a:latin typeface="+mn-lt"/>
                <a:ea typeface="+mn-ea"/>
                <a:cs typeface="+mn-cs"/>
              </a:defRPr>
            </a:lvl4pPr>
            <a:lvl5pPr marL="18288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900" kern="1200">
                <a:solidFill>
                  <a:schemeClr val="tx1"/>
                </a:solidFill>
                <a:latin typeface="+mn-lt"/>
                <a:ea typeface="+mn-ea"/>
                <a:cs typeface="+mn-cs"/>
              </a:defRPr>
            </a:lvl5pPr>
            <a:lvl6pPr marL="22860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900" kern="1200">
                <a:solidFill>
                  <a:schemeClr val="tx1"/>
                </a:solidFill>
                <a:latin typeface="+mn-lt"/>
                <a:ea typeface="+mn-ea"/>
                <a:cs typeface="+mn-cs"/>
              </a:defRPr>
            </a:lvl6pPr>
            <a:lvl7pPr marL="27432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900" kern="1200">
                <a:solidFill>
                  <a:schemeClr val="tx1"/>
                </a:solidFill>
                <a:latin typeface="+mn-lt"/>
                <a:ea typeface="+mn-ea"/>
                <a:cs typeface="+mn-cs"/>
              </a:defRPr>
            </a:lvl7pPr>
            <a:lvl8pPr marL="32004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900" kern="1200">
                <a:solidFill>
                  <a:schemeClr val="tx1"/>
                </a:solidFill>
                <a:latin typeface="+mn-lt"/>
                <a:ea typeface="+mn-ea"/>
                <a:cs typeface="+mn-cs"/>
              </a:defRPr>
            </a:lvl8pPr>
            <a:lvl9pPr marL="36576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900" kern="1200">
                <a:solidFill>
                  <a:schemeClr val="tx1"/>
                </a:solidFill>
                <a:latin typeface="+mn-lt"/>
                <a:ea typeface="+mn-ea"/>
                <a:cs typeface="+mn-cs"/>
              </a:defRPr>
            </a:lvl9pPr>
          </a:lstStyle>
          <a:p>
            <a:pPr lvl="0">
              <a:buClr>
                <a:srgbClr val="D34817">
                  <a:lumMod val="75000"/>
                </a:srgbClr>
              </a:buClr>
            </a:pPr>
            <a:r>
              <a:rPr kumimoji="0" lang="en-GB" sz="1400" b="0" i="0" u="none" strike="noStrike" kern="1200" cap="none" spc="0" normalizeH="0" baseline="0" noProof="0" dirty="0">
                <a:ln>
                  <a:noFill/>
                </a:ln>
                <a:solidFill>
                  <a:schemeClr val="bg1"/>
                </a:solidFill>
                <a:effectLst/>
                <a:uLnTx/>
                <a:uFillTx/>
                <a:latin typeface="Rockwell" panose="02060603020205020403"/>
                <a:ea typeface="+mn-ea"/>
                <a:cs typeface="+mn-cs"/>
              </a:rPr>
              <a:t>As recently as the year 2018 complaints about the pollution, particularly in the area of NO2,   caused by traffic running through the Town of Llandeilo has become a problem and as is a bypass has been </a:t>
            </a:r>
            <a:r>
              <a:rPr lang="en-GB" dirty="0">
                <a:solidFill>
                  <a:schemeClr val="bg1"/>
                </a:solidFill>
                <a:latin typeface="Rockwell" panose="02060603020205020403"/>
              </a:rPr>
              <a:t>built . (A483 Llandeilo Transport Study)</a:t>
            </a:r>
            <a:r>
              <a:rPr kumimoji="0" lang="en-GB" sz="1400" b="0" i="0" u="none" strike="noStrike" kern="1200" cap="none" spc="0" normalizeH="0" baseline="0" noProof="0" dirty="0">
                <a:ln>
                  <a:noFill/>
                </a:ln>
                <a:solidFill>
                  <a:schemeClr val="bg1"/>
                </a:solidFill>
                <a:effectLst/>
                <a:uLnTx/>
                <a:uFillTx/>
                <a:latin typeface="Rockwell" panose="02060603020205020403"/>
                <a:ea typeface="+mn-ea"/>
                <a:cs typeface="+mn-cs"/>
              </a:rPr>
              <a:t>
This solution has its own problems as it could threaten the tourist industry in the local area. In order to get around this problem as well as avoid continuing pollution the solution to this would be the introduction an introduction  environmentally friendly tourism in order to expedite this.</a:t>
            </a:r>
          </a:p>
        </p:txBody>
      </p:sp>
      <p:sp>
        <p:nvSpPr>
          <p:cNvPr id="24" name="Title 1">
            <a:extLst>
              <a:ext uri="{FF2B5EF4-FFF2-40B4-BE49-F238E27FC236}">
                <a16:creationId xmlns:a16="http://schemas.microsoft.com/office/drawing/2014/main" id="{9AE1267A-4C26-4DE7-B7A3-5652A9AD2055}"/>
              </a:ext>
            </a:extLst>
          </p:cNvPr>
          <p:cNvSpPr txBox="1">
            <a:spLocks/>
          </p:cNvSpPr>
          <p:nvPr/>
        </p:nvSpPr>
        <p:spPr>
          <a:xfrm>
            <a:off x="4034906" y="103334"/>
            <a:ext cx="6420238" cy="637140"/>
          </a:xfrm>
          <a:prstGeom prst="rect">
            <a:avLst/>
          </a:prstGeom>
        </p:spPr>
        <p:txBody>
          <a:bodyPr vert="horz" lIns="91440" tIns="45720" rIns="91440" bIns="45720" rtlCol="0" anchor="b">
            <a:normAutofit fontScale="75000" lnSpcReduction="20000"/>
          </a:bodyPr>
          <a:lstStyle>
            <a:lvl1pPr algn="l" defTabSz="914400" rtl="0" eaLnBrk="1" latinLnBrk="0" hangingPunct="1">
              <a:lnSpc>
                <a:spcPct val="90000"/>
              </a:lnSpc>
              <a:spcBef>
                <a:spcPct val="0"/>
              </a:spcBef>
              <a:buNone/>
              <a:defRPr sz="3200" b="1" kern="1200" cap="all" baseline="0">
                <a:blipFill>
                  <a:blip r:embed="rId9">
                    <a:extLst>
                      <a:ext uri="{28A0092B-C50C-407E-A947-70E740481C1C}">
                        <a14:useLocalDpi xmlns:a14="http://schemas.microsoft.com/office/drawing/2010/main" val="0"/>
                      </a:ext>
                    </a:extLst>
                  </a:blip>
                  <a:tile tx="6350" ty="-127000" sx="65000" sy="64000" flip="none" algn="tl"/>
                </a:blip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200" b="1" i="0" u="none" strike="noStrike" kern="1200" cap="all" spc="0" normalizeH="0" baseline="0" noProof="0" dirty="0">
                <a:ln>
                  <a:noFill/>
                </a:ln>
                <a:solidFill>
                  <a:schemeClr val="bg1"/>
                </a:solidFill>
                <a:effectLst/>
                <a:uLnTx/>
                <a:uFillTx/>
                <a:latin typeface="Rockwell Condensed" panose="02060603050405020104"/>
                <a:ea typeface="+mj-ea"/>
                <a:cs typeface="+mj-cs"/>
              </a:rPr>
              <a:t>Environmental tourism methods in and around Llandeilo.</a:t>
            </a:r>
          </a:p>
        </p:txBody>
      </p:sp>
      <p:sp>
        <p:nvSpPr>
          <p:cNvPr id="26" name="Text Placeholder 13">
            <a:extLst>
              <a:ext uri="{FF2B5EF4-FFF2-40B4-BE49-F238E27FC236}">
                <a16:creationId xmlns:a16="http://schemas.microsoft.com/office/drawing/2014/main" id="{55A0150B-06AE-4C5E-AC85-73B1AD6884FF}"/>
              </a:ext>
            </a:extLst>
          </p:cNvPr>
          <p:cNvSpPr txBox="1">
            <a:spLocks/>
          </p:cNvSpPr>
          <p:nvPr/>
        </p:nvSpPr>
        <p:spPr>
          <a:xfrm>
            <a:off x="4761030" y="5504974"/>
            <a:ext cx="6024120" cy="866695"/>
          </a:xfrm>
          <a:prstGeom prst="rect">
            <a:avLst/>
          </a:prstGeom>
        </p:spPr>
        <p:txBody>
          <a:bodyPr vert="horz" lIns="91440" tIns="45720" rIns="91440" bIns="45720" rtlCol="0">
            <a:normAutofit fontScale="70000" lnSpcReduction="20000"/>
          </a:bodyPr>
          <a:lstStyle>
            <a:lvl1pPr marL="0" indent="0" algn="l" defTabSz="914400" rtl="0" eaLnBrk="1" latinLnBrk="0" hangingPunct="1">
              <a:lnSpc>
                <a:spcPct val="100000"/>
              </a:lnSpc>
              <a:spcBef>
                <a:spcPts val="1000"/>
              </a:spcBef>
              <a:buClr>
                <a:schemeClr val="accent1">
                  <a:lumMod val="75000"/>
                </a:schemeClr>
              </a:buClr>
              <a:buSzPct val="85000"/>
              <a:buFont typeface="Wingdings" pitchFamily="2" charset="2"/>
              <a:buNone/>
              <a:defRPr sz="1400" kern="1200">
                <a:solidFill>
                  <a:schemeClr val="accent1">
                    <a:lumMod val="75000"/>
                  </a:schemeClr>
                </a:solidFill>
                <a:latin typeface="+mn-lt"/>
                <a:ea typeface="+mn-ea"/>
                <a:cs typeface="+mn-cs"/>
              </a:defRPr>
            </a:lvl1pPr>
            <a:lvl2pPr marL="4572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1200" kern="1200">
                <a:solidFill>
                  <a:schemeClr val="tx1"/>
                </a:solidFill>
                <a:latin typeface="+mn-lt"/>
                <a:ea typeface="+mn-ea"/>
                <a:cs typeface="+mn-cs"/>
              </a:defRPr>
            </a:lvl2pPr>
            <a:lvl3pPr marL="9144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1000" kern="1200">
                <a:solidFill>
                  <a:schemeClr val="tx1"/>
                </a:solidFill>
                <a:latin typeface="+mn-lt"/>
                <a:ea typeface="+mn-ea"/>
                <a:cs typeface="+mn-cs"/>
              </a:defRPr>
            </a:lvl3pPr>
            <a:lvl4pPr marL="13716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900" kern="1200">
                <a:solidFill>
                  <a:schemeClr val="tx1"/>
                </a:solidFill>
                <a:latin typeface="+mn-lt"/>
                <a:ea typeface="+mn-ea"/>
                <a:cs typeface="+mn-cs"/>
              </a:defRPr>
            </a:lvl4pPr>
            <a:lvl5pPr marL="18288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900" kern="1200">
                <a:solidFill>
                  <a:schemeClr val="tx1"/>
                </a:solidFill>
                <a:latin typeface="+mn-lt"/>
                <a:ea typeface="+mn-ea"/>
                <a:cs typeface="+mn-cs"/>
              </a:defRPr>
            </a:lvl5pPr>
            <a:lvl6pPr marL="22860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900" kern="1200">
                <a:solidFill>
                  <a:schemeClr val="tx1"/>
                </a:solidFill>
                <a:latin typeface="+mn-lt"/>
                <a:ea typeface="+mn-ea"/>
                <a:cs typeface="+mn-cs"/>
              </a:defRPr>
            </a:lvl6pPr>
            <a:lvl7pPr marL="27432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900" kern="1200">
                <a:solidFill>
                  <a:schemeClr val="tx1"/>
                </a:solidFill>
                <a:latin typeface="+mn-lt"/>
                <a:ea typeface="+mn-ea"/>
                <a:cs typeface="+mn-cs"/>
              </a:defRPr>
            </a:lvl7pPr>
            <a:lvl8pPr marL="32004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900" kern="1200">
                <a:solidFill>
                  <a:schemeClr val="tx1"/>
                </a:solidFill>
                <a:latin typeface="+mn-lt"/>
                <a:ea typeface="+mn-ea"/>
                <a:cs typeface="+mn-cs"/>
              </a:defRPr>
            </a:lvl8pPr>
            <a:lvl9pPr marL="36576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900" kern="1200">
                <a:solidFill>
                  <a:schemeClr val="tx1"/>
                </a:solidFill>
                <a:latin typeface="+mn-lt"/>
                <a:ea typeface="+mn-ea"/>
                <a:cs typeface="+mn-cs"/>
              </a:defRPr>
            </a:lvl9pPr>
          </a:lstStyle>
          <a:p>
            <a:pPr>
              <a:buClr>
                <a:srgbClr val="D34817">
                  <a:lumMod val="75000"/>
                </a:srgbClr>
              </a:buClr>
            </a:pPr>
            <a:r>
              <a:rPr lang="en-GB" dirty="0">
                <a:solidFill>
                  <a:schemeClr val="bg1"/>
                </a:solidFill>
                <a:latin typeface="Rockwell" panose="02060603020205020403"/>
              </a:rPr>
              <a:t>Interaction between this endeavour and the community is a vital step in making this not only profitable but ethically acceptable in order for the local community too benefit from it the use of local history an archaeology which in all reality belongs to the people who live there and who‘s ancestors lived there, before all else this must be looked at with engagement With local societies, pubs and of course churches in order to circulate knowledge through word of mouth and things such as pamphlets another popular media.  </a:t>
            </a:r>
          </a:p>
        </p:txBody>
      </p:sp>
      <p:pic>
        <p:nvPicPr>
          <p:cNvPr id="4" name="Picture 3">
            <a:extLst>
              <a:ext uri="{FF2B5EF4-FFF2-40B4-BE49-F238E27FC236}">
                <a16:creationId xmlns:a16="http://schemas.microsoft.com/office/drawing/2014/main" id="{4EEF385D-9CC8-4823-B464-3A165794CE39}"/>
              </a:ext>
            </a:extLst>
          </p:cNvPr>
          <p:cNvPicPr>
            <a:picLocks noChangeAspect="1"/>
          </p:cNvPicPr>
          <p:nvPr/>
        </p:nvPicPr>
        <p:blipFill>
          <a:blip r:embed="rId13"/>
          <a:stretch>
            <a:fillRect/>
          </a:stretch>
        </p:blipFill>
        <p:spPr>
          <a:xfrm>
            <a:off x="4147675" y="6214739"/>
            <a:ext cx="2932430" cy="566977"/>
          </a:xfrm>
          <a:prstGeom prst="rect">
            <a:avLst/>
          </a:prstGeom>
        </p:spPr>
      </p:pic>
      <p:pic>
        <p:nvPicPr>
          <p:cNvPr id="5" name="Picture 4">
            <a:extLst>
              <a:ext uri="{FF2B5EF4-FFF2-40B4-BE49-F238E27FC236}">
                <a16:creationId xmlns:a16="http://schemas.microsoft.com/office/drawing/2014/main" id="{466E1468-D8B4-457A-B98A-80E297FBEADE}"/>
              </a:ext>
            </a:extLst>
          </p:cNvPr>
          <p:cNvPicPr>
            <a:picLocks noChangeAspect="1"/>
          </p:cNvPicPr>
          <p:nvPr/>
        </p:nvPicPr>
        <p:blipFill>
          <a:blip r:embed="rId14"/>
          <a:stretch>
            <a:fillRect/>
          </a:stretch>
        </p:blipFill>
        <p:spPr>
          <a:xfrm>
            <a:off x="3078155" y="5970103"/>
            <a:ext cx="2792210" cy="347502"/>
          </a:xfrm>
          <a:prstGeom prst="rect">
            <a:avLst/>
          </a:prstGeom>
        </p:spPr>
      </p:pic>
    </p:spTree>
    <p:extLst>
      <p:ext uri="{BB962C8B-B14F-4D97-AF65-F5344CB8AC3E}">
        <p14:creationId xmlns:p14="http://schemas.microsoft.com/office/powerpoint/2010/main" val="36710550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LightSeedLeftStep">
      <a:dk1>
        <a:srgbClr val="000000"/>
      </a:dk1>
      <a:lt1>
        <a:srgbClr val="FFFFFF"/>
      </a:lt1>
      <a:dk2>
        <a:srgbClr val="243241"/>
      </a:dk2>
      <a:lt2>
        <a:srgbClr val="E2E5E8"/>
      </a:lt2>
      <a:accent1>
        <a:srgbClr val="BA9C80"/>
      </a:accent1>
      <a:accent2>
        <a:srgbClr val="BA827F"/>
      </a:accent2>
      <a:accent3>
        <a:srgbClr val="C594A6"/>
      </a:accent3>
      <a:accent4>
        <a:srgbClr val="BA7FAD"/>
      </a:accent4>
      <a:accent5>
        <a:srgbClr val="BC94C5"/>
      </a:accent5>
      <a:accent6>
        <a:srgbClr val="967FBA"/>
      </a:accent6>
      <a:hlink>
        <a:srgbClr val="5E85A8"/>
      </a:hlink>
      <a:folHlink>
        <a:srgbClr val="7F7F7F"/>
      </a:folHlink>
    </a:clrScheme>
    <a:fontScheme name="Slate">
      <a:majorFont>
        <a:latin typeface="Goudy Old Style"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oudy Old Style"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docProps/app.xml><?xml version="1.0" encoding="utf-8"?>
<Properties xmlns="http://schemas.openxmlformats.org/officeDocument/2006/extended-properties" xmlns:vt="http://schemas.openxmlformats.org/officeDocument/2006/docPropsVTypes">
  <Template>Office Theme</Template>
  <TotalTime>343</TotalTime>
  <Words>508</Words>
  <Application>Microsoft Office PowerPoint</Application>
  <PresentationFormat>Widescreen</PresentationFormat>
  <Paragraphs>10</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Goudy Old Style</vt:lpstr>
      <vt:lpstr>Rockwell</vt:lpstr>
      <vt:lpstr>Rockwell Condensed</vt:lpstr>
      <vt:lpstr>Wingdings</vt:lpstr>
      <vt:lpstr>Wingdings 2</vt:lpstr>
      <vt:lpstr>SlateVTI</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Rhys Clark</dc:creator>
  <cp:lastModifiedBy>Rhys Clark</cp:lastModifiedBy>
  <cp:revision>15</cp:revision>
  <dcterms:created xsi:type="dcterms:W3CDTF">2019-12-02T21:25:09Z</dcterms:created>
  <dcterms:modified xsi:type="dcterms:W3CDTF">2019-12-03T21:44:57Z</dcterms:modified>
</cp:coreProperties>
</file>