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6"/>
  </p:notesMasterIdLst>
  <p:sldIdLst>
    <p:sldId id="289" r:id="rId2"/>
    <p:sldId id="267" r:id="rId3"/>
    <p:sldId id="268" r:id="rId4"/>
    <p:sldId id="269" r:id="rId5"/>
  </p:sldIdLst>
  <p:sldSz cx="9144000" cy="6858000" type="screen4x3"/>
  <p:notesSz cx="6858000" cy="994568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0" autoAdjust="0"/>
    <p:restoredTop sz="94728" autoAdjust="0"/>
  </p:normalViewPr>
  <p:slideViewPr>
    <p:cSldViewPr>
      <p:cViewPr varScale="1">
        <p:scale>
          <a:sx n="56" d="100"/>
          <a:sy n="56" d="100"/>
        </p:scale>
        <p:origin x="1584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42975" y="746125"/>
            <a:ext cx="4972050" cy="37290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99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724202"/>
            <a:ext cx="5486400" cy="4475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399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46678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9446678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D011F4D8-E78B-4FB1-AA0C-2A45D7DB0F30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The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Inside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-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Out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approach is guided by the belief that the inner strengths and capabilities of the organisation will produce a sustainable future. What are we good at, what do we represent.  The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Outside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-In approach is instead guided by the belief that customer value creation is the key to success.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11F4D8-E78B-4FB1-AA0C-2A45D7DB0F30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2958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11EDEF98-9623-4E34-9F18-E2B50BB99B7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4420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FC759-0A32-4AAC-9A6B-114797F22A5C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2651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A2D03-369E-4957-9152-31F151935712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65155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9F0A5-C5A9-4F4D-B1A8-EE915D03FC9A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55941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C0826-9DBA-463F-93E5-A06CD373B32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275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0A0E9-6F16-4CC6-81A6-FCE2BB391F2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0059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F310D-1BC1-45D9-85EA-AC7300271EC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134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829AA-3067-4148-9751-CE25C63090B6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1912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CE0AF-0C73-459A-92B6-7738B5CDA74B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3500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DC2F44-78EA-41D6-B919-BD13853B72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6667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14815-87C8-4B51-B2A9-4582B7CF43CE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4745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FDB60C4E-5E10-4BBA-9E6C-CE9C7EB1223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958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56099-F635-419B-B4B6-3583E48C6A5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Strategic Management – a framework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1C42D5-AA3B-44A7-A3B5-3C12CF1FE34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2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8C938D-2F18-40E0-9AA8-F4D3BAAE3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</p:spTree>
    <p:extLst>
      <p:ext uri="{BB962C8B-B14F-4D97-AF65-F5344CB8AC3E}">
        <p14:creationId xmlns:p14="http://schemas.microsoft.com/office/powerpoint/2010/main" val="1611481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dirty="0"/>
              <a:t>Perspectives on Business Level Strategy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en-GB" dirty="0"/>
              <a:t>Outside-in</a:t>
            </a:r>
          </a:p>
          <a:p>
            <a:pPr>
              <a:buFont typeface="Wingdings" pitchFamily="2" charset="2"/>
              <a:buNone/>
            </a:pPr>
            <a:endParaRPr lang="en-GB" dirty="0"/>
          </a:p>
          <a:p>
            <a:r>
              <a:rPr lang="en-GB" dirty="0"/>
              <a:t>Inside-out</a:t>
            </a:r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4859338" y="1628775"/>
            <a:ext cx="2447925" cy="8651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859338" y="3141663"/>
            <a:ext cx="2447925" cy="8651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4932363" y="4797425"/>
            <a:ext cx="2447925" cy="8651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824" name="AutoShape 8"/>
          <p:cNvSpPr>
            <a:spLocks noChangeArrowheads="1"/>
          </p:cNvSpPr>
          <p:nvPr/>
        </p:nvSpPr>
        <p:spPr bwMode="auto">
          <a:xfrm>
            <a:off x="5076825" y="1989138"/>
            <a:ext cx="719138" cy="4105275"/>
          </a:xfrm>
          <a:prstGeom prst="upArrow">
            <a:avLst>
              <a:gd name="adj1" fmla="val 50000"/>
              <a:gd name="adj2" fmla="val 14271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34825" name="AutoShape 9"/>
          <p:cNvSpPr>
            <a:spLocks noChangeArrowheads="1"/>
          </p:cNvSpPr>
          <p:nvPr/>
        </p:nvSpPr>
        <p:spPr bwMode="auto">
          <a:xfrm rot="10800000">
            <a:off x="6443663" y="2060575"/>
            <a:ext cx="719137" cy="4105275"/>
          </a:xfrm>
          <a:prstGeom prst="upArrow">
            <a:avLst>
              <a:gd name="adj1" fmla="val 50000"/>
              <a:gd name="adj2" fmla="val 14271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 bwMode="auto">
          <a:xfrm rot="16200000">
            <a:off x="4106863" y="3173412"/>
            <a:ext cx="25923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Outside-in</a:t>
            </a:r>
          </a:p>
        </p:txBody>
      </p:sp>
      <p:sp>
        <p:nvSpPr>
          <p:cNvPr id="34827" name="Text Box 11"/>
          <p:cNvSpPr txBox="1">
            <a:spLocks noChangeArrowheads="1"/>
          </p:cNvSpPr>
          <p:nvPr/>
        </p:nvSpPr>
        <p:spPr bwMode="auto">
          <a:xfrm rot="16200000">
            <a:off x="5476082" y="3172618"/>
            <a:ext cx="2590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Inside-out</a:t>
            </a:r>
          </a:p>
        </p:txBody>
      </p:sp>
      <p:sp>
        <p:nvSpPr>
          <p:cNvPr id="34828" name="Text Box 12"/>
          <p:cNvSpPr txBox="1">
            <a:spLocks noChangeArrowheads="1"/>
          </p:cNvSpPr>
          <p:nvPr/>
        </p:nvSpPr>
        <p:spPr bwMode="auto">
          <a:xfrm>
            <a:off x="5219700" y="1557338"/>
            <a:ext cx="20161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Resource</a:t>
            </a:r>
            <a:r>
              <a:rPr lang="en-GB"/>
              <a:t> </a:t>
            </a:r>
            <a:r>
              <a:rPr lang="en-GB" sz="1600"/>
              <a:t>base</a:t>
            </a:r>
          </a:p>
        </p:txBody>
      </p:sp>
      <p:sp>
        <p:nvSpPr>
          <p:cNvPr id="34829" name="Text Box 13"/>
          <p:cNvSpPr txBox="1">
            <a:spLocks noChangeArrowheads="1"/>
          </p:cNvSpPr>
          <p:nvPr/>
        </p:nvSpPr>
        <p:spPr bwMode="auto">
          <a:xfrm>
            <a:off x="5508625" y="4724400"/>
            <a:ext cx="2376488" cy="74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Product</a:t>
            </a:r>
          </a:p>
          <a:p>
            <a:pPr>
              <a:spcBef>
                <a:spcPct val="50000"/>
              </a:spcBef>
            </a:pPr>
            <a:r>
              <a:rPr lang="en-GB"/>
              <a:t> </a:t>
            </a:r>
            <a:r>
              <a:rPr lang="en-GB" sz="1600"/>
              <a:t>Offering</a:t>
            </a:r>
          </a:p>
        </p:txBody>
      </p:sp>
      <p:sp>
        <p:nvSpPr>
          <p:cNvPr id="34830" name="Text Box 14"/>
          <p:cNvSpPr txBox="1">
            <a:spLocks noChangeArrowheads="1"/>
          </p:cNvSpPr>
          <p:nvPr/>
        </p:nvSpPr>
        <p:spPr bwMode="auto">
          <a:xfrm>
            <a:off x="5580063" y="3213100"/>
            <a:ext cx="1800225" cy="703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Activity</a:t>
            </a:r>
          </a:p>
          <a:p>
            <a:pPr>
              <a:spcBef>
                <a:spcPct val="50000"/>
              </a:spcBef>
            </a:pPr>
            <a:r>
              <a:rPr lang="en-GB" sz="1600"/>
              <a:t>System</a:t>
            </a:r>
          </a:p>
        </p:txBody>
      </p:sp>
      <p:sp>
        <p:nvSpPr>
          <p:cNvPr id="34831" name="Text Box 15"/>
          <p:cNvSpPr txBox="1">
            <a:spLocks noChangeArrowheads="1"/>
          </p:cNvSpPr>
          <p:nvPr/>
        </p:nvSpPr>
        <p:spPr bwMode="auto">
          <a:xfrm>
            <a:off x="5148263" y="6308725"/>
            <a:ext cx="1873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/>
              <a:t>Markets</a:t>
            </a:r>
          </a:p>
        </p:txBody>
      </p:sp>
      <p:sp>
        <p:nvSpPr>
          <p:cNvPr id="34832" name="Line 16"/>
          <p:cNvSpPr>
            <a:spLocks noChangeShapeType="1"/>
          </p:cNvSpPr>
          <p:nvPr/>
        </p:nvSpPr>
        <p:spPr bwMode="auto">
          <a:xfrm>
            <a:off x="6372225" y="41497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3" name="Line 17"/>
          <p:cNvSpPr>
            <a:spLocks noChangeShapeType="1"/>
          </p:cNvSpPr>
          <p:nvPr/>
        </p:nvSpPr>
        <p:spPr bwMode="auto">
          <a:xfrm>
            <a:off x="6156325" y="41497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4" name="Line 18"/>
          <p:cNvSpPr>
            <a:spLocks noChangeShapeType="1"/>
          </p:cNvSpPr>
          <p:nvPr/>
        </p:nvSpPr>
        <p:spPr bwMode="auto">
          <a:xfrm>
            <a:off x="5940425" y="41497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5" name="Line 19"/>
          <p:cNvSpPr>
            <a:spLocks noChangeShapeType="1"/>
          </p:cNvSpPr>
          <p:nvPr/>
        </p:nvSpPr>
        <p:spPr bwMode="auto">
          <a:xfrm>
            <a:off x="5940425" y="25654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6" name="Line 20"/>
          <p:cNvSpPr>
            <a:spLocks noChangeShapeType="1"/>
          </p:cNvSpPr>
          <p:nvPr/>
        </p:nvSpPr>
        <p:spPr bwMode="auto">
          <a:xfrm>
            <a:off x="6156325" y="25654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7" name="Line 21"/>
          <p:cNvSpPr>
            <a:spLocks noChangeShapeType="1"/>
          </p:cNvSpPr>
          <p:nvPr/>
        </p:nvSpPr>
        <p:spPr bwMode="auto">
          <a:xfrm>
            <a:off x="6372225" y="25654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8" name="Line 22"/>
          <p:cNvSpPr>
            <a:spLocks noChangeShapeType="1"/>
          </p:cNvSpPr>
          <p:nvPr/>
        </p:nvSpPr>
        <p:spPr bwMode="auto">
          <a:xfrm>
            <a:off x="5867400" y="573405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9" name="Line 23"/>
          <p:cNvSpPr>
            <a:spLocks noChangeShapeType="1"/>
          </p:cNvSpPr>
          <p:nvPr/>
        </p:nvSpPr>
        <p:spPr bwMode="auto">
          <a:xfrm>
            <a:off x="6156325" y="573405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0" name="Line 24"/>
          <p:cNvSpPr>
            <a:spLocks noChangeShapeType="1"/>
          </p:cNvSpPr>
          <p:nvPr/>
        </p:nvSpPr>
        <p:spPr bwMode="auto">
          <a:xfrm>
            <a:off x="6443663" y="573405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1" name="Line 25"/>
          <p:cNvSpPr>
            <a:spLocks noChangeShapeType="1"/>
          </p:cNvSpPr>
          <p:nvPr/>
        </p:nvSpPr>
        <p:spPr bwMode="auto">
          <a:xfrm>
            <a:off x="4500563" y="1412875"/>
            <a:ext cx="3167062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2" name="Line 26"/>
          <p:cNvSpPr>
            <a:spLocks noChangeShapeType="1"/>
          </p:cNvSpPr>
          <p:nvPr/>
        </p:nvSpPr>
        <p:spPr bwMode="auto">
          <a:xfrm>
            <a:off x="4500563" y="1412875"/>
            <a:ext cx="0" cy="446405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4" name="Line 28"/>
          <p:cNvSpPr>
            <a:spLocks noChangeShapeType="1"/>
          </p:cNvSpPr>
          <p:nvPr/>
        </p:nvSpPr>
        <p:spPr bwMode="auto">
          <a:xfrm>
            <a:off x="4500563" y="5876925"/>
            <a:ext cx="3167062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5" name="Line 29"/>
          <p:cNvSpPr>
            <a:spLocks noChangeShapeType="1"/>
          </p:cNvSpPr>
          <p:nvPr/>
        </p:nvSpPr>
        <p:spPr bwMode="auto">
          <a:xfrm>
            <a:off x="7667625" y="1412875"/>
            <a:ext cx="0" cy="446405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6" name="Text Box 30"/>
          <p:cNvSpPr txBox="1">
            <a:spLocks noChangeArrowheads="1"/>
          </p:cNvSpPr>
          <p:nvPr/>
        </p:nvSpPr>
        <p:spPr bwMode="auto">
          <a:xfrm rot="16200000">
            <a:off x="2920206" y="3569495"/>
            <a:ext cx="35274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/>
              <a:t>Business System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749300"/>
          </a:xfrm>
        </p:spPr>
        <p:txBody>
          <a:bodyPr/>
          <a:lstStyle/>
          <a:p>
            <a:r>
              <a:rPr lang="en-GB" sz="4000"/>
              <a:t>Outside-in versus Inside-out</a:t>
            </a:r>
          </a:p>
        </p:txBody>
      </p:sp>
      <p:sp>
        <p:nvSpPr>
          <p:cNvPr id="43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 bwMode="auto">
          <a:xfrm>
            <a:off x="3348038" y="1125538"/>
            <a:ext cx="48958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en-GB" sz="1600" dirty="0">
                <a:latin typeface="Arial" charset="0"/>
                <a:cs typeface="Times New Roman" charset="0"/>
              </a:rPr>
              <a:t>Outside-in		              Inside-out</a:t>
            </a:r>
            <a:endParaRPr lang="en-GB" sz="1600" dirty="0">
              <a:latin typeface="Arial" charset="0"/>
            </a:endParaRPr>
          </a:p>
        </p:txBody>
      </p:sp>
      <p:graphicFrame>
        <p:nvGraphicFramePr>
          <p:cNvPr id="36000" name="Group 16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0056367"/>
              </p:ext>
            </p:extLst>
          </p:nvPr>
        </p:nvGraphicFramePr>
        <p:xfrm>
          <a:off x="539552" y="1942774"/>
          <a:ext cx="8229600" cy="3934498"/>
        </p:xfrm>
        <a:graphic>
          <a:graphicData uri="http://schemas.openxmlformats.org/drawingml/2006/table">
            <a:tbl>
              <a:tblPr/>
              <a:tblGrid>
                <a:gridCol w="27417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5035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374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84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Emphasis on                                                     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Markets over resources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Resources over markets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4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Orientation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Opportunity driven (external potential)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Strength driven (internal potential)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4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Starting point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Market demand and industry structure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Resource base and activity system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81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Fit through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Adaptation to environment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Adaptation of environment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84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Strategic focus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Attaining advantageous position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Attaining distinctive resources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81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Strategic moves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External positioning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Building resource base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81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Tactical moves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Acquiring necessary resources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External positioning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84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Competitive weapons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Bargaining power and mobility barriers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Superior resources and imitation barriers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Level Strategy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challenge for managers: -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	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	</a:t>
            </a:r>
            <a:r>
              <a:rPr lang="en-GB" sz="2400" dirty="0"/>
              <a:t>To create sustainable competitive advantage for the business through changing the strategic roadmap  when the market or resource landscape changes.</a:t>
            </a:r>
          </a:p>
          <a:p>
            <a:pPr>
              <a:buFont typeface="Wingdings" pitchFamily="2" charset="2"/>
              <a:buNone/>
            </a:pPr>
            <a:endParaRPr lang="en-GB" sz="2400" dirty="0"/>
          </a:p>
          <a:p>
            <a:pPr>
              <a:buFont typeface="Wingdings" pitchFamily="2" charset="2"/>
              <a:buNone/>
            </a:pPr>
            <a:r>
              <a:rPr lang="en-GB" sz="2400" dirty="0"/>
              <a:t>This will allow them to change direction and survive 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208</Words>
  <Application>Microsoft Office PowerPoint</Application>
  <PresentationFormat>On-screen Show (4:3)</PresentationFormat>
  <Paragraphs>51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Arial</vt:lpstr>
      <vt:lpstr>Gill Sans MT</vt:lpstr>
      <vt:lpstr>Times New Roman</vt:lpstr>
      <vt:lpstr>Wingdings</vt:lpstr>
      <vt:lpstr>Gallery</vt:lpstr>
      <vt:lpstr>Strategic Management – a framework</vt:lpstr>
      <vt:lpstr>Perspectives on Business Level Strategy </vt:lpstr>
      <vt:lpstr>Outside-in versus Inside-out</vt:lpstr>
      <vt:lpstr>Business Level Strategy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Thinking</dc:title>
  <dc:creator>lesley</dc:creator>
  <cp:lastModifiedBy>Marie Pitson</cp:lastModifiedBy>
  <cp:revision>63</cp:revision>
  <cp:lastPrinted>2020-05-13T08:02:50Z</cp:lastPrinted>
  <dcterms:created xsi:type="dcterms:W3CDTF">2005-07-28T10:03:02Z</dcterms:created>
  <dcterms:modified xsi:type="dcterms:W3CDTF">2021-05-19T12:11:03Z</dcterms:modified>
</cp:coreProperties>
</file>