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6" r:id="rId2"/>
  </p:sldMasterIdLst>
  <p:notesMasterIdLst>
    <p:notesMasterId r:id="rId60"/>
  </p:notesMasterIdLst>
  <p:sldIdLst>
    <p:sldId id="366" r:id="rId3"/>
    <p:sldId id="425" r:id="rId4"/>
    <p:sldId id="426" r:id="rId5"/>
    <p:sldId id="427" r:id="rId6"/>
    <p:sldId id="428" r:id="rId7"/>
    <p:sldId id="429" r:id="rId8"/>
    <p:sldId id="430" r:id="rId9"/>
    <p:sldId id="431" r:id="rId10"/>
    <p:sldId id="432" r:id="rId11"/>
    <p:sldId id="483" r:id="rId12"/>
    <p:sldId id="484" r:id="rId13"/>
    <p:sldId id="435" r:id="rId14"/>
    <p:sldId id="437" r:id="rId15"/>
    <p:sldId id="438" r:id="rId16"/>
    <p:sldId id="439" r:id="rId17"/>
    <p:sldId id="440" r:id="rId18"/>
    <p:sldId id="441" r:id="rId19"/>
    <p:sldId id="442" r:id="rId20"/>
    <p:sldId id="443" r:id="rId21"/>
    <p:sldId id="444" r:id="rId22"/>
    <p:sldId id="445" r:id="rId23"/>
    <p:sldId id="446" r:id="rId24"/>
    <p:sldId id="447" r:id="rId25"/>
    <p:sldId id="448" r:id="rId26"/>
    <p:sldId id="449" r:id="rId27"/>
    <p:sldId id="450" r:id="rId28"/>
    <p:sldId id="451" r:id="rId29"/>
    <p:sldId id="453" r:id="rId30"/>
    <p:sldId id="454" r:id="rId31"/>
    <p:sldId id="455" r:id="rId32"/>
    <p:sldId id="456" r:id="rId33"/>
    <p:sldId id="457" r:id="rId34"/>
    <p:sldId id="458" r:id="rId35"/>
    <p:sldId id="459" r:id="rId36"/>
    <p:sldId id="460" r:id="rId37"/>
    <p:sldId id="461" r:id="rId38"/>
    <p:sldId id="462" r:id="rId39"/>
    <p:sldId id="463" r:id="rId40"/>
    <p:sldId id="464" r:id="rId41"/>
    <p:sldId id="465" r:id="rId42"/>
    <p:sldId id="466" r:id="rId43"/>
    <p:sldId id="467" r:id="rId44"/>
    <p:sldId id="468" r:id="rId45"/>
    <p:sldId id="469" r:id="rId46"/>
    <p:sldId id="470" r:id="rId47"/>
    <p:sldId id="471" r:id="rId48"/>
    <p:sldId id="472" r:id="rId49"/>
    <p:sldId id="473" r:id="rId50"/>
    <p:sldId id="474" r:id="rId51"/>
    <p:sldId id="475" r:id="rId52"/>
    <p:sldId id="476" r:id="rId53"/>
    <p:sldId id="477" r:id="rId54"/>
    <p:sldId id="478" r:id="rId55"/>
    <p:sldId id="479" r:id="rId56"/>
    <p:sldId id="480" r:id="rId57"/>
    <p:sldId id="481" r:id="rId58"/>
    <p:sldId id="482" r:id="rId5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2761" autoAdjust="0"/>
  </p:normalViewPr>
  <p:slideViewPr>
    <p:cSldViewPr snapToGrid="0">
      <p:cViewPr varScale="1">
        <p:scale>
          <a:sx n="71" d="100"/>
          <a:sy n="71" d="100"/>
        </p:scale>
        <p:origin x="18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D491C431-8585-4020-BEAB-ABD87AAA9289}" type="datetime1">
              <a:rPr lang="en-GB" smtClean="0"/>
              <a:pPr/>
              <a:t>18/10/2023</a:t>
            </a:fld>
            <a:endParaRPr lang="en-GB" dirty="0"/>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5C087D5B-2645-47C3-9D01-BA6EDB97AD64}" type="slidenum">
              <a:rPr lang="en-GB" smtClean="0"/>
              <a:pPr/>
              <a:t>‹#›</a:t>
            </a:fld>
            <a:endParaRPr lang="en-GB" dirty="0"/>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61584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01732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8449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3008574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1259193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3154889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087D5B-2645-47C3-9D01-BA6EDB97AD64}" type="slidenum">
              <a:rPr lang="en-GB" smtClean="0"/>
              <a:pPr/>
              <a:t>11</a:t>
            </a:fld>
            <a:endParaRPr lang="en-GB" dirty="0"/>
          </a:p>
        </p:txBody>
      </p:sp>
    </p:spTree>
    <p:extLst>
      <p:ext uri="{BB962C8B-B14F-4D97-AF65-F5344CB8AC3E}">
        <p14:creationId xmlns:p14="http://schemas.microsoft.com/office/powerpoint/2010/main" val="3302278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12</a:t>
            </a:fld>
            <a:endParaRPr lang="en-GB"/>
          </a:p>
        </p:txBody>
      </p:sp>
    </p:spTree>
    <p:extLst>
      <p:ext uri="{BB962C8B-B14F-4D97-AF65-F5344CB8AC3E}">
        <p14:creationId xmlns:p14="http://schemas.microsoft.com/office/powerpoint/2010/main" val="1619473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13</a:t>
            </a:fld>
            <a:endParaRPr lang="en-GB"/>
          </a:p>
        </p:txBody>
      </p:sp>
    </p:spTree>
    <p:extLst>
      <p:ext uri="{BB962C8B-B14F-4D97-AF65-F5344CB8AC3E}">
        <p14:creationId xmlns:p14="http://schemas.microsoft.com/office/powerpoint/2010/main" val="2835042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14</a:t>
            </a:fld>
            <a:endParaRPr lang="en-GB"/>
          </a:p>
        </p:txBody>
      </p:sp>
    </p:spTree>
    <p:extLst>
      <p:ext uri="{BB962C8B-B14F-4D97-AF65-F5344CB8AC3E}">
        <p14:creationId xmlns:p14="http://schemas.microsoft.com/office/powerpoint/2010/main" val="3908666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1812937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20799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3699157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18</a:t>
            </a:fld>
            <a:endParaRPr lang="en-GB"/>
          </a:p>
        </p:txBody>
      </p:sp>
    </p:spTree>
    <p:extLst>
      <p:ext uri="{BB962C8B-B14F-4D97-AF65-F5344CB8AC3E}">
        <p14:creationId xmlns:p14="http://schemas.microsoft.com/office/powerpoint/2010/main" val="696670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1084669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3241231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33858607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21968039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23</a:t>
            </a:fld>
            <a:endParaRPr lang="en-GB"/>
          </a:p>
        </p:txBody>
      </p:sp>
    </p:spTree>
    <p:extLst>
      <p:ext uri="{BB962C8B-B14F-4D97-AF65-F5344CB8AC3E}">
        <p14:creationId xmlns:p14="http://schemas.microsoft.com/office/powerpoint/2010/main" val="1247071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a:t>
            </a:r>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1536837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25</a:t>
            </a:fld>
            <a:endParaRPr lang="en-GB"/>
          </a:p>
        </p:txBody>
      </p:sp>
    </p:spTree>
    <p:extLst>
      <p:ext uri="{BB962C8B-B14F-4D97-AF65-F5344CB8AC3E}">
        <p14:creationId xmlns:p14="http://schemas.microsoft.com/office/powerpoint/2010/main" val="863626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26</a:t>
            </a:fld>
            <a:endParaRPr lang="en-GB"/>
          </a:p>
        </p:txBody>
      </p:sp>
    </p:spTree>
    <p:extLst>
      <p:ext uri="{BB962C8B-B14F-4D97-AF65-F5344CB8AC3E}">
        <p14:creationId xmlns:p14="http://schemas.microsoft.com/office/powerpoint/2010/main" val="5978038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27</a:t>
            </a:fld>
            <a:endParaRPr lang="en-GB"/>
          </a:p>
        </p:txBody>
      </p:sp>
    </p:spTree>
    <p:extLst>
      <p:ext uri="{BB962C8B-B14F-4D97-AF65-F5344CB8AC3E}">
        <p14:creationId xmlns:p14="http://schemas.microsoft.com/office/powerpoint/2010/main" val="5677610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28</a:t>
            </a:fld>
            <a:endParaRPr lang="en-GB"/>
          </a:p>
        </p:txBody>
      </p:sp>
    </p:spTree>
    <p:extLst>
      <p:ext uri="{BB962C8B-B14F-4D97-AF65-F5344CB8AC3E}">
        <p14:creationId xmlns:p14="http://schemas.microsoft.com/office/powerpoint/2010/main" val="41163033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29</a:t>
            </a:fld>
            <a:endParaRPr lang="en-GB"/>
          </a:p>
        </p:txBody>
      </p:sp>
    </p:spTree>
    <p:extLst>
      <p:ext uri="{BB962C8B-B14F-4D97-AF65-F5344CB8AC3E}">
        <p14:creationId xmlns:p14="http://schemas.microsoft.com/office/powerpoint/2010/main" val="2835333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30</a:t>
            </a:fld>
            <a:endParaRPr lang="en-GB"/>
          </a:p>
        </p:txBody>
      </p:sp>
    </p:spTree>
    <p:extLst>
      <p:ext uri="{BB962C8B-B14F-4D97-AF65-F5344CB8AC3E}">
        <p14:creationId xmlns:p14="http://schemas.microsoft.com/office/powerpoint/2010/main" val="8955709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31</a:t>
            </a:fld>
            <a:endParaRPr lang="en-GB"/>
          </a:p>
        </p:txBody>
      </p:sp>
    </p:spTree>
    <p:extLst>
      <p:ext uri="{BB962C8B-B14F-4D97-AF65-F5344CB8AC3E}">
        <p14:creationId xmlns:p14="http://schemas.microsoft.com/office/powerpoint/2010/main" val="22377057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32</a:t>
            </a:fld>
            <a:endParaRPr lang="en-GB"/>
          </a:p>
        </p:txBody>
      </p:sp>
    </p:spTree>
    <p:extLst>
      <p:ext uri="{BB962C8B-B14F-4D97-AF65-F5344CB8AC3E}">
        <p14:creationId xmlns:p14="http://schemas.microsoft.com/office/powerpoint/2010/main" val="19678572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33</a:t>
            </a:fld>
            <a:endParaRPr lang="en-GB"/>
          </a:p>
        </p:txBody>
      </p:sp>
    </p:spTree>
    <p:extLst>
      <p:ext uri="{BB962C8B-B14F-4D97-AF65-F5344CB8AC3E}">
        <p14:creationId xmlns:p14="http://schemas.microsoft.com/office/powerpoint/2010/main" val="16928370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34</a:t>
            </a:fld>
            <a:endParaRPr lang="en-GB"/>
          </a:p>
        </p:txBody>
      </p:sp>
    </p:spTree>
    <p:extLst>
      <p:ext uri="{BB962C8B-B14F-4D97-AF65-F5344CB8AC3E}">
        <p14:creationId xmlns:p14="http://schemas.microsoft.com/office/powerpoint/2010/main" val="18372141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36</a:t>
            </a:fld>
            <a:endParaRPr lang="en-GB"/>
          </a:p>
        </p:txBody>
      </p:sp>
    </p:spTree>
    <p:extLst>
      <p:ext uri="{BB962C8B-B14F-4D97-AF65-F5344CB8AC3E}">
        <p14:creationId xmlns:p14="http://schemas.microsoft.com/office/powerpoint/2010/main" val="17823050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37</a:t>
            </a:fld>
            <a:endParaRPr lang="en-GB"/>
          </a:p>
        </p:txBody>
      </p:sp>
    </p:spTree>
    <p:extLst>
      <p:ext uri="{BB962C8B-B14F-4D97-AF65-F5344CB8AC3E}">
        <p14:creationId xmlns:p14="http://schemas.microsoft.com/office/powerpoint/2010/main" val="23403760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38</a:t>
            </a:fld>
            <a:endParaRPr lang="en-GB"/>
          </a:p>
        </p:txBody>
      </p:sp>
    </p:spTree>
    <p:extLst>
      <p:ext uri="{BB962C8B-B14F-4D97-AF65-F5344CB8AC3E}">
        <p14:creationId xmlns:p14="http://schemas.microsoft.com/office/powerpoint/2010/main" val="1433940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39</a:t>
            </a:fld>
            <a:endParaRPr lang="en-GB"/>
          </a:p>
        </p:txBody>
      </p:sp>
    </p:spTree>
    <p:extLst>
      <p:ext uri="{BB962C8B-B14F-4D97-AF65-F5344CB8AC3E}">
        <p14:creationId xmlns:p14="http://schemas.microsoft.com/office/powerpoint/2010/main" val="18879575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42206492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42</a:t>
            </a:fld>
            <a:endParaRPr lang="en-GB"/>
          </a:p>
        </p:txBody>
      </p:sp>
    </p:spTree>
    <p:extLst>
      <p:ext uri="{BB962C8B-B14F-4D97-AF65-F5344CB8AC3E}">
        <p14:creationId xmlns:p14="http://schemas.microsoft.com/office/powerpoint/2010/main" val="24268590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36307499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44</a:t>
            </a:fld>
            <a:endParaRPr lang="en-GB"/>
          </a:p>
        </p:txBody>
      </p:sp>
    </p:spTree>
    <p:extLst>
      <p:ext uri="{BB962C8B-B14F-4D97-AF65-F5344CB8AC3E}">
        <p14:creationId xmlns:p14="http://schemas.microsoft.com/office/powerpoint/2010/main" val="15503788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45</a:t>
            </a:fld>
            <a:endParaRPr lang="en-GB"/>
          </a:p>
        </p:txBody>
      </p:sp>
    </p:spTree>
    <p:extLst>
      <p:ext uri="{BB962C8B-B14F-4D97-AF65-F5344CB8AC3E}">
        <p14:creationId xmlns:p14="http://schemas.microsoft.com/office/powerpoint/2010/main" val="16142545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46</a:t>
            </a:fld>
            <a:endParaRPr lang="en-GB"/>
          </a:p>
        </p:txBody>
      </p:sp>
    </p:spTree>
    <p:extLst>
      <p:ext uri="{BB962C8B-B14F-4D97-AF65-F5344CB8AC3E}">
        <p14:creationId xmlns:p14="http://schemas.microsoft.com/office/powerpoint/2010/main" val="28389953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47</a:t>
            </a:fld>
            <a:endParaRPr lang="en-GB"/>
          </a:p>
        </p:txBody>
      </p:sp>
    </p:spTree>
    <p:extLst>
      <p:ext uri="{BB962C8B-B14F-4D97-AF65-F5344CB8AC3E}">
        <p14:creationId xmlns:p14="http://schemas.microsoft.com/office/powerpoint/2010/main" val="29390010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48</a:t>
            </a:fld>
            <a:endParaRPr lang="en-GB"/>
          </a:p>
        </p:txBody>
      </p:sp>
    </p:spTree>
    <p:extLst>
      <p:ext uri="{BB962C8B-B14F-4D97-AF65-F5344CB8AC3E}">
        <p14:creationId xmlns:p14="http://schemas.microsoft.com/office/powerpoint/2010/main" val="3730968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49</a:t>
            </a:fld>
            <a:endParaRPr lang="en-GB"/>
          </a:p>
        </p:txBody>
      </p:sp>
    </p:spTree>
    <p:extLst>
      <p:ext uri="{BB962C8B-B14F-4D97-AF65-F5344CB8AC3E}">
        <p14:creationId xmlns:p14="http://schemas.microsoft.com/office/powerpoint/2010/main" val="18937755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50</a:t>
            </a:fld>
            <a:endParaRPr lang="en-GB"/>
          </a:p>
        </p:txBody>
      </p:sp>
    </p:spTree>
    <p:extLst>
      <p:ext uri="{BB962C8B-B14F-4D97-AF65-F5344CB8AC3E}">
        <p14:creationId xmlns:p14="http://schemas.microsoft.com/office/powerpoint/2010/main" val="19871268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51</a:t>
            </a:fld>
            <a:endParaRPr lang="en-GB"/>
          </a:p>
        </p:txBody>
      </p:sp>
    </p:spTree>
    <p:extLst>
      <p:ext uri="{BB962C8B-B14F-4D97-AF65-F5344CB8AC3E}">
        <p14:creationId xmlns:p14="http://schemas.microsoft.com/office/powerpoint/2010/main" val="408456251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52</a:t>
            </a:fld>
            <a:endParaRPr lang="en-GB"/>
          </a:p>
        </p:txBody>
      </p:sp>
    </p:spTree>
    <p:extLst>
      <p:ext uri="{BB962C8B-B14F-4D97-AF65-F5344CB8AC3E}">
        <p14:creationId xmlns:p14="http://schemas.microsoft.com/office/powerpoint/2010/main" val="194645588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53</a:t>
            </a:fld>
            <a:endParaRPr lang="en-GB"/>
          </a:p>
        </p:txBody>
      </p:sp>
    </p:spTree>
    <p:extLst>
      <p:ext uri="{BB962C8B-B14F-4D97-AF65-F5344CB8AC3E}">
        <p14:creationId xmlns:p14="http://schemas.microsoft.com/office/powerpoint/2010/main" val="1481730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54</a:t>
            </a:fld>
            <a:endParaRPr lang="en-GB"/>
          </a:p>
        </p:txBody>
      </p:sp>
    </p:spTree>
    <p:extLst>
      <p:ext uri="{BB962C8B-B14F-4D97-AF65-F5344CB8AC3E}">
        <p14:creationId xmlns:p14="http://schemas.microsoft.com/office/powerpoint/2010/main" val="24741712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55</a:t>
            </a:fld>
            <a:endParaRPr lang="en-GB"/>
          </a:p>
        </p:txBody>
      </p:sp>
    </p:spTree>
    <p:extLst>
      <p:ext uri="{BB962C8B-B14F-4D97-AF65-F5344CB8AC3E}">
        <p14:creationId xmlns:p14="http://schemas.microsoft.com/office/powerpoint/2010/main" val="21672736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56</a:t>
            </a:fld>
            <a:endParaRPr lang="en-GB"/>
          </a:p>
        </p:txBody>
      </p:sp>
    </p:spTree>
    <p:extLst>
      <p:ext uri="{BB962C8B-B14F-4D97-AF65-F5344CB8AC3E}">
        <p14:creationId xmlns:p14="http://schemas.microsoft.com/office/powerpoint/2010/main" val="125115928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57</a:t>
            </a:fld>
            <a:endParaRPr lang="en-GB"/>
          </a:p>
        </p:txBody>
      </p:sp>
    </p:spTree>
    <p:extLst>
      <p:ext uri="{BB962C8B-B14F-4D97-AF65-F5344CB8AC3E}">
        <p14:creationId xmlns:p14="http://schemas.microsoft.com/office/powerpoint/2010/main" val="1634498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87044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637701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076303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74845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2131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21475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37890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132653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06236312"/>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42647537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video" Target="https://www.youtube.com/embed/7Cgpfw4z8cw" TargetMode="External"/><Relationship Id="rId5" Type="http://schemas.openxmlformats.org/officeDocument/2006/relationships/image" Target="../media/image6.jpeg"/><Relationship Id="rId4" Type="http://schemas.openxmlformats.org/officeDocument/2006/relationships/hyperlink" Target="https://www.youtube.com/watch?app=desktop&amp;v=7Cgpfw4z8cw"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video" Target="https://www.youtube.com/embed/M-k_PkxClPI" TargetMode="External"/><Relationship Id="rId4" Type="http://schemas.openxmlformats.org/officeDocument/2006/relationships/image" Target="../media/image9.jpeg"/></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video" Target="https://www.youtube.com/embed/VvOIbDI2fro" TargetMode="External"/><Relationship Id="rId4" Type="http://schemas.openxmlformats.org/officeDocument/2006/relationships/image" Target="../media/image13.jpeg"/></Relationships>
</file>

<file path=ppt/slides/_rels/slide3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video" Target="https://www.youtube.com/embed/hCnjpGXwJzU?feature=oembed" TargetMode="External"/><Relationship Id="rId4" Type="http://schemas.openxmlformats.org/officeDocument/2006/relationships/image" Target="../media/image16.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app=desktop&amp;v=7Cgpfw4z8cw" TargetMode="External"/><Relationship Id="rId2" Type="http://schemas.openxmlformats.org/officeDocument/2006/relationships/notesSlide" Target="../notesSlides/notesSlide51.xml"/><Relationship Id="rId1" Type="http://schemas.openxmlformats.org/officeDocument/2006/relationships/slideLayout" Target="../slideLayouts/slideLayout5.xml"/><Relationship Id="rId6" Type="http://schemas.openxmlformats.org/officeDocument/2006/relationships/hyperlink" Target="https://www.youtube.com/watch?v=M-k_PkxClPI" TargetMode="External"/><Relationship Id="rId5" Type="http://schemas.openxmlformats.org/officeDocument/2006/relationships/hyperlink" Target="https://www.naldic.org.uk/eal-teaching-and-learning/outline-guidance/task/" TargetMode="External"/><Relationship Id="rId4" Type="http://schemas.openxmlformats.org/officeDocument/2006/relationships/hyperlink" Target="https://www.childcomwales.org.uk/wp-content/uploads/2023/06/The-Welsh-Language-and-the-Additional-Learning-Needs-System.pdf"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www.naldic.org.uk/eal-teaching-and-learning/outline-guidance/eal-ofsted/" TargetMode="External"/><Relationship Id="rId7" Type="http://schemas.openxmlformats.org/officeDocument/2006/relationships/hyperlink" Target="https://dysgu.hwb.gov.wales/api/storage/bf2f2799-9ec6-4a8b-a9c0-cb3e03a12458/AnnexC-TrainingpresentationonEALNASAssessment_2.pptx" TargetMode="External"/><Relationship Id="rId2" Type="http://schemas.openxmlformats.org/officeDocument/2006/relationships/notesSlide" Target="../notesSlides/notesSlide52.xml"/><Relationship Id="rId1" Type="http://schemas.openxmlformats.org/officeDocument/2006/relationships/slideLayout" Target="../slideLayouts/slideLayout5.xml"/><Relationship Id="rId6" Type="http://schemas.openxmlformats.org/officeDocument/2006/relationships/hyperlink" Target="https://gov.wales/sites/default/files/statistics-and-research/2019-07/140430-welsh-additional-language-en.pdf" TargetMode="External"/><Relationship Id="rId5" Type="http://schemas.openxmlformats.org/officeDocument/2006/relationships/hyperlink" Target="http://353ld710iigr2n4po7k4kgvv-wpengine.netdna-ssl.com/wp-content/uploads/2010/05/UNCRC_united_nations_convention_on_the_rights_of_the_child.pdf" TargetMode="External"/><Relationship Id="rId4" Type="http://schemas.openxmlformats.org/officeDocument/2006/relationships/hyperlink" Target="https://www.cambridge.org/core/journals/language-teaching/article/abs/first-language-attrition/317173BC814C4EA9469443F8B3FA2F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1766456" y="1385456"/>
            <a:ext cx="4022117" cy="3738338"/>
          </a:xfrm>
        </p:spPr>
        <p:txBody>
          <a:bodyPr/>
          <a:lstStyle/>
          <a:p>
            <a:r>
              <a:rPr lang="en-GB" sz="3600" b="1" dirty="0"/>
              <a:t>ECEY4004C </a:t>
            </a:r>
            <a:br>
              <a:rPr lang="en-GB" sz="3600" dirty="0"/>
            </a:br>
            <a:r>
              <a:rPr lang="en-GB" sz="3600" dirty="0" err="1"/>
              <a:t>Amlieithwydd</a:t>
            </a:r>
            <a:r>
              <a:rPr lang="en-GB" sz="3600" dirty="0"/>
              <a:t>, </a:t>
            </a:r>
            <a:r>
              <a:rPr lang="en-GB" sz="3600" dirty="0" err="1"/>
              <a:t>aml-feddwl</a:t>
            </a:r>
            <a:br>
              <a:rPr lang="en-GB" sz="3600" dirty="0"/>
            </a:br>
            <a:br>
              <a:rPr lang="en-GB" sz="3600" dirty="0"/>
            </a:br>
            <a:br>
              <a:rPr lang="en-GB" sz="3600" dirty="0"/>
            </a:br>
            <a:r>
              <a:rPr lang="en-GB" sz="3600" dirty="0"/>
              <a:t>- CIY/SIY</a:t>
            </a:r>
            <a:br>
              <a:rPr lang="en-GB" sz="3600" dirty="0"/>
            </a:br>
            <a:r>
              <a:rPr lang="en-GB" sz="3600" dirty="0"/>
              <a:t>- </a:t>
            </a:r>
            <a:r>
              <a:rPr lang="en-GB" sz="3600" dirty="0" err="1"/>
              <a:t>Damcaniaethau</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5915891" y="1385456"/>
            <a:ext cx="4509654" cy="3738995"/>
          </a:xfrm>
        </p:spPr>
        <p:txBody>
          <a:bodyPr/>
          <a:lstStyle/>
          <a:p>
            <a:pPr eaLnBrk="0" fontAlgn="base" hangingPunct="0">
              <a:spcAft>
                <a:spcPct val="0"/>
              </a:spcAft>
              <a:defRPr/>
            </a:pPr>
            <a:r>
              <a:rPr lang="en-GB" sz="3600" b="1" kern="0" dirty="0">
                <a:solidFill>
                  <a:schemeClr val="accent4">
                    <a:lumMod val="20000"/>
                    <a:lumOff val="80000"/>
                  </a:schemeClr>
                </a:solidFill>
                <a:ea typeface="ＭＳ Ｐゴシック" charset="-128"/>
              </a:rPr>
              <a:t>ECEY4004 </a:t>
            </a:r>
            <a:r>
              <a:rPr lang="en-GB" sz="3600" kern="0" dirty="0">
                <a:solidFill>
                  <a:schemeClr val="accent4">
                    <a:lumMod val="20000"/>
                    <a:lumOff val="80000"/>
                  </a:schemeClr>
                </a:solidFill>
                <a:ea typeface="ＭＳ Ｐゴシック" charset="-128"/>
              </a:rPr>
              <a:t>Multilingualism, multi-thinking</a:t>
            </a:r>
            <a:endParaRPr lang="en-GB" sz="3600" b="1" kern="0" dirty="0">
              <a:solidFill>
                <a:schemeClr val="accent4">
                  <a:lumMod val="20000"/>
                  <a:lumOff val="80000"/>
                </a:schemeClr>
              </a:solidFill>
              <a:ea typeface="ＭＳ Ｐゴシック" charset="-128"/>
            </a:endParaRPr>
          </a:p>
          <a:p>
            <a:pPr eaLnBrk="0" fontAlgn="base" hangingPunct="0">
              <a:spcAft>
                <a:spcPct val="0"/>
              </a:spcAft>
              <a:defRPr/>
            </a:pPr>
            <a:endParaRPr lang="en-GB" sz="3600" kern="0" dirty="0">
              <a:solidFill>
                <a:schemeClr val="accent4">
                  <a:lumMod val="20000"/>
                  <a:lumOff val="80000"/>
                </a:schemeClr>
              </a:solidFill>
              <a:ea typeface="ＭＳ Ｐゴシック" charset="-128"/>
            </a:endParaRPr>
          </a:p>
          <a:p>
            <a:pPr eaLnBrk="0" fontAlgn="base" hangingPunct="0">
              <a:spcAft>
                <a:spcPct val="0"/>
              </a:spcAft>
              <a:defRPr/>
            </a:pPr>
            <a:r>
              <a:rPr lang="en-GB" sz="3600" kern="0" dirty="0">
                <a:solidFill>
                  <a:schemeClr val="accent4">
                    <a:lumMod val="20000"/>
                    <a:lumOff val="80000"/>
                  </a:schemeClr>
                </a:solidFill>
                <a:ea typeface="ＭＳ Ｐゴシック" charset="-128"/>
              </a:rPr>
              <a:t>- WAL/EAL</a:t>
            </a:r>
          </a:p>
          <a:p>
            <a:pPr eaLnBrk="0" fontAlgn="base" hangingPunct="0">
              <a:spcAft>
                <a:spcPct val="0"/>
              </a:spcAft>
              <a:defRPr/>
            </a:pPr>
            <a:r>
              <a:rPr lang="en-GB" sz="3600" kern="0" dirty="0">
                <a:solidFill>
                  <a:schemeClr val="accent4">
                    <a:lumMod val="20000"/>
                    <a:lumOff val="80000"/>
                  </a:schemeClr>
                </a:solidFill>
                <a:ea typeface="ＭＳ Ｐゴシック" charset="-128"/>
              </a:rPr>
              <a:t>- Theories</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12523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sz="4000" dirty="0" err="1">
                <a:latin typeface="Arial" panose="020B0604020202020204" pitchFamily="34" charset="0"/>
                <a:cs typeface="Arial" panose="020B0604020202020204" pitchFamily="34" charset="0"/>
              </a:rPr>
              <a:t>Cynnwys</a:t>
            </a:r>
            <a:br>
              <a:rPr lang="en-GB" altLang="cy-GB" sz="4000" dirty="0">
                <a:latin typeface="Arial" panose="020B0604020202020204" pitchFamily="34" charset="0"/>
                <a:cs typeface="Arial" panose="020B0604020202020204" pitchFamily="34" charset="0"/>
              </a:rPr>
            </a:br>
            <a:r>
              <a:rPr lang="en-GB" altLang="cy-GB" sz="4000" dirty="0">
                <a:solidFill>
                  <a:srgbClr val="0070C0"/>
                </a:solidFill>
                <a:latin typeface="Arial" panose="020B0604020202020204" pitchFamily="34" charset="0"/>
                <a:cs typeface="Arial" panose="020B0604020202020204" pitchFamily="34" charset="0"/>
              </a:rPr>
              <a:t>Contents</a:t>
            </a:r>
            <a:endParaRPr lang="cy-GB" altLang="cy-GB" sz="40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9" y="1573427"/>
            <a:ext cx="4919403" cy="4625704"/>
          </a:xfrm>
        </p:spPr>
        <p:txBody>
          <a:bodyPr>
            <a:normAutofit/>
          </a:bodyPr>
          <a:lstStyle/>
          <a:p>
            <a:pPr eaLnBrk="1" hangingPunct="1"/>
            <a:r>
              <a:rPr lang="cy-GB" altLang="cy-GB" dirty="0">
                <a:latin typeface="Arial" panose="020B0604020202020204" pitchFamily="34" charset="0"/>
                <a:cs typeface="Arial" panose="020B0604020202020204" pitchFamily="34" charset="0"/>
              </a:rPr>
              <a:t>Diffinio Cymraeg fel Iaith Ychwanegol (CIY);</a:t>
            </a:r>
          </a:p>
          <a:p>
            <a:pPr eaLnBrk="1" hangingPunct="1"/>
            <a:r>
              <a:rPr lang="cy-GB" altLang="cy-GB" dirty="0">
                <a:latin typeface="Arial" panose="020B0604020202020204" pitchFamily="34" charset="0"/>
                <a:cs typeface="Arial" panose="020B0604020202020204" pitchFamily="34" charset="0"/>
              </a:rPr>
              <a:t>Diffinio Saesneg fel Iaith Ychwanegol (SIY);</a:t>
            </a:r>
          </a:p>
          <a:p>
            <a:pPr eaLnBrk="1" hangingPunct="1"/>
            <a:r>
              <a:rPr lang="cy-GB" altLang="cy-GB" dirty="0">
                <a:latin typeface="Arial" panose="020B0604020202020204" pitchFamily="34" charset="0"/>
                <a:cs typeface="Arial" panose="020B0604020202020204" pitchFamily="34" charset="0"/>
              </a:rPr>
              <a:t>Dulliau dysgu iaith;</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573427"/>
            <a:ext cx="5805489" cy="4625704"/>
          </a:xfrm>
        </p:spPr>
        <p:txBody>
          <a:bodyPr>
            <a:normAutofit/>
          </a:bodyPr>
          <a:lstStyle/>
          <a:p>
            <a:pPr eaLnBrk="1" hangingPunct="1"/>
            <a:r>
              <a:rPr lang="en-GB" altLang="cy-GB" sz="2600" dirty="0">
                <a:solidFill>
                  <a:srgbClr val="0070C0"/>
                </a:solidFill>
                <a:latin typeface="Arial" panose="020B0604020202020204" pitchFamily="34" charset="0"/>
                <a:cs typeface="Arial" panose="020B0604020202020204" pitchFamily="34" charset="0"/>
              </a:rPr>
              <a:t>Defining Welsh as an Additional Language (WAL);</a:t>
            </a:r>
          </a:p>
          <a:p>
            <a:pPr eaLnBrk="1" hangingPunct="1"/>
            <a:r>
              <a:rPr lang="en-GB" altLang="cy-GB" sz="2600" dirty="0">
                <a:solidFill>
                  <a:srgbClr val="0070C0"/>
                </a:solidFill>
                <a:latin typeface="Arial" panose="020B0604020202020204" pitchFamily="34" charset="0"/>
                <a:cs typeface="Arial" panose="020B0604020202020204" pitchFamily="34" charset="0"/>
              </a:rPr>
              <a:t>Defining English as an Additional Language (EAL);</a:t>
            </a:r>
          </a:p>
          <a:p>
            <a:pPr eaLnBrk="1" hangingPunct="1"/>
            <a:r>
              <a:rPr lang="en-GB" altLang="cy-GB" sz="2600" dirty="0">
                <a:solidFill>
                  <a:srgbClr val="0070C0"/>
                </a:solidFill>
                <a:latin typeface="Arial" panose="020B0604020202020204" pitchFamily="34" charset="0"/>
                <a:cs typeface="Arial" panose="020B0604020202020204" pitchFamily="34" charset="0"/>
              </a:rPr>
              <a:t>Approaches in language learning;</a:t>
            </a:r>
          </a:p>
        </p:txBody>
      </p:sp>
    </p:spTree>
    <p:extLst>
      <p:ext uri="{BB962C8B-B14F-4D97-AF65-F5344CB8AC3E}">
        <p14:creationId xmlns:p14="http://schemas.microsoft.com/office/powerpoint/2010/main" val="1730727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sz="4000" dirty="0" err="1">
                <a:latin typeface="Arial" panose="020B0604020202020204" pitchFamily="34" charset="0"/>
                <a:cs typeface="Arial" panose="020B0604020202020204" pitchFamily="34" charset="0"/>
              </a:rPr>
              <a:t>Cynnwys</a:t>
            </a:r>
            <a:br>
              <a:rPr lang="en-GB" altLang="cy-GB" sz="4000" dirty="0">
                <a:latin typeface="Arial" panose="020B0604020202020204" pitchFamily="34" charset="0"/>
                <a:cs typeface="Arial" panose="020B0604020202020204" pitchFamily="34" charset="0"/>
              </a:rPr>
            </a:br>
            <a:r>
              <a:rPr lang="en-GB" altLang="cy-GB" sz="4000" dirty="0">
                <a:solidFill>
                  <a:srgbClr val="0070C0"/>
                </a:solidFill>
                <a:latin typeface="Arial" panose="020B0604020202020204" pitchFamily="34" charset="0"/>
                <a:cs typeface="Arial" panose="020B0604020202020204" pitchFamily="34" charset="0"/>
              </a:rPr>
              <a:t>Contents</a:t>
            </a:r>
            <a:endParaRPr lang="cy-GB" altLang="cy-GB" sz="40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9" y="1696995"/>
            <a:ext cx="4919403" cy="4502136"/>
          </a:xfrm>
        </p:spPr>
        <p:txBody>
          <a:bodyPr>
            <a:normAutofit/>
          </a:bodyPr>
          <a:lstStyle/>
          <a:p>
            <a:pPr eaLnBrk="1" hangingPunct="1"/>
            <a:r>
              <a:rPr lang="cy-GB" altLang="cy-GB" dirty="0">
                <a:latin typeface="Arial" panose="020B0604020202020204" pitchFamily="34" charset="0"/>
                <a:cs typeface="Arial" panose="020B0604020202020204" pitchFamily="34" charset="0"/>
              </a:rPr>
              <a:t>Damcaniaeth;</a:t>
            </a:r>
          </a:p>
          <a:p>
            <a:pPr eaLnBrk="1" hangingPunct="1"/>
            <a:r>
              <a:rPr lang="cy-GB" altLang="cy-GB" dirty="0">
                <a:latin typeface="Arial" panose="020B0604020202020204" pitchFamily="34" charset="0"/>
                <a:cs typeface="Arial" panose="020B0604020202020204" pitchFamily="34" charset="0"/>
              </a:rPr>
              <a:t>Ymchwil;</a:t>
            </a:r>
          </a:p>
          <a:p>
            <a:pPr eaLnBrk="1" hangingPunct="1"/>
            <a:r>
              <a:rPr lang="cy-GB" altLang="cy-GB" dirty="0">
                <a:latin typeface="Arial" panose="020B0604020202020204" pitchFamily="34" charset="0"/>
                <a:cs typeface="Arial" panose="020B0604020202020204" pitchFamily="34" charset="0"/>
              </a:rPr>
              <a:t>Yr aseiniad.</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696995"/>
            <a:ext cx="5805489" cy="4502136"/>
          </a:xfrm>
        </p:spPr>
        <p:txBody>
          <a:bodyPr>
            <a:normAutofit/>
          </a:bodyPr>
          <a:lstStyle/>
          <a:p>
            <a:pPr eaLnBrk="1" hangingPunct="1"/>
            <a:r>
              <a:rPr lang="en-GB" altLang="cy-GB" sz="2600" dirty="0">
                <a:solidFill>
                  <a:srgbClr val="0070C0"/>
                </a:solidFill>
                <a:latin typeface="Arial" panose="020B0604020202020204" pitchFamily="34" charset="0"/>
                <a:cs typeface="Arial" panose="020B0604020202020204" pitchFamily="34" charset="0"/>
              </a:rPr>
              <a:t>Theory;</a:t>
            </a:r>
          </a:p>
          <a:p>
            <a:pPr eaLnBrk="1" hangingPunct="1"/>
            <a:r>
              <a:rPr lang="en-GB" altLang="cy-GB" sz="2600" dirty="0">
                <a:solidFill>
                  <a:srgbClr val="0070C0"/>
                </a:solidFill>
                <a:latin typeface="Arial" panose="020B0604020202020204" pitchFamily="34" charset="0"/>
                <a:cs typeface="Arial" panose="020B0604020202020204" pitchFamily="34" charset="0"/>
              </a:rPr>
              <a:t>Research;</a:t>
            </a:r>
          </a:p>
          <a:p>
            <a:pPr eaLnBrk="1" hangingPunct="1"/>
            <a:r>
              <a:rPr lang="en-GB" altLang="cy-GB" sz="2600" dirty="0">
                <a:solidFill>
                  <a:srgbClr val="0070C0"/>
                </a:solidFill>
                <a:latin typeface="Arial" panose="020B0604020202020204" pitchFamily="34" charset="0"/>
                <a:cs typeface="Arial" panose="020B0604020202020204" pitchFamily="34" charset="0"/>
              </a:rPr>
              <a:t>The assignment.</a:t>
            </a:r>
          </a:p>
        </p:txBody>
      </p:sp>
    </p:spTree>
    <p:extLst>
      <p:ext uri="{BB962C8B-B14F-4D97-AF65-F5344CB8AC3E}">
        <p14:creationId xmlns:p14="http://schemas.microsoft.com/office/powerpoint/2010/main" val="369370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509" y="365126"/>
            <a:ext cx="11327026" cy="1661381"/>
          </a:xfrm>
        </p:spPr>
        <p:txBody>
          <a:bodyPr>
            <a:normAutofit/>
          </a:bodyPr>
          <a:lstStyle/>
          <a:p>
            <a:pPr algn="ctr"/>
            <a:r>
              <a:rPr lang="en-GB" sz="4000" dirty="0" err="1">
                <a:latin typeface="Arial" panose="020B0604020202020204" pitchFamily="34" charset="0"/>
                <a:cs typeface="Arial" panose="020B0604020202020204" pitchFamily="34" charset="0"/>
              </a:rPr>
              <a:t>Sgiliau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Cyflogadwyedd</a:t>
            </a:r>
            <a:r>
              <a:rPr lang="en-GB" sz="4000" dirty="0">
                <a:latin typeface="Arial" panose="020B0604020202020204" pitchFamily="34" charset="0"/>
                <a:cs typeface="Arial" panose="020B0604020202020204" pitchFamily="34" charset="0"/>
              </a:rPr>
              <a:t>/</a:t>
            </a:r>
            <a:r>
              <a:rPr lang="en-GB" sz="4000" dirty="0" err="1">
                <a:latin typeface="Arial" panose="020B0604020202020204" pitchFamily="34" charset="0"/>
                <a:cs typeface="Arial" panose="020B0604020202020204" pitchFamily="34" charset="0"/>
              </a:rPr>
              <a:t>Trosglwyddadwy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Employability/Transferable Skills</a:t>
            </a:r>
            <a:endParaRPr lang="en-US" sz="40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86691" y="2323070"/>
            <a:ext cx="5133109" cy="3266170"/>
          </a:xfrm>
        </p:spPr>
        <p:txBody>
          <a:bodyPr>
            <a:normAutofit/>
          </a:bodyPr>
          <a:lstStyle/>
          <a:p>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Ymchwilio</a:t>
            </a:r>
            <a:r>
              <a:rPr lang="en-GB"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Sgiliau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trafod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5580611" y="2323070"/>
            <a:ext cx="4458739" cy="3853894"/>
          </a:xfrm>
        </p:spPr>
        <p:txBody>
          <a:bodyPr>
            <a:normAutofit/>
          </a:bodyPr>
          <a:lstStyle/>
          <a:p>
            <a:r>
              <a:rPr lang="en-GB" dirty="0">
                <a:solidFill>
                  <a:srgbClr val="0070C0"/>
                </a:solidFill>
                <a:latin typeface="Arial" panose="020B0604020202020204" pitchFamily="34" charset="0"/>
                <a:cs typeface="Arial" panose="020B0604020202020204" pitchFamily="34" charset="0"/>
              </a:rPr>
              <a:t>Organisation;</a:t>
            </a:r>
          </a:p>
          <a:p>
            <a:r>
              <a:rPr lang="en-GB" dirty="0">
                <a:solidFill>
                  <a:srgbClr val="0070C0"/>
                </a:solidFill>
                <a:latin typeface="Arial" panose="020B0604020202020204" pitchFamily="34" charset="0"/>
                <a:cs typeface="Arial" panose="020B0604020202020204" pitchFamily="34" charset="0"/>
              </a:rPr>
              <a:t>Planning;</a:t>
            </a:r>
          </a:p>
          <a:p>
            <a:r>
              <a:rPr lang="en-GB" dirty="0">
                <a:solidFill>
                  <a:srgbClr val="0070C0"/>
                </a:solidFill>
                <a:latin typeface="Arial" panose="020B0604020202020204" pitchFamily="34" charset="0"/>
                <a:cs typeface="Arial" panose="020B0604020202020204" pitchFamily="34" charset="0"/>
              </a:rPr>
              <a:t>Researching;</a:t>
            </a:r>
          </a:p>
          <a:p>
            <a:r>
              <a:rPr lang="en-GB" dirty="0">
                <a:solidFill>
                  <a:srgbClr val="0070C0"/>
                </a:solidFill>
                <a:latin typeface="Arial" panose="020B0604020202020204" pitchFamily="34" charset="0"/>
                <a:cs typeface="Arial" panose="020B0604020202020204" pitchFamily="34" charset="0"/>
              </a:rPr>
              <a:t>Discussion skills;</a:t>
            </a:r>
          </a:p>
          <a:p>
            <a:r>
              <a:rPr lang="en-GB" dirty="0">
                <a:solidFill>
                  <a:srgbClr val="0070C0"/>
                </a:solidFill>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2324804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Adnoddau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Resources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PP;</a:t>
            </a:r>
          </a:p>
          <a:p>
            <a:r>
              <a:rPr lang="cy-GB" dirty="0">
                <a:latin typeface="Arial" panose="020B0604020202020204" pitchFamily="34" charset="0"/>
                <a:cs typeface="Arial" panose="020B0604020202020204" pitchFamily="34" charset="0"/>
              </a:rPr>
              <a:t>Ymchwil;</a:t>
            </a:r>
          </a:p>
          <a:p>
            <a:r>
              <a:rPr lang="cy-GB" dirty="0">
                <a:latin typeface="Arial" panose="020B0604020202020204" pitchFamily="34" charset="0"/>
                <a:cs typeface="Arial" panose="020B0604020202020204" pitchFamily="34" charset="0"/>
              </a:rPr>
              <a:t>Erthyglau;</a:t>
            </a:r>
          </a:p>
          <a:p>
            <a:r>
              <a:rPr lang="cy-GB" dirty="0">
                <a:latin typeface="Arial" panose="020B0604020202020204" pitchFamily="34" charset="0"/>
                <a:cs typeface="Arial" panose="020B0604020202020204" pitchFamily="34" charset="0"/>
              </a:rPr>
              <a:t>Gwefannau;</a:t>
            </a:r>
          </a:p>
          <a:p>
            <a:r>
              <a:rPr lang="cy-GB" dirty="0">
                <a:latin typeface="Arial" panose="020B0604020202020204" pitchFamily="34" charset="0"/>
                <a:cs typeface="Arial" panose="020B0604020202020204" pitchFamily="34" charset="0"/>
              </a:rPr>
              <a:t>Clipiau fideo.</a:t>
            </a:r>
          </a:p>
          <a:p>
            <a:pPr marL="0" indent="0">
              <a:buNone/>
            </a:pPr>
            <a:endParaRPr lang="cy-GB"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PP;</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Articles;</a:t>
            </a:r>
          </a:p>
          <a:p>
            <a:r>
              <a:rPr lang="en-GB" dirty="0">
                <a:solidFill>
                  <a:srgbClr val="0070C0"/>
                </a:solidFill>
                <a:latin typeface="Arial" panose="020B0604020202020204" pitchFamily="34" charset="0"/>
                <a:cs typeface="Arial" panose="020B0604020202020204" pitchFamily="34" charset="0"/>
              </a:rPr>
              <a:t>Websites;</a:t>
            </a:r>
          </a:p>
          <a:p>
            <a:r>
              <a:rPr lang="en-GB" dirty="0">
                <a:solidFill>
                  <a:srgbClr val="0070C0"/>
                </a:solidFill>
                <a:latin typeface="Arial" panose="020B0604020202020204" pitchFamily="34" charset="0"/>
                <a:cs typeface="Arial" panose="020B0604020202020204" pitchFamily="34" charset="0"/>
              </a:rPr>
              <a:t>Video clips.</a:t>
            </a:r>
          </a:p>
        </p:txBody>
      </p:sp>
    </p:spTree>
    <p:extLst>
      <p:ext uri="{BB962C8B-B14F-4D97-AF65-F5344CB8AC3E}">
        <p14:creationId xmlns:p14="http://schemas.microsoft.com/office/powerpoint/2010/main" val="1172827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Cymraeg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fel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Ychwanegol</a:t>
            </a:r>
            <a:r>
              <a:rPr lang="en-GB" sz="4000" dirty="0">
                <a:latin typeface="Arial" panose="020B0604020202020204" pitchFamily="34" charset="0"/>
                <a:cs typeface="Arial" panose="020B0604020202020204" pitchFamily="34" charset="0"/>
              </a:rPr>
              <a:t> (CIY)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Welsh as an Additional Language (WAL)</a:t>
            </a:r>
          </a:p>
        </p:txBody>
      </p:sp>
      <p:sp>
        <p:nvSpPr>
          <p:cNvPr id="3" name="Content Placeholder 2"/>
          <p:cNvSpPr>
            <a:spLocks noGrp="1"/>
          </p:cNvSpPr>
          <p:nvPr>
            <p:ph sz="half" idx="1"/>
          </p:nvPr>
        </p:nvSpPr>
        <p:spPr>
          <a:xfrm>
            <a:off x="150019" y="1825625"/>
            <a:ext cx="5869781" cy="4351338"/>
          </a:xfrm>
        </p:spPr>
        <p:txBody>
          <a:bodyPr>
            <a:normAutofit/>
          </a:bodyPr>
          <a:lstStyle/>
          <a:p>
            <a:pPr marL="0" indent="0">
              <a:buNone/>
            </a:pPr>
            <a:r>
              <a:rPr lang="en-GB" dirty="0">
                <a:latin typeface="Arial" panose="020B0604020202020204" pitchFamily="34" charset="0"/>
              </a:rPr>
              <a:t>“…</a:t>
            </a:r>
            <a:r>
              <a:rPr lang="en-GB" dirty="0" err="1">
                <a:latin typeface="Arial" panose="020B0604020202020204" pitchFamily="34" charset="0"/>
              </a:rPr>
              <a:t>lle</a:t>
            </a:r>
            <a:r>
              <a:rPr lang="en-GB" dirty="0">
                <a:latin typeface="Arial" panose="020B0604020202020204" pitchFamily="34" charset="0"/>
              </a:rPr>
              <a:t> </a:t>
            </a:r>
            <a:r>
              <a:rPr lang="en-GB" dirty="0" err="1">
                <a:latin typeface="Arial" panose="020B0604020202020204" pitchFamily="34" charset="0"/>
              </a:rPr>
              <a:t>bo</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ddisgybl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gyntaf</a:t>
            </a:r>
            <a:r>
              <a:rPr lang="en-GB" dirty="0">
                <a:latin typeface="Arial" panose="020B0604020202020204" pitchFamily="34" charset="0"/>
              </a:rPr>
              <a:t> </a:t>
            </a:r>
            <a:r>
              <a:rPr lang="en-GB" dirty="0" err="1">
                <a:latin typeface="Arial" panose="020B0604020202020204" pitchFamily="34" charset="0"/>
              </a:rPr>
              <a:t>nad</a:t>
            </a:r>
            <a:r>
              <a:rPr lang="en-GB" dirty="0">
                <a:latin typeface="Arial" panose="020B0604020202020204" pitchFamily="34" charset="0"/>
              </a:rPr>
              <a:t> </a:t>
            </a:r>
            <a:r>
              <a:rPr lang="en-GB" dirty="0" err="1">
                <a:latin typeface="Arial" panose="020B0604020202020204" pitchFamily="34" charset="0"/>
              </a:rPr>
              <a:t>yw’n</a:t>
            </a:r>
            <a:r>
              <a:rPr lang="en-GB" dirty="0">
                <a:latin typeface="Arial" panose="020B0604020202020204" pitchFamily="34" charset="0"/>
              </a:rPr>
              <a:t> Gymraeg </a:t>
            </a:r>
            <a:r>
              <a:rPr lang="en-GB" dirty="0" err="1">
                <a:latin typeface="Arial" panose="020B0604020202020204" pitchFamily="34" charset="0"/>
              </a:rPr>
              <a:t>na</a:t>
            </a:r>
            <a:r>
              <a:rPr lang="en-GB" dirty="0">
                <a:latin typeface="Arial" panose="020B0604020202020204" pitchFamily="34" charset="0"/>
              </a:rPr>
              <a:t>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ond</a:t>
            </a:r>
            <a:r>
              <a:rPr lang="en-GB" dirty="0">
                <a:latin typeface="Arial" panose="020B0604020202020204" pitchFamily="34" charset="0"/>
              </a:rPr>
              <a:t> </a:t>
            </a:r>
            <a:r>
              <a:rPr lang="en-GB" dirty="0" err="1">
                <a:latin typeface="Arial" panose="020B0604020202020204" pitchFamily="34" charset="0"/>
              </a:rPr>
              <a:t>lle</a:t>
            </a:r>
            <a:r>
              <a:rPr lang="en-GB" dirty="0">
                <a:latin typeface="Arial" panose="020B0604020202020204" pitchFamily="34" charset="0"/>
              </a:rPr>
              <a:t> </a:t>
            </a:r>
            <a:r>
              <a:rPr lang="en-GB" dirty="0" err="1">
                <a:latin typeface="Arial" panose="020B0604020202020204" pitchFamily="34" charset="0"/>
              </a:rPr>
              <a:t>mae’n</a:t>
            </a:r>
            <a:r>
              <a:rPr lang="en-GB" dirty="0">
                <a:latin typeface="Arial" panose="020B0604020202020204" pitchFamily="34" charset="0"/>
              </a:rPr>
              <a:t> </a:t>
            </a:r>
            <a:r>
              <a:rPr lang="en-GB" dirty="0" err="1">
                <a:latin typeface="Arial" panose="020B0604020202020204" pitchFamily="34" charset="0"/>
              </a:rPr>
              <a:t>dilyn</a:t>
            </a:r>
            <a:r>
              <a:rPr lang="en-GB" dirty="0">
                <a:latin typeface="Arial" panose="020B0604020202020204" pitchFamily="34" charset="0"/>
              </a:rPr>
              <a:t> </a:t>
            </a:r>
            <a:r>
              <a:rPr lang="en-GB" dirty="0" err="1">
                <a:latin typeface="Arial" panose="020B0604020202020204" pitchFamily="34" charset="0"/>
              </a:rPr>
              <a:t>addysg</a:t>
            </a:r>
            <a:r>
              <a:rPr lang="en-GB" dirty="0">
                <a:latin typeface="Arial" panose="020B0604020202020204" pitchFamily="34" charset="0"/>
              </a:rPr>
              <a:t> </a:t>
            </a:r>
            <a:r>
              <a:rPr lang="en-GB" dirty="0" err="1">
                <a:latin typeface="Arial" panose="020B0604020202020204" pitchFamily="34" charset="0"/>
              </a:rPr>
              <a:t>cyfrwng-Cymraeg</a:t>
            </a:r>
            <a:r>
              <a:rPr lang="en-GB" dirty="0">
                <a:latin typeface="Arial" panose="020B0604020202020204" pitchFamily="34" charset="0"/>
              </a:rPr>
              <a:t> ac felly </a:t>
            </a:r>
            <a:r>
              <a:rPr lang="en-GB" dirty="0" err="1">
                <a:latin typeface="Arial" panose="020B0604020202020204" pitchFamily="34" charset="0"/>
              </a:rPr>
              <a:t>angen</a:t>
            </a:r>
            <a:r>
              <a:rPr lang="en-GB" dirty="0">
                <a:latin typeface="Arial" panose="020B0604020202020204" pitchFamily="34" charset="0"/>
              </a:rPr>
              <a:t> </a:t>
            </a:r>
            <a:r>
              <a:rPr lang="en-GB" dirty="0" err="1">
                <a:latin typeface="Arial" panose="020B0604020202020204" pitchFamily="34" charset="0"/>
              </a:rPr>
              <a:t>cymorth</a:t>
            </a:r>
            <a:r>
              <a:rPr lang="en-GB" dirty="0">
                <a:latin typeface="Arial" panose="020B0604020202020204" pitchFamily="34" charset="0"/>
              </a:rPr>
              <a:t> </a:t>
            </a:r>
            <a:r>
              <a:rPr lang="en-GB" dirty="0" err="1">
                <a:latin typeface="Arial" panose="020B0604020202020204" pitchFamily="34" charset="0"/>
              </a:rPr>
              <a:t>er</a:t>
            </a:r>
            <a:r>
              <a:rPr lang="en-GB" dirty="0">
                <a:latin typeface="Arial" panose="020B0604020202020204" pitchFamily="34" charset="0"/>
              </a:rPr>
              <a:t> </a:t>
            </a:r>
            <a:r>
              <a:rPr lang="en-GB" dirty="0" err="1">
                <a:latin typeface="Arial" panose="020B0604020202020204" pitchFamily="34" charset="0"/>
              </a:rPr>
              <a:t>mwyn</a:t>
            </a:r>
            <a:r>
              <a:rPr lang="en-GB" dirty="0">
                <a:latin typeface="Arial" panose="020B0604020202020204" pitchFamily="34" charset="0"/>
              </a:rPr>
              <a:t> </a:t>
            </a:r>
            <a:r>
              <a:rPr lang="en-GB" dirty="0" err="1">
                <a:latin typeface="Arial" panose="020B0604020202020204" pitchFamily="34" charset="0"/>
              </a:rPr>
              <a:t>mynd</a:t>
            </a:r>
            <a:r>
              <a:rPr lang="en-GB" dirty="0">
                <a:latin typeface="Arial" panose="020B0604020202020204" pitchFamily="34" charset="0"/>
              </a:rPr>
              <a:t> at y </a:t>
            </a:r>
            <a:r>
              <a:rPr lang="en-GB" dirty="0" err="1">
                <a:latin typeface="Arial" panose="020B0604020202020204" pitchFamily="34" charset="0"/>
              </a:rPr>
              <a:t>cwricwlwm</a:t>
            </a:r>
            <a:r>
              <a:rPr lang="en-GB" dirty="0">
                <a:latin typeface="Arial" panose="020B0604020202020204" pitchFamily="34" charset="0"/>
              </a:rPr>
              <a:t> </a:t>
            </a:r>
            <a:r>
              <a:rPr lang="en-GB" dirty="0" err="1">
                <a:latin typeface="Arial" panose="020B0604020202020204" pitchFamily="34" charset="0"/>
              </a:rPr>
              <a:t>cyfan</a:t>
            </a:r>
            <a:r>
              <a:rPr lang="en-GB" dirty="0">
                <a:latin typeface="Arial" panose="020B0604020202020204" pitchFamily="34" charset="0"/>
              </a:rPr>
              <a:t> </a:t>
            </a:r>
            <a:r>
              <a:rPr lang="en-GB" dirty="0" err="1">
                <a:latin typeface="Arial" panose="020B0604020202020204" pitchFamily="34" charset="0"/>
              </a:rPr>
              <a:t>trwy</a:t>
            </a:r>
            <a:r>
              <a:rPr lang="en-GB" dirty="0">
                <a:latin typeface="Arial" panose="020B0604020202020204" pitchFamily="34" charset="0"/>
              </a:rPr>
              <a:t> </a:t>
            </a:r>
            <a:r>
              <a:rPr lang="en-GB" dirty="0" err="1">
                <a:latin typeface="Arial" panose="020B0604020202020204" pitchFamily="34" charset="0"/>
              </a:rPr>
              <a:t>gyfrwng</a:t>
            </a:r>
            <a:r>
              <a:rPr lang="en-GB" dirty="0">
                <a:latin typeface="Arial" panose="020B0604020202020204" pitchFamily="34" charset="0"/>
              </a:rPr>
              <a:t> y Gymraeg”. </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Llywodraeth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Cymru</a:t>
            </a:r>
            <a:r>
              <a:rPr lang="en-GB" sz="1800" dirty="0">
                <a:latin typeface="Arial" panose="020B0604020202020204" pitchFamily="34" charset="0"/>
                <a:cs typeface="Arial" panose="020B0604020202020204" pitchFamily="34" charset="0"/>
              </a:rPr>
              <a:t>, 2014, t. vi)</a:t>
            </a:r>
          </a:p>
        </p:txBody>
      </p:sp>
      <p:sp>
        <p:nvSpPr>
          <p:cNvPr id="4" name="Content Placeholder 3"/>
          <p:cNvSpPr>
            <a:spLocks noGrp="1"/>
          </p:cNvSpPr>
          <p:nvPr>
            <p:ph sz="half" idx="2"/>
          </p:nvPr>
        </p:nvSpPr>
        <p:spPr>
          <a:xfrm>
            <a:off x="6172200" y="1825625"/>
            <a:ext cx="5672138" cy="4351338"/>
          </a:xfrm>
        </p:spPr>
        <p:txBody>
          <a:bodyPr>
            <a:normAutofit/>
          </a:bodyPr>
          <a:lstStyle/>
          <a:p>
            <a:pPr marL="0" indent="0">
              <a:buNone/>
            </a:pPr>
            <a:r>
              <a:rPr lang="en-GB" dirty="0">
                <a:solidFill>
                  <a:srgbClr val="0070C0"/>
                </a:solidFill>
                <a:latin typeface="Arial" panose="020B0604020202020204" pitchFamily="34" charset="0"/>
              </a:rPr>
              <a:t>“… a pupil has a first language which is neither Welsh nor English but is pursuing a Welsh medium education and thus requires support in order to access the whole curriculum through the medium of Welsh”.</a:t>
            </a:r>
          </a:p>
          <a:p>
            <a:pPr marL="0" indent="0" algn="r">
              <a:buNone/>
            </a:pPr>
            <a:r>
              <a:rPr lang="en-GB" sz="1800" dirty="0">
                <a:solidFill>
                  <a:srgbClr val="0070C0"/>
                </a:solidFill>
                <a:latin typeface="Arial" panose="020B0604020202020204" pitchFamily="34" charset="0"/>
                <a:cs typeface="Arial" panose="020B0604020202020204" pitchFamily="34" charset="0"/>
              </a:rPr>
              <a:t>(Welsh Government, 2014, p. vi)</a:t>
            </a:r>
          </a:p>
        </p:txBody>
      </p:sp>
    </p:spTree>
    <p:extLst>
      <p:ext uri="{BB962C8B-B14F-4D97-AF65-F5344CB8AC3E}">
        <p14:creationId xmlns:p14="http://schemas.microsoft.com/office/powerpoint/2010/main" val="984916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680" y="343696"/>
            <a:ext cx="10475119" cy="1325563"/>
          </a:xfrm>
        </p:spPr>
        <p:txBody>
          <a:bodyPr>
            <a:normAutofit/>
          </a:bodyPr>
          <a:lstStyle/>
          <a:p>
            <a:pPr algn="ctr"/>
            <a:r>
              <a:rPr lang="en-GB" sz="4000" dirty="0" err="1">
                <a:latin typeface="Arial" panose="020B0604020202020204" pitchFamily="34" charset="0"/>
                <a:cs typeface="Arial" panose="020B0604020202020204" pitchFamily="34" charset="0"/>
              </a:rPr>
              <a:t>Saesneg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fel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Ychwanegol</a:t>
            </a:r>
            <a:r>
              <a:rPr lang="en-GB" sz="4000" dirty="0">
                <a:latin typeface="Arial" panose="020B0604020202020204" pitchFamily="34" charset="0"/>
                <a:cs typeface="Arial" panose="020B0604020202020204" pitchFamily="34" charset="0"/>
              </a:rPr>
              <a:t> (SIY)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English as an Additional Language (EAL)</a:t>
            </a:r>
          </a:p>
        </p:txBody>
      </p:sp>
      <p:sp>
        <p:nvSpPr>
          <p:cNvPr id="3" name="Content Placeholder 2"/>
          <p:cNvSpPr>
            <a:spLocks noGrp="1"/>
          </p:cNvSpPr>
          <p:nvPr>
            <p:ph sz="half" idx="1"/>
          </p:nvPr>
        </p:nvSpPr>
        <p:spPr>
          <a:xfrm>
            <a:off x="65903" y="1825625"/>
            <a:ext cx="6106296" cy="4351338"/>
          </a:xfrm>
        </p:spPr>
        <p:txBody>
          <a:bodyPr>
            <a:normAutofit/>
          </a:bodyPr>
          <a:lstStyle/>
          <a:p>
            <a:pPr marL="0" indent="0">
              <a:buNone/>
            </a:pPr>
            <a:r>
              <a:rPr lang="en-GB" dirty="0">
                <a:latin typeface="Arial" panose="020B0604020202020204" pitchFamily="34" charset="0"/>
              </a:rPr>
              <a:t>“Mae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fel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ychwanegol</a:t>
            </a:r>
            <a:r>
              <a:rPr lang="en-GB" dirty="0">
                <a:latin typeface="Arial" panose="020B0604020202020204" pitchFamily="34" charset="0"/>
              </a:rPr>
              <a:t> (SIY)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cyfeirio</a:t>
            </a:r>
            <a:r>
              <a:rPr lang="en-GB" dirty="0">
                <a:latin typeface="Arial" panose="020B0604020202020204" pitchFamily="34" charset="0"/>
              </a:rPr>
              <a:t> at </a:t>
            </a:r>
            <a:r>
              <a:rPr lang="en-GB" dirty="0" err="1">
                <a:latin typeface="Arial" panose="020B0604020202020204" pitchFamily="34" charset="0"/>
              </a:rPr>
              <a:t>ddysgwyr</a:t>
            </a:r>
            <a:r>
              <a:rPr lang="en-GB" dirty="0">
                <a:latin typeface="Arial" panose="020B0604020202020204" pitchFamily="34" charset="0"/>
              </a:rPr>
              <a:t> </a:t>
            </a:r>
            <a:r>
              <a:rPr lang="en-GB" dirty="0" err="1">
                <a:latin typeface="Arial" panose="020B0604020202020204" pitchFamily="34" charset="0"/>
              </a:rPr>
              <a:t>nad</a:t>
            </a:r>
            <a:r>
              <a:rPr lang="en-GB" dirty="0">
                <a:latin typeface="Arial" panose="020B0604020202020204" pitchFamily="34" charset="0"/>
              </a:rPr>
              <a:t>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yw</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hiaith</a:t>
            </a:r>
            <a:r>
              <a:rPr lang="en-GB" dirty="0">
                <a:latin typeface="Arial" panose="020B0604020202020204" pitchFamily="34" charset="0"/>
              </a:rPr>
              <a:t> </a:t>
            </a:r>
            <a:r>
              <a:rPr lang="en-GB" dirty="0" err="1">
                <a:latin typeface="Arial" panose="020B0604020202020204" pitchFamily="34" charset="0"/>
              </a:rPr>
              <a:t>gyntaf</a:t>
            </a:r>
            <a:r>
              <a:rPr lang="en-GB" dirty="0">
                <a:latin typeface="Arial" panose="020B0604020202020204" pitchFamily="34" charset="0"/>
              </a:rPr>
              <a:t>. </a:t>
            </a:r>
            <a:r>
              <a:rPr lang="en-GB" dirty="0" err="1">
                <a:latin typeface="Arial" panose="020B0604020202020204" pitchFamily="34" charset="0"/>
              </a:rPr>
              <a:t>Efallai</a:t>
            </a:r>
            <a:r>
              <a:rPr lang="en-GB" dirty="0">
                <a:latin typeface="Arial" panose="020B0604020202020204" pitchFamily="34" charset="0"/>
              </a:rPr>
              <a:t> bod y </a:t>
            </a:r>
            <a:r>
              <a:rPr lang="en-GB" dirty="0" err="1">
                <a:latin typeface="Arial" panose="020B0604020202020204" pitchFamily="34" charset="0"/>
              </a:rPr>
              <a:t>dysgwr</a:t>
            </a:r>
            <a:r>
              <a:rPr lang="en-GB" dirty="0">
                <a:latin typeface="Arial" panose="020B0604020202020204" pitchFamily="34" charset="0"/>
              </a:rPr>
              <a:t> </a:t>
            </a:r>
            <a:r>
              <a:rPr lang="en-GB" dirty="0" err="1">
                <a:latin typeface="Arial" panose="020B0604020202020204" pitchFamily="34" charset="0"/>
              </a:rPr>
              <a:t>eisoes</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rhugl</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sawl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neu</a:t>
            </a:r>
            <a:r>
              <a:rPr lang="en-GB" dirty="0">
                <a:latin typeface="Arial" panose="020B0604020202020204" pitchFamily="34" charset="0"/>
              </a:rPr>
              <a:t> </a:t>
            </a:r>
            <a:r>
              <a:rPr lang="en-GB" dirty="0" err="1">
                <a:latin typeface="Arial" panose="020B0604020202020204" pitchFamily="34" charset="0"/>
              </a:rPr>
              <a:t>dafodiaith</a:t>
            </a:r>
            <a:r>
              <a:rPr lang="en-GB" dirty="0">
                <a:latin typeface="Arial" panose="020B0604020202020204" pitchFamily="34" charset="0"/>
              </a:rPr>
              <a:t> </a:t>
            </a:r>
            <a:r>
              <a:rPr lang="en-GB" dirty="0" err="1">
                <a:latin typeface="Arial" panose="020B0604020202020204" pitchFamily="34" charset="0"/>
              </a:rPr>
              <a:t>arall</a:t>
            </a:r>
            <a:r>
              <a:rPr lang="en-GB" dirty="0">
                <a:latin typeface="Arial" panose="020B0604020202020204" pitchFamily="34" charset="0"/>
              </a:rPr>
              <a:t>, a dyna pam </a:t>
            </a:r>
            <a:r>
              <a:rPr lang="en-GB" dirty="0" err="1">
                <a:latin typeface="Arial" panose="020B0604020202020204" pitchFamily="34" charset="0"/>
              </a:rPr>
              <a:t>mae'r</a:t>
            </a:r>
            <a:r>
              <a:rPr lang="en-GB" dirty="0">
                <a:latin typeface="Arial" panose="020B0604020202020204" pitchFamily="34" charset="0"/>
              </a:rPr>
              <a:t> term </a:t>
            </a:r>
            <a:r>
              <a:rPr lang="en-GB" dirty="0" err="1">
                <a:latin typeface="Arial" panose="020B0604020202020204" pitchFamily="34" charset="0"/>
              </a:rPr>
              <a:t>Saesneg</a:t>
            </a:r>
            <a:r>
              <a:rPr lang="en-GB" dirty="0">
                <a:latin typeface="Arial" panose="020B0604020202020204" pitchFamily="34" charset="0"/>
              </a:rPr>
              <a:t> </a:t>
            </a:r>
            <a:r>
              <a:rPr lang="en-GB" dirty="0" err="1">
                <a:latin typeface="Arial" panose="020B0604020202020204" pitchFamily="34" charset="0"/>
              </a:rPr>
              <a:t>fel</a:t>
            </a:r>
            <a:r>
              <a:rPr lang="en-GB" dirty="0">
                <a:latin typeface="Arial" panose="020B0604020202020204" pitchFamily="34" charset="0"/>
              </a:rPr>
              <a:t> ail </a:t>
            </a:r>
            <a:r>
              <a:rPr lang="en-GB" dirty="0" err="1">
                <a:latin typeface="Arial" panose="020B0604020202020204" pitchFamily="34" charset="0"/>
              </a:rPr>
              <a:t>iaith</a:t>
            </a:r>
            <a:r>
              <a:rPr lang="en-GB" dirty="0">
                <a:latin typeface="Arial" panose="020B0604020202020204" pitchFamily="34" charset="0"/>
              </a:rPr>
              <a:t> (ESL </a:t>
            </a:r>
            <a:r>
              <a:rPr lang="en-GB" dirty="0" err="1">
                <a:latin typeface="Arial" panose="020B0604020202020204" pitchFamily="34" charset="0"/>
              </a:rPr>
              <a:t>neu</a:t>
            </a:r>
            <a:r>
              <a:rPr lang="en-GB" dirty="0">
                <a:latin typeface="Arial" panose="020B0604020202020204" pitchFamily="34" charset="0"/>
              </a:rPr>
              <a:t> E2L)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amhriodol</a:t>
            </a:r>
            <a:r>
              <a:rPr lang="en-GB" dirty="0">
                <a:latin typeface="Arial" panose="020B0604020202020204" pitchFamily="34" charset="0"/>
              </a:rPr>
              <a:t> ...”</a:t>
            </a:r>
          </a:p>
          <a:p>
            <a:pPr marL="0" indent="0" algn="r">
              <a:buNone/>
            </a:pPr>
            <a:r>
              <a:rPr lang="en-GB" sz="2000" dirty="0">
                <a:latin typeface="Arial" panose="020B0604020202020204" pitchFamily="34" charset="0"/>
                <a:cs typeface="Arial" panose="020B0604020202020204" pitchFamily="34" charset="0"/>
              </a:rPr>
              <a:t>(Ofsted, 2013, t. 2)</a:t>
            </a:r>
          </a:p>
        </p:txBody>
      </p:sp>
      <p:sp>
        <p:nvSpPr>
          <p:cNvPr id="4" name="Content Placeholder 3"/>
          <p:cNvSpPr>
            <a:spLocks noGrp="1"/>
          </p:cNvSpPr>
          <p:nvPr>
            <p:ph sz="half" idx="2"/>
          </p:nvPr>
        </p:nvSpPr>
        <p:spPr>
          <a:xfrm>
            <a:off x="6172199" y="1825625"/>
            <a:ext cx="5953897" cy="4351338"/>
          </a:xfrm>
        </p:spPr>
        <p:txBody>
          <a:bodyPr>
            <a:normAutofit/>
          </a:bodyPr>
          <a:lstStyle/>
          <a:p>
            <a:pPr marL="0" indent="0">
              <a:buNone/>
            </a:pPr>
            <a:r>
              <a:rPr lang="en-GB" dirty="0">
                <a:solidFill>
                  <a:srgbClr val="0070C0"/>
                </a:solidFill>
                <a:latin typeface="Arial" panose="020B0604020202020204" pitchFamily="34" charset="0"/>
              </a:rPr>
              <a:t>“English as an additional language (EAL) refers to learners whose first language is not English. The learner may already be fluent in several other languages or dialects, which is why the term </a:t>
            </a:r>
            <a:r>
              <a:rPr lang="en-GB" i="1" dirty="0">
                <a:solidFill>
                  <a:srgbClr val="0070C0"/>
                </a:solidFill>
                <a:latin typeface="Arial" panose="020B0604020202020204" pitchFamily="34" charset="0"/>
              </a:rPr>
              <a:t>English as a second language</a:t>
            </a:r>
            <a:r>
              <a:rPr lang="en-GB" dirty="0">
                <a:solidFill>
                  <a:srgbClr val="0070C0"/>
                </a:solidFill>
                <a:latin typeface="Arial" panose="020B0604020202020204" pitchFamily="34" charset="0"/>
              </a:rPr>
              <a:t> </a:t>
            </a:r>
            <a:r>
              <a:rPr lang="en-GB" i="1" dirty="0">
                <a:solidFill>
                  <a:srgbClr val="0070C0"/>
                </a:solidFill>
                <a:latin typeface="Arial" panose="020B0604020202020204" pitchFamily="34" charset="0"/>
              </a:rPr>
              <a:t>(ESL or E2L)</a:t>
            </a:r>
            <a:r>
              <a:rPr lang="en-GB" dirty="0">
                <a:solidFill>
                  <a:srgbClr val="0070C0"/>
                </a:solidFill>
                <a:latin typeface="Arial" panose="020B0604020202020204" pitchFamily="34" charset="0"/>
              </a:rPr>
              <a:t> is inappropriate…”</a:t>
            </a:r>
          </a:p>
          <a:p>
            <a:pPr marL="0" indent="0" algn="r">
              <a:buNone/>
            </a:pPr>
            <a:r>
              <a:rPr lang="en-GB" sz="2000" dirty="0">
                <a:solidFill>
                  <a:srgbClr val="0070C0"/>
                </a:solidFill>
                <a:latin typeface="Arial" panose="020B0604020202020204" pitchFamily="34" charset="0"/>
                <a:cs typeface="Arial" panose="020B0604020202020204" pitchFamily="34" charset="0"/>
              </a:rPr>
              <a:t>(Ofsted, 2013, p.2) </a:t>
            </a:r>
          </a:p>
        </p:txBody>
      </p:sp>
    </p:spTree>
    <p:extLst>
      <p:ext uri="{BB962C8B-B14F-4D97-AF65-F5344CB8AC3E}">
        <p14:creationId xmlns:p14="http://schemas.microsoft.com/office/powerpoint/2010/main" val="3246268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942179"/>
          </a:xfrm>
        </p:spPr>
        <p:txBody>
          <a:bodyPr>
            <a:noAutofit/>
          </a:bodyPr>
          <a:lstStyle/>
          <a:p>
            <a:pPr algn="ctr"/>
            <a:r>
              <a:rPr lang="en-GB" sz="4000" dirty="0">
                <a:latin typeface="Arial" panose="020B0604020202020204" pitchFamily="34" charset="0"/>
                <a:cs typeface="Arial" panose="020B0604020202020204" pitchFamily="34" charset="0"/>
              </a:rPr>
              <a:t>Plant </a:t>
            </a:r>
            <a:r>
              <a:rPr lang="en-GB" sz="4000" dirty="0" err="1">
                <a:latin typeface="Arial" panose="020B0604020202020204" pitchFamily="34" charset="0"/>
                <a:cs typeface="Arial" panose="020B0604020202020204" pitchFamily="34" charset="0"/>
              </a:rPr>
              <a:t>gyda</a:t>
            </a:r>
            <a:r>
              <a:rPr lang="en-GB" sz="4000" dirty="0">
                <a:latin typeface="Arial" panose="020B0604020202020204" pitchFamily="34" charset="0"/>
                <a:cs typeface="Arial" panose="020B0604020202020204" pitchFamily="34" charset="0"/>
              </a:rPr>
              <a:t> CIY/SIY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Children with WAL/EAL</a:t>
            </a:r>
          </a:p>
        </p:txBody>
      </p:sp>
      <p:sp>
        <p:nvSpPr>
          <p:cNvPr id="3" name="Content Placeholder 2"/>
          <p:cNvSpPr>
            <a:spLocks noGrp="1"/>
          </p:cNvSpPr>
          <p:nvPr>
            <p:ph sz="half" idx="1"/>
          </p:nvPr>
        </p:nvSpPr>
        <p:spPr>
          <a:xfrm>
            <a:off x="362464" y="1853514"/>
            <a:ext cx="5657335" cy="4323449"/>
          </a:xfrm>
        </p:spPr>
        <p:txBody>
          <a:bodyPr>
            <a:normAutofit/>
          </a:bodyPr>
          <a:lstStyle/>
          <a:p>
            <a:pPr marL="0" indent="0">
              <a:buNone/>
            </a:pPr>
            <a:r>
              <a:rPr lang="cy-GB" dirty="0">
                <a:latin typeface="Arial" panose="020B0604020202020204" pitchFamily="34" charset="0"/>
                <a:cs typeface="Arial" panose="020B0604020202020204" pitchFamily="34" charset="0"/>
              </a:rPr>
              <a:t>Nid yw'r iaith gyntaf yn Gymraeg nac yn Saesneg:</a:t>
            </a:r>
          </a:p>
          <a:p>
            <a:r>
              <a:rPr lang="cy-GB" dirty="0">
                <a:latin typeface="Arial" panose="020B0604020202020204" pitchFamily="34" charset="0"/>
                <a:cs typeface="Arial" panose="020B0604020202020204" pitchFamily="34" charset="0"/>
              </a:rPr>
              <a:t>Ganed mewn gwlad wahanol;</a:t>
            </a:r>
          </a:p>
          <a:p>
            <a:r>
              <a:rPr lang="cy-GB" dirty="0">
                <a:latin typeface="Arial" panose="020B0604020202020204" pitchFamily="34" charset="0"/>
                <a:cs typeface="Arial" panose="020B0604020202020204" pitchFamily="34" charset="0"/>
              </a:rPr>
              <a:t>Rhieni'n siarad iaith wahanol gartref;</a:t>
            </a:r>
          </a:p>
        </p:txBody>
      </p:sp>
      <p:sp>
        <p:nvSpPr>
          <p:cNvPr id="4" name="Content Placeholder 3"/>
          <p:cNvSpPr>
            <a:spLocks noGrp="1"/>
          </p:cNvSpPr>
          <p:nvPr>
            <p:ph sz="half" idx="2"/>
          </p:nvPr>
        </p:nvSpPr>
        <p:spPr>
          <a:xfrm>
            <a:off x="6172200" y="1853513"/>
            <a:ext cx="5657335" cy="3682893"/>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First language is not Welsh or English:</a:t>
            </a:r>
          </a:p>
          <a:p>
            <a:r>
              <a:rPr lang="en-GB" dirty="0">
                <a:solidFill>
                  <a:srgbClr val="0070C0"/>
                </a:solidFill>
                <a:latin typeface="Arial" panose="020B0604020202020204" pitchFamily="34" charset="0"/>
                <a:cs typeface="Arial" panose="020B0604020202020204" pitchFamily="34" charset="0"/>
              </a:rPr>
              <a:t>Born in a different country;</a:t>
            </a:r>
          </a:p>
          <a:p>
            <a:r>
              <a:rPr lang="en-GB" dirty="0">
                <a:solidFill>
                  <a:srgbClr val="0070C0"/>
                </a:solidFill>
                <a:latin typeface="Arial" panose="020B0604020202020204" pitchFamily="34" charset="0"/>
                <a:cs typeface="Arial" panose="020B0604020202020204" pitchFamily="34" charset="0"/>
              </a:rPr>
              <a:t>Parents speak a different language at home;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695699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942179"/>
          </a:xfrm>
        </p:spPr>
        <p:txBody>
          <a:bodyPr>
            <a:noAutofit/>
          </a:bodyPr>
          <a:lstStyle/>
          <a:p>
            <a:pPr algn="ctr"/>
            <a:r>
              <a:rPr lang="en-GB" sz="4000" dirty="0">
                <a:latin typeface="Arial" panose="020B0604020202020204" pitchFamily="34" charset="0"/>
                <a:cs typeface="Arial" panose="020B0604020202020204" pitchFamily="34" charset="0"/>
              </a:rPr>
              <a:t>Plant </a:t>
            </a:r>
            <a:r>
              <a:rPr lang="en-GB" sz="4000" dirty="0" err="1">
                <a:latin typeface="Arial" panose="020B0604020202020204" pitchFamily="34" charset="0"/>
                <a:cs typeface="Arial" panose="020B0604020202020204" pitchFamily="34" charset="0"/>
              </a:rPr>
              <a:t>gyda</a:t>
            </a:r>
            <a:r>
              <a:rPr lang="en-GB" sz="4000" dirty="0">
                <a:latin typeface="Arial" panose="020B0604020202020204" pitchFamily="34" charset="0"/>
                <a:cs typeface="Arial" panose="020B0604020202020204" pitchFamily="34" charset="0"/>
              </a:rPr>
              <a:t> CIY/SIY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Children with WAL/EAL</a:t>
            </a:r>
          </a:p>
        </p:txBody>
      </p:sp>
      <p:sp>
        <p:nvSpPr>
          <p:cNvPr id="3" name="Content Placeholder 2"/>
          <p:cNvSpPr>
            <a:spLocks noGrp="1"/>
          </p:cNvSpPr>
          <p:nvPr>
            <p:ph sz="half" idx="1"/>
          </p:nvPr>
        </p:nvSpPr>
        <p:spPr>
          <a:xfrm>
            <a:off x="50006" y="1631092"/>
            <a:ext cx="5969794" cy="4545871"/>
          </a:xfrm>
        </p:spPr>
        <p:txBody>
          <a:bodyPr>
            <a:normAutofit/>
          </a:bodyPr>
          <a:lstStyle/>
          <a:p>
            <a:pPr marL="0" indent="0">
              <a:buNone/>
            </a:pPr>
            <a:r>
              <a:rPr lang="cy-GB" dirty="0">
                <a:latin typeface="Arial" panose="020B0604020202020204" pitchFamily="34" charset="0"/>
                <a:cs typeface="Arial" panose="020B0604020202020204" pitchFamily="34" charset="0"/>
              </a:rPr>
              <a:t>Nid yw'r iaith gyntaf yn Gymraeg nac yn Saesneg:</a:t>
            </a:r>
          </a:p>
          <a:p>
            <a:r>
              <a:rPr lang="cy-GB" dirty="0">
                <a:latin typeface="Arial" panose="020B0604020202020204" pitchFamily="34" charset="0"/>
                <a:cs typeface="Arial" panose="020B0604020202020204" pitchFamily="34" charset="0"/>
              </a:rPr>
              <a:t>Dysgu Cymraeg fel ail (neu drydedd) iaith;</a:t>
            </a:r>
          </a:p>
          <a:p>
            <a:r>
              <a:rPr lang="cy-GB" dirty="0">
                <a:latin typeface="Arial" panose="020B0604020202020204" pitchFamily="34" charset="0"/>
                <a:cs typeface="Arial" panose="020B0604020202020204" pitchFamily="34" charset="0"/>
              </a:rPr>
              <a:t>Dysgu eu hiaith gymdeithasol yn gyntaf;</a:t>
            </a:r>
          </a:p>
          <a:p>
            <a:r>
              <a:rPr lang="cy-GB" dirty="0">
                <a:latin typeface="Arial" panose="020B0604020202020204" pitchFamily="34" charset="0"/>
                <a:cs typeface="Arial" panose="020B0604020202020204" pitchFamily="34" charset="0"/>
              </a:rPr>
              <a:t>Cymryd mwy o amser i ddysgu iaith academaidd.</a:t>
            </a:r>
          </a:p>
        </p:txBody>
      </p:sp>
      <p:sp>
        <p:nvSpPr>
          <p:cNvPr id="4" name="Content Placeholder 3"/>
          <p:cNvSpPr>
            <a:spLocks noGrp="1"/>
          </p:cNvSpPr>
          <p:nvPr>
            <p:ph sz="half" idx="2"/>
          </p:nvPr>
        </p:nvSpPr>
        <p:spPr>
          <a:xfrm>
            <a:off x="6172200" y="1730097"/>
            <a:ext cx="5957888" cy="3806309"/>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First language is not Welsh or English:</a:t>
            </a:r>
          </a:p>
          <a:p>
            <a:r>
              <a:rPr lang="en-GB" dirty="0">
                <a:solidFill>
                  <a:srgbClr val="0070C0"/>
                </a:solidFill>
                <a:latin typeface="Arial" panose="020B0604020202020204" pitchFamily="34" charset="0"/>
                <a:cs typeface="Arial" panose="020B0604020202020204" pitchFamily="34" charset="0"/>
              </a:rPr>
              <a:t>Learn Welsh as a second (or third) language;</a:t>
            </a:r>
          </a:p>
          <a:p>
            <a:r>
              <a:rPr lang="en-GB" dirty="0">
                <a:solidFill>
                  <a:srgbClr val="0070C0"/>
                </a:solidFill>
                <a:latin typeface="Arial" panose="020B0604020202020204" pitchFamily="34" charset="0"/>
                <a:cs typeface="Arial" panose="020B0604020202020204" pitchFamily="34" charset="0"/>
              </a:rPr>
              <a:t>Learn their social language first;</a:t>
            </a:r>
          </a:p>
          <a:p>
            <a:r>
              <a:rPr lang="en-GB" dirty="0">
                <a:solidFill>
                  <a:srgbClr val="0070C0"/>
                </a:solidFill>
                <a:latin typeface="Arial" panose="020B0604020202020204" pitchFamily="34" charset="0"/>
                <a:cs typeface="Arial" panose="020B0604020202020204" pitchFamily="34" charset="0"/>
              </a:rPr>
              <a:t>Takes longer to learn academic language.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393910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369F5-B1AF-7B4C-2BBF-918ED1A234F1}"/>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Plant ag </a:t>
            </a:r>
            <a:r>
              <a:rPr lang="en-GB" sz="4000" dirty="0" err="1">
                <a:latin typeface="Arial" panose="020B0604020202020204" pitchFamily="34" charset="0"/>
                <a:cs typeface="Arial" panose="020B0604020202020204" pitchFamily="34" charset="0"/>
              </a:rPr>
              <a:t>anghenion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ychwanegol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Children with additional needs</a:t>
            </a:r>
          </a:p>
        </p:txBody>
      </p:sp>
      <p:sp>
        <p:nvSpPr>
          <p:cNvPr id="3" name="Content Placeholder 2">
            <a:extLst>
              <a:ext uri="{FF2B5EF4-FFF2-40B4-BE49-F238E27FC236}">
                <a16:creationId xmlns:a16="http://schemas.microsoft.com/office/drawing/2014/main" id="{6164C1E0-A22B-6B7F-DC39-FD212FCFEAD8}"/>
              </a:ext>
            </a:extLst>
          </p:cNvPr>
          <p:cNvSpPr>
            <a:spLocks noGrp="1"/>
          </p:cNvSpPr>
          <p:nvPr>
            <p:ph sz="half" idx="1"/>
          </p:nvPr>
        </p:nvSpPr>
        <p:spPr>
          <a:xfrm>
            <a:off x="129988" y="1825625"/>
            <a:ext cx="5864412" cy="3809862"/>
          </a:xfrm>
        </p:spPr>
        <p:txBody>
          <a:bodyPr>
            <a:normAutofit lnSpcReduction="10000"/>
          </a:bodyPr>
          <a:lstStyle/>
          <a:p>
            <a:r>
              <a:rPr lang="cy-GB" dirty="0">
                <a:latin typeface="Arial" panose="020B0604020202020204" pitchFamily="34" charset="0"/>
                <a:cs typeface="Arial" panose="020B0604020202020204" pitchFamily="34" charset="0"/>
              </a:rPr>
              <a:t>Dylai darpariaeth ADY adlewyrchu anghenion cenedl ddwyieithog;</a:t>
            </a:r>
          </a:p>
          <a:p>
            <a:r>
              <a:rPr lang="cy-GB" dirty="0">
                <a:latin typeface="Arial" panose="020B0604020202020204" pitchFamily="34" charset="0"/>
                <a:cs typeface="Arial" panose="020B0604020202020204" pitchFamily="34" charset="0"/>
              </a:rPr>
              <a:t>Ni all y rhan fwyaf o awdurdodau lleol ddarparu darpariaeth cyfrwng Cymraeg ar gyfer llawer o ADY;</a:t>
            </a:r>
          </a:p>
          <a:p>
            <a:r>
              <a:rPr lang="cy-GB" dirty="0">
                <a:latin typeface="Arial" panose="020B0604020202020204" pitchFamily="34" charset="0"/>
                <a:cs typeface="Arial" panose="020B0604020202020204" pitchFamily="34" charset="0"/>
              </a:rPr>
              <a:t>Mae angen adolygiad llawn o ddarpariaeth ADY cyfrwng Cymraeg.</a:t>
            </a:r>
          </a:p>
        </p:txBody>
      </p:sp>
      <p:sp>
        <p:nvSpPr>
          <p:cNvPr id="4" name="Content Placeholder 3">
            <a:extLst>
              <a:ext uri="{FF2B5EF4-FFF2-40B4-BE49-F238E27FC236}">
                <a16:creationId xmlns:a16="http://schemas.microsoft.com/office/drawing/2014/main" id="{40112937-7473-F19F-83CE-C80499CC9168}"/>
              </a:ext>
            </a:extLst>
          </p:cNvPr>
          <p:cNvSpPr>
            <a:spLocks noGrp="1"/>
          </p:cNvSpPr>
          <p:nvPr>
            <p:ph sz="half" idx="2"/>
          </p:nvPr>
        </p:nvSpPr>
        <p:spPr>
          <a:xfrm>
            <a:off x="6197600" y="1825625"/>
            <a:ext cx="5864412" cy="3809862"/>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ALN provision should reflect the needs of a bilingual nation;</a:t>
            </a:r>
          </a:p>
          <a:p>
            <a:r>
              <a:rPr lang="en-GB" dirty="0">
                <a:solidFill>
                  <a:srgbClr val="0070C0"/>
                </a:solidFill>
                <a:latin typeface="Arial" panose="020B0604020202020204" pitchFamily="34" charset="0"/>
                <a:cs typeface="Arial" panose="020B0604020202020204" pitchFamily="34" charset="0"/>
              </a:rPr>
              <a:t>Most local authorities cannot provide Welsh-medium provision for many ALN;</a:t>
            </a:r>
          </a:p>
          <a:p>
            <a:r>
              <a:rPr lang="en-GB" dirty="0">
                <a:solidFill>
                  <a:srgbClr val="0070C0"/>
                </a:solidFill>
                <a:latin typeface="Arial" panose="020B0604020202020204" pitchFamily="34" charset="0"/>
                <a:cs typeface="Arial" panose="020B0604020202020204" pitchFamily="34" charset="0"/>
              </a:rPr>
              <a:t>Welsh-medium ALN provision needs a full review.</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lgn="r">
              <a:buNone/>
            </a:pPr>
            <a:r>
              <a:rPr lang="en-GB" sz="2000" dirty="0">
                <a:solidFill>
                  <a:srgbClr val="0070C0"/>
                </a:solidFill>
                <a:latin typeface="Arial" panose="020B0604020202020204" pitchFamily="34" charset="0"/>
                <a:cs typeface="Arial" panose="020B0604020202020204" pitchFamily="34" charset="0"/>
              </a:rPr>
              <a:t>(Children’s Commissioner for Wales, 2023).</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7775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369F5-B1AF-7B4C-2BBF-918ED1A234F1}"/>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Plant ag </a:t>
            </a:r>
            <a:r>
              <a:rPr lang="en-GB" sz="4000" dirty="0" err="1">
                <a:latin typeface="Arial" panose="020B0604020202020204" pitchFamily="34" charset="0"/>
                <a:cs typeface="Arial" panose="020B0604020202020204" pitchFamily="34" charset="0"/>
              </a:rPr>
              <a:t>anghenion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ychwanegol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Children with additional needs</a:t>
            </a:r>
          </a:p>
        </p:txBody>
      </p:sp>
      <p:pic>
        <p:nvPicPr>
          <p:cNvPr id="4" name="Content Placeholder 3" descr="A table of information with text&#10;&#10;Description automatically generated with medium confidence">
            <a:extLst>
              <a:ext uri="{FF2B5EF4-FFF2-40B4-BE49-F238E27FC236}">
                <a16:creationId xmlns:a16="http://schemas.microsoft.com/office/drawing/2014/main" id="{58A7BF3F-1EA9-F546-2151-FF3F873E2D5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0989" y="1825624"/>
            <a:ext cx="11362764" cy="4117975"/>
          </a:xfrm>
        </p:spPr>
      </p:pic>
    </p:spTree>
    <p:extLst>
      <p:ext uri="{BB962C8B-B14F-4D97-AF65-F5344CB8AC3E}">
        <p14:creationId xmlns:p14="http://schemas.microsoft.com/office/powerpoint/2010/main" val="3818171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1139208"/>
          </a:xfrm>
        </p:spPr>
        <p:txBody>
          <a:bodyPr>
            <a:normAutofit fontScale="90000"/>
          </a:bodyPr>
          <a:lstStyle/>
          <a:p>
            <a:pPr algn="ctr"/>
            <a:r>
              <a:rPr lang="en-GB" sz="4000" dirty="0" err="1">
                <a:latin typeface="Arial" panose="020B0604020202020204" pitchFamily="34" charset="0"/>
                <a:cs typeface="Arial" panose="020B0604020202020204" pitchFamily="34" charset="0"/>
              </a:rPr>
              <a:t>Fodd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bynnag</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However…</a:t>
            </a:r>
          </a:p>
        </p:txBody>
      </p:sp>
      <p:sp>
        <p:nvSpPr>
          <p:cNvPr id="3" name="Content Placeholder 2"/>
          <p:cNvSpPr>
            <a:spLocks noGrp="1"/>
          </p:cNvSpPr>
          <p:nvPr>
            <p:ph sz="half" idx="1"/>
          </p:nvPr>
        </p:nvSpPr>
        <p:spPr>
          <a:xfrm>
            <a:off x="228600" y="1452716"/>
            <a:ext cx="5791200" cy="4724247"/>
          </a:xfrm>
        </p:spPr>
        <p:txBody>
          <a:bodyPr>
            <a:normAutofit/>
          </a:bodyPr>
          <a:lstStyle/>
          <a:p>
            <a:r>
              <a:rPr lang="cy-GB" sz="2400" dirty="0">
                <a:latin typeface="Arial" panose="020B0604020202020204" pitchFamily="34" charset="0"/>
                <a:cs typeface="Arial" panose="020B0604020202020204" pitchFamily="34" charset="0"/>
              </a:rPr>
              <a:t>Mwyafrif o </a:t>
            </a:r>
            <a:r>
              <a:rPr lang="cy-GB" sz="2400" dirty="0" err="1">
                <a:latin typeface="Arial" panose="020B0604020202020204" pitchFamily="34" charset="0"/>
                <a:cs typeface="Arial" panose="020B0604020202020204" pitchFamily="34" charset="0"/>
              </a:rPr>
              <a:t>ALlau</a:t>
            </a:r>
            <a:r>
              <a:rPr lang="cy-GB" sz="2400" dirty="0">
                <a:latin typeface="Arial" panose="020B0604020202020204" pitchFamily="34" charset="0"/>
                <a:cs typeface="Arial" panose="020B0604020202020204" pitchFamily="34" charset="0"/>
              </a:rPr>
              <a:t> yn methu darparu data cywir (plant CIY);</a:t>
            </a:r>
          </a:p>
          <a:p>
            <a:r>
              <a:rPr lang="cy-GB" sz="2400" dirty="0">
                <a:latin typeface="Arial" panose="020B0604020202020204" pitchFamily="34" charset="0"/>
                <a:cs typeface="Arial" panose="020B0604020202020204" pitchFamily="34" charset="0"/>
              </a:rPr>
              <a:t>Lefel ymwybyddiaeth a phrofiad o gefnogi plant CIY yn amrywio;</a:t>
            </a:r>
          </a:p>
          <a:p>
            <a:r>
              <a:rPr lang="cy-GB" sz="2400" dirty="0">
                <a:latin typeface="Arial" panose="020B0604020202020204" pitchFamily="34" charset="0"/>
                <a:cs typeface="Arial" panose="020B0604020202020204" pitchFamily="34" charset="0"/>
              </a:rPr>
              <a:t>Athrawon plant CIY lleiaf ymwybodol o'u hanghenion;</a:t>
            </a:r>
          </a:p>
          <a:p>
            <a:r>
              <a:rPr lang="cy-GB" sz="2400" dirty="0">
                <a:latin typeface="Arial" panose="020B0604020202020204" pitchFamily="34" charset="0"/>
                <a:cs typeface="Arial" panose="020B0604020202020204" pitchFamily="34" charset="0"/>
              </a:rPr>
              <a:t>Diffyg ymwybyddiaeth ac arfer safonol mewn ysgolion;</a:t>
            </a:r>
          </a:p>
          <a:p>
            <a:r>
              <a:rPr lang="cy-GB" sz="2400" b="1" dirty="0">
                <a:latin typeface="Arial" panose="020B0604020202020204" pitchFamily="34" charset="0"/>
                <a:cs typeface="Arial" panose="020B0604020202020204" pitchFamily="34" charset="0"/>
              </a:rPr>
              <a:t>Dim fframwaith asesu safonol penodol i CIY.</a:t>
            </a:r>
          </a:p>
        </p:txBody>
      </p:sp>
      <p:sp>
        <p:nvSpPr>
          <p:cNvPr id="4" name="Content Placeholder 3"/>
          <p:cNvSpPr>
            <a:spLocks noGrp="1"/>
          </p:cNvSpPr>
          <p:nvPr>
            <p:ph sz="half" idx="2"/>
          </p:nvPr>
        </p:nvSpPr>
        <p:spPr>
          <a:xfrm>
            <a:off x="6172199" y="1504336"/>
            <a:ext cx="5840361" cy="4672627"/>
          </a:xfrm>
        </p:spPr>
        <p:txBody>
          <a:bodyPr>
            <a:normAutofit/>
          </a:bodyPr>
          <a:lstStyle/>
          <a:p>
            <a:r>
              <a:rPr lang="en-GB" sz="2400" dirty="0">
                <a:solidFill>
                  <a:srgbClr val="0070C0"/>
                </a:solidFill>
                <a:latin typeface="Arial" panose="020B0604020202020204" pitchFamily="34" charset="0"/>
                <a:cs typeface="Arial" panose="020B0604020202020204" pitchFamily="34" charset="0"/>
              </a:rPr>
              <a:t>Majority of LAs unable to provide accurate data (WAL children);</a:t>
            </a:r>
          </a:p>
          <a:p>
            <a:r>
              <a:rPr lang="en-GB" sz="2400" dirty="0">
                <a:solidFill>
                  <a:srgbClr val="0070C0"/>
                </a:solidFill>
                <a:latin typeface="Arial" panose="020B0604020202020204" pitchFamily="34" charset="0"/>
                <a:cs typeface="Arial" panose="020B0604020202020204" pitchFamily="34" charset="0"/>
              </a:rPr>
              <a:t>Level of awareness and experience in supporting WAL children varied;</a:t>
            </a:r>
          </a:p>
          <a:p>
            <a:r>
              <a:rPr lang="en-GB" sz="2400" dirty="0">
                <a:solidFill>
                  <a:srgbClr val="0070C0"/>
                </a:solidFill>
                <a:latin typeface="Arial" panose="020B0604020202020204" pitchFamily="34" charset="0"/>
                <a:cs typeface="Arial" panose="020B0604020202020204" pitchFamily="34" charset="0"/>
              </a:rPr>
              <a:t>Teachers of WAL children least aware of their needs;</a:t>
            </a:r>
          </a:p>
          <a:p>
            <a:r>
              <a:rPr lang="en-GB" sz="2400" dirty="0">
                <a:solidFill>
                  <a:srgbClr val="0070C0"/>
                </a:solidFill>
                <a:latin typeface="Arial" panose="020B0604020202020204" pitchFamily="34" charset="0"/>
                <a:cs typeface="Arial" panose="020B0604020202020204" pitchFamily="34" charset="0"/>
              </a:rPr>
              <a:t>Lack of awareness and standard practice in schools;</a:t>
            </a:r>
          </a:p>
          <a:p>
            <a:r>
              <a:rPr lang="en-GB" sz="2400" b="1" dirty="0">
                <a:solidFill>
                  <a:srgbClr val="0070C0"/>
                </a:solidFill>
                <a:latin typeface="Arial" panose="020B0604020202020204" pitchFamily="34" charset="0"/>
                <a:cs typeface="Arial" panose="020B0604020202020204" pitchFamily="34" charset="0"/>
              </a:rPr>
              <a:t>No standard WAL-specific assessment framework.</a:t>
            </a:r>
          </a:p>
          <a:p>
            <a:pPr marL="0" indent="0" algn="r">
              <a:buNone/>
            </a:pPr>
            <a:r>
              <a:rPr lang="en-GB" sz="1800" dirty="0">
                <a:solidFill>
                  <a:srgbClr val="0070C0"/>
                </a:solidFill>
                <a:cs typeface="Arial" panose="020B0604020202020204" pitchFamily="34" charset="0"/>
              </a:rPr>
              <a:t>(Welsh Government, 2014)</a:t>
            </a:r>
            <a:endParaRPr lang="en-GB" sz="1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1665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38" y="365127"/>
            <a:ext cx="11168062" cy="1175349"/>
          </a:xfrm>
        </p:spPr>
        <p:txBody>
          <a:bodyPr>
            <a:normAutofit/>
          </a:bodyPr>
          <a:lstStyle/>
          <a:p>
            <a:pPr algn="ctr"/>
            <a:r>
              <a:rPr lang="en-GB" sz="4000" dirty="0" err="1">
                <a:latin typeface="Arial" panose="020B0604020202020204" pitchFamily="34" charset="0"/>
                <a:cs typeface="Arial" panose="020B0604020202020204" pitchFamily="34" charset="0"/>
              </a:rPr>
              <a:t>Fodd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bynnag</a:t>
            </a:r>
            <a:r>
              <a:rPr lang="en-GB" sz="4000" dirty="0">
                <a:latin typeface="Arial" panose="020B0604020202020204" pitchFamily="34" charset="0"/>
                <a:cs typeface="Arial" panose="020B0604020202020204" pitchFamily="34" charset="0"/>
              </a:rPr>
              <a:t>…</a:t>
            </a:r>
            <a:br>
              <a:rPr lang="en-GB" sz="2800" dirty="0">
                <a:latin typeface="Arial" panose="020B0604020202020204" pitchFamily="34" charset="0"/>
                <a:cs typeface="Arial" panose="020B0604020202020204" pitchFamily="34" charset="0"/>
              </a:rPr>
            </a:br>
            <a:endParaRPr lang="en-GB" sz="28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5738" y="1664043"/>
            <a:ext cx="11091862" cy="4512920"/>
          </a:xfrm>
        </p:spPr>
        <p:txBody>
          <a:bodyPr>
            <a:normAutofit/>
          </a:bodyPr>
          <a:lstStyle/>
          <a:p>
            <a:r>
              <a:rPr lang="cy-GB" dirty="0">
                <a:latin typeface="Arial" panose="020B0604020202020204" pitchFamily="34" charset="0"/>
                <a:cs typeface="Arial" panose="020B0604020202020204" pitchFamily="34" charset="0"/>
              </a:rPr>
              <a:t>Unigolion yn debygol o ddangos nodweddion mwy nag un ‘cam’ ar y tro;</a:t>
            </a:r>
          </a:p>
          <a:p>
            <a:r>
              <a:rPr lang="cy-GB" dirty="0">
                <a:latin typeface="Arial" panose="020B0604020202020204" pitchFamily="34" charset="0"/>
                <a:cs typeface="Arial" panose="020B0604020202020204" pitchFamily="34" charset="0"/>
              </a:rPr>
              <a:t>Efallai bydd gan ddysgwyr SIY/CIY </a:t>
            </a:r>
            <a:r>
              <a:rPr lang="cy-GB" b="1" dirty="0">
                <a:latin typeface="Arial" panose="020B0604020202020204" pitchFamily="34" charset="0"/>
                <a:cs typeface="Arial" panose="020B0604020202020204" pitchFamily="34" charset="0"/>
              </a:rPr>
              <a:t>wahanol fannau cychwyn </a:t>
            </a:r>
            <a:r>
              <a:rPr lang="cy-GB" dirty="0">
                <a:latin typeface="Arial" panose="020B0604020202020204" pitchFamily="34" charset="0"/>
                <a:cs typeface="Arial" panose="020B0604020202020204" pitchFamily="34" charset="0"/>
              </a:rPr>
              <a:t>a symud trwy'r camau ar wahanol gyfraddau;</a:t>
            </a:r>
          </a:p>
          <a:p>
            <a:r>
              <a:rPr lang="cy-GB" dirty="0">
                <a:latin typeface="Arial" panose="020B0604020202020204" pitchFamily="34" charset="0"/>
                <a:cs typeface="Arial" panose="020B0604020202020204" pitchFamily="34" charset="0"/>
              </a:rPr>
              <a:t>Nid yw cynnydd o reidrwydd yn </a:t>
            </a:r>
            <a:r>
              <a:rPr lang="cy-GB" b="1" dirty="0">
                <a:latin typeface="Arial" panose="020B0604020202020204" pitchFamily="34" charset="0"/>
                <a:cs typeface="Arial" panose="020B0604020202020204" pitchFamily="34" charset="0"/>
              </a:rPr>
              <a:t>llinol nac yn gyson;</a:t>
            </a:r>
          </a:p>
          <a:p>
            <a:r>
              <a:rPr lang="cy-GB" dirty="0">
                <a:latin typeface="Arial" panose="020B0604020202020204" pitchFamily="34" charset="0"/>
                <a:cs typeface="Arial" panose="020B0604020202020204" pitchFamily="34" charset="0"/>
              </a:rPr>
              <a:t>Yn gyffredinol, mae cyfraddau cynnydd </a:t>
            </a:r>
            <a:r>
              <a:rPr lang="cy-GB" b="1" dirty="0">
                <a:latin typeface="Arial" panose="020B0604020202020204" pitchFamily="34" charset="0"/>
                <a:cs typeface="Arial" panose="020B0604020202020204" pitchFamily="34" charset="0"/>
              </a:rPr>
              <a:t>yn gyflymach trwy gamau A </a:t>
            </a:r>
            <a:r>
              <a:rPr lang="cy-GB" b="1" dirty="0" err="1">
                <a:latin typeface="Arial" panose="020B0604020202020204" pitchFamily="34" charset="0"/>
                <a:cs typeface="Arial" panose="020B0604020202020204" pitchFamily="34" charset="0"/>
              </a:rPr>
              <a:t>a</a:t>
            </a:r>
            <a:r>
              <a:rPr lang="cy-GB" b="1" dirty="0">
                <a:latin typeface="Arial" panose="020B0604020202020204" pitchFamily="34" charset="0"/>
                <a:cs typeface="Arial" panose="020B0604020202020204" pitchFamily="34" charset="0"/>
              </a:rPr>
              <a:t> B </a:t>
            </a:r>
            <a:r>
              <a:rPr lang="cy-GB" dirty="0">
                <a:latin typeface="Arial" panose="020B0604020202020204" pitchFamily="34" charset="0"/>
                <a:cs typeface="Arial" panose="020B0604020202020204" pitchFamily="34" charset="0"/>
              </a:rPr>
              <a:t>ac yn arafu wedi hynny.</a:t>
            </a:r>
          </a:p>
        </p:txBody>
      </p:sp>
    </p:spTree>
    <p:extLst>
      <p:ext uri="{BB962C8B-B14F-4D97-AF65-F5344CB8AC3E}">
        <p14:creationId xmlns:p14="http://schemas.microsoft.com/office/powerpoint/2010/main" val="3123175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38" y="365127"/>
            <a:ext cx="11168062" cy="777873"/>
          </a:xfrm>
        </p:spPr>
        <p:txBody>
          <a:bodyPr>
            <a:normAutofit fontScale="90000"/>
          </a:bodyPr>
          <a:lstStyle/>
          <a:p>
            <a:pPr algn="ctr"/>
            <a:br>
              <a:rPr lang="en-GB" sz="28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However…</a:t>
            </a:r>
            <a:endParaRPr lang="en-GB" sz="28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85738" y="1762897"/>
            <a:ext cx="11772900" cy="4414066"/>
          </a:xfrm>
        </p:spPr>
        <p:txBody>
          <a:bodyPr>
            <a:normAutofit/>
          </a:bodyPr>
          <a:lstStyle/>
          <a:p>
            <a:r>
              <a:rPr lang="en-GB" dirty="0">
                <a:solidFill>
                  <a:srgbClr val="0070C0"/>
                </a:solidFill>
                <a:latin typeface="Arial" panose="020B0604020202020204" pitchFamily="34" charset="0"/>
                <a:cs typeface="Arial" panose="020B0604020202020204" pitchFamily="34" charset="0"/>
              </a:rPr>
              <a:t>Individuals are likely to show characteristics of more than one ‘stage’ at a time;</a:t>
            </a:r>
          </a:p>
          <a:p>
            <a:r>
              <a:rPr lang="en-GB" altLang="en-US" dirty="0">
                <a:solidFill>
                  <a:srgbClr val="0070C0"/>
                </a:solidFill>
                <a:latin typeface="Arial" panose="020B0604020202020204" pitchFamily="34" charset="0"/>
                <a:cs typeface="Arial" panose="020B0604020202020204" pitchFamily="34" charset="0"/>
              </a:rPr>
              <a:t>EAL/WAL learners may have </a:t>
            </a:r>
            <a:r>
              <a:rPr lang="en-GB" altLang="en-US" b="1" dirty="0">
                <a:solidFill>
                  <a:srgbClr val="0070C0"/>
                </a:solidFill>
                <a:latin typeface="Arial" panose="020B0604020202020204" pitchFamily="34" charset="0"/>
                <a:cs typeface="Arial" panose="020B0604020202020204" pitchFamily="34" charset="0"/>
              </a:rPr>
              <a:t>different starting points </a:t>
            </a:r>
            <a:r>
              <a:rPr lang="en-GB" altLang="en-US" dirty="0">
                <a:solidFill>
                  <a:srgbClr val="0070C0"/>
                </a:solidFill>
                <a:latin typeface="Arial" panose="020B0604020202020204" pitchFamily="34" charset="0"/>
                <a:cs typeface="Arial" panose="020B0604020202020204" pitchFamily="34" charset="0"/>
              </a:rPr>
              <a:t>and move through the stages at different rates;</a:t>
            </a:r>
          </a:p>
          <a:p>
            <a:r>
              <a:rPr lang="en-GB" altLang="en-US" dirty="0">
                <a:solidFill>
                  <a:srgbClr val="0070C0"/>
                </a:solidFill>
                <a:latin typeface="Arial" panose="020B0604020202020204" pitchFamily="34" charset="0"/>
                <a:cs typeface="Arial" panose="020B0604020202020204" pitchFamily="34" charset="0"/>
              </a:rPr>
              <a:t>Progress is not necessarily </a:t>
            </a:r>
            <a:r>
              <a:rPr lang="en-GB" altLang="en-US" b="1" dirty="0">
                <a:solidFill>
                  <a:srgbClr val="0070C0"/>
                </a:solidFill>
                <a:latin typeface="Arial" panose="020B0604020202020204" pitchFamily="34" charset="0"/>
                <a:cs typeface="Arial" panose="020B0604020202020204" pitchFamily="34" charset="0"/>
              </a:rPr>
              <a:t>linear or constant; </a:t>
            </a:r>
          </a:p>
          <a:p>
            <a:r>
              <a:rPr lang="en-GB" altLang="en-US" dirty="0">
                <a:solidFill>
                  <a:srgbClr val="0070C0"/>
                </a:solidFill>
                <a:latin typeface="Arial" panose="020B0604020202020204" pitchFamily="34" charset="0"/>
                <a:cs typeface="Arial" panose="020B0604020202020204" pitchFamily="34" charset="0"/>
              </a:rPr>
              <a:t>Progress rates are generally </a:t>
            </a:r>
            <a:r>
              <a:rPr lang="en-GB" altLang="en-US" b="1" dirty="0">
                <a:solidFill>
                  <a:srgbClr val="0070C0"/>
                </a:solidFill>
                <a:latin typeface="Arial" panose="020B0604020202020204" pitchFamily="34" charset="0"/>
                <a:cs typeface="Arial" panose="020B0604020202020204" pitchFamily="34" charset="0"/>
              </a:rPr>
              <a:t>quicker through stages A and B </a:t>
            </a:r>
            <a:r>
              <a:rPr lang="en-GB" altLang="en-US" dirty="0">
                <a:solidFill>
                  <a:srgbClr val="0070C0"/>
                </a:solidFill>
                <a:latin typeface="Arial" panose="020B0604020202020204" pitchFamily="34" charset="0"/>
                <a:cs typeface="Arial" panose="020B0604020202020204" pitchFamily="34" charset="0"/>
              </a:rPr>
              <a:t>and slow down thereafter.</a:t>
            </a:r>
          </a:p>
          <a:p>
            <a:endParaRPr lang="en-GB" altLang="en-US" b="1" dirty="0"/>
          </a:p>
          <a:p>
            <a:endParaRPr lang="en-GB" altLang="en-US" dirty="0"/>
          </a:p>
          <a:p>
            <a:endParaRPr lang="en-GB" dirty="0"/>
          </a:p>
          <a:p>
            <a:endParaRPr lang="en-GB" altLang="en-US" dirty="0"/>
          </a:p>
        </p:txBody>
      </p:sp>
    </p:spTree>
    <p:extLst>
      <p:ext uri="{BB962C8B-B14F-4D97-AF65-F5344CB8AC3E}">
        <p14:creationId xmlns:p14="http://schemas.microsoft.com/office/powerpoint/2010/main" val="4135530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88168" y="365127"/>
            <a:ext cx="11020425" cy="6271417"/>
          </a:xfrm>
        </p:spPr>
      </p:pic>
    </p:spTree>
    <p:extLst>
      <p:ext uri="{BB962C8B-B14F-4D97-AF65-F5344CB8AC3E}">
        <p14:creationId xmlns:p14="http://schemas.microsoft.com/office/powerpoint/2010/main" val="1782126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CCUHP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235744" y="1628802"/>
            <a:ext cx="5785644" cy="3960439"/>
          </a:xfrm>
        </p:spPr>
        <p:txBody>
          <a:bodyPr>
            <a:normAutofit lnSpcReduction="10000"/>
          </a:bodyPr>
          <a:lstStyle/>
          <a:p>
            <a:r>
              <a:rPr lang="cy-GB" i="1" dirty="0">
                <a:latin typeface="Arial" panose="020B0604020202020204" pitchFamily="34" charset="0"/>
                <a:cs typeface="Arial" panose="020B0604020202020204" pitchFamily="34" charset="0"/>
              </a:rPr>
              <a:t>Erthygl 7 </a:t>
            </a:r>
            <a:r>
              <a:rPr lang="cy-GB" dirty="0">
                <a:latin typeface="Arial" panose="020B0604020202020204" pitchFamily="34" charset="0"/>
                <a:cs typeface="Arial" panose="020B0604020202020204" pitchFamily="34" charset="0"/>
              </a:rPr>
              <a:t>– Mae gennych yr hawl I enw a chenedligrwydd;</a:t>
            </a:r>
          </a:p>
          <a:p>
            <a:r>
              <a:rPr lang="cy-GB" i="1" dirty="0">
                <a:latin typeface="Arial" panose="020B0604020202020204" pitchFamily="34" charset="0"/>
                <a:cs typeface="Arial" panose="020B0604020202020204" pitchFamily="34" charset="0"/>
              </a:rPr>
              <a:t>Erthygl 8 </a:t>
            </a:r>
            <a:r>
              <a:rPr lang="cy-GB" dirty="0">
                <a:latin typeface="Arial" panose="020B0604020202020204" pitchFamily="34" charset="0"/>
                <a:cs typeface="Arial" panose="020B0604020202020204" pitchFamily="34" charset="0"/>
              </a:rPr>
              <a:t>- Mae gennych yr hawl i hunaniaeth;</a:t>
            </a:r>
          </a:p>
          <a:p>
            <a:r>
              <a:rPr lang="cy-GB" i="1" dirty="0">
                <a:latin typeface="Arial" panose="020B0604020202020204" pitchFamily="34" charset="0"/>
                <a:cs typeface="Arial" panose="020B0604020202020204" pitchFamily="34" charset="0"/>
              </a:rPr>
              <a:t>Erthygl 30 </a:t>
            </a:r>
            <a:r>
              <a:rPr lang="cy-GB" dirty="0">
                <a:latin typeface="Arial" panose="020B0604020202020204" pitchFamily="34" charset="0"/>
                <a:cs typeface="Arial" panose="020B0604020202020204" pitchFamily="34" charset="0"/>
              </a:rPr>
              <a:t>- Os ydych yn aelod o grŵp ethnig lleiafrifol mae gennych yn hawl i fwynhau eich diwylliant eich hunan, arfer crefydd eich hunain a defnyddio iaith eich hunan.</a:t>
            </a:r>
          </a:p>
          <a:p>
            <a:endParaRPr lang="en-GB" dirty="0"/>
          </a:p>
        </p:txBody>
      </p:sp>
      <p:sp>
        <p:nvSpPr>
          <p:cNvPr id="6" name="Content Placeholder 5"/>
          <p:cNvSpPr>
            <a:spLocks noGrp="1"/>
          </p:cNvSpPr>
          <p:nvPr>
            <p:ph sz="quarter" idx="4"/>
          </p:nvPr>
        </p:nvSpPr>
        <p:spPr>
          <a:xfrm>
            <a:off x="5464969" y="1628801"/>
            <a:ext cx="6422231" cy="3960440"/>
          </a:xfrm>
        </p:spPr>
        <p:txBody>
          <a:bodyPr>
            <a:noAutofit/>
          </a:bodyPr>
          <a:lstStyle/>
          <a:p>
            <a:pPr lvl="1"/>
            <a:r>
              <a:rPr lang="en-GB" sz="2800" i="1" dirty="0">
                <a:solidFill>
                  <a:srgbClr val="0070C0"/>
                </a:solidFill>
                <a:latin typeface="Arial" panose="020B0604020202020204" pitchFamily="34" charset="0"/>
                <a:cs typeface="Arial" panose="020B0604020202020204" pitchFamily="34" charset="0"/>
              </a:rPr>
              <a:t>Article 7 </a:t>
            </a:r>
            <a:r>
              <a:rPr lang="en-GB" sz="2800" dirty="0">
                <a:solidFill>
                  <a:srgbClr val="0070C0"/>
                </a:solidFill>
                <a:latin typeface="Arial" panose="020B0604020202020204" pitchFamily="34" charset="0"/>
                <a:cs typeface="Arial" panose="020B0604020202020204" pitchFamily="34" charset="0"/>
              </a:rPr>
              <a:t>– You have the right to a name and a nationality;</a:t>
            </a:r>
          </a:p>
          <a:p>
            <a:pPr lvl="1"/>
            <a:r>
              <a:rPr lang="en-GB" sz="2800" i="1" dirty="0">
                <a:solidFill>
                  <a:srgbClr val="0070C0"/>
                </a:solidFill>
                <a:latin typeface="Arial" panose="020B0604020202020204" pitchFamily="34" charset="0"/>
                <a:cs typeface="Arial" panose="020B0604020202020204" pitchFamily="34" charset="0"/>
              </a:rPr>
              <a:t>Article 8 </a:t>
            </a:r>
            <a:r>
              <a:rPr lang="en-GB" sz="2800" dirty="0">
                <a:solidFill>
                  <a:srgbClr val="0070C0"/>
                </a:solidFill>
                <a:latin typeface="Arial" panose="020B0604020202020204" pitchFamily="34" charset="0"/>
                <a:cs typeface="Arial" panose="020B0604020202020204" pitchFamily="34" charset="0"/>
              </a:rPr>
              <a:t>– You have the right to an identity;</a:t>
            </a:r>
          </a:p>
          <a:p>
            <a:pPr lvl="1"/>
            <a:r>
              <a:rPr lang="en-GB" sz="2800" i="1" dirty="0">
                <a:solidFill>
                  <a:srgbClr val="0070C0"/>
                </a:solidFill>
                <a:latin typeface="Arial" panose="020B0604020202020204" pitchFamily="34" charset="0"/>
                <a:cs typeface="Arial" panose="020B0604020202020204" pitchFamily="34" charset="0"/>
              </a:rPr>
              <a:t>Article 30 </a:t>
            </a:r>
            <a:r>
              <a:rPr lang="en-GB" sz="2800" dirty="0">
                <a:solidFill>
                  <a:srgbClr val="0070C0"/>
                </a:solidFill>
                <a:latin typeface="Arial" panose="020B0604020202020204" pitchFamily="34" charset="0"/>
                <a:cs typeface="Arial" panose="020B0604020202020204" pitchFamily="34" charset="0"/>
              </a:rPr>
              <a:t>- If you come from a minority group you have the right to enjoy your own culture, practice your own religion and use your own language.</a:t>
            </a:r>
          </a:p>
        </p:txBody>
      </p:sp>
    </p:spTree>
    <p:extLst>
      <p:ext uri="{BB962C8B-B14F-4D97-AF65-F5344CB8AC3E}">
        <p14:creationId xmlns:p14="http://schemas.microsoft.com/office/powerpoint/2010/main" val="2988536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535361" y="238897"/>
            <a:ext cx="9734798" cy="1029861"/>
          </a:xfrm>
        </p:spPr>
        <p:txBody>
          <a:bodyPr>
            <a:noAutofit/>
          </a:bodyPr>
          <a:lstStyle/>
          <a:p>
            <a:pPr algn="ctr"/>
            <a:r>
              <a:rPr lang="en-GB" altLang="en-US" sz="4000" dirty="0" err="1">
                <a:latin typeface="Arial" panose="020B0604020202020204" pitchFamily="34" charset="0"/>
                <a:cs typeface="Arial" panose="020B0604020202020204" pitchFamily="34" charset="0"/>
              </a:rPr>
              <a:t>Tasg</a:t>
            </a:r>
            <a:r>
              <a:rPr lang="en-GB" altLang="en-US" sz="4000" dirty="0">
                <a:latin typeface="Arial" panose="020B0604020202020204" pitchFamily="34" charset="0"/>
                <a:cs typeface="Arial" panose="020B0604020202020204" pitchFamily="34" charset="0"/>
              </a:rPr>
              <a:t> </a:t>
            </a:r>
            <a:r>
              <a:rPr lang="cy-GB" altLang="en-US" sz="4000" dirty="0">
                <a:latin typeface="Arial" panose="020B0604020202020204" pitchFamily="34" charset="0"/>
                <a:cs typeface="Arial" panose="020B0604020202020204" pitchFamily="34" charset="0"/>
              </a:rPr>
              <a:t>Grŵp</a:t>
            </a:r>
            <a:r>
              <a:rPr lang="en-GB" altLang="en-US" sz="4000" dirty="0">
                <a:solidFill>
                  <a:srgbClr val="0070C0"/>
                </a:solidFill>
                <a:latin typeface="Arial" panose="020B0604020202020204" pitchFamily="34" charset="0"/>
                <a:cs typeface="Arial" panose="020B0604020202020204" pitchFamily="34" charset="0"/>
              </a:rPr>
              <a:t>               </a:t>
            </a:r>
            <a:br>
              <a:rPr lang="en-GB" altLang="en-US" sz="4000" dirty="0">
                <a:solidFill>
                  <a:srgbClr val="0070C0"/>
                </a:solidFill>
                <a:latin typeface="Arial" panose="020B0604020202020204" pitchFamily="34" charset="0"/>
                <a:cs typeface="Arial" panose="020B0604020202020204" pitchFamily="34" charset="0"/>
              </a:rPr>
            </a:br>
            <a:r>
              <a:rPr lang="en-GB" altLang="en-US" sz="4000" dirty="0">
                <a:solidFill>
                  <a:srgbClr val="0070C0"/>
                </a:solidFill>
                <a:latin typeface="Arial" panose="020B0604020202020204" pitchFamily="34" charset="0"/>
                <a:cs typeface="Arial" panose="020B0604020202020204" pitchFamily="34" charset="0"/>
              </a:rPr>
              <a:t>Group Task</a:t>
            </a:r>
          </a:p>
        </p:txBody>
      </p:sp>
      <p:sp>
        <p:nvSpPr>
          <p:cNvPr id="6147" name="Content Placeholder 2"/>
          <p:cNvSpPr>
            <a:spLocks noGrp="1"/>
          </p:cNvSpPr>
          <p:nvPr>
            <p:ph sz="half" idx="1"/>
          </p:nvPr>
        </p:nvSpPr>
        <p:spPr>
          <a:xfrm>
            <a:off x="300039" y="1400432"/>
            <a:ext cx="6024016" cy="4332824"/>
          </a:xfrm>
        </p:spPr>
        <p:txBody>
          <a:bodyPr>
            <a:noAutofit/>
          </a:bodyPr>
          <a:lstStyle/>
          <a:p>
            <a:pPr marL="0" indent="0">
              <a:buNone/>
            </a:pPr>
            <a:r>
              <a:rPr lang="cy-GB" sz="2400" dirty="0">
                <a:latin typeface="Arial" panose="020B0604020202020204" pitchFamily="34" charset="0"/>
                <a:cs typeface="Arial" panose="020B0604020202020204" pitchFamily="34" charset="0"/>
              </a:rPr>
              <a:t>Dychmygwch eich bod yn blentyn sydd newydd gyrraedd mewn gwlad newydd a neb yn siarad eich iaith</a:t>
            </a:r>
            <a:r>
              <a:rPr lang="cy-GB" sz="2400" dirty="0">
                <a:cs typeface="Arial" panose="020B0604020202020204" pitchFamily="34" charset="0"/>
              </a:rPr>
              <a:t>;</a:t>
            </a:r>
            <a:endParaRPr lang="cy-GB" sz="2400" dirty="0">
              <a:latin typeface="Arial" panose="020B0604020202020204" pitchFamily="34" charset="0"/>
              <a:cs typeface="Arial" panose="020B0604020202020204" pitchFamily="34" charset="0"/>
            </a:endParaRPr>
          </a:p>
          <a:p>
            <a:pPr marL="0" indent="0">
              <a:buNone/>
            </a:pPr>
            <a:r>
              <a:rPr lang="cy-GB" sz="2400" dirty="0">
                <a:latin typeface="Arial" panose="020B0604020202020204" pitchFamily="34" charset="0"/>
                <a:cs typeface="Arial" panose="020B0604020202020204" pitchFamily="34" charset="0"/>
              </a:rPr>
              <a:t>Rhaid i chi fynychu’r ysgol leol a mynd mewn i ddosbarth llawn o blant ac arweinydd yn siarad iaith nid ydych yn deall</a:t>
            </a:r>
            <a:r>
              <a:rPr lang="cy-GB" sz="2400" dirty="0">
                <a:cs typeface="Arial" panose="020B0604020202020204" pitchFamily="34" charset="0"/>
              </a:rPr>
              <a:t>;</a:t>
            </a:r>
            <a:endParaRPr lang="cy-GB" sz="2400" dirty="0">
              <a:latin typeface="Arial" panose="020B0604020202020204" pitchFamily="34" charset="0"/>
              <a:cs typeface="Arial" panose="020B0604020202020204" pitchFamily="34" charset="0"/>
            </a:endParaRPr>
          </a:p>
          <a:p>
            <a:pPr marL="0" indent="0">
              <a:buNone/>
            </a:pPr>
            <a:r>
              <a:rPr lang="cy-GB" sz="2400" dirty="0">
                <a:latin typeface="Arial" panose="020B0604020202020204" pitchFamily="34" charset="0"/>
                <a:cs typeface="Arial" panose="020B0604020202020204" pitchFamily="34" charset="0"/>
              </a:rPr>
              <a:t>Rydych yn cael tasg i’w gwblhau</a:t>
            </a:r>
            <a:r>
              <a:rPr lang="cy-GB" sz="2400" dirty="0">
                <a:cs typeface="Arial" panose="020B0604020202020204" pitchFamily="34" charset="0"/>
              </a:rPr>
              <a:t>;</a:t>
            </a:r>
            <a:endParaRPr lang="cy-GB" sz="2400" dirty="0">
              <a:latin typeface="Arial" panose="020B0604020202020204" pitchFamily="34" charset="0"/>
              <a:cs typeface="Arial" panose="020B0604020202020204" pitchFamily="34" charset="0"/>
            </a:endParaRPr>
          </a:p>
          <a:p>
            <a:pPr marL="0" indent="0">
              <a:buNone/>
            </a:pPr>
            <a:r>
              <a:rPr lang="cy-GB" sz="2400" dirty="0">
                <a:latin typeface="Arial" panose="020B0604020202020204" pitchFamily="34" charset="0"/>
                <a:cs typeface="Arial" panose="020B0604020202020204" pitchFamily="34" charset="0"/>
              </a:rPr>
              <a:t>Nid ydych yn medru gofyn am help ac ni fyddai neb yn medru eich deall petaech yn gofyn.</a:t>
            </a:r>
          </a:p>
          <a:p>
            <a:pPr marL="0" indent="0">
              <a:buNone/>
            </a:pPr>
            <a:endParaRPr lang="en-GB" sz="1800" dirty="0">
              <a:latin typeface="Arial" panose="020B0604020202020204" pitchFamily="34" charset="0"/>
            </a:endParaRPr>
          </a:p>
          <a:p>
            <a:pPr marL="0" indent="0">
              <a:buNone/>
            </a:pPr>
            <a:endParaRPr lang="en-GB" sz="1400" dirty="0">
              <a:latin typeface="Arial" panose="020B0604020202020204" pitchFamily="34" charset="0"/>
            </a:endParaRPr>
          </a:p>
        </p:txBody>
      </p:sp>
      <p:sp>
        <p:nvSpPr>
          <p:cNvPr id="6148" name="Content Placeholder 3"/>
          <p:cNvSpPr>
            <a:spLocks noGrp="1"/>
          </p:cNvSpPr>
          <p:nvPr>
            <p:ph sz="half" idx="2"/>
          </p:nvPr>
        </p:nvSpPr>
        <p:spPr>
          <a:xfrm>
            <a:off x="6312023" y="1400432"/>
            <a:ext cx="5660901" cy="4188810"/>
          </a:xfrm>
        </p:spPr>
        <p:txBody>
          <a:bodyPr>
            <a:normAutofit/>
          </a:bodyPr>
          <a:lstStyle/>
          <a:p>
            <a:pPr marL="0" indent="0">
              <a:buNone/>
            </a:pPr>
            <a:r>
              <a:rPr lang="en-GB" sz="2400" dirty="0">
                <a:solidFill>
                  <a:srgbClr val="0070C0"/>
                </a:solidFill>
                <a:latin typeface="Arial" panose="020B0604020202020204" pitchFamily="34" charset="0"/>
                <a:cs typeface="Arial" panose="020B0604020202020204" pitchFamily="34" charset="0"/>
              </a:rPr>
              <a:t>Imagine you are a child and have just arrived in a new country and no one speaks your language;</a:t>
            </a:r>
          </a:p>
          <a:p>
            <a:pPr marL="0" indent="0">
              <a:buNone/>
            </a:pPr>
            <a:r>
              <a:rPr lang="en-GB" sz="2400" dirty="0">
                <a:solidFill>
                  <a:srgbClr val="0070C0"/>
                </a:solidFill>
                <a:latin typeface="Arial" panose="020B0604020202020204" pitchFamily="34" charset="0"/>
                <a:cs typeface="Arial" panose="020B0604020202020204" pitchFamily="34" charset="0"/>
              </a:rPr>
              <a:t>You have to attend the local school and enter a classroom full of children and a leader speaking a language you don’t understand; </a:t>
            </a:r>
          </a:p>
          <a:p>
            <a:pPr marL="0" indent="0">
              <a:buNone/>
            </a:pPr>
            <a:r>
              <a:rPr lang="en-GB" sz="2400" dirty="0">
                <a:solidFill>
                  <a:srgbClr val="0070C0"/>
                </a:solidFill>
                <a:latin typeface="Arial" panose="020B0604020202020204" pitchFamily="34" charset="0"/>
                <a:cs typeface="Arial" panose="020B0604020202020204" pitchFamily="34" charset="0"/>
              </a:rPr>
              <a:t>You are given a task to complete</a:t>
            </a:r>
            <a:r>
              <a:rPr lang="en-GB" sz="2400" dirty="0">
                <a:solidFill>
                  <a:srgbClr val="0070C0"/>
                </a:solidFill>
                <a:cs typeface="Arial" panose="020B0604020202020204" pitchFamily="34" charset="0"/>
              </a:rPr>
              <a:t>;</a:t>
            </a:r>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dirty="0">
                <a:solidFill>
                  <a:srgbClr val="0070C0"/>
                </a:solidFill>
                <a:latin typeface="Arial" panose="020B0604020202020204" pitchFamily="34" charset="0"/>
                <a:cs typeface="Arial" panose="020B0604020202020204" pitchFamily="34" charset="0"/>
              </a:rPr>
              <a:t>You can’t ask for help, and if you could you wouldn’t be understood.</a:t>
            </a:r>
          </a:p>
          <a:p>
            <a:pPr marL="0" indent="0">
              <a:buNone/>
            </a:pPr>
            <a:endParaRPr lang="en-GB" sz="18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50468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9049" y="569343"/>
            <a:ext cx="11637578" cy="5607620"/>
          </a:xfrm>
        </p:spPr>
        <p:txBody>
          <a:bodyPr>
            <a:normAutofit/>
          </a:bodyPr>
          <a:lstStyle/>
          <a:p>
            <a:pPr marL="0" indent="0" algn="ctr">
              <a:buNone/>
            </a:pPr>
            <a:r>
              <a:rPr lang="zh-TW" altLang="en-US" sz="4000" dirty="0"/>
              <a:t>閱讀以下段落並回答以下問題：</a:t>
            </a:r>
          </a:p>
          <a:p>
            <a:endParaRPr lang="zh-TW" altLang="en-US" dirty="0"/>
          </a:p>
          <a:p>
            <a:pPr marL="0" indent="0">
              <a:buNone/>
            </a:pPr>
            <a:r>
              <a:rPr lang="zh-TW" altLang="en-US" dirty="0"/>
              <a:t>有一天，金發姑娘正走在森林裡。她看到一所房子，敲了敲門。她進去了沒有人在那裡。金發姑娘在桌上看見了三個碗。她餓了。 ‘這粥太熱了！這粥太冷了！這粥是正確的！’戈迪洛克斯吃了所有的粥。金發姑娘現在很累。 ‘這把椅子太大了！這把椅子太大了！這把椅子是對的！’但是椅子壞了！金發姑娘很累。她上樓了。 ‘這張床太硬了！這床太軟了！這床正好！’很快，熊們回家了。</a:t>
            </a:r>
          </a:p>
          <a:p>
            <a:pPr marL="0" indent="0">
              <a:buNone/>
            </a:pPr>
            <a:r>
              <a:rPr lang="en-US" altLang="zh-TW" dirty="0"/>
              <a:t>1.</a:t>
            </a:r>
            <a:r>
              <a:rPr lang="zh-TW" altLang="en-US" dirty="0"/>
              <a:t>金發姑娘走到哪裡了？</a:t>
            </a:r>
          </a:p>
          <a:p>
            <a:pPr marL="0" indent="0">
              <a:buNone/>
            </a:pPr>
            <a:r>
              <a:rPr lang="en-US" altLang="zh-TW" dirty="0"/>
              <a:t>2.</a:t>
            </a:r>
            <a:r>
              <a:rPr lang="zh-TW" altLang="en-US" dirty="0"/>
              <a:t>那兒有幾隻熊？</a:t>
            </a:r>
          </a:p>
          <a:p>
            <a:pPr marL="0" indent="0">
              <a:buNone/>
            </a:pPr>
            <a:r>
              <a:rPr lang="en-US" altLang="zh-TW" dirty="0"/>
              <a:t>3.</a:t>
            </a:r>
            <a:r>
              <a:rPr lang="zh-TW" altLang="en-US" dirty="0"/>
              <a:t>椅子怎麼了？</a:t>
            </a:r>
            <a:endParaRPr lang="en-GB" dirty="0"/>
          </a:p>
        </p:txBody>
      </p:sp>
    </p:spTree>
    <p:extLst>
      <p:ext uri="{BB962C8B-B14F-4D97-AF65-F5344CB8AC3E}">
        <p14:creationId xmlns:p14="http://schemas.microsoft.com/office/powerpoint/2010/main" val="3864914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14338" y="435769"/>
            <a:ext cx="9734798" cy="964663"/>
          </a:xfrm>
        </p:spPr>
        <p:txBody>
          <a:bodyPr>
            <a:noAutofit/>
          </a:bodyPr>
          <a:lstStyle/>
          <a:p>
            <a:pPr algn="ctr"/>
            <a:r>
              <a:rPr lang="en-GB" altLang="en-US" sz="4000" dirty="0" err="1">
                <a:latin typeface="Arial" panose="020B0604020202020204" pitchFamily="34" charset="0"/>
                <a:cs typeface="Arial" panose="020B0604020202020204" pitchFamily="34" charset="0"/>
              </a:rPr>
              <a:t>Tasg</a:t>
            </a:r>
            <a:r>
              <a:rPr lang="en-GB" altLang="en-US" sz="4000" dirty="0">
                <a:latin typeface="Arial" panose="020B0604020202020204" pitchFamily="34" charset="0"/>
                <a:cs typeface="Arial" panose="020B0604020202020204" pitchFamily="34" charset="0"/>
              </a:rPr>
              <a:t> </a:t>
            </a:r>
            <a:r>
              <a:rPr lang="cy-GB" altLang="en-US" sz="4000" dirty="0">
                <a:latin typeface="Arial" panose="020B0604020202020204" pitchFamily="34" charset="0"/>
                <a:cs typeface="Arial" panose="020B0604020202020204" pitchFamily="34" charset="0"/>
              </a:rPr>
              <a:t>Grŵp</a:t>
            </a:r>
            <a:r>
              <a:rPr lang="en-GB" altLang="en-US" sz="4000" dirty="0">
                <a:latin typeface="Arial" panose="020B0604020202020204" pitchFamily="34" charset="0"/>
                <a:cs typeface="Arial" panose="020B0604020202020204" pitchFamily="34" charset="0"/>
              </a:rPr>
              <a:t>               </a:t>
            </a:r>
            <a:br>
              <a:rPr lang="en-GB" altLang="en-US" sz="4000" dirty="0">
                <a:latin typeface="Arial" panose="020B0604020202020204" pitchFamily="34" charset="0"/>
                <a:cs typeface="Arial" panose="020B0604020202020204" pitchFamily="34" charset="0"/>
              </a:rPr>
            </a:br>
            <a:r>
              <a:rPr lang="en-GB" altLang="en-US" sz="4000" dirty="0">
                <a:solidFill>
                  <a:srgbClr val="0070C0"/>
                </a:solidFill>
                <a:latin typeface="Arial" panose="020B0604020202020204" pitchFamily="34" charset="0"/>
                <a:cs typeface="Arial" panose="020B0604020202020204" pitchFamily="34" charset="0"/>
              </a:rPr>
              <a:t>Group Task</a:t>
            </a:r>
          </a:p>
        </p:txBody>
      </p:sp>
      <p:sp>
        <p:nvSpPr>
          <p:cNvPr id="6147" name="Content Placeholder 2"/>
          <p:cNvSpPr>
            <a:spLocks noGrp="1"/>
          </p:cNvSpPr>
          <p:nvPr>
            <p:ph sz="half" idx="1"/>
          </p:nvPr>
        </p:nvSpPr>
        <p:spPr>
          <a:xfrm>
            <a:off x="300039" y="1565188"/>
            <a:ext cx="6024016" cy="4168067"/>
          </a:xfrm>
        </p:spPr>
        <p:txBody>
          <a:bodyPr>
            <a:noAutofit/>
          </a:bodyPr>
          <a:lstStyle/>
          <a:p>
            <a:pPr marL="0" indent="0">
              <a:buNone/>
            </a:pPr>
            <a:endParaRPr lang="en-GB" sz="1800" dirty="0">
              <a:latin typeface="Arial" panose="020B0604020202020204" pitchFamily="34" charset="0"/>
            </a:endParaRPr>
          </a:p>
          <a:p>
            <a:r>
              <a:rPr lang="cy-GB" dirty="0">
                <a:latin typeface="Arial" panose="020B0604020202020204" pitchFamily="34" charset="0"/>
                <a:cs typeface="Arial" panose="020B0604020202020204" pitchFamily="34" charset="0"/>
              </a:rPr>
              <a:t>Sut fyddai chi’n teimlo?</a:t>
            </a:r>
          </a:p>
          <a:p>
            <a:r>
              <a:rPr lang="cy-GB" dirty="0">
                <a:latin typeface="Arial" panose="020B0604020202020204" pitchFamily="34" charset="0"/>
                <a:cs typeface="Arial" panose="020B0604020202020204" pitchFamily="34" charset="0"/>
              </a:rPr>
              <a:t>Beth sy’n digwydd i’ch hyder a’ch hunan-fri?</a:t>
            </a:r>
          </a:p>
          <a:p>
            <a:r>
              <a:rPr lang="cy-GB" dirty="0">
                <a:latin typeface="Arial" panose="020B0604020202020204" pitchFamily="34" charset="0"/>
                <a:cs typeface="Arial" panose="020B0604020202020204" pitchFamily="34" charset="0"/>
              </a:rPr>
              <a:t>Beth am eich hawliau?</a:t>
            </a:r>
          </a:p>
          <a:p>
            <a:r>
              <a:rPr lang="cy-GB" dirty="0">
                <a:latin typeface="Arial" panose="020B0604020202020204" pitchFamily="34" charset="0"/>
                <a:cs typeface="Arial" panose="020B0604020202020204" pitchFamily="34" charset="0"/>
              </a:rPr>
              <a:t>Sut fyddai hyn yn effeithio ar eich bywyd yma?</a:t>
            </a:r>
          </a:p>
          <a:p>
            <a:r>
              <a:rPr lang="cy-GB" dirty="0">
                <a:latin typeface="Arial" panose="020B0604020202020204" pitchFamily="34" charset="0"/>
                <a:cs typeface="Arial" panose="020B0604020202020204" pitchFamily="34" charset="0"/>
              </a:rPr>
              <a:t>Sut fyddai hyn yn cael effaith ar eich datblygiad?</a:t>
            </a:r>
          </a:p>
          <a:p>
            <a:endParaRPr lang="en-GB" sz="1400" dirty="0">
              <a:latin typeface="Arial" panose="020B0604020202020204" pitchFamily="34" charset="0"/>
            </a:endParaRPr>
          </a:p>
        </p:txBody>
      </p:sp>
      <p:sp>
        <p:nvSpPr>
          <p:cNvPr id="6148" name="Content Placeholder 3"/>
          <p:cNvSpPr>
            <a:spLocks noGrp="1"/>
          </p:cNvSpPr>
          <p:nvPr>
            <p:ph sz="half" idx="2"/>
          </p:nvPr>
        </p:nvSpPr>
        <p:spPr>
          <a:xfrm>
            <a:off x="6312023" y="1499286"/>
            <a:ext cx="5660901" cy="4089956"/>
          </a:xfrm>
        </p:spPr>
        <p:txBody>
          <a:bodyPr>
            <a:normAutofit/>
          </a:bodyPr>
          <a:lstStyle/>
          <a:p>
            <a:pPr marL="0" indent="0">
              <a:buNone/>
            </a:pPr>
            <a:endParaRPr lang="en-GB" sz="1800" dirty="0">
              <a:solidFill>
                <a:srgbClr val="002060"/>
              </a:solidFill>
              <a:latin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would you feel?</a:t>
            </a:r>
          </a:p>
          <a:p>
            <a:r>
              <a:rPr lang="en-GB" dirty="0">
                <a:solidFill>
                  <a:srgbClr val="0070C0"/>
                </a:solidFill>
                <a:latin typeface="Arial" panose="020B0604020202020204" pitchFamily="34" charset="0"/>
                <a:cs typeface="Arial" panose="020B0604020202020204" pitchFamily="34" charset="0"/>
              </a:rPr>
              <a:t>What is happening to your confidence and self esteem?</a:t>
            </a:r>
          </a:p>
          <a:p>
            <a:r>
              <a:rPr lang="en-GB" dirty="0">
                <a:solidFill>
                  <a:srgbClr val="0070C0"/>
                </a:solidFill>
                <a:latin typeface="Arial" panose="020B0604020202020204" pitchFamily="34" charset="0"/>
                <a:cs typeface="Arial" panose="020B0604020202020204" pitchFamily="34" charset="0"/>
              </a:rPr>
              <a:t>What about your rights?</a:t>
            </a:r>
          </a:p>
          <a:p>
            <a:r>
              <a:rPr lang="en-GB" dirty="0">
                <a:solidFill>
                  <a:srgbClr val="0070C0"/>
                </a:solidFill>
                <a:latin typeface="Arial" panose="020B0604020202020204" pitchFamily="34" charset="0"/>
                <a:cs typeface="Arial" panose="020B0604020202020204" pitchFamily="34" charset="0"/>
              </a:rPr>
              <a:t>How would this affect your life here?</a:t>
            </a:r>
          </a:p>
          <a:p>
            <a:r>
              <a:rPr lang="en-GB" dirty="0">
                <a:solidFill>
                  <a:srgbClr val="0070C0"/>
                </a:solidFill>
                <a:latin typeface="Arial" panose="020B0604020202020204" pitchFamily="34" charset="0"/>
                <a:cs typeface="Arial" panose="020B0604020202020204" pitchFamily="34" charset="0"/>
              </a:rPr>
              <a:t>How would this impact on your development?</a:t>
            </a:r>
          </a:p>
        </p:txBody>
      </p:sp>
    </p:spTree>
    <p:extLst>
      <p:ext uri="{BB962C8B-B14F-4D97-AF65-F5344CB8AC3E}">
        <p14:creationId xmlns:p14="http://schemas.microsoft.com/office/powerpoint/2010/main" val="2994690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8594" y="365128"/>
            <a:ext cx="11175206" cy="685004"/>
          </a:xfrm>
        </p:spPr>
        <p:txBody>
          <a:bodyPr>
            <a:noAutofit/>
          </a:bodyPr>
          <a:lstStyle/>
          <a:p>
            <a:r>
              <a:rPr lang="cy-GB" sz="3600" dirty="0">
                <a:latin typeface="Arial" panose="020B0604020202020204" pitchFamily="34" charset="0"/>
                <a:cs typeface="Arial" panose="020B0604020202020204" pitchFamily="34" charset="0"/>
              </a:rPr>
              <a:t>Sut ydym yn caffael iaith?</a:t>
            </a:r>
            <a:br>
              <a:rPr lang="cy-GB" sz="3600" dirty="0">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How do we acquire language?</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78594" y="1350169"/>
            <a:ext cx="5841206" cy="4207669"/>
          </a:xfrm>
        </p:spPr>
        <p:txBody>
          <a:bodyPr>
            <a:normAutofit fontScale="92500" lnSpcReduction="10000"/>
          </a:bodyPr>
          <a:lstStyle/>
          <a:p>
            <a:r>
              <a:rPr lang="cy-GB" dirty="0" err="1">
                <a:latin typeface="Arial" panose="020B0604020202020204" pitchFamily="34" charset="0"/>
                <a:cs typeface="Arial" panose="020B0604020202020204" pitchFamily="34" charset="0"/>
              </a:rPr>
              <a:t>Noam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Chomsky</a:t>
            </a:r>
            <a:r>
              <a:rPr lang="cy-GB" dirty="0">
                <a:latin typeface="Arial" panose="020B0604020202020204" pitchFamily="34" charset="0"/>
                <a:cs typeface="Arial" panose="020B0604020202020204" pitchFamily="34" charset="0"/>
              </a:rPr>
              <a:t>; </a:t>
            </a:r>
          </a:p>
          <a:p>
            <a:r>
              <a:rPr lang="cy-GB" dirty="0">
                <a:latin typeface="Arial" panose="020B0604020202020204" pitchFamily="34" charset="0"/>
                <a:cs typeface="Arial" panose="020B0604020202020204" pitchFamily="34" charset="0"/>
              </a:rPr>
              <a:t>Sgiliau cynhenid ac ysfa;</a:t>
            </a:r>
          </a:p>
          <a:p>
            <a:r>
              <a:rPr lang="cy-GB" dirty="0">
                <a:latin typeface="Arial" panose="020B0604020202020204" pitchFamily="34" charset="0"/>
                <a:cs typeface="Arial" panose="020B0604020202020204" pitchFamily="34" charset="0"/>
              </a:rPr>
              <a:t>Dull Cynhenid;</a:t>
            </a:r>
          </a:p>
          <a:p>
            <a:r>
              <a:rPr lang="cy-GB" dirty="0">
                <a:latin typeface="Arial" panose="020B0604020202020204" pitchFamily="34" charset="0"/>
                <a:cs typeface="Arial" panose="020B0604020202020204" pitchFamily="34" charset="0"/>
              </a:rPr>
              <a:t>Dyfais Caffael Iaith (DCI).</a:t>
            </a:r>
          </a:p>
          <a:p>
            <a:pPr marL="0" indent="0">
              <a:buNone/>
            </a:pPr>
            <a:endParaRPr lang="cy-GB" dirty="0">
              <a:latin typeface="Arial" panose="020B0604020202020204" pitchFamily="34" charset="0"/>
              <a:cs typeface="Arial" panose="020B0604020202020204" pitchFamily="34" charset="0"/>
            </a:endParaRPr>
          </a:p>
          <a:p>
            <a:r>
              <a:rPr lang="en-US" altLang="en-US" dirty="0">
                <a:solidFill>
                  <a:srgbClr val="0070C0"/>
                </a:solidFill>
                <a:latin typeface="Arial" panose="020B0604020202020204" pitchFamily="34" charset="0"/>
                <a:cs typeface="Arial" panose="020B0604020202020204" pitchFamily="34" charset="0"/>
              </a:rPr>
              <a:t>Noam Chomsky;</a:t>
            </a:r>
          </a:p>
          <a:p>
            <a:r>
              <a:rPr lang="en-US" altLang="en-US" dirty="0">
                <a:solidFill>
                  <a:srgbClr val="0070C0"/>
                </a:solidFill>
                <a:latin typeface="Arial" panose="020B0604020202020204" pitchFamily="34" charset="0"/>
                <a:cs typeface="Arial" panose="020B0604020202020204" pitchFamily="34" charset="0"/>
              </a:rPr>
              <a:t>Innate skill and drive;</a:t>
            </a:r>
          </a:p>
          <a:p>
            <a:r>
              <a:rPr lang="en-US" altLang="en-US" dirty="0">
                <a:solidFill>
                  <a:srgbClr val="0070C0"/>
                </a:solidFill>
                <a:latin typeface="Arial" panose="020B0604020202020204" pitchFamily="34" charset="0"/>
                <a:cs typeface="Arial" panose="020B0604020202020204" pitchFamily="34" charset="0"/>
              </a:rPr>
              <a:t>Nativist Approach;</a:t>
            </a:r>
          </a:p>
          <a:p>
            <a:r>
              <a:rPr lang="en-US" altLang="en-US" dirty="0">
                <a:solidFill>
                  <a:srgbClr val="0070C0"/>
                </a:solidFill>
                <a:latin typeface="Arial" panose="020B0604020202020204" pitchFamily="34" charset="0"/>
                <a:cs typeface="Arial" panose="020B0604020202020204" pitchFamily="34" charset="0"/>
              </a:rPr>
              <a:t>Language Acquisition Device (LAD).</a:t>
            </a:r>
          </a:p>
          <a:p>
            <a:pPr marL="0" indent="0">
              <a:buNone/>
            </a:pPr>
            <a:endParaRPr lang="en-US" altLang="en-US" dirty="0">
              <a:solidFill>
                <a:srgbClr val="002060"/>
              </a:solidFill>
              <a:latin typeface="Arial" panose="020B0604020202020204" pitchFamily="34" charset="0"/>
            </a:endParaRPr>
          </a:p>
          <a:p>
            <a:endParaRPr lang="cy-GB" altLang="en-US" dirty="0">
              <a:latin typeface="Arial" panose="020B0604020202020204" pitchFamily="34" charset="0"/>
            </a:endParaRPr>
          </a:p>
        </p:txBody>
      </p:sp>
      <p:pic>
        <p:nvPicPr>
          <p:cNvPr id="3" name="Content Placeholder 2"/>
          <p:cNvPicPr>
            <a:picLocks noGrp="1" noChangeAspect="1"/>
          </p:cNvPicPr>
          <p:nvPr>
            <p:ph sz="half" idx="2"/>
          </p:nvPr>
        </p:nvPicPr>
        <p:blipFill>
          <a:blip r:embed="rId3"/>
          <a:stretch>
            <a:fillRect/>
          </a:stretch>
        </p:blipFill>
        <p:spPr>
          <a:xfrm>
            <a:off x="6540434" y="1350168"/>
            <a:ext cx="4813365" cy="3921919"/>
          </a:xfrm>
          <a:prstGeom prst="rect">
            <a:avLst/>
          </a:prstGeom>
        </p:spPr>
      </p:pic>
    </p:spTree>
    <p:extLst>
      <p:ext uri="{BB962C8B-B14F-4D97-AF65-F5344CB8AC3E}">
        <p14:creationId xmlns:p14="http://schemas.microsoft.com/office/powerpoint/2010/main" val="796144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Clip </a:t>
            </a:r>
            <a:r>
              <a:rPr lang="en-GB" sz="4000" dirty="0" err="1">
                <a:latin typeface="Arial" panose="020B0604020202020204" pitchFamily="34" charset="0"/>
                <a:cs typeface="Arial" panose="020B0604020202020204" pitchFamily="34" charset="0"/>
              </a:rPr>
              <a:t>fideo</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Video clip</a:t>
            </a:r>
          </a:p>
        </p:txBody>
      </p:sp>
      <p:sp>
        <p:nvSpPr>
          <p:cNvPr id="6" name="Content Placeholder 5"/>
          <p:cNvSpPr>
            <a:spLocks noGrp="1"/>
          </p:cNvSpPr>
          <p:nvPr>
            <p:ph idx="1"/>
          </p:nvPr>
        </p:nvSpPr>
        <p:spPr>
          <a:xfrm>
            <a:off x="537882" y="2218765"/>
            <a:ext cx="3891244" cy="3298468"/>
          </a:xfrm>
        </p:spPr>
        <p:txBody>
          <a:bodyPr/>
          <a:lstStyle/>
          <a:p>
            <a:pPr marL="0" indent="0">
              <a:buNone/>
            </a:pPr>
            <a:r>
              <a:rPr lang="en-GB" dirty="0">
                <a:latin typeface="Arial" panose="020B0604020202020204" pitchFamily="34" charset="0"/>
                <a:cs typeface="Arial" panose="020B0604020202020204" pitchFamily="34" charset="0"/>
              </a:rPr>
              <a:t>BBC Radio 4 (2015) </a:t>
            </a:r>
            <a:r>
              <a:rPr lang="en-GB" i="1" dirty="0">
                <a:latin typeface="Arial" panose="020B0604020202020204" pitchFamily="34" charset="0"/>
                <a:cs typeface="Arial" panose="020B0604020202020204" pitchFamily="34" charset="0"/>
              </a:rPr>
              <a:t>Noam Chomsky on Language Acquisition, </a:t>
            </a:r>
            <a:r>
              <a:rPr lang="en-GB" dirty="0">
                <a:latin typeface="Arial" panose="020B0604020202020204" pitchFamily="34" charset="0"/>
                <a:cs typeface="Arial" panose="020B0604020202020204" pitchFamily="34" charset="0"/>
                <a:hlinkClick r:id="rId4"/>
              </a:rPr>
              <a:t>https://www.youtube.com/watch?app=desktop&amp;v=7Cgpfw4z8cw</a:t>
            </a:r>
            <a:r>
              <a:rPr lang="en-GB" dirty="0">
                <a:latin typeface="Arial" panose="020B0604020202020204" pitchFamily="34" charset="0"/>
                <a:cs typeface="Arial" panose="020B0604020202020204" pitchFamily="34" charset="0"/>
              </a:rPr>
              <a:t> [Accessed: February 28 2021].</a:t>
            </a:r>
          </a:p>
        </p:txBody>
      </p:sp>
      <p:pic>
        <p:nvPicPr>
          <p:cNvPr id="2" name="7Cgpfw4z8cw"/>
          <p:cNvPicPr>
            <a:picLocks noRot="1" noChangeAspect="1"/>
          </p:cNvPicPr>
          <p:nvPr>
            <a:videoFile r:link="rId1"/>
          </p:nvPr>
        </p:nvPicPr>
        <p:blipFill>
          <a:blip r:embed="rId5"/>
          <a:stretch>
            <a:fillRect/>
          </a:stretch>
        </p:blipFill>
        <p:spPr>
          <a:xfrm>
            <a:off x="4953000" y="442913"/>
            <a:ext cx="6855619" cy="4814887"/>
          </a:xfrm>
          <a:prstGeom prst="rect">
            <a:avLst/>
          </a:prstGeom>
        </p:spPr>
      </p:pic>
    </p:spTree>
    <p:extLst>
      <p:ext uri="{BB962C8B-B14F-4D97-AF65-F5344CB8AC3E}">
        <p14:creationId xmlns:p14="http://schemas.microsoft.com/office/powerpoint/2010/main" val="1504274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4298" y="311339"/>
            <a:ext cx="11146631" cy="835023"/>
          </a:xfrm>
        </p:spPr>
        <p:txBody>
          <a:bodyPr>
            <a:normAutofit/>
          </a:bodyPr>
          <a:lstStyle/>
          <a:p>
            <a:r>
              <a:rPr lang="en-US" sz="4000" dirty="0">
                <a:solidFill>
                  <a:srgbClr val="0070C0"/>
                </a:solidFill>
                <a:latin typeface="Arial" panose="020B0604020202020204" pitchFamily="34" charset="0"/>
                <a:cs typeface="Arial" panose="020B0604020202020204" pitchFamily="34" charset="0"/>
              </a:rPr>
              <a:t>Lev Vygotsky</a:t>
            </a:r>
          </a:p>
        </p:txBody>
      </p:sp>
      <p:sp>
        <p:nvSpPr>
          <p:cNvPr id="5" name="Content Placeholder 4"/>
          <p:cNvSpPr>
            <a:spLocks noGrp="1"/>
          </p:cNvSpPr>
          <p:nvPr>
            <p:ph sz="half" idx="1"/>
          </p:nvPr>
        </p:nvSpPr>
        <p:spPr>
          <a:xfrm>
            <a:off x="300038" y="1278731"/>
            <a:ext cx="5719762" cy="4536282"/>
          </a:xfrm>
        </p:spPr>
        <p:txBody>
          <a:bodyPr>
            <a:normAutofit fontScale="92500" lnSpcReduction="20000"/>
          </a:bodyPr>
          <a:lstStyle/>
          <a:p>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gymdeithasol-ddiwylliannol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Gwybodus</a:t>
            </a:r>
            <a:r>
              <a:rPr lang="en-GB" dirty="0">
                <a:latin typeface="Arial" panose="020B0604020202020204" pitchFamily="34" charset="0"/>
                <a:cs typeface="Arial" panose="020B0604020202020204" pitchFamily="34" charset="0"/>
              </a:rPr>
              <a:t> (PMG);</a:t>
            </a:r>
          </a:p>
          <a:p>
            <a:r>
              <a:rPr lang="en-GB" dirty="0" err="1">
                <a:latin typeface="Arial" panose="020B0604020202020204" pitchFamily="34" charset="0"/>
                <a:cs typeface="Arial" panose="020B0604020202020204" pitchFamily="34" charset="0"/>
              </a:rPr>
              <a:t>Parth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Procsimol</a:t>
            </a:r>
            <a:r>
              <a:rPr lang="en-GB" dirty="0">
                <a:latin typeface="Arial" panose="020B0604020202020204" pitchFamily="34" charset="0"/>
                <a:cs typeface="Arial" panose="020B0604020202020204" pitchFamily="34" charset="0"/>
              </a:rPr>
              <a:t> (PDP);</a:t>
            </a:r>
          </a:p>
          <a:p>
            <a:r>
              <a:rPr lang="en-GB" dirty="0">
                <a:latin typeface="Arial" panose="020B0604020202020204" pitchFamily="34" charset="0"/>
                <a:cs typeface="Arial" panose="020B0604020202020204" pitchFamily="34" charset="0"/>
              </a:rPr>
              <a:t>Offer </a:t>
            </a:r>
            <a:r>
              <a:rPr lang="en-GB" dirty="0" err="1">
                <a:latin typeface="Arial" panose="020B0604020202020204" pitchFamily="34" charset="0"/>
                <a:cs typeface="Arial" panose="020B0604020202020204" pitchFamily="34" charset="0"/>
              </a:rPr>
              <a:t>diwylliannol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Sociocultural theory;</a:t>
            </a:r>
          </a:p>
          <a:p>
            <a:r>
              <a:rPr lang="en-GB" dirty="0">
                <a:solidFill>
                  <a:srgbClr val="0070C0"/>
                </a:solidFill>
                <a:latin typeface="Arial" panose="020B0604020202020204" pitchFamily="34" charset="0"/>
                <a:cs typeface="Arial" panose="020B0604020202020204" pitchFamily="34" charset="0"/>
              </a:rPr>
              <a:t>More Knowledgeable Other (MKO);</a:t>
            </a:r>
          </a:p>
          <a:p>
            <a:r>
              <a:rPr lang="en-GB" dirty="0">
                <a:solidFill>
                  <a:srgbClr val="0070C0"/>
                </a:solidFill>
                <a:latin typeface="Arial" panose="020B0604020202020204" pitchFamily="34" charset="0"/>
                <a:cs typeface="Arial" panose="020B0604020202020204" pitchFamily="34" charset="0"/>
              </a:rPr>
              <a:t>Zone of Proximal Development (ZPD);</a:t>
            </a:r>
          </a:p>
          <a:p>
            <a:r>
              <a:rPr lang="en-GB" dirty="0">
                <a:solidFill>
                  <a:srgbClr val="0070C0"/>
                </a:solidFill>
                <a:latin typeface="Arial" panose="020B0604020202020204" pitchFamily="34" charset="0"/>
                <a:cs typeface="Arial" panose="020B0604020202020204" pitchFamily="34" charset="0"/>
              </a:rPr>
              <a:t>Cultural tools.</a:t>
            </a:r>
          </a:p>
          <a:p>
            <a:endParaRPr lang="en-GB" dirty="0">
              <a:latin typeface="Arial" panose="020B0604020202020204" pitchFamily="34" charset="0"/>
            </a:endParaRPr>
          </a:p>
        </p:txBody>
      </p:sp>
      <p:pic>
        <p:nvPicPr>
          <p:cNvPr id="4" name="Content Placeholder 3"/>
          <p:cNvPicPr>
            <a:picLocks noGrp="1" noChangeAspect="1"/>
          </p:cNvPicPr>
          <p:nvPr>
            <p:ph sz="half" idx="2"/>
          </p:nvPr>
        </p:nvPicPr>
        <p:blipFill>
          <a:blip r:embed="rId3"/>
          <a:stretch>
            <a:fillRect/>
          </a:stretch>
        </p:blipFill>
        <p:spPr>
          <a:xfrm>
            <a:off x="6572251" y="985838"/>
            <a:ext cx="5014912" cy="4307681"/>
          </a:xfrm>
          <a:prstGeom prst="rect">
            <a:avLst/>
          </a:prstGeom>
        </p:spPr>
      </p:pic>
    </p:spTree>
    <p:extLst>
      <p:ext uri="{BB962C8B-B14F-4D97-AF65-F5344CB8AC3E}">
        <p14:creationId xmlns:p14="http://schemas.microsoft.com/office/powerpoint/2010/main" val="1089663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328613" y="350044"/>
            <a:ext cx="11458575" cy="5378450"/>
          </a:xfrm>
          <a:prstGeom prst="rect">
            <a:avLst/>
          </a:prstGeom>
        </p:spPr>
      </p:pic>
    </p:spTree>
    <p:extLst>
      <p:ext uri="{BB962C8B-B14F-4D97-AF65-F5344CB8AC3E}">
        <p14:creationId xmlns:p14="http://schemas.microsoft.com/office/powerpoint/2010/main" val="3734516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Iaith fel Arf Diwylliannol</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Language as a Cultural Tool</a:t>
            </a:r>
          </a:p>
        </p:txBody>
      </p:sp>
      <p:sp>
        <p:nvSpPr>
          <p:cNvPr id="7" name="Content Placeholder 6"/>
          <p:cNvSpPr>
            <a:spLocks noGrp="1"/>
          </p:cNvSpPr>
          <p:nvPr>
            <p:ph sz="half" idx="1"/>
          </p:nvPr>
        </p:nvSpPr>
        <p:spPr/>
        <p:txBody>
          <a:bodyPr/>
          <a:lstStyle/>
          <a:p>
            <a:r>
              <a:rPr lang="cy-GB" dirty="0">
                <a:latin typeface="Arial" panose="020B0604020202020204" pitchFamily="34" charset="0"/>
                <a:cs typeface="Arial" panose="020B0604020202020204" pitchFamily="34" charset="0"/>
              </a:rPr>
              <a:t>Hwiangerddi;</a:t>
            </a:r>
          </a:p>
          <a:p>
            <a:r>
              <a:rPr lang="cy-GB" dirty="0">
                <a:latin typeface="Arial" panose="020B0604020202020204" pitchFamily="34" charset="0"/>
                <a:cs typeface="Arial" panose="020B0604020202020204" pitchFamily="34" charset="0"/>
              </a:rPr>
              <a:t>Storïau tylwyth teg/chwedlau;</a:t>
            </a:r>
          </a:p>
          <a:p>
            <a:r>
              <a:rPr lang="cy-GB" dirty="0">
                <a:latin typeface="Arial" panose="020B0604020202020204" pitchFamily="34" charset="0"/>
                <a:cs typeface="Arial" panose="020B0604020202020204" pitchFamily="34" charset="0"/>
              </a:rPr>
              <a:t>Cerddoriaeth;</a:t>
            </a:r>
          </a:p>
          <a:p>
            <a:r>
              <a:rPr lang="cy-GB" dirty="0">
                <a:latin typeface="Arial" panose="020B0604020202020204" pitchFamily="34" charset="0"/>
                <a:cs typeface="Arial" panose="020B0604020202020204" pitchFamily="34" charset="0"/>
              </a:rPr>
              <a:t>Celf.</a:t>
            </a:r>
          </a:p>
          <a:p>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Pam fod rhain yn bwysig?</a:t>
            </a:r>
          </a:p>
          <a:p>
            <a:pPr marL="0" indent="0">
              <a:buNone/>
            </a:pPr>
            <a:r>
              <a:rPr lang="en-GB" dirty="0"/>
              <a:t>	</a:t>
            </a:r>
          </a:p>
        </p:txBody>
      </p:sp>
      <p:sp>
        <p:nvSpPr>
          <p:cNvPr id="2" name="Content Placeholder 1"/>
          <p:cNvSpPr>
            <a:spLocks noGrp="1"/>
          </p:cNvSpPr>
          <p:nvPr>
            <p:ph sz="half" idx="2"/>
          </p:nvPr>
        </p:nvSpPr>
        <p:spPr>
          <a:xfrm>
            <a:off x="6172199" y="1825625"/>
            <a:ext cx="5793581" cy="4351338"/>
          </a:xfrm>
        </p:spPr>
        <p:txBody>
          <a:bodyPr/>
          <a:lstStyle/>
          <a:p>
            <a:r>
              <a:rPr lang="en-GB" dirty="0">
                <a:solidFill>
                  <a:srgbClr val="0070C0"/>
                </a:solidFill>
                <a:latin typeface="Arial" panose="020B0604020202020204" pitchFamily="34" charset="0"/>
                <a:cs typeface="Arial" panose="020B0604020202020204" pitchFamily="34" charset="0"/>
              </a:rPr>
              <a:t>Nursery rhymes;</a:t>
            </a:r>
          </a:p>
          <a:p>
            <a:r>
              <a:rPr lang="en-GB" dirty="0">
                <a:solidFill>
                  <a:srgbClr val="0070C0"/>
                </a:solidFill>
                <a:latin typeface="Arial" panose="020B0604020202020204" pitchFamily="34" charset="0"/>
                <a:cs typeface="Arial" panose="020B0604020202020204" pitchFamily="34" charset="0"/>
              </a:rPr>
              <a:t>Fairy stories/myths;</a:t>
            </a:r>
          </a:p>
          <a:p>
            <a:r>
              <a:rPr lang="en-GB" dirty="0">
                <a:solidFill>
                  <a:srgbClr val="0070C0"/>
                </a:solidFill>
                <a:latin typeface="Arial" panose="020B0604020202020204" pitchFamily="34" charset="0"/>
                <a:cs typeface="Arial" panose="020B0604020202020204" pitchFamily="34" charset="0"/>
              </a:rPr>
              <a:t>Music;</a:t>
            </a:r>
          </a:p>
          <a:p>
            <a:r>
              <a:rPr lang="en-GB" dirty="0">
                <a:solidFill>
                  <a:srgbClr val="0070C0"/>
                </a:solidFill>
                <a:latin typeface="Arial" panose="020B0604020202020204" pitchFamily="34" charset="0"/>
                <a:cs typeface="Arial" panose="020B0604020202020204" pitchFamily="34" charset="0"/>
              </a:rPr>
              <a:t>Art.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Why are these important?</a:t>
            </a:r>
          </a:p>
        </p:txBody>
      </p:sp>
    </p:spTree>
    <p:extLst>
      <p:ext uri="{BB962C8B-B14F-4D97-AF65-F5344CB8AC3E}">
        <p14:creationId xmlns:p14="http://schemas.microsoft.com/office/powerpoint/2010/main" val="65482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214313" y="365128"/>
            <a:ext cx="11139487" cy="706436"/>
          </a:xfrm>
        </p:spPr>
        <p:txBody>
          <a:bodyPr>
            <a:noAutofit/>
          </a:bodyPr>
          <a:lstStyle/>
          <a:p>
            <a:pPr algn="ctr"/>
            <a:r>
              <a:rPr lang="en-GB" altLang="en-US" sz="4000" dirty="0" err="1">
                <a:latin typeface="Arial" panose="020B0604020202020204" pitchFamily="34" charset="0"/>
                <a:cs typeface="Arial" panose="020B0604020202020204" pitchFamily="34" charset="0"/>
              </a:rPr>
              <a:t>Ieithoedd</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Llythrennedd</a:t>
            </a:r>
            <a:r>
              <a:rPr lang="en-GB" altLang="en-US" sz="4000" dirty="0">
                <a:latin typeface="Arial" panose="020B0604020202020204" pitchFamily="34" charset="0"/>
                <a:cs typeface="Arial" panose="020B0604020202020204" pitchFamily="34" charset="0"/>
              </a:rPr>
              <a:t> a </a:t>
            </a:r>
            <a:r>
              <a:rPr lang="en-GB" altLang="en-US" sz="4000" dirty="0" err="1">
                <a:latin typeface="Arial" panose="020B0604020202020204" pitchFamily="34" charset="0"/>
                <a:cs typeface="Arial" panose="020B0604020202020204" pitchFamily="34" charset="0"/>
              </a:rPr>
              <a:t>Chyfathrebu</a:t>
            </a:r>
            <a:br>
              <a:rPr lang="en-GB" altLang="en-US" sz="4000" dirty="0">
                <a:solidFill>
                  <a:srgbClr val="002060"/>
                </a:solidFill>
                <a:latin typeface="Arial" panose="020B0604020202020204" pitchFamily="34" charset="0"/>
                <a:cs typeface="Arial" panose="020B0604020202020204" pitchFamily="34" charset="0"/>
              </a:rPr>
            </a:br>
            <a:r>
              <a:rPr lang="en-GB" altLang="en-US" sz="4000" dirty="0">
                <a:solidFill>
                  <a:srgbClr val="0070C0"/>
                </a:solidFill>
                <a:latin typeface="Arial" panose="020B0604020202020204" pitchFamily="34" charset="0"/>
                <a:cs typeface="Arial" panose="020B0604020202020204" pitchFamily="34" charset="0"/>
              </a:rPr>
              <a:t>Languages, Literacy and Communication</a:t>
            </a:r>
          </a:p>
        </p:txBody>
      </p:sp>
      <p:sp>
        <p:nvSpPr>
          <p:cNvPr id="6147" name="Content Placeholder 2"/>
          <p:cNvSpPr>
            <a:spLocks noGrp="1"/>
          </p:cNvSpPr>
          <p:nvPr>
            <p:ph sz="half" idx="1"/>
          </p:nvPr>
        </p:nvSpPr>
        <p:spPr>
          <a:xfrm>
            <a:off x="1" y="1528764"/>
            <a:ext cx="6172200" cy="3891734"/>
          </a:xfrm>
        </p:spPr>
        <p:txBody>
          <a:bodyPr>
            <a:noAutofit/>
          </a:bodyPr>
          <a:lstStyle/>
          <a:p>
            <a:r>
              <a:rPr lang="cy-GB" altLang="en-US" sz="2500" dirty="0">
                <a:cs typeface="Arial" panose="020B0604020202020204" pitchFamily="34" charset="0"/>
              </a:rPr>
              <a:t>Lleoliadau</a:t>
            </a:r>
            <a:r>
              <a:rPr lang="cy-GB" altLang="en-US" sz="2500" dirty="0">
                <a:latin typeface="Arial" panose="020B0604020202020204" pitchFamily="34" charset="0"/>
                <a:cs typeface="Arial" panose="020B0604020202020204" pitchFamily="34" charset="0"/>
              </a:rPr>
              <a:t>/ysgolion i gynllunio i sicrhau bod pob dysgwr yn gwneud cynnydd mewn ieithoedd Cymraeg, Saesneg a rhyngwladol;</a:t>
            </a:r>
          </a:p>
          <a:p>
            <a:r>
              <a:rPr lang="cy-GB" altLang="en-US" sz="2500" dirty="0">
                <a:cs typeface="Arial" panose="020B0604020202020204" pitchFamily="34" charset="0"/>
              </a:rPr>
              <a:t>Lleoliadau</a:t>
            </a:r>
            <a:r>
              <a:rPr lang="cy-GB" altLang="en-US" sz="2500" dirty="0">
                <a:latin typeface="Arial" panose="020B0604020202020204" pitchFamily="34" charset="0"/>
                <a:cs typeface="Arial" panose="020B0604020202020204" pitchFamily="34" charset="0"/>
              </a:rPr>
              <a:t>/ysgolion i ystyried y disgrifiadau o ddysgu Cymraeg sydd fwyaf addas i'w dysgwyr;</a:t>
            </a:r>
          </a:p>
          <a:p>
            <a:r>
              <a:rPr lang="cy-GB" altLang="en-US" sz="2500" dirty="0">
                <a:latin typeface="Arial" panose="020B0604020202020204" pitchFamily="34" charset="0"/>
                <a:cs typeface="Arial" panose="020B0604020202020204" pitchFamily="34" charset="0"/>
              </a:rPr>
              <a:t>Dylai lleoliadau/ysgolion annog dysgwyr i ddefnyddio'u sgiliau amlieithog a dylai dysgwyr gydnabod gwerth gallu defnyddio ieithoedd gwahanol.</a:t>
            </a:r>
          </a:p>
        </p:txBody>
      </p:sp>
      <p:sp>
        <p:nvSpPr>
          <p:cNvPr id="2" name="Content Placeholder 1"/>
          <p:cNvSpPr>
            <a:spLocks noGrp="1"/>
          </p:cNvSpPr>
          <p:nvPr>
            <p:ph sz="half" idx="2"/>
          </p:nvPr>
        </p:nvSpPr>
        <p:spPr>
          <a:xfrm>
            <a:off x="6172200" y="1335881"/>
            <a:ext cx="5920946" cy="5328530"/>
          </a:xfrm>
        </p:spPr>
        <p:txBody>
          <a:bodyPr>
            <a:normAutofit/>
          </a:bodyPr>
          <a:lstStyle/>
          <a:p>
            <a:r>
              <a:rPr lang="en-GB" altLang="en-US" sz="2600" dirty="0">
                <a:solidFill>
                  <a:srgbClr val="0070C0"/>
                </a:solidFill>
                <a:latin typeface="Arial" panose="020B0604020202020204" pitchFamily="34" charset="0"/>
                <a:cs typeface="Arial" panose="020B0604020202020204" pitchFamily="34" charset="0"/>
              </a:rPr>
              <a:t>Settings/schools to plan to ensure all learners make progress in Welsh, English and international languages;</a:t>
            </a:r>
          </a:p>
          <a:p>
            <a:r>
              <a:rPr lang="en-GB" sz="2600" b="0" i="0" dirty="0">
                <a:solidFill>
                  <a:srgbClr val="0070C0"/>
                </a:solidFill>
                <a:effectLst/>
                <a:latin typeface="Arial" panose="020B0604020202020204" pitchFamily="34" charset="0"/>
              </a:rPr>
              <a:t>Settings/schools to consider the descriptions of learning for Welsh most suited to their learners;</a:t>
            </a:r>
          </a:p>
          <a:p>
            <a:r>
              <a:rPr lang="en-GB" altLang="en-US" sz="2600" dirty="0">
                <a:solidFill>
                  <a:srgbClr val="0070C0"/>
                </a:solidFill>
                <a:latin typeface="Arial" panose="020B0604020202020204" pitchFamily="34" charset="0"/>
                <a:cs typeface="Arial" panose="020B0604020202020204" pitchFamily="34" charset="0"/>
              </a:rPr>
              <a:t>Settings/schools to encourage learners to use their plurilingual skills and learners should recognise the value of being able to use different languages.</a:t>
            </a:r>
          </a:p>
          <a:p>
            <a:endParaRPr lang="en-GB" dirty="0"/>
          </a:p>
        </p:txBody>
      </p:sp>
    </p:spTree>
    <p:extLst>
      <p:ext uri="{BB962C8B-B14F-4D97-AF65-F5344CB8AC3E}">
        <p14:creationId xmlns:p14="http://schemas.microsoft.com/office/powerpoint/2010/main" val="720792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7"/>
            <a:ext cx="10515600" cy="720723"/>
          </a:xfrm>
        </p:spPr>
        <p:txBody>
          <a:bodyPr>
            <a:noAutofit/>
          </a:bodyPr>
          <a:lstStyle/>
          <a:p>
            <a:pPr algn="ctr"/>
            <a:r>
              <a:rPr lang="en-GB" sz="4000" dirty="0">
                <a:latin typeface="Arial" panose="020B0604020202020204" pitchFamily="34" charset="0"/>
                <a:cs typeface="Arial" panose="020B0604020202020204" pitchFamily="34" charset="0"/>
              </a:rPr>
              <a:t>Clip </a:t>
            </a:r>
            <a:r>
              <a:rPr lang="en-GB" sz="4000" dirty="0" err="1">
                <a:latin typeface="Arial" panose="020B0604020202020204" pitchFamily="34" charset="0"/>
                <a:cs typeface="Arial" panose="020B0604020202020204" pitchFamily="34" charset="0"/>
              </a:rPr>
              <a:t>fideo</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Video clip</a:t>
            </a:r>
          </a:p>
        </p:txBody>
      </p:sp>
      <p:pic>
        <p:nvPicPr>
          <p:cNvPr id="2" name="M-k_PkxClPI"/>
          <p:cNvPicPr>
            <a:picLocks noRot="1" noChangeAspect="1"/>
          </p:cNvPicPr>
          <p:nvPr>
            <a:videoFile r:link="rId1"/>
          </p:nvPr>
        </p:nvPicPr>
        <p:blipFill>
          <a:blip r:embed="rId4"/>
          <a:stretch>
            <a:fillRect/>
          </a:stretch>
        </p:blipFill>
        <p:spPr>
          <a:xfrm>
            <a:off x="1250576" y="1543032"/>
            <a:ext cx="9708777" cy="5050649"/>
          </a:xfrm>
          <a:prstGeom prst="rect">
            <a:avLst/>
          </a:prstGeom>
        </p:spPr>
      </p:pic>
    </p:spTree>
    <p:extLst>
      <p:ext uri="{BB962C8B-B14F-4D97-AF65-F5344CB8AC3E}">
        <p14:creationId xmlns:p14="http://schemas.microsoft.com/office/powerpoint/2010/main" val="648067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494" y="260648"/>
            <a:ext cx="9915674" cy="1143000"/>
          </a:xfrm>
        </p:spPr>
        <p:txBody>
          <a:bodyPr>
            <a:normAutofit fontScale="90000"/>
          </a:bodyPr>
          <a:lstStyle/>
          <a:p>
            <a:br>
              <a:rPr lang="en-GB" dirty="0"/>
            </a:br>
            <a:r>
              <a:rPr lang="en-GB" dirty="0">
                <a:latin typeface="Arial" panose="020B0604020202020204" pitchFamily="34" charset="0"/>
                <a:cs typeface="Arial" panose="020B0604020202020204" pitchFamily="34" charset="0"/>
              </a:rPr>
              <a:t>Jerome Bruner</a:t>
            </a:r>
            <a:br>
              <a:rPr lang="en-GB" dirty="0"/>
            </a:br>
            <a:endParaRPr lang="en-GB" dirty="0"/>
          </a:p>
        </p:txBody>
      </p:sp>
      <p:sp>
        <p:nvSpPr>
          <p:cNvPr id="3" name="Content Placeholder 2"/>
          <p:cNvSpPr>
            <a:spLocks noGrp="1"/>
          </p:cNvSpPr>
          <p:nvPr>
            <p:ph sz="half" idx="1"/>
          </p:nvPr>
        </p:nvSpPr>
        <p:spPr>
          <a:xfrm>
            <a:off x="242887" y="1550194"/>
            <a:ext cx="6199101" cy="4107656"/>
          </a:xfrm>
        </p:spPr>
        <p:txBody>
          <a:bodyPr>
            <a:normAutofit lnSpcReduction="10000"/>
          </a:bodyPr>
          <a:lstStyle/>
          <a:p>
            <a:r>
              <a:rPr lang="cy-GB" dirty="0" err="1">
                <a:latin typeface="Arial" panose="020B0604020202020204" pitchFamily="34" charset="0"/>
                <a:cs typeface="Arial" panose="020B0604020202020204" pitchFamily="34" charset="0"/>
              </a:rPr>
              <a:t>Sgaffaldio</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Adeiladu ar wybodaeth presennol;</a:t>
            </a:r>
          </a:p>
          <a:p>
            <a:r>
              <a:rPr lang="cy-GB" dirty="0">
                <a:latin typeface="Arial" panose="020B0604020202020204" pitchFamily="34" charset="0"/>
                <a:cs typeface="Arial" panose="020B0604020202020204" pitchFamily="34" charset="0"/>
              </a:rPr>
              <a:t>Ymgorffori syniadau newydd i mewn i’r rhai presennol.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Scaffolding;</a:t>
            </a:r>
          </a:p>
          <a:p>
            <a:r>
              <a:rPr lang="en-GB" dirty="0">
                <a:solidFill>
                  <a:srgbClr val="0070C0"/>
                </a:solidFill>
                <a:latin typeface="Arial" panose="020B0604020202020204" pitchFamily="34" charset="0"/>
                <a:cs typeface="Arial" panose="020B0604020202020204" pitchFamily="34" charset="0"/>
              </a:rPr>
              <a:t>Building on existing knowledge;</a:t>
            </a:r>
          </a:p>
          <a:p>
            <a:r>
              <a:rPr lang="en-GB" dirty="0">
                <a:solidFill>
                  <a:srgbClr val="0070C0"/>
                </a:solidFill>
                <a:latin typeface="Arial" panose="020B0604020202020204" pitchFamily="34" charset="0"/>
                <a:cs typeface="Arial" panose="020B0604020202020204" pitchFamily="34" charset="0"/>
              </a:rPr>
              <a:t>Incorporating new ideas into existing ones.</a:t>
            </a:r>
          </a:p>
        </p:txBody>
      </p:sp>
      <p:pic>
        <p:nvPicPr>
          <p:cNvPr id="5" name="Content Placeholder 4"/>
          <p:cNvPicPr>
            <a:picLocks noGrp="1" noChangeAspect="1"/>
          </p:cNvPicPr>
          <p:nvPr>
            <p:ph sz="half" idx="2"/>
          </p:nvPr>
        </p:nvPicPr>
        <p:blipFill>
          <a:blip r:embed="rId3"/>
          <a:stretch>
            <a:fillRect/>
          </a:stretch>
        </p:blipFill>
        <p:spPr>
          <a:xfrm>
            <a:off x="6622256" y="1328738"/>
            <a:ext cx="4471987" cy="3936206"/>
          </a:xfrm>
          <a:prstGeom prst="rect">
            <a:avLst/>
          </a:prstGeom>
        </p:spPr>
      </p:pic>
    </p:spTree>
    <p:extLst>
      <p:ext uri="{BB962C8B-B14F-4D97-AF65-F5344CB8AC3E}">
        <p14:creationId xmlns:p14="http://schemas.microsoft.com/office/powerpoint/2010/main" val="2568784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282" y="365127"/>
            <a:ext cx="11513624" cy="670717"/>
          </a:xfrm>
        </p:spPr>
        <p:txBody>
          <a:bodyPr>
            <a:noAutofit/>
          </a:bodyPr>
          <a:lstStyle/>
          <a:p>
            <a:pPr algn="ctr"/>
            <a:r>
              <a:rPr lang="en-GB" sz="4000" i="1" dirty="0">
                <a:latin typeface="Arial" panose="020B0604020202020204" pitchFamily="34" charset="0"/>
                <a:cs typeface="Arial" panose="020B0604020202020204" pitchFamily="34" charset="0"/>
              </a:rPr>
              <a:t>LASS</a:t>
            </a:r>
            <a:r>
              <a:rPr lang="en-GB" sz="4000" dirty="0">
                <a:latin typeface="Arial" panose="020B0604020202020204" pitchFamily="34" charset="0"/>
                <a:cs typeface="Arial" panose="020B0604020202020204" pitchFamily="34" charset="0"/>
              </a:rPr>
              <a:t> – System Cymorth </a:t>
            </a:r>
            <a:r>
              <a:rPr lang="en-GB" sz="4000" dirty="0" err="1">
                <a:latin typeface="Arial" panose="020B0604020202020204" pitchFamily="34" charset="0"/>
                <a:cs typeface="Arial" panose="020B0604020202020204" pitchFamily="34" charset="0"/>
              </a:rPr>
              <a:t>Caffael</a:t>
            </a:r>
            <a:r>
              <a:rPr lang="en-GB" sz="4000" dirty="0">
                <a:latin typeface="Arial" panose="020B0604020202020204" pitchFamily="34" charset="0"/>
                <a:cs typeface="Arial" panose="020B0604020202020204" pitchFamily="34" charset="0"/>
              </a:rPr>
              <a:t> 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LASS - Language Acquisition Support System</a:t>
            </a:r>
          </a:p>
        </p:txBody>
      </p:sp>
      <p:sp>
        <p:nvSpPr>
          <p:cNvPr id="3" name="Content Placeholder 2"/>
          <p:cNvSpPr>
            <a:spLocks noGrp="1"/>
          </p:cNvSpPr>
          <p:nvPr>
            <p:ph sz="half" idx="1"/>
          </p:nvPr>
        </p:nvSpPr>
        <p:spPr>
          <a:xfrm>
            <a:off x="214313" y="1581665"/>
            <a:ext cx="5805487" cy="4595298"/>
          </a:xfrm>
        </p:spPr>
        <p:txBody>
          <a:bodyPr/>
          <a:lstStyle/>
          <a:p>
            <a:r>
              <a:rPr lang="cy-GB" dirty="0">
                <a:latin typeface="Arial" panose="020B0604020202020204" pitchFamily="34" charset="0"/>
                <a:cs typeface="Arial" panose="020B0604020202020204" pitchFamily="34" charset="0"/>
              </a:rPr>
              <a:t>Cefnogi’r DCI;</a:t>
            </a:r>
          </a:p>
          <a:p>
            <a:r>
              <a:rPr lang="cy-GB" dirty="0">
                <a:latin typeface="Arial" panose="020B0604020202020204" pitchFamily="34" charset="0"/>
                <a:cs typeface="Arial" panose="020B0604020202020204" pitchFamily="34" charset="0"/>
              </a:rPr>
              <a:t>Plant yn rhyngweithio ag oedolion;</a:t>
            </a:r>
          </a:p>
          <a:p>
            <a:r>
              <a:rPr lang="cy-GB" dirty="0">
                <a:latin typeface="Arial" panose="020B0604020202020204" pitchFamily="34" charset="0"/>
                <a:cs typeface="Arial" panose="020B0604020202020204" pitchFamily="34" charset="0"/>
              </a:rPr>
              <a:t>Cyfleoedd cyson i gaffael iaith y cartref (mamiaith);</a:t>
            </a:r>
          </a:p>
          <a:p>
            <a:r>
              <a:rPr lang="cy-GB" dirty="0">
                <a:latin typeface="Arial" panose="020B0604020202020204" pitchFamily="34" charset="0"/>
                <a:cs typeface="Arial" panose="020B0604020202020204" pitchFamily="34" charset="0"/>
              </a:rPr>
              <a:t>Oedolion yn darparu amgylchedd dysgu – </a:t>
            </a:r>
            <a:r>
              <a:rPr lang="cy-GB" dirty="0" err="1">
                <a:latin typeface="Arial" panose="020B0604020202020204" pitchFamily="34" charset="0"/>
                <a:cs typeface="Arial" panose="020B0604020202020204" pitchFamily="34" charset="0"/>
              </a:rPr>
              <a:t>sgaffaldio</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Trefniadau - defnyddio geirfa.</a:t>
            </a:r>
          </a:p>
        </p:txBody>
      </p:sp>
      <p:sp>
        <p:nvSpPr>
          <p:cNvPr id="4" name="Content Placeholder 3"/>
          <p:cNvSpPr>
            <a:spLocks noGrp="1"/>
          </p:cNvSpPr>
          <p:nvPr>
            <p:ph sz="half" idx="2"/>
          </p:nvPr>
        </p:nvSpPr>
        <p:spPr>
          <a:xfrm>
            <a:off x="6172200" y="1581663"/>
            <a:ext cx="5650706" cy="4595299"/>
          </a:xfrm>
        </p:spPr>
        <p:txBody>
          <a:bodyPr/>
          <a:lstStyle/>
          <a:p>
            <a:r>
              <a:rPr lang="en-GB" dirty="0">
                <a:solidFill>
                  <a:srgbClr val="0070C0"/>
                </a:solidFill>
                <a:latin typeface="Arial" panose="020B0604020202020204" pitchFamily="34" charset="0"/>
                <a:cs typeface="Arial" panose="020B0604020202020204" pitchFamily="34" charset="0"/>
              </a:rPr>
              <a:t>Supports the LAD;</a:t>
            </a:r>
          </a:p>
          <a:p>
            <a:r>
              <a:rPr lang="en-GB" dirty="0">
                <a:solidFill>
                  <a:srgbClr val="0070C0"/>
                </a:solidFill>
                <a:latin typeface="Arial" panose="020B0604020202020204" pitchFamily="34" charset="0"/>
                <a:cs typeface="Arial" panose="020B0604020202020204" pitchFamily="34" charset="0"/>
              </a:rPr>
              <a:t>Children interact with adults;</a:t>
            </a:r>
          </a:p>
          <a:p>
            <a:r>
              <a:rPr lang="en-GB" dirty="0">
                <a:solidFill>
                  <a:srgbClr val="0070C0"/>
                </a:solidFill>
                <a:latin typeface="Arial" panose="020B0604020202020204" pitchFamily="34" charset="0"/>
                <a:cs typeface="Arial" panose="020B0604020202020204" pitchFamily="34" charset="0"/>
              </a:rPr>
              <a:t>Constant opportunities to acquire home language (mother tongue);</a:t>
            </a:r>
          </a:p>
          <a:p>
            <a:r>
              <a:rPr lang="en-GB" dirty="0">
                <a:solidFill>
                  <a:srgbClr val="0070C0"/>
                </a:solidFill>
                <a:latin typeface="Arial" panose="020B0604020202020204" pitchFamily="34" charset="0"/>
                <a:cs typeface="Arial" panose="020B0604020202020204" pitchFamily="34" charset="0"/>
              </a:rPr>
              <a:t>Adults provide learning environment – scaffolding;</a:t>
            </a:r>
          </a:p>
          <a:p>
            <a:r>
              <a:rPr lang="en-GB" dirty="0">
                <a:solidFill>
                  <a:srgbClr val="0070C0"/>
                </a:solidFill>
                <a:latin typeface="Arial" panose="020B0604020202020204" pitchFamily="34" charset="0"/>
                <a:cs typeface="Arial" panose="020B0604020202020204" pitchFamily="34" charset="0"/>
              </a:rPr>
              <a:t>Routines – use of vocabulary.</a:t>
            </a:r>
          </a:p>
        </p:txBody>
      </p:sp>
    </p:spTree>
    <p:extLst>
      <p:ext uri="{BB962C8B-B14F-4D97-AF65-F5344CB8AC3E}">
        <p14:creationId xmlns:p14="http://schemas.microsoft.com/office/powerpoint/2010/main" val="329125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518" y="316108"/>
            <a:ext cx="10977282" cy="637244"/>
          </a:xfrm>
        </p:spPr>
        <p:txBody>
          <a:bodyPr>
            <a:normAutofit fontScale="90000"/>
          </a:bodyPr>
          <a:lstStyle/>
          <a:p>
            <a:pPr algn="ctr"/>
            <a:r>
              <a:rPr lang="en-GB" sz="4000" dirty="0">
                <a:latin typeface="Arial" panose="020B0604020202020204" pitchFamily="34" charset="0"/>
                <a:cs typeface="Arial" panose="020B0604020202020204" pitchFamily="34" charset="0"/>
              </a:rPr>
              <a:t>B. F. Skinner &amp; Ivan Pavlov</a:t>
            </a:r>
          </a:p>
        </p:txBody>
      </p:sp>
      <p:sp>
        <p:nvSpPr>
          <p:cNvPr id="4" name="Content Placeholder 3"/>
          <p:cNvSpPr>
            <a:spLocks noGrp="1"/>
          </p:cNvSpPr>
          <p:nvPr>
            <p:ph sz="half" idx="1"/>
          </p:nvPr>
        </p:nvSpPr>
        <p:spPr>
          <a:xfrm>
            <a:off x="550069" y="1357315"/>
            <a:ext cx="5469731" cy="4104810"/>
          </a:xfrm>
        </p:spPr>
        <p:txBody>
          <a:bodyPr>
            <a:normAutofit fontScale="92500" lnSpcReduction="20000"/>
          </a:bodyPr>
          <a:lstStyle/>
          <a:p>
            <a:r>
              <a:rPr lang="cy-GB" sz="3000" dirty="0">
                <a:latin typeface="Arial" panose="020B0604020202020204" pitchFamily="34" charset="0"/>
                <a:cs typeface="Arial" panose="020B0604020202020204" pitchFamily="34" charset="0"/>
              </a:rPr>
              <a:t>Cyflyru gweithredol;</a:t>
            </a:r>
          </a:p>
          <a:p>
            <a:r>
              <a:rPr lang="cy-GB" sz="3000" dirty="0">
                <a:latin typeface="Arial" panose="020B0604020202020204" pitchFamily="34" charset="0"/>
                <a:cs typeface="Arial" panose="020B0604020202020204" pitchFamily="34" charset="0"/>
              </a:rPr>
              <a:t>Gwobrwyo a Chosb;</a:t>
            </a:r>
          </a:p>
          <a:p>
            <a:r>
              <a:rPr lang="cy-GB" sz="3000" dirty="0">
                <a:latin typeface="Arial" panose="020B0604020202020204" pitchFamily="34" charset="0"/>
                <a:cs typeface="Arial" panose="020B0604020202020204" pitchFamily="34" charset="0"/>
              </a:rPr>
              <a:t>Iaith fel arfer;</a:t>
            </a:r>
          </a:p>
          <a:p>
            <a:r>
              <a:rPr lang="cy-GB" sz="3000" dirty="0">
                <a:latin typeface="Arial" panose="020B0604020202020204" pitchFamily="34" charset="0"/>
                <a:cs typeface="Arial" panose="020B0604020202020204" pitchFamily="34" charset="0"/>
              </a:rPr>
              <a:t>Ailadrodd.</a:t>
            </a:r>
          </a:p>
          <a:p>
            <a:pPr marL="0" indent="0">
              <a:buNone/>
            </a:pPr>
            <a:endParaRPr lang="cy-GB" sz="3000" dirty="0">
              <a:latin typeface="Arial" panose="020B0604020202020204" pitchFamily="34" charset="0"/>
              <a:cs typeface="Arial" panose="020B0604020202020204" pitchFamily="34" charset="0"/>
            </a:endParaRPr>
          </a:p>
          <a:p>
            <a:r>
              <a:rPr lang="en-GB" sz="3000" dirty="0">
                <a:solidFill>
                  <a:srgbClr val="0070C0"/>
                </a:solidFill>
                <a:latin typeface="Arial" panose="020B0604020202020204" pitchFamily="34" charset="0"/>
                <a:cs typeface="Arial" panose="020B0604020202020204" pitchFamily="34" charset="0"/>
              </a:rPr>
              <a:t>Operant Conditioning;</a:t>
            </a:r>
          </a:p>
          <a:p>
            <a:r>
              <a:rPr lang="en-GB" sz="3000" dirty="0">
                <a:solidFill>
                  <a:srgbClr val="0070C0"/>
                </a:solidFill>
                <a:latin typeface="Arial" panose="020B0604020202020204" pitchFamily="34" charset="0"/>
                <a:cs typeface="Arial" panose="020B0604020202020204" pitchFamily="34" charset="0"/>
              </a:rPr>
              <a:t>Reward and Punishment;</a:t>
            </a:r>
          </a:p>
          <a:p>
            <a:r>
              <a:rPr lang="en-GB" sz="3000" dirty="0">
                <a:solidFill>
                  <a:srgbClr val="0070C0"/>
                </a:solidFill>
                <a:latin typeface="Arial" panose="020B0604020202020204" pitchFamily="34" charset="0"/>
                <a:cs typeface="Arial" panose="020B0604020202020204" pitchFamily="34" charset="0"/>
              </a:rPr>
              <a:t>Language as a habit;</a:t>
            </a:r>
          </a:p>
          <a:p>
            <a:r>
              <a:rPr lang="en-GB" sz="3000" dirty="0">
                <a:solidFill>
                  <a:srgbClr val="0070C0"/>
                </a:solidFill>
                <a:latin typeface="Arial" panose="020B0604020202020204" pitchFamily="34" charset="0"/>
                <a:cs typeface="Arial" panose="020B0604020202020204" pitchFamily="34" charset="0"/>
              </a:rPr>
              <a:t>Repetition.</a:t>
            </a:r>
          </a:p>
          <a:p>
            <a:endParaRPr lang="en-GB" dirty="0"/>
          </a:p>
        </p:txBody>
      </p:sp>
      <p:sp>
        <p:nvSpPr>
          <p:cNvPr id="5" name="Content Placeholder 4"/>
          <p:cNvSpPr>
            <a:spLocks noGrp="1"/>
          </p:cNvSpPr>
          <p:nvPr>
            <p:ph sz="half" idx="2"/>
          </p:nvPr>
        </p:nvSpPr>
        <p:spPr/>
        <p:txBody>
          <a:bodyPr>
            <a:normAutofit fontScale="92500" lnSpcReduction="20000"/>
          </a:bodyPr>
          <a:lstStyle/>
          <a:p>
            <a:endParaRPr lang="en-GB" dirty="0"/>
          </a:p>
          <a:p>
            <a:endParaRPr lang="en-GB" dirty="0"/>
          </a:p>
        </p:txBody>
      </p:sp>
      <p:pic>
        <p:nvPicPr>
          <p:cNvPr id="3" name="Picture 2"/>
          <p:cNvPicPr>
            <a:picLocks noChangeAspect="1"/>
          </p:cNvPicPr>
          <p:nvPr/>
        </p:nvPicPr>
        <p:blipFill>
          <a:blip r:embed="rId3"/>
          <a:stretch>
            <a:fillRect/>
          </a:stretch>
        </p:blipFill>
        <p:spPr>
          <a:xfrm>
            <a:off x="5763763" y="1152566"/>
            <a:ext cx="2150248" cy="2562225"/>
          </a:xfrm>
          <a:prstGeom prst="rect">
            <a:avLst/>
          </a:prstGeom>
        </p:spPr>
      </p:pic>
      <p:sp>
        <p:nvSpPr>
          <p:cNvPr id="6" name="TextBox 5"/>
          <p:cNvSpPr txBox="1"/>
          <p:nvPr/>
        </p:nvSpPr>
        <p:spPr>
          <a:xfrm>
            <a:off x="6019800" y="4078386"/>
            <a:ext cx="1554345" cy="461665"/>
          </a:xfrm>
          <a:prstGeom prst="rect">
            <a:avLst/>
          </a:prstGeom>
          <a:noFill/>
        </p:spPr>
        <p:txBody>
          <a:bodyPr wrap="square" rtlCol="0">
            <a:spAutoFit/>
          </a:bodyPr>
          <a:lstStyle/>
          <a:p>
            <a:r>
              <a:rPr lang="en-GB" sz="2400" dirty="0">
                <a:latin typeface="Arial" panose="020B0604020202020204" pitchFamily="34" charset="0"/>
              </a:rPr>
              <a:t>Skinner</a:t>
            </a:r>
          </a:p>
        </p:txBody>
      </p:sp>
      <p:pic>
        <p:nvPicPr>
          <p:cNvPr id="7" name="Picture 6"/>
          <p:cNvPicPr>
            <a:picLocks noChangeAspect="1"/>
          </p:cNvPicPr>
          <p:nvPr/>
        </p:nvPicPr>
        <p:blipFill>
          <a:blip r:embed="rId4"/>
          <a:stretch>
            <a:fillRect/>
          </a:stretch>
        </p:blipFill>
        <p:spPr>
          <a:xfrm>
            <a:off x="9036865" y="2225161"/>
            <a:ext cx="2316935" cy="2369118"/>
          </a:xfrm>
          <a:prstGeom prst="rect">
            <a:avLst/>
          </a:prstGeom>
        </p:spPr>
      </p:pic>
      <p:sp>
        <p:nvSpPr>
          <p:cNvPr id="8" name="TextBox 7"/>
          <p:cNvSpPr txBox="1"/>
          <p:nvPr/>
        </p:nvSpPr>
        <p:spPr>
          <a:xfrm>
            <a:off x="9621429" y="4974607"/>
            <a:ext cx="1529395" cy="461665"/>
          </a:xfrm>
          <a:prstGeom prst="rect">
            <a:avLst/>
          </a:prstGeom>
          <a:noFill/>
        </p:spPr>
        <p:txBody>
          <a:bodyPr wrap="square" rtlCol="0">
            <a:spAutoFit/>
          </a:bodyPr>
          <a:lstStyle/>
          <a:p>
            <a:r>
              <a:rPr lang="en-GB" sz="2400" dirty="0">
                <a:latin typeface="Arial" panose="020B0604020202020204" pitchFamily="34" charset="0"/>
              </a:rPr>
              <a:t>Pavlov</a:t>
            </a:r>
          </a:p>
        </p:txBody>
      </p:sp>
    </p:spTree>
    <p:extLst>
      <p:ext uri="{BB962C8B-B14F-4D97-AF65-F5344CB8AC3E}">
        <p14:creationId xmlns:p14="http://schemas.microsoft.com/office/powerpoint/2010/main" val="2259266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vOIbDI2fro"/>
          <p:cNvPicPr>
            <a:picLocks noGrp="1" noRot="1" noChangeAspect="1"/>
          </p:cNvPicPr>
          <p:nvPr>
            <p:ph sz="half" idx="1"/>
            <a:videoFile r:link="rId1"/>
          </p:nvPr>
        </p:nvPicPr>
        <p:blipFill>
          <a:blip r:embed="rId4"/>
          <a:stretch>
            <a:fillRect/>
          </a:stretch>
        </p:blipFill>
        <p:spPr>
          <a:xfrm>
            <a:off x="784927" y="299405"/>
            <a:ext cx="10802868" cy="5891002"/>
          </a:xfrm>
          <a:prstGeom prst="rect">
            <a:avLst/>
          </a:prstGeom>
        </p:spPr>
      </p:pic>
    </p:spTree>
    <p:extLst>
      <p:ext uri="{BB962C8B-B14F-4D97-AF65-F5344CB8AC3E}">
        <p14:creationId xmlns:p14="http://schemas.microsoft.com/office/powerpoint/2010/main" val="20918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65128"/>
            <a:ext cx="10989658" cy="735390"/>
          </a:xfrm>
        </p:spPr>
        <p:txBody>
          <a:bodyPr>
            <a:normAutofit/>
          </a:bodyPr>
          <a:lstStyle/>
          <a:p>
            <a:r>
              <a:rPr lang="en-GB" sz="4000" dirty="0">
                <a:latin typeface="Arial" panose="020B0604020202020204" pitchFamily="34" charset="0"/>
                <a:cs typeface="Arial" panose="020B0604020202020204" pitchFamily="34" charset="0"/>
              </a:rPr>
              <a:t>Eric Lenneberg</a:t>
            </a:r>
          </a:p>
        </p:txBody>
      </p:sp>
      <p:sp>
        <p:nvSpPr>
          <p:cNvPr id="3" name="Content Placeholder 2"/>
          <p:cNvSpPr>
            <a:spLocks noGrp="1"/>
          </p:cNvSpPr>
          <p:nvPr>
            <p:ph sz="half" idx="1"/>
          </p:nvPr>
        </p:nvSpPr>
        <p:spPr>
          <a:xfrm>
            <a:off x="226577" y="1100518"/>
            <a:ext cx="8085401" cy="4649493"/>
          </a:xfrm>
        </p:spPr>
        <p:txBody>
          <a:bodyPr>
            <a:noAutofit/>
          </a:bodyPr>
          <a:lstStyle/>
          <a:p>
            <a:r>
              <a:rPr lang="cy-GB" sz="2600" dirty="0">
                <a:latin typeface="Arial" panose="020B0604020202020204" pitchFamily="34" charset="0"/>
                <a:cs typeface="Arial" panose="020B0604020202020204" pitchFamily="34" charset="0"/>
              </a:rPr>
              <a:t>Caffael iaith yn digwydd yn ystod ‘cyfnod tyngedfennol’;</a:t>
            </a:r>
          </a:p>
          <a:p>
            <a:r>
              <a:rPr lang="cy-GB" sz="2600" dirty="0">
                <a:latin typeface="Arial" panose="020B0604020202020204" pitchFamily="34" charset="0"/>
                <a:cs typeface="Arial" panose="020B0604020202020204" pitchFamily="34" charset="0"/>
              </a:rPr>
              <a:t>Rhagdybiaeth oedran beirniadol;</a:t>
            </a:r>
          </a:p>
          <a:p>
            <a:r>
              <a:rPr lang="cy-GB" sz="2600" dirty="0">
                <a:latin typeface="Arial" panose="020B0604020202020204" pitchFamily="34" charset="0"/>
                <a:cs typeface="Arial" panose="020B0604020202020204" pitchFamily="34" charset="0"/>
              </a:rPr>
              <a:t>Dechrau yn ystod y blynyddoedd cynnar;</a:t>
            </a:r>
          </a:p>
          <a:p>
            <a:r>
              <a:rPr lang="cy-GB" sz="2600" dirty="0">
                <a:latin typeface="Arial" panose="020B0604020202020204" pitchFamily="34" charset="0"/>
                <a:cs typeface="Arial" panose="020B0604020202020204" pitchFamily="34" charset="0"/>
              </a:rPr>
              <a:t>Dod i ben yn y glasoed.</a:t>
            </a:r>
          </a:p>
          <a:p>
            <a:endParaRPr lang="en-GB" sz="2600" dirty="0">
              <a:latin typeface="Arial" panose="020B0604020202020204" pitchFamily="34" charset="0"/>
              <a:cs typeface="Arial" panose="020B0604020202020204" pitchFamily="34" charset="0"/>
            </a:endParaRPr>
          </a:p>
          <a:p>
            <a:r>
              <a:rPr lang="en-GB" sz="2600" dirty="0">
                <a:solidFill>
                  <a:srgbClr val="0070C0"/>
                </a:solidFill>
                <a:latin typeface="Arial" panose="020B0604020202020204" pitchFamily="34" charset="0"/>
                <a:cs typeface="Arial" panose="020B0604020202020204" pitchFamily="34" charset="0"/>
              </a:rPr>
              <a:t>Language acquired during a ‘critical period’;</a:t>
            </a:r>
          </a:p>
          <a:p>
            <a:r>
              <a:rPr lang="en-GB" sz="2600" dirty="0">
                <a:solidFill>
                  <a:srgbClr val="0070C0"/>
                </a:solidFill>
                <a:latin typeface="Arial" panose="020B0604020202020204" pitchFamily="34" charset="0"/>
                <a:cs typeface="Arial" panose="020B0604020202020204" pitchFamily="34" charset="0"/>
              </a:rPr>
              <a:t>Critical age hypothesis;</a:t>
            </a:r>
          </a:p>
          <a:p>
            <a:r>
              <a:rPr lang="en-GB" sz="2600" dirty="0">
                <a:solidFill>
                  <a:srgbClr val="0070C0"/>
                </a:solidFill>
                <a:latin typeface="Arial" panose="020B0604020202020204" pitchFamily="34" charset="0"/>
                <a:cs typeface="Arial" panose="020B0604020202020204" pitchFamily="34" charset="0"/>
              </a:rPr>
              <a:t>Begins during early years;</a:t>
            </a:r>
          </a:p>
          <a:p>
            <a:r>
              <a:rPr lang="en-GB" sz="2600" dirty="0">
                <a:solidFill>
                  <a:srgbClr val="0070C0"/>
                </a:solidFill>
                <a:latin typeface="Arial" panose="020B0604020202020204" pitchFamily="34" charset="0"/>
                <a:cs typeface="Arial" panose="020B0604020202020204" pitchFamily="34" charset="0"/>
              </a:rPr>
              <a:t>Ends at puberty.</a:t>
            </a:r>
          </a:p>
        </p:txBody>
      </p:sp>
      <p:pic>
        <p:nvPicPr>
          <p:cNvPr id="8" name="Content Placeholder 7" descr="A person wearing glasses&#10;&#10;Description automatically generated with low confidence">
            <a:extLst>
              <a:ext uri="{FF2B5EF4-FFF2-40B4-BE49-F238E27FC236}">
                <a16:creationId xmlns:a16="http://schemas.microsoft.com/office/drawing/2014/main" id="{F5D785E4-DFD5-79AE-1721-48CDD53C765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02762" y="855855"/>
            <a:ext cx="3425096" cy="4351338"/>
          </a:xfrm>
        </p:spPr>
      </p:pic>
    </p:spTree>
    <p:extLst>
      <p:ext uri="{BB962C8B-B14F-4D97-AF65-F5344CB8AC3E}">
        <p14:creationId xmlns:p14="http://schemas.microsoft.com/office/powerpoint/2010/main" val="28517212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Amgylchedd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Environment</a:t>
            </a:r>
          </a:p>
        </p:txBody>
      </p:sp>
      <p:sp>
        <p:nvSpPr>
          <p:cNvPr id="3" name="Content Placeholder 2"/>
          <p:cNvSpPr>
            <a:spLocks noGrp="1"/>
          </p:cNvSpPr>
          <p:nvPr>
            <p:ph sz="half" idx="1"/>
          </p:nvPr>
        </p:nvSpPr>
        <p:spPr>
          <a:xfrm>
            <a:off x="288324" y="1825625"/>
            <a:ext cx="5731476" cy="4351338"/>
          </a:xfrm>
        </p:spPr>
        <p:txBody>
          <a:bodyPr/>
          <a:lstStyle/>
          <a:p>
            <a:r>
              <a:rPr lang="en-GB" dirty="0">
                <a:latin typeface="Arial" panose="020B0604020202020204" pitchFamily="34" charset="0"/>
                <a:cs typeface="Arial" panose="020B0604020202020204" pitchFamily="34" charset="0"/>
              </a:rPr>
              <a:t>Maslow - </a:t>
            </a:r>
            <a:r>
              <a:rPr lang="en-GB" dirty="0" err="1">
                <a:latin typeface="Arial" panose="020B0604020202020204" pitchFamily="34" charset="0"/>
                <a:cs typeface="Arial" panose="020B0604020202020204" pitchFamily="34" charset="0"/>
              </a:rPr>
              <a:t>Hierarchaeth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Model </a:t>
            </a:r>
            <a:r>
              <a:rPr lang="en-GB" dirty="0" err="1">
                <a:latin typeface="Arial" panose="020B0604020202020204" pitchFamily="34" charset="0"/>
                <a:cs typeface="Arial" panose="020B0604020202020204" pitchFamily="34" charset="0"/>
              </a:rPr>
              <a:t>Ecoleg</a:t>
            </a:r>
            <a:r>
              <a:rPr lang="en-GB" dirty="0">
                <a:latin typeface="Arial" panose="020B0604020202020204" pitchFamily="34" charset="0"/>
                <a:cs typeface="Arial" panose="020B0604020202020204" pitchFamily="34" charset="0"/>
              </a:rPr>
              <a:t> Bronfenbrenner;</a:t>
            </a:r>
          </a:p>
          <a:p>
            <a:r>
              <a:rPr lang="en-GB" dirty="0">
                <a:latin typeface="Arial" panose="020B0604020202020204" pitchFamily="34" charset="0"/>
                <a:cs typeface="Arial" panose="020B0604020202020204" pitchFamily="34" charset="0"/>
              </a:rPr>
              <a:t>Bandura - </a:t>
            </a: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Maslow - Hierarchy of Need;</a:t>
            </a:r>
          </a:p>
          <a:p>
            <a:r>
              <a:rPr lang="en-GB" dirty="0">
                <a:solidFill>
                  <a:srgbClr val="0070C0"/>
                </a:solidFill>
                <a:latin typeface="Arial" panose="020B0604020202020204" pitchFamily="34" charset="0"/>
                <a:cs typeface="Arial" panose="020B0604020202020204" pitchFamily="34" charset="0"/>
              </a:rPr>
              <a:t>Bronfenbrenner’s Ecology Model;</a:t>
            </a:r>
          </a:p>
          <a:p>
            <a:r>
              <a:rPr lang="en-GB" dirty="0">
                <a:solidFill>
                  <a:srgbClr val="0070C0"/>
                </a:solidFill>
                <a:latin typeface="Arial" panose="020B0604020202020204" pitchFamily="34" charset="0"/>
                <a:cs typeface="Arial" panose="020B0604020202020204" pitchFamily="34" charset="0"/>
              </a:rPr>
              <a:t>Bandura -  Social Learning Theory.</a:t>
            </a:r>
          </a:p>
        </p:txBody>
      </p:sp>
    </p:spTree>
    <p:extLst>
      <p:ext uri="{BB962C8B-B14F-4D97-AF65-F5344CB8AC3E}">
        <p14:creationId xmlns:p14="http://schemas.microsoft.com/office/powerpoint/2010/main" val="205227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51" y="345989"/>
            <a:ext cx="11016449" cy="1367480"/>
          </a:xfrm>
        </p:spPr>
        <p:txBody>
          <a:bodyPr>
            <a:normAutofit/>
          </a:bodyPr>
          <a:lstStyle/>
          <a:p>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trochi</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90616" y="1713469"/>
            <a:ext cx="5428335" cy="4463493"/>
          </a:xfrm>
        </p:spPr>
        <p:txBody>
          <a:bodyPr>
            <a:normAutofit/>
          </a:bodyPr>
          <a:lstStyle/>
          <a:p>
            <a:r>
              <a:rPr lang="cy-GB" dirty="0">
                <a:latin typeface="Arial" panose="020B0604020202020204" pitchFamily="34" charset="0"/>
                <a:cs typeface="Arial" panose="020B0604020202020204" pitchFamily="34" charset="0"/>
              </a:rPr>
              <a:t>Chwarae rhan bwysig mewn adfywio iaith;</a:t>
            </a:r>
          </a:p>
          <a:p>
            <a:r>
              <a:rPr lang="cy-GB" dirty="0">
                <a:latin typeface="Arial" panose="020B0604020202020204" pitchFamily="34" charset="0"/>
                <a:cs typeface="Arial" panose="020B0604020202020204" pitchFamily="34" charset="0"/>
              </a:rPr>
              <a:t>Codi statws ieithoedd lleiafrifol.</a:t>
            </a:r>
          </a:p>
          <a:p>
            <a:endParaRPr lang="cy-GB" dirty="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Plays an important part in language revitalisation;</a:t>
            </a:r>
          </a:p>
          <a:p>
            <a:r>
              <a:rPr lang="en-GB" dirty="0">
                <a:solidFill>
                  <a:srgbClr val="0070C0"/>
                </a:solidFill>
                <a:latin typeface="Arial" panose="020B0604020202020204" pitchFamily="34" charset="0"/>
                <a:cs typeface="Arial" panose="020B0604020202020204" pitchFamily="34" charset="0"/>
              </a:rPr>
              <a:t>Raises status of minority languages.</a:t>
            </a:r>
          </a:p>
          <a:p>
            <a:pPr marL="0" indent="0">
              <a:buNone/>
            </a:pPr>
            <a:endParaRPr lang="cy-GB" sz="2600" dirty="0">
              <a:latin typeface="Arial" panose="020B0604020202020204" pitchFamily="34" charset="0"/>
              <a:cs typeface="Arial" panose="020B0604020202020204" pitchFamily="34" charset="0"/>
            </a:endParaRPr>
          </a:p>
        </p:txBody>
      </p:sp>
      <p:pic>
        <p:nvPicPr>
          <p:cNvPr id="6" name="Content Placeholder 5" descr="A person wearing goggles and swimming&#10;&#10;Description automatically generated with low confidence">
            <a:extLst>
              <a:ext uri="{FF2B5EF4-FFF2-40B4-BE49-F238E27FC236}">
                <a16:creationId xmlns:a16="http://schemas.microsoft.com/office/drawing/2014/main" id="{DCF4EF3B-D0BE-B753-F3CB-0AD0C532293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02712" y="1532238"/>
            <a:ext cx="6193872" cy="3468130"/>
          </a:xfrm>
        </p:spPr>
      </p:pic>
    </p:spTree>
    <p:extLst>
      <p:ext uri="{BB962C8B-B14F-4D97-AF65-F5344CB8AC3E}">
        <p14:creationId xmlns:p14="http://schemas.microsoft.com/office/powerpoint/2010/main" val="27029545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51" y="469557"/>
            <a:ext cx="11016449" cy="1272504"/>
          </a:xfrm>
        </p:spPr>
        <p:txBody>
          <a:bodyPr>
            <a:normAutofit/>
          </a:bodyPr>
          <a:lstStyle/>
          <a:p>
            <a:pPr algn="ctr"/>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trochi</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337351" y="1742061"/>
            <a:ext cx="5181600" cy="4434902"/>
          </a:xfrm>
        </p:spPr>
        <p:txBody>
          <a:bodyPr>
            <a:normAutofit/>
          </a:bodyPr>
          <a:lstStyle/>
          <a:p>
            <a:r>
              <a:rPr lang="cy-GB" dirty="0">
                <a:latin typeface="Arial" panose="020B0604020202020204" pitchFamily="34" charset="0"/>
                <a:cs typeface="Arial" panose="020B0604020202020204" pitchFamily="34" charset="0"/>
              </a:rPr>
              <a:t>Cymhwysol ledled y byd:</a:t>
            </a:r>
          </a:p>
          <a:p>
            <a:pPr marL="0" indent="0">
              <a:buNone/>
            </a:pPr>
            <a:r>
              <a:rPr lang="cy-GB" dirty="0">
                <a:latin typeface="Arial" panose="020B0604020202020204" pitchFamily="34" charset="0"/>
                <a:cs typeface="Arial" panose="020B0604020202020204" pitchFamily="34" charset="0"/>
              </a:rPr>
              <a:t>- Basgeg – Sbaen;</a:t>
            </a:r>
          </a:p>
          <a:p>
            <a:pPr>
              <a:buFontTx/>
              <a:buChar char="-"/>
            </a:pPr>
            <a:r>
              <a:rPr lang="cy-GB" dirty="0">
                <a:latin typeface="Arial" panose="020B0604020202020204" pitchFamily="34" charset="0"/>
                <a:cs typeface="Arial" panose="020B0604020202020204" pitchFamily="34" charset="0"/>
              </a:rPr>
              <a:t>Maori - Seland Newydd;</a:t>
            </a:r>
          </a:p>
          <a:p>
            <a:pPr marL="0" indent="0">
              <a:buNone/>
            </a:pP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Sami</a:t>
            </a:r>
            <a:r>
              <a:rPr lang="cy-GB" dirty="0">
                <a:latin typeface="Arial" panose="020B0604020202020204" pitchFamily="34" charset="0"/>
                <a:cs typeface="Arial" panose="020B0604020202020204" pitchFamily="34" charset="0"/>
              </a:rPr>
              <a:t> – Sgandinafia;</a:t>
            </a:r>
          </a:p>
          <a:p>
            <a:pPr marL="0" indent="0">
              <a:buNone/>
            </a:pPr>
            <a:r>
              <a:rPr lang="cy-GB" dirty="0">
                <a:latin typeface="Arial" panose="020B0604020202020204" pitchFamily="34" charset="0"/>
                <a:cs typeface="Arial" panose="020B0604020202020204" pitchFamily="34" charset="0"/>
              </a:rPr>
              <a:t>- Gaeleg - Yr Alban / Iwerddon;</a:t>
            </a:r>
          </a:p>
          <a:p>
            <a:pPr marL="0" indent="0">
              <a:buNone/>
            </a:pPr>
            <a:r>
              <a:rPr lang="cy-GB" dirty="0">
                <a:latin typeface="Arial" panose="020B0604020202020204" pitchFamily="34" charset="0"/>
                <a:cs typeface="Arial" panose="020B0604020202020204" pitchFamily="34" charset="0"/>
              </a:rPr>
              <a:t>- Cymraeg – Cymru.</a:t>
            </a:r>
          </a:p>
        </p:txBody>
      </p:sp>
      <p:sp>
        <p:nvSpPr>
          <p:cNvPr id="4" name="Content Placeholder 3"/>
          <p:cNvSpPr>
            <a:spLocks noGrp="1"/>
          </p:cNvSpPr>
          <p:nvPr>
            <p:ph sz="half" idx="2"/>
          </p:nvPr>
        </p:nvSpPr>
        <p:spPr>
          <a:xfrm>
            <a:off x="6172199" y="1742061"/>
            <a:ext cx="5697245" cy="3921892"/>
          </a:xfrm>
        </p:spPr>
        <p:txBody>
          <a:bodyPr>
            <a:normAutofit/>
          </a:bodyPr>
          <a:lstStyle/>
          <a:p>
            <a:r>
              <a:rPr lang="en-GB" dirty="0">
                <a:solidFill>
                  <a:srgbClr val="0070C0"/>
                </a:solidFill>
                <a:latin typeface="Arial" panose="020B0604020202020204" pitchFamily="34" charset="0"/>
                <a:cs typeface="Arial" panose="020B0604020202020204" pitchFamily="34" charset="0"/>
              </a:rPr>
              <a:t>Applied worldwide:</a:t>
            </a:r>
          </a:p>
          <a:p>
            <a:pPr>
              <a:buFontTx/>
              <a:buChar char="-"/>
            </a:pPr>
            <a:r>
              <a:rPr lang="en-GB" dirty="0">
                <a:solidFill>
                  <a:srgbClr val="0070C0"/>
                </a:solidFill>
                <a:latin typeface="Arial" panose="020B0604020202020204" pitchFamily="34" charset="0"/>
                <a:cs typeface="Arial" panose="020B0604020202020204" pitchFamily="34" charset="0"/>
              </a:rPr>
              <a:t>Basque – Spain;</a:t>
            </a:r>
          </a:p>
          <a:p>
            <a:pPr>
              <a:buFontTx/>
              <a:buChar char="-"/>
            </a:pPr>
            <a:r>
              <a:rPr lang="en-GB" dirty="0">
                <a:solidFill>
                  <a:srgbClr val="0070C0"/>
                </a:solidFill>
                <a:latin typeface="Arial" panose="020B0604020202020204" pitchFamily="34" charset="0"/>
                <a:cs typeface="Arial" panose="020B0604020202020204" pitchFamily="34" charset="0"/>
              </a:rPr>
              <a:t>Maori – New Zealand;</a:t>
            </a:r>
          </a:p>
          <a:p>
            <a:pPr>
              <a:buFontTx/>
              <a:buChar char="-"/>
            </a:pPr>
            <a:r>
              <a:rPr lang="en-GB" dirty="0">
                <a:solidFill>
                  <a:srgbClr val="0070C0"/>
                </a:solidFill>
                <a:latin typeface="Arial" panose="020B0604020202020204" pitchFamily="34" charset="0"/>
                <a:cs typeface="Arial" panose="020B0604020202020204" pitchFamily="34" charset="0"/>
              </a:rPr>
              <a:t>Sami – Scandinavia;</a:t>
            </a:r>
          </a:p>
          <a:p>
            <a:pPr>
              <a:buFontTx/>
              <a:buChar char="-"/>
            </a:pPr>
            <a:r>
              <a:rPr lang="en-GB" dirty="0">
                <a:solidFill>
                  <a:srgbClr val="0070C0"/>
                </a:solidFill>
                <a:latin typeface="Arial" panose="020B0604020202020204" pitchFamily="34" charset="0"/>
                <a:cs typeface="Arial" panose="020B0604020202020204" pitchFamily="34" charset="0"/>
              </a:rPr>
              <a:t>Gaelic – Scotland/Ireland;</a:t>
            </a:r>
          </a:p>
          <a:p>
            <a:pPr>
              <a:buFontTx/>
              <a:buChar char="-"/>
            </a:pPr>
            <a:r>
              <a:rPr lang="en-GB" dirty="0">
                <a:solidFill>
                  <a:srgbClr val="0070C0"/>
                </a:solidFill>
                <a:latin typeface="Arial" panose="020B0604020202020204" pitchFamily="34" charset="0"/>
                <a:cs typeface="Arial" panose="020B0604020202020204" pitchFamily="34" charset="0"/>
              </a:rPr>
              <a:t>Welsh – Wales.</a:t>
            </a:r>
          </a:p>
          <a:p>
            <a:pPr>
              <a:buFontTx/>
              <a:buChar char="-"/>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608253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208" y="365127"/>
            <a:ext cx="11078592" cy="717949"/>
          </a:xfrm>
        </p:spPr>
        <p:txBody>
          <a:bodyPr>
            <a:normAutofit/>
          </a:bodyPr>
          <a:lstStyle/>
          <a:p>
            <a:pPr algn="ctr"/>
            <a:r>
              <a:rPr lang="en-GB" sz="4000" dirty="0" err="1">
                <a:latin typeface="Arial" panose="020B0604020202020204" pitchFamily="34" charset="0"/>
                <a:cs typeface="Arial" panose="020B0604020202020204" pitchFamily="34" charset="0"/>
              </a:rPr>
              <a:t>Gorrara</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et al. </a:t>
            </a:r>
            <a:r>
              <a:rPr lang="en-GB" sz="4000" dirty="0">
                <a:latin typeface="Arial" panose="020B0604020202020204" pitchFamily="34" charset="0"/>
                <a:cs typeface="Arial" panose="020B0604020202020204" pitchFamily="34" charset="0"/>
              </a:rPr>
              <a:t>(2020, p. 72-73)</a:t>
            </a:r>
          </a:p>
        </p:txBody>
      </p:sp>
      <p:sp>
        <p:nvSpPr>
          <p:cNvPr id="4" name="Content Placeholder 3"/>
          <p:cNvSpPr>
            <a:spLocks noGrp="1"/>
          </p:cNvSpPr>
          <p:nvPr>
            <p:ph sz="half" idx="2"/>
          </p:nvPr>
        </p:nvSpPr>
        <p:spPr>
          <a:xfrm>
            <a:off x="362465" y="1474573"/>
            <a:ext cx="11442357" cy="4686530"/>
          </a:xfrm>
        </p:spPr>
        <p:txBody>
          <a:bodyPr>
            <a:normAutofit/>
          </a:bodyPr>
          <a:lstStyle/>
          <a:p>
            <a:pPr marL="0" indent="0">
              <a:buNone/>
            </a:pPr>
            <a:r>
              <a:rPr lang="en-GB" dirty="0">
                <a:latin typeface="Arial" panose="020B0604020202020204" pitchFamily="34" charset="0"/>
              </a:rPr>
              <a:t>“Today, Wales is seen as an example of best practice in using language immersion methods in education to 'offset' the decline of minority languages. Immersion programmes provide a good opportunity for those who do not speak Welsh at home to learn and be taught in the language alongside those who speak Welsh at home, so that new speakers are gained and the foundations are laid for a dynamic, developing and inclusive idea of ​​bilingualism that is accepted as standard.”</a:t>
            </a:r>
          </a:p>
        </p:txBody>
      </p:sp>
    </p:spTree>
    <p:extLst>
      <p:ext uri="{BB962C8B-B14F-4D97-AF65-F5344CB8AC3E}">
        <p14:creationId xmlns:p14="http://schemas.microsoft.com/office/powerpoint/2010/main" val="3723480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773560"/>
          </a:xfrm>
        </p:spPr>
        <p:txBody>
          <a:bodyPr>
            <a:noAutofit/>
          </a:bodyPr>
          <a:lstStyle/>
          <a:p>
            <a:pPr algn="ctr"/>
            <a:r>
              <a:rPr lang="en-GB" sz="4000" dirty="0" err="1">
                <a:latin typeface="Arial" panose="020B0604020202020204" pitchFamily="34" charset="0"/>
                <a:cs typeface="Arial" panose="020B0604020202020204" pitchFamily="34" charset="0"/>
              </a:rPr>
              <a:t>Fodd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bynnag</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However…</a:t>
            </a:r>
          </a:p>
        </p:txBody>
      </p:sp>
      <p:sp>
        <p:nvSpPr>
          <p:cNvPr id="3" name="Content Placeholder 2"/>
          <p:cNvSpPr>
            <a:spLocks noGrp="1"/>
          </p:cNvSpPr>
          <p:nvPr>
            <p:ph sz="half" idx="1"/>
          </p:nvPr>
        </p:nvSpPr>
        <p:spPr>
          <a:xfrm>
            <a:off x="304800" y="1547004"/>
            <a:ext cx="5715000" cy="4629959"/>
          </a:xfrm>
        </p:spPr>
        <p:txBody>
          <a:bodyPr/>
          <a:lstStyle/>
          <a:p>
            <a:r>
              <a:rPr lang="cy-GB" dirty="0">
                <a:latin typeface="Arial" panose="020B0604020202020204" pitchFamily="34" charset="0"/>
                <a:cs typeface="Arial" panose="020B0604020202020204" pitchFamily="34" charset="0"/>
              </a:rPr>
              <a:t>Yn ystod camau cyntaf datblygiad iaith, rhaid cyfeirio at y famiaith, </a:t>
            </a:r>
            <a:r>
              <a:rPr lang="cy-GB" b="1" dirty="0">
                <a:latin typeface="Arial" panose="020B0604020202020204" pitchFamily="34" charset="0"/>
                <a:cs typeface="Arial" panose="020B0604020202020204" pitchFamily="34" charset="0"/>
              </a:rPr>
              <a:t>yn gyson</a:t>
            </a:r>
            <a:r>
              <a:rPr lang="cy-GB" dirty="0">
                <a:latin typeface="Arial" panose="020B0604020202020204" pitchFamily="34" charset="0"/>
                <a:cs typeface="Arial" panose="020B0604020202020204" pitchFamily="34" charset="0"/>
              </a:rPr>
              <a:t>, er mwyn galluogi plant i wneud cysylltiadau ieithyddol;</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Ystyriwch ymarfer mewn lleoliadau sydd â pholisïau o’r iaith Gymraeg?</a:t>
            </a:r>
          </a:p>
        </p:txBody>
      </p:sp>
      <p:sp>
        <p:nvSpPr>
          <p:cNvPr id="4" name="Content Placeholder 3"/>
          <p:cNvSpPr>
            <a:spLocks noGrp="1"/>
          </p:cNvSpPr>
          <p:nvPr>
            <p:ph sz="half" idx="2"/>
          </p:nvPr>
        </p:nvSpPr>
        <p:spPr>
          <a:xfrm>
            <a:off x="6172199" y="1547004"/>
            <a:ext cx="5743755" cy="4629959"/>
          </a:xfrm>
        </p:spPr>
        <p:txBody>
          <a:bodyPr/>
          <a:lstStyle/>
          <a:p>
            <a:r>
              <a:rPr lang="en-GB" dirty="0">
                <a:solidFill>
                  <a:srgbClr val="0070C0"/>
                </a:solidFill>
                <a:latin typeface="Arial" panose="020B0604020202020204" pitchFamily="34" charset="0"/>
                <a:cs typeface="Arial" panose="020B0604020202020204" pitchFamily="34" charset="0"/>
              </a:rPr>
              <a:t>During the first stages of language development, the mother tongue must be referred to, </a:t>
            </a:r>
            <a:r>
              <a:rPr lang="en-GB" b="1" dirty="0">
                <a:solidFill>
                  <a:srgbClr val="0070C0"/>
                </a:solidFill>
                <a:latin typeface="Arial" panose="020B0604020202020204" pitchFamily="34" charset="0"/>
                <a:cs typeface="Arial" panose="020B0604020202020204" pitchFamily="34" charset="0"/>
              </a:rPr>
              <a:t>constantly</a:t>
            </a:r>
            <a:r>
              <a:rPr lang="en-GB" dirty="0">
                <a:solidFill>
                  <a:srgbClr val="0070C0"/>
                </a:solidFill>
                <a:latin typeface="Arial" panose="020B0604020202020204" pitchFamily="34" charset="0"/>
                <a:cs typeface="Arial" panose="020B0604020202020204" pitchFamily="34" charset="0"/>
              </a:rPr>
              <a:t>, to enable children to make linguistic connections;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Consider practice in settings with Welsh language policies?</a:t>
            </a:r>
          </a:p>
        </p:txBody>
      </p:sp>
    </p:spTree>
    <p:extLst>
      <p:ext uri="{BB962C8B-B14F-4D97-AF65-F5344CB8AC3E}">
        <p14:creationId xmlns:p14="http://schemas.microsoft.com/office/powerpoint/2010/main" val="10591834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010" y="365127"/>
            <a:ext cx="10447789" cy="1325563"/>
          </a:xfrm>
        </p:spPr>
        <p:txBody>
          <a:bodyPr>
            <a:normAutofit/>
          </a:bodyPr>
          <a:lstStyle/>
          <a:p>
            <a:pPr algn="ctr"/>
            <a:r>
              <a:rPr lang="en-GB" sz="4000" dirty="0" err="1">
                <a:latin typeface="Arial" panose="020B0604020202020204" pitchFamily="34" charset="0"/>
                <a:cs typeface="Arial" panose="020B0604020202020204" pitchFamily="34" charset="0"/>
              </a:rPr>
              <a:t>Athreuliad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Language Attrition</a:t>
            </a:r>
          </a:p>
        </p:txBody>
      </p:sp>
      <p:sp>
        <p:nvSpPr>
          <p:cNvPr id="3" name="Content Placeholder 2"/>
          <p:cNvSpPr>
            <a:spLocks noGrp="1"/>
          </p:cNvSpPr>
          <p:nvPr>
            <p:ph sz="half" idx="1"/>
          </p:nvPr>
        </p:nvSpPr>
        <p:spPr>
          <a:xfrm>
            <a:off x="595618" y="1825625"/>
            <a:ext cx="5424182" cy="4351338"/>
          </a:xfrm>
        </p:spPr>
        <p:txBody>
          <a:bodyPr/>
          <a:lstStyle/>
          <a:p>
            <a:r>
              <a:rPr lang="cy-GB" dirty="0">
                <a:latin typeface="Arial" panose="020B0604020202020204" pitchFamily="34" charset="0"/>
                <a:cs typeface="Arial" panose="020B0604020202020204" pitchFamily="34" charset="0"/>
              </a:rPr>
              <a:t>Colli iaith yn raddol oherwydd diffyg defnydd;</a:t>
            </a:r>
          </a:p>
          <a:p>
            <a:r>
              <a:rPr lang="cy-GB" dirty="0">
                <a:latin typeface="Arial" panose="020B0604020202020204" pitchFamily="34" charset="0"/>
                <a:cs typeface="Arial" panose="020B0604020202020204" pitchFamily="34" charset="0"/>
              </a:rPr>
              <a:t>Anhawster cofio geiriau cyffredin;</a:t>
            </a:r>
          </a:p>
          <a:p>
            <a:r>
              <a:rPr lang="cy-GB" dirty="0">
                <a:latin typeface="Arial" panose="020B0604020202020204" pitchFamily="34" charset="0"/>
                <a:cs typeface="Arial" panose="020B0604020202020204" pitchFamily="34" charset="0"/>
              </a:rPr>
              <a:t>Gallu arwain at ynysu;</a:t>
            </a:r>
          </a:p>
          <a:p>
            <a:r>
              <a:rPr lang="cy-GB" dirty="0">
                <a:latin typeface="Arial" panose="020B0604020202020204" pitchFamily="34" charset="0"/>
                <a:cs typeface="Arial" panose="020B0604020202020204" pitchFamily="34" charset="0"/>
              </a:rPr>
              <a:t>Yr iaith gyntaf yn segur.</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Progressive loss of language due to lack of use;</a:t>
            </a:r>
          </a:p>
          <a:p>
            <a:r>
              <a:rPr lang="en-GB" dirty="0">
                <a:solidFill>
                  <a:srgbClr val="0070C0"/>
                </a:solidFill>
                <a:latin typeface="Arial" panose="020B0604020202020204" pitchFamily="34" charset="0"/>
                <a:cs typeface="Arial" panose="020B0604020202020204" pitchFamily="34" charset="0"/>
              </a:rPr>
              <a:t>Difficulty in remembering common words;</a:t>
            </a:r>
          </a:p>
          <a:p>
            <a:r>
              <a:rPr lang="en-GB" dirty="0">
                <a:solidFill>
                  <a:srgbClr val="0070C0"/>
                </a:solidFill>
                <a:latin typeface="Arial" panose="020B0604020202020204" pitchFamily="34" charset="0"/>
                <a:cs typeface="Arial" panose="020B0604020202020204" pitchFamily="34" charset="0"/>
              </a:rPr>
              <a:t>Can lead to isolation;</a:t>
            </a:r>
          </a:p>
          <a:p>
            <a:r>
              <a:rPr lang="en-GB" dirty="0">
                <a:solidFill>
                  <a:srgbClr val="0070C0"/>
                </a:solidFill>
                <a:latin typeface="Arial" panose="020B0604020202020204" pitchFamily="34" charset="0"/>
                <a:cs typeface="Arial" panose="020B0604020202020204" pitchFamily="34" charset="0"/>
              </a:rPr>
              <a:t>First language is dormant.</a:t>
            </a:r>
          </a:p>
          <a:p>
            <a:pPr marL="0" indent="0" algn="r">
              <a:buNone/>
            </a:pP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Schmid</a:t>
            </a:r>
            <a:r>
              <a:rPr lang="en-GB" sz="2000" dirty="0">
                <a:solidFill>
                  <a:srgbClr val="0070C0"/>
                </a:solidFill>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40615413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682" y="365127"/>
            <a:ext cx="10750118" cy="824481"/>
          </a:xfrm>
        </p:spPr>
        <p:txBody>
          <a:bodyPr>
            <a:normAutofit/>
          </a:bodyPr>
          <a:lstStyle/>
          <a:p>
            <a:pPr algn="ctr"/>
            <a:r>
              <a:rPr lang="en-GB" sz="4000" dirty="0">
                <a:latin typeface="Arial" panose="020B0604020202020204" pitchFamily="34" charset="0"/>
                <a:cs typeface="Arial" panose="020B0604020202020204" pitchFamily="34" charset="0"/>
              </a:rPr>
              <a:t>Hickey &amp; de Mejia (2014: 140)</a:t>
            </a:r>
          </a:p>
        </p:txBody>
      </p:sp>
      <p:sp>
        <p:nvSpPr>
          <p:cNvPr id="6" name="Content Placeholder 2"/>
          <p:cNvSpPr>
            <a:spLocks noGrp="1"/>
          </p:cNvSpPr>
          <p:nvPr>
            <p:ph sz="half" idx="1"/>
          </p:nvPr>
        </p:nvSpPr>
        <p:spPr>
          <a:xfrm>
            <a:off x="168677" y="1441622"/>
            <a:ext cx="11807300" cy="4735341"/>
          </a:xfrm>
        </p:spPr>
        <p:txBody>
          <a:bodyPr>
            <a:normAutofit/>
          </a:bodyPr>
          <a:lstStyle/>
          <a:p>
            <a:pPr marL="0" indent="0" algn="just">
              <a:buNone/>
            </a:pPr>
            <a:r>
              <a:rPr lang="en-GB" sz="2600" dirty="0">
                <a:latin typeface="Arial" panose="020B0604020202020204" pitchFamily="34" charset="0"/>
              </a:rPr>
              <a:t>The provision of developmentally appropriate activities and learning in early years’ immersion is highly demanding in requiring differentiation for the </a:t>
            </a:r>
            <a:r>
              <a:rPr lang="en-GB" sz="2600" b="1" dirty="0">
                <a:solidFill>
                  <a:srgbClr val="7030A0"/>
                </a:solidFill>
                <a:latin typeface="Arial" panose="020B0604020202020204" pitchFamily="34" charset="0"/>
              </a:rPr>
              <a:t>range of needs </a:t>
            </a:r>
            <a:r>
              <a:rPr lang="en-GB" sz="2600" dirty="0">
                <a:latin typeface="Arial" panose="020B0604020202020204" pitchFamily="34" charset="0"/>
              </a:rPr>
              <a:t>in each group…. </a:t>
            </a:r>
            <a:r>
              <a:rPr lang="en-GB" sz="2600" b="1" dirty="0">
                <a:solidFill>
                  <a:srgbClr val="7030A0"/>
                </a:solidFill>
                <a:latin typeface="Arial" panose="020B0604020202020204" pitchFamily="34" charset="0"/>
              </a:rPr>
              <a:t>teachers cannot apply a ‘one size fits all’ approach </a:t>
            </a:r>
            <a:r>
              <a:rPr lang="en-GB" sz="2600" dirty="0">
                <a:latin typeface="Arial" panose="020B0604020202020204" pitchFamily="34" charset="0"/>
              </a:rPr>
              <a:t>to this task, but must be flexible in work planning in order to </a:t>
            </a:r>
            <a:r>
              <a:rPr lang="en-GB" sz="2600" b="1" dirty="0">
                <a:solidFill>
                  <a:srgbClr val="7030A0"/>
                </a:solidFill>
                <a:latin typeface="Arial" panose="020B0604020202020204" pitchFamily="34" charset="0"/>
              </a:rPr>
              <a:t>adapt to different language proficiency </a:t>
            </a:r>
            <a:r>
              <a:rPr lang="en-GB" sz="2600" dirty="0">
                <a:latin typeface="Arial" panose="020B0604020202020204" pitchFamily="34" charset="0"/>
              </a:rPr>
              <a:t>levels, as well as differences in general ability in different classrooms. Children at higher levels of proficiency need </a:t>
            </a:r>
            <a:r>
              <a:rPr lang="en-GB" sz="2600" b="1" dirty="0">
                <a:solidFill>
                  <a:srgbClr val="7030A0"/>
                </a:solidFill>
                <a:latin typeface="Arial" panose="020B0604020202020204" pitchFamily="34" charset="0"/>
              </a:rPr>
              <a:t>enriched input and vocabulary </a:t>
            </a:r>
            <a:r>
              <a:rPr lang="en-GB" sz="2600" dirty="0">
                <a:latin typeface="Arial" panose="020B0604020202020204" pitchFamily="34" charset="0"/>
              </a:rPr>
              <a:t>development through </a:t>
            </a:r>
            <a:r>
              <a:rPr lang="en-GB" sz="2600" b="1" dirty="0">
                <a:solidFill>
                  <a:srgbClr val="7030A0"/>
                </a:solidFill>
                <a:latin typeface="Arial" panose="020B0604020202020204" pitchFamily="34" charset="0"/>
              </a:rPr>
              <a:t>more challenging stories and role-play tasks</a:t>
            </a:r>
            <a:r>
              <a:rPr lang="en-GB" sz="2600" dirty="0">
                <a:latin typeface="Arial" panose="020B0604020202020204" pitchFamily="34" charset="0"/>
              </a:rPr>
              <a:t>, and </a:t>
            </a:r>
            <a:r>
              <a:rPr lang="en-GB" sz="2600" b="1" dirty="0">
                <a:solidFill>
                  <a:srgbClr val="7030A0"/>
                </a:solidFill>
                <a:latin typeface="Arial" panose="020B0604020202020204" pitchFamily="34" charset="0"/>
              </a:rPr>
              <a:t>teachers need training and sensitivity </a:t>
            </a:r>
            <a:r>
              <a:rPr lang="en-GB" sz="2600" dirty="0">
                <a:latin typeface="Arial" panose="020B0604020202020204" pitchFamily="34" charset="0"/>
              </a:rPr>
              <a:t>in order to provide children with input that is appropriate to their different levels of competence, while simultaneously supporting the other aspects of their development. </a:t>
            </a:r>
          </a:p>
        </p:txBody>
      </p:sp>
    </p:spTree>
    <p:extLst>
      <p:ext uri="{BB962C8B-B14F-4D97-AF65-F5344CB8AC3E}">
        <p14:creationId xmlns:p14="http://schemas.microsoft.com/office/powerpoint/2010/main" val="17861416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28878" y="365127"/>
            <a:ext cx="10924922" cy="1109446"/>
          </a:xfrm>
        </p:spPr>
        <p:txBody>
          <a:bodyPr>
            <a:normAutofit fontScale="90000"/>
          </a:bodyPr>
          <a:lstStyle/>
          <a:p>
            <a:r>
              <a:rPr lang="en-GB" altLang="en-US" dirty="0">
                <a:latin typeface="Arial" panose="020B0604020202020204" pitchFamily="34" charset="0"/>
                <a:cs typeface="Arial" panose="020B0604020202020204" pitchFamily="34" charset="0"/>
              </a:rPr>
              <a:t>SIY </a:t>
            </a:r>
            <a:r>
              <a:rPr lang="en-GB" altLang="en-US" dirty="0" err="1">
                <a:latin typeface="Arial" panose="020B0604020202020204" pitchFamily="34" charset="0"/>
                <a:cs typeface="Arial" panose="020B0604020202020204" pitchFamily="34" charset="0"/>
              </a:rPr>
              <a:t>mewn</a:t>
            </a:r>
            <a:r>
              <a:rPr lang="en-GB" altLang="en-US" dirty="0">
                <a:latin typeface="Arial" panose="020B0604020202020204" pitchFamily="34" charset="0"/>
                <a:cs typeface="Arial" panose="020B0604020202020204" pitchFamily="34" charset="0"/>
              </a:rPr>
              <a:t> Addysg </a:t>
            </a:r>
            <a:br>
              <a:rPr lang="en-GB" altLang="en-US" dirty="0">
                <a:latin typeface="Arial" panose="020B0604020202020204" pitchFamily="34" charset="0"/>
                <a:cs typeface="Arial" panose="020B0604020202020204" pitchFamily="34" charset="0"/>
              </a:rPr>
            </a:br>
            <a:r>
              <a:rPr lang="en-GB" altLang="en-US" dirty="0">
                <a:solidFill>
                  <a:srgbClr val="0070C0"/>
                </a:solidFill>
                <a:latin typeface="Arial" panose="020B0604020202020204" pitchFamily="34" charset="0"/>
                <a:cs typeface="Arial" panose="020B0604020202020204" pitchFamily="34" charset="0"/>
              </a:rPr>
              <a:t>EAL in Education </a:t>
            </a:r>
            <a:r>
              <a:rPr lang="en-GB" altLang="en-US" sz="2700" dirty="0">
                <a:solidFill>
                  <a:srgbClr val="0070C0"/>
                </a:solidFill>
                <a:latin typeface="Arial" panose="020B0604020202020204" pitchFamily="34" charset="0"/>
                <a:cs typeface="Arial" panose="020B0604020202020204" pitchFamily="34" charset="0"/>
              </a:rPr>
              <a:t>(NALDIC, 2012)</a:t>
            </a:r>
            <a:br>
              <a:rPr lang="en-GB" altLang="en-US" sz="3200" dirty="0">
                <a:latin typeface="Arial" panose="020B0604020202020204" pitchFamily="34" charset="0"/>
              </a:rPr>
            </a:br>
            <a:endParaRPr lang="en-GB" altLang="en-US" sz="3200" dirty="0">
              <a:solidFill>
                <a:srgbClr val="002060"/>
              </a:solidFill>
              <a:latin typeface="Arial" panose="020B0604020202020204" pitchFamily="34" charset="0"/>
            </a:endParaRPr>
          </a:p>
        </p:txBody>
      </p:sp>
      <p:sp>
        <p:nvSpPr>
          <p:cNvPr id="6147" name="Content Placeholder 2"/>
          <p:cNvSpPr>
            <a:spLocks noGrp="1"/>
          </p:cNvSpPr>
          <p:nvPr>
            <p:ph sz="half" idx="1"/>
          </p:nvPr>
        </p:nvSpPr>
        <p:spPr>
          <a:xfrm>
            <a:off x="98854" y="1391830"/>
            <a:ext cx="5920946" cy="4197412"/>
          </a:xfrm>
        </p:spPr>
        <p:txBody>
          <a:bodyPr>
            <a:normAutofit fontScale="92500" lnSpcReduction="10000"/>
          </a:bodyPr>
          <a:lstStyle/>
          <a:p>
            <a:pPr marL="0" indent="0">
              <a:buNone/>
            </a:pPr>
            <a:r>
              <a:rPr lang="cy-GB" altLang="en-US" dirty="0">
                <a:latin typeface="Arial" panose="020B0604020202020204" pitchFamily="34" charset="0"/>
                <a:cs typeface="Arial" panose="020B0604020202020204" pitchFamily="34" charset="0"/>
              </a:rPr>
              <a:t>Beth sydd angen i ddysgwr ei wneud?</a:t>
            </a:r>
          </a:p>
          <a:p>
            <a:r>
              <a:rPr lang="cy-GB" altLang="en-US" dirty="0">
                <a:latin typeface="Arial" panose="020B0604020202020204" pitchFamily="34" charset="0"/>
                <a:cs typeface="Arial" panose="020B0604020202020204" pitchFamily="34" charset="0"/>
              </a:rPr>
              <a:t>dysgu trwy’r cwricwlwm;</a:t>
            </a:r>
          </a:p>
          <a:p>
            <a:r>
              <a:rPr lang="cy-GB" altLang="en-US" dirty="0">
                <a:latin typeface="Arial" panose="020B0604020202020204" pitchFamily="34" charset="0"/>
                <a:cs typeface="Arial" panose="020B0604020202020204" pitchFamily="34" charset="0"/>
              </a:rPr>
              <a:t>mynd drwy’r broses ‘anodd’ o ddysgu cymdeithasu gyda phlant mewn iaith nad yw eto wedi’i ddysgu;</a:t>
            </a:r>
          </a:p>
          <a:p>
            <a:r>
              <a:rPr lang="cy-GB" altLang="en-US" dirty="0">
                <a:latin typeface="Arial" panose="020B0604020202020204" pitchFamily="34" charset="0"/>
                <a:cs typeface="Arial" panose="020B0604020202020204" pitchFamily="34" charset="0"/>
              </a:rPr>
              <a:t>dysgu arferion cymdeithasol y  dosbarth a’r ysgol sydd wedi’u hymgorffori’n ddiwylliannol;</a:t>
            </a:r>
          </a:p>
          <a:p>
            <a:r>
              <a:rPr lang="cy-GB" altLang="en-US" dirty="0">
                <a:latin typeface="Arial" panose="020B0604020202020204" pitchFamily="34" charset="0"/>
                <a:cs typeface="Arial" panose="020B0604020202020204" pitchFamily="34" charset="0"/>
              </a:rPr>
              <a:t>rhain yn debygol o fod yn llai cyson o fewn y cartref nag i’r mwyafrif o blant.</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200" y="1268761"/>
            <a:ext cx="5920946" cy="4759805"/>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What does a learner need to do?</a:t>
            </a:r>
          </a:p>
          <a:p>
            <a:r>
              <a:rPr lang="en-GB" dirty="0">
                <a:solidFill>
                  <a:srgbClr val="0070C0"/>
                </a:solidFill>
                <a:latin typeface="Arial" panose="020B0604020202020204" pitchFamily="34" charset="0"/>
                <a:cs typeface="Arial" panose="020B0604020202020204" pitchFamily="34" charset="0"/>
              </a:rPr>
              <a:t>engage in learning through the curriculum;</a:t>
            </a:r>
          </a:p>
          <a:p>
            <a:r>
              <a:rPr lang="en-GB" dirty="0">
                <a:solidFill>
                  <a:srgbClr val="0070C0"/>
                </a:solidFill>
                <a:latin typeface="Arial" panose="020B0604020202020204" pitchFamily="34" charset="0"/>
                <a:cs typeface="Arial" panose="020B0604020202020204" pitchFamily="34" charset="0"/>
              </a:rPr>
              <a:t>go through the ‘daunting’ process of learning to socialise with children in the language she has yet to learn;</a:t>
            </a:r>
          </a:p>
          <a:p>
            <a:r>
              <a:rPr lang="en-GB" dirty="0">
                <a:solidFill>
                  <a:srgbClr val="0070C0"/>
                </a:solidFill>
                <a:latin typeface="Arial" panose="020B0604020202020204" pitchFamily="34" charset="0"/>
                <a:cs typeface="Arial" panose="020B0604020202020204" pitchFamily="34" charset="0"/>
              </a:rPr>
              <a:t>learn the social practices of the classroom and the school which are culturally embedded; </a:t>
            </a:r>
          </a:p>
          <a:p>
            <a:r>
              <a:rPr lang="en-GB" dirty="0">
                <a:solidFill>
                  <a:srgbClr val="0070C0"/>
                </a:solidFill>
                <a:latin typeface="Arial" panose="020B0604020202020204" pitchFamily="34" charset="0"/>
                <a:cs typeface="Arial" panose="020B0604020202020204" pitchFamily="34" charset="0"/>
              </a:rPr>
              <a:t>these are likely to be far less consistent with her home background than for the majority of children.</a:t>
            </a:r>
          </a:p>
          <a:p>
            <a:pPr marL="914400" lvl="2" indent="0" algn="r">
              <a:buNone/>
            </a:pPr>
            <a:endParaRPr lang="en-GB" dirty="0">
              <a:solidFill>
                <a:srgbClr val="0070C0"/>
              </a:solidFill>
              <a:latin typeface="Arial" panose="020B0604020202020204" pitchFamily="34" charset="0"/>
            </a:endParaRPr>
          </a:p>
          <a:p>
            <a:endParaRPr lang="en-GB" altLang="en-US" dirty="0">
              <a:solidFill>
                <a:srgbClr val="002060"/>
              </a:solidFill>
              <a:latin typeface="Arial" panose="020B0604020202020204" pitchFamily="34" charset="0"/>
            </a:endParaRPr>
          </a:p>
        </p:txBody>
      </p:sp>
    </p:spTree>
    <p:extLst>
      <p:ext uri="{BB962C8B-B14F-4D97-AF65-F5344CB8AC3E}">
        <p14:creationId xmlns:p14="http://schemas.microsoft.com/office/powerpoint/2010/main" val="39470156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394" y="365127"/>
            <a:ext cx="10892406" cy="792553"/>
          </a:xfrm>
        </p:spPr>
        <p:txBody>
          <a:bodyPr>
            <a:noAutofit/>
          </a:bodyPr>
          <a:lstStyle/>
          <a:p>
            <a:pPr algn="ctr"/>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dwy</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Dual language approach</a:t>
            </a:r>
          </a:p>
        </p:txBody>
      </p:sp>
      <p:sp>
        <p:nvSpPr>
          <p:cNvPr id="3" name="Content Placeholder 2"/>
          <p:cNvSpPr>
            <a:spLocks noGrp="1"/>
          </p:cNvSpPr>
          <p:nvPr>
            <p:ph sz="half" idx="1"/>
          </p:nvPr>
        </p:nvSpPr>
        <p:spPr>
          <a:xfrm>
            <a:off x="461394" y="1300294"/>
            <a:ext cx="5558406" cy="4876669"/>
          </a:xfrm>
        </p:spPr>
        <p:txBody>
          <a:bodyPr/>
          <a:lstStyle/>
          <a:p>
            <a:r>
              <a:rPr lang="cy-GB" dirty="0">
                <a:latin typeface="Arial" panose="020B0604020202020204" pitchFamily="34" charset="0"/>
                <a:cs typeface="Arial" panose="020B0604020202020204" pitchFamily="34" charset="0"/>
              </a:rPr>
              <a:t>“Dull strategol dwyieithog”;</a:t>
            </a:r>
          </a:p>
          <a:p>
            <a:r>
              <a:rPr lang="cy-GB" dirty="0">
                <a:latin typeface="Arial" panose="020B0604020202020204" pitchFamily="34" charset="0"/>
                <a:cs typeface="Arial" panose="020B0604020202020204" pitchFamily="34" charset="0"/>
              </a:rPr>
              <a:t>Newid cod – newid o un iaith i’r llall;</a:t>
            </a:r>
          </a:p>
          <a:p>
            <a:r>
              <a:rPr lang="cy-GB" dirty="0">
                <a:latin typeface="Arial" panose="020B0604020202020204" pitchFamily="34" charset="0"/>
                <a:cs typeface="Arial" panose="020B0604020202020204" pitchFamily="34" charset="0"/>
              </a:rPr>
              <a:t>Cyfieithu wedi'i dargedu - termau penodol wedi'u cyfieithu wrth iddynt gael eu haddysgu;</a:t>
            </a:r>
          </a:p>
          <a:p>
            <a:r>
              <a:rPr lang="cy-GB" dirty="0">
                <a:latin typeface="Arial" panose="020B0604020202020204" pitchFamily="34" charset="0"/>
                <a:cs typeface="Arial" panose="020B0604020202020204" pitchFamily="34" charset="0"/>
              </a:rPr>
              <a:t>Trawsieithu - asio 2 iaith gyda'i gilydd.</a:t>
            </a:r>
          </a:p>
        </p:txBody>
      </p:sp>
      <p:sp>
        <p:nvSpPr>
          <p:cNvPr id="4" name="Content Placeholder 3"/>
          <p:cNvSpPr>
            <a:spLocks noGrp="1"/>
          </p:cNvSpPr>
          <p:nvPr>
            <p:ph sz="half" idx="2"/>
          </p:nvPr>
        </p:nvSpPr>
        <p:spPr>
          <a:xfrm>
            <a:off x="6172199" y="1300294"/>
            <a:ext cx="5605943" cy="4876669"/>
          </a:xfrm>
        </p:spPr>
        <p:txBody>
          <a:bodyPr/>
          <a:lstStyle/>
          <a:p>
            <a:r>
              <a:rPr lang="en-GB" dirty="0">
                <a:solidFill>
                  <a:srgbClr val="0070C0"/>
                </a:solidFill>
                <a:latin typeface="Arial" panose="020B0604020202020204" pitchFamily="34" charset="0"/>
                <a:cs typeface="Arial" panose="020B0604020202020204" pitchFamily="34" charset="0"/>
              </a:rPr>
              <a:t>“a strategic bilingual approach”;</a:t>
            </a:r>
          </a:p>
          <a:p>
            <a:r>
              <a:rPr lang="en-GB" dirty="0">
                <a:solidFill>
                  <a:srgbClr val="0070C0"/>
                </a:solidFill>
                <a:latin typeface="Arial" panose="020B0604020202020204" pitchFamily="34" charset="0"/>
                <a:cs typeface="Arial" panose="020B0604020202020204" pitchFamily="34" charset="0"/>
              </a:rPr>
              <a:t>Code-switching – alternating between 2 languages;</a:t>
            </a:r>
          </a:p>
          <a:p>
            <a:r>
              <a:rPr lang="en-GB" dirty="0">
                <a:solidFill>
                  <a:srgbClr val="0070C0"/>
                </a:solidFill>
                <a:latin typeface="Arial" panose="020B0604020202020204" pitchFamily="34" charset="0"/>
                <a:cs typeface="Arial" panose="020B0604020202020204" pitchFamily="34" charset="0"/>
              </a:rPr>
              <a:t>Targeted translation – specific terms translated as they are taught;</a:t>
            </a:r>
          </a:p>
          <a:p>
            <a:r>
              <a:rPr lang="en-GB" dirty="0" err="1">
                <a:solidFill>
                  <a:srgbClr val="0070C0"/>
                </a:solidFill>
                <a:latin typeface="Arial" panose="020B0604020202020204" pitchFamily="34" charset="0"/>
                <a:cs typeface="Arial" panose="020B0604020202020204" pitchFamily="34" charset="0"/>
              </a:rPr>
              <a:t>Translanguaging</a:t>
            </a:r>
            <a:r>
              <a:rPr lang="en-GB" dirty="0">
                <a:solidFill>
                  <a:srgbClr val="0070C0"/>
                </a:solidFill>
                <a:latin typeface="Arial" panose="020B0604020202020204" pitchFamily="34" charset="0"/>
                <a:cs typeface="Arial" panose="020B0604020202020204" pitchFamily="34" charset="0"/>
              </a:rPr>
              <a:t> – blending 2 languages together.</a:t>
            </a:r>
          </a:p>
          <a:p>
            <a:pPr marL="0" indent="0" algn="r">
              <a:buNone/>
            </a:pPr>
            <a:r>
              <a:rPr lang="en-GB" sz="2000" dirty="0">
                <a:solidFill>
                  <a:srgbClr val="0070C0"/>
                </a:solidFill>
                <a:latin typeface="Arial" panose="020B0604020202020204" pitchFamily="34" charset="0"/>
                <a:cs typeface="Arial" panose="020B0604020202020204" pitchFamily="34" charset="0"/>
              </a:rPr>
              <a:t>(Harris, 2017)</a:t>
            </a:r>
          </a:p>
          <a:p>
            <a:endParaRPr lang="en-GB" dirty="0"/>
          </a:p>
        </p:txBody>
      </p:sp>
    </p:spTree>
    <p:extLst>
      <p:ext uri="{BB962C8B-B14F-4D97-AF65-F5344CB8AC3E}">
        <p14:creationId xmlns:p14="http://schemas.microsoft.com/office/powerpoint/2010/main" val="6017292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817721"/>
          </a:xfrm>
        </p:spPr>
        <p:txBody>
          <a:bodyPr>
            <a:noAutofit/>
          </a:bodyPr>
          <a:lstStyle/>
          <a:p>
            <a:pPr algn="ctr"/>
            <a:r>
              <a:rPr lang="en-GB" sz="4000" dirty="0">
                <a:latin typeface="Arial" panose="020B0604020202020204" pitchFamily="34" charset="0"/>
                <a:cs typeface="Arial" panose="020B0604020202020204" pitchFamily="34" charset="0"/>
              </a:rPr>
              <a:t>Dull </a:t>
            </a:r>
            <a:r>
              <a:rPr lang="en-GB" sz="4000" dirty="0" err="1">
                <a:latin typeface="Arial" panose="020B0604020202020204" pitchFamily="34" charset="0"/>
                <a:cs typeface="Arial" panose="020B0604020202020204" pitchFamily="34" charset="0"/>
              </a:rPr>
              <a:t>dwy</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Dual language approach</a:t>
            </a:r>
          </a:p>
        </p:txBody>
      </p:sp>
      <p:sp>
        <p:nvSpPr>
          <p:cNvPr id="3" name="Content Placeholder 2"/>
          <p:cNvSpPr>
            <a:spLocks noGrp="1"/>
          </p:cNvSpPr>
          <p:nvPr>
            <p:ph sz="half" idx="1"/>
          </p:nvPr>
        </p:nvSpPr>
        <p:spPr>
          <a:xfrm>
            <a:off x="385894" y="1459684"/>
            <a:ext cx="5633906" cy="4717279"/>
          </a:xfrm>
        </p:spPr>
        <p:txBody>
          <a:bodyPr/>
          <a:lstStyle/>
          <a:p>
            <a:r>
              <a:rPr lang="cy-GB" dirty="0">
                <a:latin typeface="Arial" panose="020B0604020202020204" pitchFamily="34" charset="0"/>
                <a:cs typeface="Arial" panose="020B0604020202020204" pitchFamily="34" charset="0"/>
              </a:rPr>
              <a:t>Galluogi plant i gofleidio ymwybyddiaeth ac amrywiaeth ddiwylliannol;</a:t>
            </a:r>
          </a:p>
          <a:p>
            <a:r>
              <a:rPr lang="cy-GB" dirty="0">
                <a:latin typeface="Arial" panose="020B0604020202020204" pitchFamily="34" charset="0"/>
                <a:cs typeface="Arial" panose="020B0604020202020204" pitchFamily="34" charset="0"/>
              </a:rPr>
              <a:t>Gwella sgiliau cyfathrebu plant;</a:t>
            </a:r>
          </a:p>
          <a:p>
            <a:r>
              <a:rPr lang="cy-GB" dirty="0">
                <a:latin typeface="Arial" panose="020B0604020202020204" pitchFamily="34" charset="0"/>
                <a:cs typeface="Arial" panose="020B0604020202020204" pitchFamily="34" charset="0"/>
              </a:rPr>
              <a:t>Cadw eu hunaniaeth;</a:t>
            </a:r>
          </a:p>
          <a:p>
            <a:r>
              <a:rPr lang="cy-GB" dirty="0">
                <a:latin typeface="Arial" panose="020B0604020202020204" pitchFamily="34" charset="0"/>
                <a:cs typeface="Arial" panose="020B0604020202020204" pitchFamily="34" charset="0"/>
              </a:rPr>
              <a:t>Rhoi hwb i hunan-barch;</a:t>
            </a:r>
          </a:p>
          <a:p>
            <a:r>
              <a:rPr lang="cy-GB" dirty="0">
                <a:latin typeface="Arial" panose="020B0604020202020204" pitchFamily="34" charset="0"/>
                <a:cs typeface="Arial" panose="020B0604020202020204" pitchFamily="34" charset="0"/>
              </a:rPr>
              <a:t>Grymuso plant.</a:t>
            </a:r>
          </a:p>
        </p:txBody>
      </p:sp>
      <p:sp>
        <p:nvSpPr>
          <p:cNvPr id="4" name="Content Placeholder 3"/>
          <p:cNvSpPr>
            <a:spLocks noGrp="1"/>
          </p:cNvSpPr>
          <p:nvPr>
            <p:ph sz="half" idx="2"/>
          </p:nvPr>
        </p:nvSpPr>
        <p:spPr>
          <a:xfrm>
            <a:off x="6172199" y="1459684"/>
            <a:ext cx="5673055" cy="4717279"/>
          </a:xfrm>
        </p:spPr>
        <p:txBody>
          <a:bodyPr/>
          <a:lstStyle/>
          <a:p>
            <a:r>
              <a:rPr lang="en-GB" dirty="0">
                <a:solidFill>
                  <a:srgbClr val="0070C0"/>
                </a:solidFill>
                <a:latin typeface="Arial" panose="020B0604020202020204" pitchFamily="34" charset="0"/>
                <a:cs typeface="Arial" panose="020B0604020202020204" pitchFamily="34" charset="0"/>
              </a:rPr>
              <a:t>Enables children to embrace cultural awareness and diversity;</a:t>
            </a:r>
          </a:p>
          <a:p>
            <a:r>
              <a:rPr lang="en-GB" dirty="0">
                <a:solidFill>
                  <a:srgbClr val="0070C0"/>
                </a:solidFill>
                <a:latin typeface="Arial" panose="020B0604020202020204" pitchFamily="34" charset="0"/>
                <a:cs typeface="Arial" panose="020B0604020202020204" pitchFamily="34" charset="0"/>
              </a:rPr>
              <a:t>Improves children’s communication skills;</a:t>
            </a:r>
          </a:p>
          <a:p>
            <a:r>
              <a:rPr lang="en-GB" dirty="0">
                <a:solidFill>
                  <a:srgbClr val="0070C0"/>
                </a:solidFill>
                <a:latin typeface="Arial" panose="020B0604020202020204" pitchFamily="34" charset="0"/>
                <a:cs typeface="Arial" panose="020B0604020202020204" pitchFamily="34" charset="0"/>
              </a:rPr>
              <a:t>Retain their identity;</a:t>
            </a:r>
          </a:p>
          <a:p>
            <a:r>
              <a:rPr lang="en-GB" dirty="0">
                <a:solidFill>
                  <a:srgbClr val="0070C0"/>
                </a:solidFill>
                <a:latin typeface="Arial" panose="020B0604020202020204" pitchFamily="34" charset="0"/>
                <a:cs typeface="Arial" panose="020B0604020202020204" pitchFamily="34" charset="0"/>
              </a:rPr>
              <a:t>Boosts self-esteem;</a:t>
            </a:r>
          </a:p>
          <a:p>
            <a:r>
              <a:rPr lang="en-GB" dirty="0">
                <a:solidFill>
                  <a:srgbClr val="0070C0"/>
                </a:solidFill>
                <a:latin typeface="Arial" panose="020B0604020202020204" pitchFamily="34" charset="0"/>
                <a:cs typeface="Arial" panose="020B0604020202020204" pitchFamily="34" charset="0"/>
              </a:rPr>
              <a:t>Empowers children.</a:t>
            </a:r>
          </a:p>
        </p:txBody>
      </p:sp>
    </p:spTree>
    <p:extLst>
      <p:ext uri="{BB962C8B-B14F-4D97-AF65-F5344CB8AC3E}">
        <p14:creationId xmlns:p14="http://schemas.microsoft.com/office/powerpoint/2010/main" val="40631054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2" y="130235"/>
            <a:ext cx="10515600" cy="1325563"/>
          </a:xfrm>
        </p:spPr>
        <p:txBody>
          <a:bodyPr>
            <a:normAutofit/>
          </a:bodyPr>
          <a:lstStyle/>
          <a:p>
            <a:pPr algn="ctr"/>
            <a:r>
              <a:rPr lang="en-GB" sz="4000" dirty="0" err="1">
                <a:latin typeface="Arial" panose="020B0604020202020204" pitchFamily="34" charset="0"/>
                <a:cs typeface="Arial" panose="020B0604020202020204" pitchFamily="34" charset="0"/>
              </a:rPr>
              <a:t>Dulliau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eraill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Other approaches</a:t>
            </a:r>
          </a:p>
        </p:txBody>
      </p:sp>
      <p:sp>
        <p:nvSpPr>
          <p:cNvPr id="3" name="Content Placeholder 2"/>
          <p:cNvSpPr>
            <a:spLocks noGrp="1"/>
          </p:cNvSpPr>
          <p:nvPr>
            <p:ph sz="half" idx="1"/>
          </p:nvPr>
        </p:nvSpPr>
        <p:spPr>
          <a:xfrm>
            <a:off x="444617" y="1455798"/>
            <a:ext cx="5575183" cy="4721165"/>
          </a:xfrm>
        </p:spPr>
        <p:txBody>
          <a:bodyPr>
            <a:normAutofit/>
          </a:bodyPr>
          <a:lstStyle/>
          <a:p>
            <a:r>
              <a:rPr lang="cy-GB" dirty="0">
                <a:latin typeface="Arial" panose="020B0604020202020204" pitchFamily="34" charset="0"/>
                <a:cs typeface="Arial" panose="020B0604020202020204" pitchFamily="34" charset="0"/>
              </a:rPr>
              <a:t>Cyfieithu-Gramadeg;</a:t>
            </a:r>
          </a:p>
          <a:p>
            <a:r>
              <a:rPr lang="cy-GB" dirty="0">
                <a:latin typeface="Arial" panose="020B0604020202020204" pitchFamily="34" charset="0"/>
                <a:cs typeface="Arial" panose="020B0604020202020204" pitchFamily="34" charset="0"/>
              </a:rPr>
              <a:t>Sain-Iaith;</a:t>
            </a:r>
          </a:p>
          <a:p>
            <a:r>
              <a:rPr lang="cy-GB" dirty="0">
                <a:latin typeface="Arial" panose="020B0604020202020204" pitchFamily="34" charset="0"/>
                <a:cs typeface="Arial" panose="020B0604020202020204" pitchFamily="34" charset="0"/>
              </a:rPr>
              <a:t>Dull Strwythurol;</a:t>
            </a:r>
          </a:p>
          <a:p>
            <a:r>
              <a:rPr lang="cy-GB" dirty="0">
                <a:latin typeface="Arial" panose="020B0604020202020204" pitchFamily="34" charset="0"/>
                <a:cs typeface="Arial" panose="020B0604020202020204" pitchFamily="34" charset="0"/>
              </a:rPr>
              <a:t>Ymateb Corfforol Cyflawn;</a:t>
            </a:r>
          </a:p>
          <a:p>
            <a:r>
              <a:rPr lang="cy-GB" dirty="0">
                <a:latin typeface="Arial" panose="020B0604020202020204" pitchFamily="34" charset="0"/>
                <a:cs typeface="Arial" panose="020B0604020202020204" pitchFamily="34" charset="0"/>
              </a:rPr>
              <a:t>Addysgu Iaith Gyfathrebol;</a:t>
            </a:r>
          </a:p>
        </p:txBody>
      </p:sp>
      <p:sp>
        <p:nvSpPr>
          <p:cNvPr id="4" name="Content Placeholder 3"/>
          <p:cNvSpPr>
            <a:spLocks noGrp="1"/>
          </p:cNvSpPr>
          <p:nvPr>
            <p:ph sz="half" idx="2"/>
          </p:nvPr>
        </p:nvSpPr>
        <p:spPr>
          <a:xfrm>
            <a:off x="6172200" y="1455798"/>
            <a:ext cx="5647888" cy="4721165"/>
          </a:xfrm>
        </p:spPr>
        <p:txBody>
          <a:bodyPr>
            <a:normAutofit/>
          </a:bodyPr>
          <a:lstStyle/>
          <a:p>
            <a:r>
              <a:rPr lang="en-GB" dirty="0">
                <a:solidFill>
                  <a:srgbClr val="0070C0"/>
                </a:solidFill>
                <a:latin typeface="Arial" panose="020B0604020202020204" pitchFamily="34" charset="0"/>
                <a:cs typeface="Arial" panose="020B0604020202020204" pitchFamily="34" charset="0"/>
              </a:rPr>
              <a:t>Grammar-Translation;</a:t>
            </a:r>
          </a:p>
          <a:p>
            <a:r>
              <a:rPr lang="en-GB" dirty="0">
                <a:solidFill>
                  <a:srgbClr val="0070C0"/>
                </a:solidFill>
                <a:latin typeface="Arial" panose="020B0604020202020204" pitchFamily="34" charset="0"/>
                <a:cs typeface="Arial" panose="020B0604020202020204" pitchFamily="34" charset="0"/>
              </a:rPr>
              <a:t>Audio-Lingual;</a:t>
            </a:r>
          </a:p>
          <a:p>
            <a:r>
              <a:rPr lang="en-GB" dirty="0">
                <a:solidFill>
                  <a:srgbClr val="0070C0"/>
                </a:solidFill>
                <a:latin typeface="Arial" panose="020B0604020202020204" pitchFamily="34" charset="0"/>
                <a:cs typeface="Arial" panose="020B0604020202020204" pitchFamily="34" charset="0"/>
              </a:rPr>
              <a:t>Structural Approach;</a:t>
            </a:r>
          </a:p>
          <a:p>
            <a:r>
              <a:rPr lang="en-GB" dirty="0">
                <a:solidFill>
                  <a:srgbClr val="0070C0"/>
                </a:solidFill>
                <a:latin typeface="Arial" panose="020B0604020202020204" pitchFamily="34" charset="0"/>
                <a:cs typeface="Arial" panose="020B0604020202020204" pitchFamily="34" charset="0"/>
              </a:rPr>
              <a:t>Total Physical Response;</a:t>
            </a:r>
          </a:p>
          <a:p>
            <a:r>
              <a:rPr lang="en-GB" dirty="0">
                <a:solidFill>
                  <a:srgbClr val="0070C0"/>
                </a:solidFill>
                <a:latin typeface="Arial" panose="020B0604020202020204" pitchFamily="34" charset="0"/>
                <a:cs typeface="Arial" panose="020B0604020202020204" pitchFamily="34" charset="0"/>
              </a:rPr>
              <a:t>Communicative Language Teaching;</a:t>
            </a:r>
          </a:p>
        </p:txBody>
      </p:sp>
    </p:spTree>
    <p:extLst>
      <p:ext uri="{BB962C8B-B14F-4D97-AF65-F5344CB8AC3E}">
        <p14:creationId xmlns:p14="http://schemas.microsoft.com/office/powerpoint/2010/main" val="36932133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2" y="130235"/>
            <a:ext cx="10515600" cy="1325563"/>
          </a:xfrm>
        </p:spPr>
        <p:txBody>
          <a:bodyPr>
            <a:normAutofit/>
          </a:bodyPr>
          <a:lstStyle/>
          <a:p>
            <a:pPr algn="ctr"/>
            <a:r>
              <a:rPr lang="en-GB" sz="4000" dirty="0" err="1">
                <a:latin typeface="Arial" panose="020B0604020202020204" pitchFamily="34" charset="0"/>
                <a:cs typeface="Arial" panose="020B0604020202020204" pitchFamily="34" charset="0"/>
              </a:rPr>
              <a:t>Dulliau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eraill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Other approaches</a:t>
            </a:r>
          </a:p>
        </p:txBody>
      </p:sp>
      <p:sp>
        <p:nvSpPr>
          <p:cNvPr id="3" name="Content Placeholder 2"/>
          <p:cNvSpPr>
            <a:spLocks noGrp="1"/>
          </p:cNvSpPr>
          <p:nvPr>
            <p:ph sz="half" idx="1"/>
          </p:nvPr>
        </p:nvSpPr>
        <p:spPr>
          <a:xfrm>
            <a:off x="444617" y="1455798"/>
            <a:ext cx="5575183" cy="4721165"/>
          </a:xfrm>
        </p:spPr>
        <p:txBody>
          <a:bodyPr>
            <a:normAutofit/>
          </a:bodyPr>
          <a:lstStyle/>
          <a:p>
            <a:r>
              <a:rPr lang="cy-GB" dirty="0">
                <a:latin typeface="Arial" panose="020B0604020202020204" pitchFamily="34" charset="0"/>
                <a:cs typeface="Arial" panose="020B0604020202020204" pitchFamily="34" charset="0"/>
              </a:rPr>
              <a:t>Dull Naturiol;</a:t>
            </a:r>
          </a:p>
          <a:p>
            <a:r>
              <a:rPr lang="cy-GB" dirty="0">
                <a:latin typeface="Arial" panose="020B0604020202020204" pitchFamily="34" charset="0"/>
                <a:cs typeface="Arial" panose="020B0604020202020204" pitchFamily="34" charset="0"/>
              </a:rPr>
              <a:t>Dysgu Iaith yn Seiliedig ar Dasg;</a:t>
            </a:r>
          </a:p>
          <a:p>
            <a:r>
              <a:rPr lang="cy-GB" dirty="0">
                <a:latin typeface="Arial" panose="020B0604020202020204" pitchFamily="34" charset="0"/>
                <a:cs typeface="Arial" panose="020B0604020202020204" pitchFamily="34" charset="0"/>
              </a:rPr>
              <a:t>Dull Dysgu Iaith </a:t>
            </a:r>
            <a:r>
              <a:rPr lang="cy-GB" i="1" dirty="0" err="1">
                <a:latin typeface="Arial" panose="020B0604020202020204" pitchFamily="34" charset="0"/>
                <a:cs typeface="Arial" panose="020B0604020202020204" pitchFamily="34" charset="0"/>
              </a:rPr>
              <a:t>Suggestopedia</a:t>
            </a:r>
            <a:r>
              <a:rPr lang="cy-GB" i="1"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Dull Gweithredol-Tybiannol.</a:t>
            </a:r>
          </a:p>
        </p:txBody>
      </p:sp>
      <p:sp>
        <p:nvSpPr>
          <p:cNvPr id="4" name="Content Placeholder 3"/>
          <p:cNvSpPr>
            <a:spLocks noGrp="1"/>
          </p:cNvSpPr>
          <p:nvPr>
            <p:ph sz="half" idx="2"/>
          </p:nvPr>
        </p:nvSpPr>
        <p:spPr>
          <a:xfrm>
            <a:off x="6172200" y="1455798"/>
            <a:ext cx="5647888" cy="4721165"/>
          </a:xfrm>
        </p:spPr>
        <p:txBody>
          <a:bodyPr>
            <a:normAutofit/>
          </a:bodyPr>
          <a:lstStyle/>
          <a:p>
            <a:r>
              <a:rPr lang="en-GB" dirty="0">
                <a:solidFill>
                  <a:srgbClr val="0070C0"/>
                </a:solidFill>
                <a:latin typeface="Arial" panose="020B0604020202020204" pitchFamily="34" charset="0"/>
                <a:cs typeface="Arial" panose="020B0604020202020204" pitchFamily="34" charset="0"/>
              </a:rPr>
              <a:t>Natural Approach;</a:t>
            </a:r>
          </a:p>
          <a:p>
            <a:r>
              <a:rPr lang="en-GB" dirty="0">
                <a:solidFill>
                  <a:srgbClr val="0070C0"/>
                </a:solidFill>
                <a:latin typeface="Arial" panose="020B0604020202020204" pitchFamily="34" charset="0"/>
                <a:cs typeface="Arial" panose="020B0604020202020204" pitchFamily="34" charset="0"/>
              </a:rPr>
              <a:t>Task-based Language Learning;</a:t>
            </a:r>
          </a:p>
          <a:p>
            <a:r>
              <a:rPr lang="en-GB" dirty="0">
                <a:solidFill>
                  <a:srgbClr val="0070C0"/>
                </a:solidFill>
                <a:latin typeface="Arial" panose="020B0604020202020204" pitchFamily="34" charset="0"/>
                <a:cs typeface="Arial" panose="020B0604020202020204" pitchFamily="34" charset="0"/>
              </a:rPr>
              <a:t>Suggestopedia Language Learning Method;</a:t>
            </a:r>
          </a:p>
          <a:p>
            <a:r>
              <a:rPr lang="en-GB" dirty="0">
                <a:solidFill>
                  <a:srgbClr val="0070C0"/>
                </a:solidFill>
                <a:latin typeface="Arial" panose="020B0604020202020204" pitchFamily="34" charset="0"/>
                <a:cs typeface="Arial" panose="020B0604020202020204" pitchFamily="34" charset="0"/>
              </a:rPr>
              <a:t>Functional-Notional Approach.</a:t>
            </a:r>
          </a:p>
        </p:txBody>
      </p:sp>
    </p:spTree>
    <p:extLst>
      <p:ext uri="{BB962C8B-B14F-4D97-AF65-F5344CB8AC3E}">
        <p14:creationId xmlns:p14="http://schemas.microsoft.com/office/powerpoint/2010/main" val="1149407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65127"/>
            <a:ext cx="10989658" cy="1325563"/>
          </a:xfrm>
        </p:spPr>
        <p:txBody>
          <a:bodyPr>
            <a:normAutofit fontScale="90000"/>
          </a:bodyPr>
          <a:lstStyle/>
          <a:p>
            <a:pPr algn="ctr"/>
            <a:r>
              <a:rPr lang="en-GB" dirty="0">
                <a:latin typeface="Arial" panose="020B0604020202020204" pitchFamily="34" charset="0"/>
                <a:cs typeface="Arial" panose="020B0604020202020204" pitchFamily="34" charset="0"/>
              </a:rPr>
              <a:t>Dull Dim Iaith</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The No Language method</a:t>
            </a:r>
            <a:br>
              <a:rPr lang="en-GB" dirty="0"/>
            </a:br>
            <a:endParaRPr lang="en-GB" dirty="0"/>
          </a:p>
        </p:txBody>
      </p:sp>
      <p:pic>
        <p:nvPicPr>
          <p:cNvPr id="7" name="Online Media 6" title="The no language method">
            <a:hlinkClick r:id="" action="ppaction://media"/>
            <a:extLst>
              <a:ext uri="{FF2B5EF4-FFF2-40B4-BE49-F238E27FC236}">
                <a16:creationId xmlns:a16="http://schemas.microsoft.com/office/drawing/2014/main" id="{E41A56BA-6B31-BA2D-EAB6-A94855348B0A}"/>
              </a:ext>
            </a:extLst>
          </p:cNvPr>
          <p:cNvPicPr>
            <a:picLocks noRot="1" noChangeAspect="1"/>
          </p:cNvPicPr>
          <p:nvPr>
            <a:videoFile r:link="rId1"/>
          </p:nvPr>
        </p:nvPicPr>
        <p:blipFill>
          <a:blip r:embed="rId4"/>
          <a:stretch>
            <a:fillRect/>
          </a:stretch>
        </p:blipFill>
        <p:spPr>
          <a:xfrm>
            <a:off x="1631092" y="1449859"/>
            <a:ext cx="9308757" cy="4501814"/>
          </a:xfrm>
          <a:prstGeom prst="rect">
            <a:avLst/>
          </a:prstGeom>
        </p:spPr>
      </p:pic>
    </p:spTree>
    <p:extLst>
      <p:ext uri="{BB962C8B-B14F-4D97-AF65-F5344CB8AC3E}">
        <p14:creationId xmlns:p14="http://schemas.microsoft.com/office/powerpoint/2010/main" val="254772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928" y="418653"/>
            <a:ext cx="9668634" cy="778098"/>
          </a:xfrm>
        </p:spPr>
        <p:txBody>
          <a:bodyPr>
            <a:noAutofit/>
          </a:bodyPr>
          <a:lstStyle/>
          <a:p>
            <a:pPr algn="ctr"/>
            <a:r>
              <a:rPr lang="en-GB" sz="4000" dirty="0">
                <a:latin typeface="Arial" panose="020B0604020202020204" pitchFamily="34" charset="0"/>
                <a:cs typeface="Arial" panose="020B0604020202020204" pitchFamily="34" charset="0"/>
              </a:rPr>
              <a:t>CCUHP</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UNCRC</a:t>
            </a:r>
          </a:p>
        </p:txBody>
      </p:sp>
      <p:sp>
        <p:nvSpPr>
          <p:cNvPr id="3" name="Content Placeholder 2"/>
          <p:cNvSpPr>
            <a:spLocks noGrp="1"/>
          </p:cNvSpPr>
          <p:nvPr>
            <p:ph sz="half" idx="1"/>
          </p:nvPr>
        </p:nvSpPr>
        <p:spPr>
          <a:xfrm>
            <a:off x="388419" y="1474573"/>
            <a:ext cx="5651128" cy="4691557"/>
          </a:xfrm>
        </p:spPr>
        <p:txBody>
          <a:bodyPr>
            <a:normAutofit/>
          </a:bodyPr>
          <a:lstStyle/>
          <a:p>
            <a:r>
              <a:rPr lang="cy-GB" i="1" dirty="0">
                <a:latin typeface="Arial" panose="020B0604020202020204" pitchFamily="34" charset="0"/>
                <a:cs typeface="Arial" panose="020B0604020202020204" pitchFamily="34" charset="0"/>
              </a:rPr>
              <a:t>Erthygl 13 </a:t>
            </a:r>
            <a:r>
              <a:rPr lang="cy-GB" dirty="0">
                <a:latin typeface="Arial" panose="020B0604020202020204" pitchFamily="34" charset="0"/>
                <a:cs typeface="Arial" panose="020B0604020202020204" pitchFamily="34" charset="0"/>
              </a:rPr>
              <a:t>– Mae gan blant yr hawl i ryddid mynegiant; bydd yr hawl hwn yn cynnwys rhyddid i geisio, derbyn a chyflwyno gwybodaeth a syniadau o bob math, beth bynnag yw’r rhwystrau, naill ai ar lafar, yn ysgrifenedig  neu mewn print, ar ffurf celf, neu drwy unrhyw gyfrwng arall o ddewis y plentyn.</a:t>
            </a:r>
          </a:p>
        </p:txBody>
      </p:sp>
      <p:sp>
        <p:nvSpPr>
          <p:cNvPr id="4" name="Content Placeholder 3"/>
          <p:cNvSpPr>
            <a:spLocks noGrp="1"/>
          </p:cNvSpPr>
          <p:nvPr>
            <p:ph sz="half" idx="2"/>
          </p:nvPr>
        </p:nvSpPr>
        <p:spPr>
          <a:xfrm>
            <a:off x="6172200" y="1474573"/>
            <a:ext cx="5779736" cy="4594454"/>
          </a:xfrm>
        </p:spPr>
        <p:txBody>
          <a:bodyPr>
            <a:normAutofit/>
          </a:bodyPr>
          <a:lstStyle/>
          <a:p>
            <a:r>
              <a:rPr lang="en-GB" i="1" dirty="0">
                <a:solidFill>
                  <a:srgbClr val="0070C0"/>
                </a:solidFill>
                <a:latin typeface="Arial" panose="020B0604020202020204" pitchFamily="34" charset="0"/>
                <a:cs typeface="Arial" panose="020B0604020202020204" pitchFamily="34" charset="0"/>
              </a:rPr>
              <a:t>Article 13 </a:t>
            </a:r>
            <a:r>
              <a:rPr lang="en-GB" dirty="0">
                <a:solidFill>
                  <a:srgbClr val="0070C0"/>
                </a:solidFill>
                <a:latin typeface="Arial" panose="020B0604020202020204" pitchFamily="34" charset="0"/>
                <a:cs typeface="Arial" panose="020B0604020202020204" pitchFamily="34" charset="0"/>
              </a:rPr>
              <a:t>- 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p>
          <a:p>
            <a:endParaRPr lang="en-GB" dirty="0"/>
          </a:p>
        </p:txBody>
      </p:sp>
    </p:spTree>
    <p:extLst>
      <p:ext uri="{BB962C8B-B14F-4D97-AF65-F5344CB8AC3E}">
        <p14:creationId xmlns:p14="http://schemas.microsoft.com/office/powerpoint/2010/main" val="38891356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166" y="216973"/>
            <a:ext cx="9668634" cy="778098"/>
          </a:xfrm>
        </p:spPr>
        <p:txBody>
          <a:bodyPr>
            <a:noAutofit/>
          </a:bodyPr>
          <a:lstStyle/>
          <a:p>
            <a:pPr algn="ctr"/>
            <a:r>
              <a:rPr lang="en-GB" sz="4000" dirty="0">
                <a:latin typeface="Arial" panose="020B0604020202020204" pitchFamily="34" charset="0"/>
                <a:cs typeface="Arial" panose="020B0604020202020204" pitchFamily="34" charset="0"/>
              </a:rPr>
              <a:t>CCUHP</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UNCRC</a:t>
            </a:r>
          </a:p>
        </p:txBody>
      </p:sp>
      <p:sp>
        <p:nvSpPr>
          <p:cNvPr id="3" name="Content Placeholder 2"/>
          <p:cNvSpPr>
            <a:spLocks noGrp="1"/>
          </p:cNvSpPr>
          <p:nvPr>
            <p:ph sz="half" idx="1"/>
          </p:nvPr>
        </p:nvSpPr>
        <p:spPr>
          <a:xfrm>
            <a:off x="388419" y="1196751"/>
            <a:ext cx="5651128" cy="4969379"/>
          </a:xfrm>
        </p:spPr>
        <p:txBody>
          <a:bodyPr>
            <a:normAutofit/>
          </a:bodyPr>
          <a:lstStyle/>
          <a:p>
            <a:r>
              <a:rPr lang="cy-GB" i="1" dirty="0">
                <a:latin typeface="Arial" panose="020B0604020202020204" pitchFamily="34" charset="0"/>
                <a:cs typeface="Arial" panose="020B0604020202020204" pitchFamily="34" charset="0"/>
              </a:rPr>
              <a:t>Erthygl 28 </a:t>
            </a:r>
            <a:r>
              <a:rPr lang="cy-GB" dirty="0">
                <a:latin typeface="Arial" panose="020B0604020202020204" pitchFamily="34" charset="0"/>
                <a:cs typeface="Arial" panose="020B0604020202020204" pitchFamily="34" charset="0"/>
              </a:rPr>
              <a:t>– mae gan blant a phobl ifanc yr hawl i addysg, does dim gwahaniaeth pwy ydynt, na beth yw eu hil, rhyw neu anabledd; os ydynt mewn canolfan gadw neu’n ffoaduriaid.</a:t>
            </a:r>
          </a:p>
          <a:p>
            <a:r>
              <a:rPr lang="cy-GB" i="1" dirty="0">
                <a:latin typeface="Arial" panose="020B0604020202020204" pitchFamily="34" charset="0"/>
                <a:cs typeface="Arial" panose="020B0604020202020204" pitchFamily="34" charset="0"/>
              </a:rPr>
              <a:t>Erthygl 2 </a:t>
            </a:r>
            <a:r>
              <a:rPr lang="cy-GB" dirty="0">
                <a:latin typeface="Arial" panose="020B0604020202020204" pitchFamily="34" charset="0"/>
                <a:cs typeface="Arial" panose="020B0604020202020204" pitchFamily="34" charset="0"/>
              </a:rPr>
              <a:t>–  noda’r Confensiwn na ddylid gwahaniaethu yn erbyn plant a phobl ifanc unigol – yn uniongyrchol nac yn anuniongyrchol.</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124745"/>
            <a:ext cx="5779736" cy="4944282"/>
          </a:xfrm>
        </p:spPr>
        <p:txBody>
          <a:bodyPr>
            <a:normAutofit/>
          </a:bodyPr>
          <a:lstStyle/>
          <a:p>
            <a:r>
              <a:rPr lang="en-GB" i="1" dirty="0">
                <a:solidFill>
                  <a:srgbClr val="0070C0"/>
                </a:solidFill>
                <a:latin typeface="Arial" panose="020B0604020202020204" pitchFamily="34" charset="0"/>
                <a:cs typeface="Arial" panose="020B0604020202020204" pitchFamily="34" charset="0"/>
              </a:rPr>
              <a:t>Article 28 - </a:t>
            </a:r>
            <a:r>
              <a:rPr lang="en-GB" dirty="0">
                <a:solidFill>
                  <a:srgbClr val="0070C0"/>
                </a:solidFill>
                <a:latin typeface="Arial" panose="020B0604020202020204" pitchFamily="34" charset="0"/>
                <a:cs typeface="Arial" panose="020B0604020202020204" pitchFamily="34" charset="0"/>
              </a:rPr>
              <a:t>children and young people have the right to education no matter who they are, regardless of race, gender or disability; if they’re in detention, or if they’re a refugee.</a:t>
            </a:r>
          </a:p>
          <a:p>
            <a:r>
              <a:rPr lang="en-GB" i="1" dirty="0">
                <a:solidFill>
                  <a:srgbClr val="0070C0"/>
                </a:solidFill>
                <a:latin typeface="Arial" panose="020B0604020202020204" pitchFamily="34" charset="0"/>
                <a:cs typeface="Arial" panose="020B0604020202020204" pitchFamily="34" charset="0"/>
              </a:rPr>
              <a:t>Article 2 </a:t>
            </a:r>
            <a:r>
              <a:rPr lang="en-GB" dirty="0">
                <a:solidFill>
                  <a:srgbClr val="0070C0"/>
                </a:solidFill>
                <a:latin typeface="Arial" panose="020B0604020202020204" pitchFamily="34" charset="0"/>
                <a:cs typeface="Arial" panose="020B0604020202020204" pitchFamily="34" charset="0"/>
              </a:rPr>
              <a:t>- of 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21024932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56770"/>
          </a:xfrm>
        </p:spPr>
        <p:txBody>
          <a:bodyPr>
            <a:noAutofit/>
          </a:bodyPr>
          <a:lstStyle/>
          <a:p>
            <a:pPr algn="ctr"/>
            <a:r>
              <a:rPr lang="en-GB" sz="4000" dirty="0" err="1">
                <a:latin typeface="Arial" panose="020B0604020202020204" pitchFamily="34" charset="0"/>
                <a:cs typeface="Arial" panose="020B0604020202020204" pitchFamily="34" charset="0"/>
              </a:rPr>
              <a:t>Rhwystrau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cartref</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Barriers (home)</a:t>
            </a:r>
          </a:p>
        </p:txBody>
      </p:sp>
      <p:sp>
        <p:nvSpPr>
          <p:cNvPr id="3" name="Content Placeholder 2"/>
          <p:cNvSpPr>
            <a:spLocks noGrp="1"/>
          </p:cNvSpPr>
          <p:nvPr>
            <p:ph sz="half" idx="1"/>
          </p:nvPr>
        </p:nvSpPr>
        <p:spPr>
          <a:xfrm>
            <a:off x="428878" y="1440382"/>
            <a:ext cx="5590922" cy="4148859"/>
          </a:xfrm>
        </p:spPr>
        <p:txBody>
          <a:bodyPr>
            <a:normAutofit/>
          </a:bodyPr>
          <a:lstStyle/>
          <a:p>
            <a:r>
              <a:rPr lang="cy-GB" dirty="0">
                <a:latin typeface="Arial" panose="020B0604020202020204" pitchFamily="34" charset="0"/>
                <a:cs typeface="Arial" panose="020B0604020202020204" pitchFamily="34" charset="0"/>
              </a:rPr>
              <a:t>Gweithio’n agos gyda’r teulu;</a:t>
            </a:r>
          </a:p>
          <a:p>
            <a:r>
              <a:rPr lang="cy-GB" dirty="0">
                <a:latin typeface="Arial" panose="020B0604020202020204" pitchFamily="34" charset="0"/>
                <a:cs typeface="Arial" panose="020B0604020202020204" pitchFamily="34" charset="0"/>
              </a:rPr>
              <a:t>Eu cynnwys mewn arferion;</a:t>
            </a:r>
          </a:p>
          <a:p>
            <a:r>
              <a:rPr lang="cy-GB" dirty="0">
                <a:latin typeface="Arial" panose="020B0604020202020204" pitchFamily="34" charset="0"/>
                <a:cs typeface="Arial" panose="020B0604020202020204" pitchFamily="34" charset="0"/>
              </a:rPr>
              <a:t>Eu cynnwys mewn gweithgareddau;</a:t>
            </a:r>
          </a:p>
          <a:p>
            <a:r>
              <a:rPr lang="cy-GB" dirty="0">
                <a:latin typeface="Arial" panose="020B0604020202020204" pitchFamily="34" charset="0"/>
                <a:cs typeface="Arial" panose="020B0604020202020204" pitchFamily="34" charset="0"/>
              </a:rPr>
              <a:t>Integreiddio diwylliannau;</a:t>
            </a:r>
          </a:p>
          <a:p>
            <a:pPr marL="0" indent="0">
              <a:buNone/>
            </a:pPr>
            <a:endParaRPr lang="en-GB" dirty="0">
              <a:latin typeface="Arial" panose="020B0604020202020204" pitchFamily="34" charset="0"/>
            </a:endParaRPr>
          </a:p>
        </p:txBody>
      </p:sp>
      <p:sp>
        <p:nvSpPr>
          <p:cNvPr id="4" name="Content Placeholder 3"/>
          <p:cNvSpPr>
            <a:spLocks noGrp="1"/>
          </p:cNvSpPr>
          <p:nvPr>
            <p:ph sz="half" idx="2"/>
          </p:nvPr>
        </p:nvSpPr>
        <p:spPr>
          <a:xfrm>
            <a:off x="6172200" y="1440382"/>
            <a:ext cx="5650264" cy="4736581"/>
          </a:xfrm>
        </p:spPr>
        <p:txBody>
          <a:bodyPr>
            <a:normAutofit/>
          </a:bodyPr>
          <a:lstStyle/>
          <a:p>
            <a:r>
              <a:rPr lang="en-GB" dirty="0">
                <a:solidFill>
                  <a:srgbClr val="0070C0"/>
                </a:solidFill>
                <a:latin typeface="Arial" panose="020B0604020202020204" pitchFamily="34" charset="0"/>
                <a:cs typeface="Arial" panose="020B0604020202020204" pitchFamily="34" charset="0"/>
              </a:rPr>
              <a:t>Engaging with family;</a:t>
            </a:r>
          </a:p>
          <a:p>
            <a:r>
              <a:rPr lang="en-GB" dirty="0">
                <a:solidFill>
                  <a:srgbClr val="0070C0"/>
                </a:solidFill>
                <a:latin typeface="Arial" panose="020B0604020202020204" pitchFamily="34" charset="0"/>
                <a:cs typeface="Arial" panose="020B0604020202020204" pitchFamily="34" charset="0"/>
              </a:rPr>
              <a:t>Inclusion in routines;</a:t>
            </a:r>
          </a:p>
          <a:p>
            <a:r>
              <a:rPr lang="en-GB" dirty="0">
                <a:solidFill>
                  <a:srgbClr val="0070C0"/>
                </a:solidFill>
                <a:latin typeface="Arial" panose="020B0604020202020204" pitchFamily="34" charset="0"/>
                <a:cs typeface="Arial" panose="020B0604020202020204" pitchFamily="34" charset="0"/>
              </a:rPr>
              <a:t>Inclusion in activities;</a:t>
            </a:r>
          </a:p>
          <a:p>
            <a:r>
              <a:rPr lang="en-GB" dirty="0">
                <a:solidFill>
                  <a:srgbClr val="0070C0"/>
                </a:solidFill>
                <a:latin typeface="Arial" panose="020B0604020202020204" pitchFamily="34" charset="0"/>
                <a:cs typeface="Arial" panose="020B0604020202020204" pitchFamily="34" charset="0"/>
              </a:rPr>
              <a:t>Integrating cultures;</a:t>
            </a:r>
          </a:p>
          <a:p>
            <a:pPr marL="0" indent="0">
              <a:buNone/>
            </a:pPr>
            <a:endParaRPr lang="en-GB" dirty="0"/>
          </a:p>
        </p:txBody>
      </p:sp>
    </p:spTree>
    <p:extLst>
      <p:ext uri="{BB962C8B-B14F-4D97-AF65-F5344CB8AC3E}">
        <p14:creationId xmlns:p14="http://schemas.microsoft.com/office/powerpoint/2010/main" val="6567595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56770"/>
          </a:xfrm>
        </p:spPr>
        <p:txBody>
          <a:bodyPr>
            <a:noAutofit/>
          </a:bodyPr>
          <a:lstStyle/>
          <a:p>
            <a:pPr algn="ctr"/>
            <a:r>
              <a:rPr lang="en-GB" sz="4000" dirty="0" err="1">
                <a:latin typeface="Arial" panose="020B0604020202020204" pitchFamily="34" charset="0"/>
                <a:cs typeface="Arial" panose="020B0604020202020204" pitchFamily="34" charset="0"/>
              </a:rPr>
              <a:t>Rhwystrau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cartref</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Barriers (home)</a:t>
            </a:r>
          </a:p>
        </p:txBody>
      </p:sp>
      <p:sp>
        <p:nvSpPr>
          <p:cNvPr id="3" name="Content Placeholder 2"/>
          <p:cNvSpPr>
            <a:spLocks noGrp="1"/>
          </p:cNvSpPr>
          <p:nvPr>
            <p:ph sz="half" idx="1"/>
          </p:nvPr>
        </p:nvSpPr>
        <p:spPr>
          <a:xfrm>
            <a:off x="82378" y="1672281"/>
            <a:ext cx="5937422" cy="3916960"/>
          </a:xfrm>
        </p:spPr>
        <p:txBody>
          <a:bodyPr>
            <a:normAutofit/>
          </a:bodyPr>
          <a:lstStyle/>
          <a:p>
            <a:r>
              <a:rPr lang="cy-GB" dirty="0">
                <a:latin typeface="Arial" panose="020B0604020202020204" pitchFamily="34" charset="0"/>
                <a:cs typeface="Arial" panose="020B0604020202020204" pitchFamily="34" charset="0"/>
              </a:rPr>
              <a:t>Deall caffael iaith;</a:t>
            </a:r>
          </a:p>
          <a:p>
            <a:r>
              <a:rPr lang="cy-GB" dirty="0">
                <a:latin typeface="Arial" panose="020B0604020202020204" pitchFamily="34" charset="0"/>
                <a:cs typeface="Arial" panose="020B0604020202020204" pitchFamily="34" charset="0"/>
              </a:rPr>
              <a:t>Cymdeithas;</a:t>
            </a:r>
          </a:p>
          <a:p>
            <a:r>
              <a:rPr lang="cy-GB" dirty="0">
                <a:latin typeface="Arial" panose="020B0604020202020204" pitchFamily="34" charset="0"/>
                <a:cs typeface="Arial" panose="020B0604020202020204" pitchFamily="34" charset="0"/>
              </a:rPr>
              <a:t>Canfyddiadau/Stigma/Agweddau.</a:t>
            </a:r>
          </a:p>
          <a:p>
            <a:endParaRPr lang="en-GB" dirty="0">
              <a:latin typeface="Arial" panose="020B0604020202020204" pitchFamily="34" charset="0"/>
            </a:endParaRPr>
          </a:p>
        </p:txBody>
      </p:sp>
      <p:sp>
        <p:nvSpPr>
          <p:cNvPr id="4" name="Content Placeholder 3"/>
          <p:cNvSpPr>
            <a:spLocks noGrp="1"/>
          </p:cNvSpPr>
          <p:nvPr>
            <p:ph sz="half" idx="2"/>
          </p:nvPr>
        </p:nvSpPr>
        <p:spPr>
          <a:xfrm>
            <a:off x="6172200" y="1672281"/>
            <a:ext cx="5650264" cy="4504682"/>
          </a:xfrm>
        </p:spPr>
        <p:txBody>
          <a:bodyPr>
            <a:normAutofit/>
          </a:bodyPr>
          <a:lstStyle/>
          <a:p>
            <a:r>
              <a:rPr lang="en-GB" dirty="0">
                <a:solidFill>
                  <a:srgbClr val="0070C0"/>
                </a:solidFill>
                <a:latin typeface="Arial" panose="020B0604020202020204" pitchFamily="34" charset="0"/>
                <a:cs typeface="Arial" panose="020B0604020202020204" pitchFamily="34" charset="0"/>
              </a:rPr>
              <a:t>Language acquisition understanding;</a:t>
            </a:r>
          </a:p>
          <a:p>
            <a:r>
              <a:rPr lang="en-GB" dirty="0">
                <a:solidFill>
                  <a:srgbClr val="0070C0"/>
                </a:solidFill>
                <a:latin typeface="Arial" panose="020B0604020202020204" pitchFamily="34" charset="0"/>
                <a:cs typeface="Arial" panose="020B0604020202020204" pitchFamily="34" charset="0"/>
              </a:rPr>
              <a:t>Community;</a:t>
            </a:r>
          </a:p>
          <a:p>
            <a:r>
              <a:rPr lang="en-GB" dirty="0">
                <a:solidFill>
                  <a:srgbClr val="0070C0"/>
                </a:solidFill>
                <a:latin typeface="Arial" panose="020B0604020202020204" pitchFamily="34" charset="0"/>
                <a:cs typeface="Arial" panose="020B0604020202020204" pitchFamily="34" charset="0"/>
              </a:rPr>
              <a:t>Perceptions/Stigma/Attitudes.</a:t>
            </a:r>
          </a:p>
          <a:p>
            <a:endParaRPr lang="en-GB" dirty="0"/>
          </a:p>
        </p:txBody>
      </p:sp>
    </p:spTree>
    <p:extLst>
      <p:ext uri="{BB962C8B-B14F-4D97-AF65-F5344CB8AC3E}">
        <p14:creationId xmlns:p14="http://schemas.microsoft.com/office/powerpoint/2010/main" val="13745569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16310"/>
          </a:xfrm>
        </p:spPr>
        <p:txBody>
          <a:bodyPr>
            <a:noAutofit/>
          </a:bodyPr>
          <a:lstStyle/>
          <a:p>
            <a:pPr algn="ctr"/>
            <a:r>
              <a:rPr lang="en-GB" sz="4000" dirty="0" err="1">
                <a:latin typeface="Arial" panose="020B0604020202020204" pitchFamily="34" charset="0"/>
                <a:cs typeface="Arial" panose="020B0604020202020204" pitchFamily="34" charset="0"/>
              </a:rPr>
              <a:t>Rhwystrau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lleoliad</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Barriers (setting)</a:t>
            </a:r>
          </a:p>
        </p:txBody>
      </p:sp>
      <p:sp>
        <p:nvSpPr>
          <p:cNvPr id="3" name="Content Placeholder 2"/>
          <p:cNvSpPr>
            <a:spLocks noGrp="1"/>
          </p:cNvSpPr>
          <p:nvPr>
            <p:ph sz="half" idx="1"/>
          </p:nvPr>
        </p:nvSpPr>
        <p:spPr>
          <a:xfrm>
            <a:off x="323681" y="1787611"/>
            <a:ext cx="5696119" cy="4111484"/>
          </a:xfrm>
        </p:spPr>
        <p:txBody>
          <a:bodyPr>
            <a:normAutofit/>
          </a:bodyPr>
          <a:lstStyle/>
          <a:p>
            <a:r>
              <a:rPr lang="cy-GB" dirty="0">
                <a:latin typeface="Arial" panose="020B0604020202020204" pitchFamily="34" charset="0"/>
                <a:cs typeface="Arial" panose="020B0604020202020204" pitchFamily="34" charset="0"/>
              </a:rPr>
              <a:t>Diffyg arweiniad;</a:t>
            </a:r>
          </a:p>
          <a:p>
            <a:r>
              <a:rPr lang="cy-GB" dirty="0">
                <a:latin typeface="Arial" panose="020B0604020202020204" pitchFamily="34" charset="0"/>
                <a:cs typeface="Arial" panose="020B0604020202020204" pitchFamily="34" charset="0"/>
              </a:rPr>
              <a:t>Diffyg cyllid;</a:t>
            </a:r>
          </a:p>
          <a:p>
            <a:r>
              <a:rPr lang="cy-GB" dirty="0">
                <a:latin typeface="Arial" panose="020B0604020202020204" pitchFamily="34" charset="0"/>
                <a:cs typeface="Arial" panose="020B0604020202020204" pitchFamily="34" charset="0"/>
              </a:rPr>
              <a:t>Pwysau ychwanegol ar leoliadau;</a:t>
            </a:r>
          </a:p>
          <a:p>
            <a:r>
              <a:rPr lang="cy-GB" dirty="0">
                <a:latin typeface="Arial" panose="020B0604020202020204" pitchFamily="34" charset="0"/>
                <a:cs typeface="Arial" panose="020B0604020202020204" pitchFamily="34" charset="0"/>
              </a:rPr>
              <a:t>Anhawster gwneud ffrindiau;</a:t>
            </a:r>
          </a:p>
        </p:txBody>
      </p:sp>
      <p:sp>
        <p:nvSpPr>
          <p:cNvPr id="4" name="Content Placeholder 3"/>
          <p:cNvSpPr>
            <a:spLocks noGrp="1"/>
          </p:cNvSpPr>
          <p:nvPr>
            <p:ph sz="half" idx="2"/>
          </p:nvPr>
        </p:nvSpPr>
        <p:spPr>
          <a:xfrm>
            <a:off x="6172200" y="1787611"/>
            <a:ext cx="5755460" cy="4389352"/>
          </a:xfrm>
        </p:spPr>
        <p:txBody>
          <a:bodyPr>
            <a:normAutofit/>
          </a:bodyPr>
          <a:lstStyle/>
          <a:p>
            <a:r>
              <a:rPr lang="en-GB" dirty="0">
                <a:solidFill>
                  <a:srgbClr val="0070C0"/>
                </a:solidFill>
                <a:latin typeface="Arial" panose="020B0604020202020204" pitchFamily="34" charset="0"/>
                <a:cs typeface="Arial" panose="020B0604020202020204" pitchFamily="34" charset="0"/>
              </a:rPr>
              <a:t>Lack of guidance;</a:t>
            </a:r>
          </a:p>
          <a:p>
            <a:r>
              <a:rPr lang="en-GB" dirty="0">
                <a:solidFill>
                  <a:srgbClr val="0070C0"/>
                </a:solidFill>
                <a:latin typeface="Arial" panose="020B0604020202020204" pitchFamily="34" charset="0"/>
                <a:cs typeface="Arial" panose="020B0604020202020204" pitchFamily="34" charset="0"/>
              </a:rPr>
              <a:t>Lack of finance;</a:t>
            </a:r>
          </a:p>
          <a:p>
            <a:r>
              <a:rPr lang="en-GB" dirty="0">
                <a:solidFill>
                  <a:srgbClr val="0070C0"/>
                </a:solidFill>
                <a:latin typeface="Arial" panose="020B0604020202020204" pitchFamily="34" charset="0"/>
                <a:cs typeface="Arial" panose="020B0604020202020204" pitchFamily="34" charset="0"/>
              </a:rPr>
              <a:t>Extra pressure on settings;</a:t>
            </a:r>
          </a:p>
          <a:p>
            <a:r>
              <a:rPr lang="en-GB" dirty="0">
                <a:solidFill>
                  <a:srgbClr val="0070C0"/>
                </a:solidFill>
                <a:latin typeface="Arial" panose="020B0604020202020204" pitchFamily="34" charset="0"/>
                <a:cs typeface="Arial" panose="020B0604020202020204" pitchFamily="34" charset="0"/>
              </a:rPr>
              <a:t>Difficulty in making friends;</a:t>
            </a:r>
          </a:p>
        </p:txBody>
      </p:sp>
    </p:spTree>
    <p:extLst>
      <p:ext uri="{BB962C8B-B14F-4D97-AF65-F5344CB8AC3E}">
        <p14:creationId xmlns:p14="http://schemas.microsoft.com/office/powerpoint/2010/main" val="8109384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16310"/>
          </a:xfrm>
        </p:spPr>
        <p:txBody>
          <a:bodyPr>
            <a:noAutofit/>
          </a:bodyPr>
          <a:lstStyle/>
          <a:p>
            <a:pPr algn="ctr"/>
            <a:r>
              <a:rPr lang="en-GB" sz="4000" dirty="0" err="1">
                <a:latin typeface="Arial" panose="020B0604020202020204" pitchFamily="34" charset="0"/>
                <a:cs typeface="Arial" panose="020B0604020202020204" pitchFamily="34" charset="0"/>
              </a:rPr>
              <a:t>Rhwystrau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lleoliad</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Barriers (setting)</a:t>
            </a:r>
          </a:p>
        </p:txBody>
      </p:sp>
      <p:sp>
        <p:nvSpPr>
          <p:cNvPr id="3" name="Content Placeholder 2"/>
          <p:cNvSpPr>
            <a:spLocks noGrp="1"/>
          </p:cNvSpPr>
          <p:nvPr>
            <p:ph sz="half" idx="1"/>
          </p:nvPr>
        </p:nvSpPr>
        <p:spPr>
          <a:xfrm>
            <a:off x="323681" y="1886465"/>
            <a:ext cx="5696119" cy="4012630"/>
          </a:xfrm>
        </p:spPr>
        <p:txBody>
          <a:bodyPr>
            <a:normAutofit/>
          </a:bodyPr>
          <a:lstStyle/>
          <a:p>
            <a:r>
              <a:rPr lang="cy-GB" dirty="0">
                <a:latin typeface="Arial" panose="020B0604020202020204" pitchFamily="34" charset="0"/>
                <a:cs typeface="Arial" panose="020B0604020202020204" pitchFamily="34" charset="0"/>
              </a:rPr>
              <a:t>Camddeall ymddygiadau/ disgwyliadau cymdeithasol;</a:t>
            </a:r>
          </a:p>
          <a:p>
            <a:r>
              <a:rPr lang="cy-GB" dirty="0">
                <a:latin typeface="Arial" panose="020B0604020202020204" pitchFamily="34" charset="0"/>
                <a:cs typeface="Arial" panose="020B0604020202020204" pitchFamily="34" charset="0"/>
              </a:rPr>
              <a:t>Camddeall normau diwylliannol;</a:t>
            </a:r>
          </a:p>
          <a:p>
            <a:r>
              <a:rPr lang="cy-GB" dirty="0">
                <a:latin typeface="Arial" panose="020B0604020202020204" pitchFamily="34" charset="0"/>
                <a:cs typeface="Arial" panose="020B0604020202020204" pitchFamily="34" charset="0"/>
              </a:rPr>
              <a:t>Teimlo'n llethol.</a:t>
            </a:r>
          </a:p>
        </p:txBody>
      </p:sp>
      <p:sp>
        <p:nvSpPr>
          <p:cNvPr id="4" name="Content Placeholder 3"/>
          <p:cNvSpPr>
            <a:spLocks noGrp="1"/>
          </p:cNvSpPr>
          <p:nvPr>
            <p:ph sz="half" idx="2"/>
          </p:nvPr>
        </p:nvSpPr>
        <p:spPr>
          <a:xfrm>
            <a:off x="6172200" y="1886465"/>
            <a:ext cx="5755460" cy="4290498"/>
          </a:xfrm>
        </p:spPr>
        <p:txBody>
          <a:bodyPr>
            <a:normAutofit/>
          </a:bodyPr>
          <a:lstStyle/>
          <a:p>
            <a:r>
              <a:rPr lang="en-GB" dirty="0">
                <a:solidFill>
                  <a:srgbClr val="0070C0"/>
                </a:solidFill>
                <a:latin typeface="Arial" panose="020B0604020202020204" pitchFamily="34" charset="0"/>
                <a:cs typeface="Arial" panose="020B0604020202020204" pitchFamily="34" charset="0"/>
              </a:rPr>
              <a:t>Misunderstanding social behaviours/expectations;</a:t>
            </a:r>
          </a:p>
          <a:p>
            <a:r>
              <a:rPr lang="en-GB" dirty="0">
                <a:solidFill>
                  <a:srgbClr val="0070C0"/>
                </a:solidFill>
                <a:latin typeface="Arial" panose="020B0604020202020204" pitchFamily="34" charset="0"/>
                <a:cs typeface="Arial" panose="020B0604020202020204" pitchFamily="34" charset="0"/>
              </a:rPr>
              <a:t>Misunderstanding cultural norms;</a:t>
            </a:r>
          </a:p>
          <a:p>
            <a:r>
              <a:rPr lang="en-GB" dirty="0">
                <a:solidFill>
                  <a:srgbClr val="0070C0"/>
                </a:solidFill>
                <a:latin typeface="Arial" panose="020B0604020202020204" pitchFamily="34" charset="0"/>
                <a:cs typeface="Arial" panose="020B0604020202020204" pitchFamily="34" charset="0"/>
              </a:rPr>
              <a:t>Feeling overwhelmed.</a:t>
            </a:r>
          </a:p>
        </p:txBody>
      </p:sp>
    </p:spTree>
    <p:extLst>
      <p:ext uri="{BB962C8B-B14F-4D97-AF65-F5344CB8AC3E}">
        <p14:creationId xmlns:p14="http://schemas.microsoft.com/office/powerpoint/2010/main" val="21765356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Cefnogi</a:t>
            </a:r>
            <a:r>
              <a:rPr lang="en-GB" sz="4000" dirty="0">
                <a:latin typeface="Arial" panose="020B0604020202020204" pitchFamily="34" charset="0"/>
                <a:cs typeface="Arial" panose="020B0604020202020204" pitchFamily="34" charset="0"/>
              </a:rPr>
              <a:t> SIY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y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Supporting EAL in the early years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Annog iaith y cartref;</a:t>
            </a:r>
          </a:p>
          <a:p>
            <a:r>
              <a:rPr lang="cy-GB" dirty="0">
                <a:latin typeface="Arial" panose="020B0604020202020204" pitchFamily="34" charset="0"/>
                <a:cs typeface="Arial" panose="020B0604020202020204" pitchFamily="34" charset="0"/>
              </a:rPr>
              <a:t>Deall y ‘cyfnod tawel’;</a:t>
            </a:r>
          </a:p>
          <a:p>
            <a:r>
              <a:rPr lang="cy-GB" dirty="0">
                <a:latin typeface="Arial" panose="020B0604020202020204" pitchFamily="34" charset="0"/>
                <a:cs typeface="Arial" panose="020B0604020202020204" pitchFamily="34" charset="0"/>
              </a:rPr>
              <a:t>Parhau ryngweithio/ cyfathrebu;</a:t>
            </a:r>
          </a:p>
          <a:p>
            <a:r>
              <a:rPr lang="cy-GB" dirty="0">
                <a:latin typeface="Arial" panose="020B0604020202020204" pitchFamily="34" charset="0"/>
                <a:cs typeface="Arial" panose="020B0604020202020204" pitchFamily="34" charset="0"/>
              </a:rPr>
              <a:t>Dim rhuthro plant;</a:t>
            </a:r>
          </a:p>
          <a:p>
            <a:r>
              <a:rPr lang="cy-GB" dirty="0">
                <a:latin typeface="Arial" panose="020B0604020202020204" pitchFamily="34" charset="0"/>
                <a:cs typeface="Arial" panose="020B0604020202020204" pitchFamily="34" charset="0"/>
              </a:rPr>
              <a:t>Canfod cymorth.</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Encourage home language;</a:t>
            </a:r>
          </a:p>
          <a:p>
            <a:r>
              <a:rPr lang="en-GB" dirty="0">
                <a:solidFill>
                  <a:srgbClr val="0070C0"/>
                </a:solidFill>
                <a:latin typeface="Arial" panose="020B0604020202020204" pitchFamily="34" charset="0"/>
                <a:cs typeface="Arial" panose="020B0604020202020204" pitchFamily="34" charset="0"/>
              </a:rPr>
              <a:t>Understand the ‘silent phase’;</a:t>
            </a:r>
          </a:p>
          <a:p>
            <a:r>
              <a:rPr lang="en-GB" dirty="0">
                <a:solidFill>
                  <a:srgbClr val="0070C0"/>
                </a:solidFill>
                <a:latin typeface="Arial" panose="020B0604020202020204" pitchFamily="34" charset="0"/>
                <a:cs typeface="Arial" panose="020B0604020202020204" pitchFamily="34" charset="0"/>
              </a:rPr>
              <a:t>Keep interacting/communicating;</a:t>
            </a:r>
          </a:p>
          <a:p>
            <a:r>
              <a:rPr lang="en-GB" dirty="0">
                <a:solidFill>
                  <a:srgbClr val="0070C0"/>
                </a:solidFill>
                <a:latin typeface="Arial" panose="020B0604020202020204" pitchFamily="34" charset="0"/>
                <a:cs typeface="Arial" panose="020B0604020202020204" pitchFamily="34" charset="0"/>
              </a:rPr>
              <a:t>Not rush children;</a:t>
            </a:r>
          </a:p>
          <a:p>
            <a:r>
              <a:rPr lang="en-GB" dirty="0">
                <a:solidFill>
                  <a:srgbClr val="0070C0"/>
                </a:solidFill>
                <a:latin typeface="Arial" panose="020B0604020202020204" pitchFamily="34" charset="0"/>
                <a:cs typeface="Arial" panose="020B0604020202020204" pitchFamily="34" charset="0"/>
              </a:rPr>
              <a:t>Access support.</a:t>
            </a:r>
          </a:p>
        </p:txBody>
      </p:sp>
    </p:spTree>
    <p:extLst>
      <p:ext uri="{BB962C8B-B14F-4D97-AF65-F5344CB8AC3E}">
        <p14:creationId xmlns:p14="http://schemas.microsoft.com/office/powerpoint/2010/main" val="20176301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Gwaith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Amlasiantaethol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Multiagency Working</a:t>
            </a:r>
          </a:p>
        </p:txBody>
      </p:sp>
      <p:sp>
        <p:nvSpPr>
          <p:cNvPr id="3" name="Content Placeholder 2"/>
          <p:cNvSpPr>
            <a:spLocks noGrp="1"/>
          </p:cNvSpPr>
          <p:nvPr>
            <p:ph sz="half" idx="1"/>
          </p:nvPr>
        </p:nvSpPr>
        <p:spPr>
          <a:xfrm>
            <a:off x="388418" y="1825625"/>
            <a:ext cx="5631382" cy="4351338"/>
          </a:xfrm>
        </p:spPr>
        <p:txBody>
          <a:bodyPr/>
          <a:lstStyle/>
          <a:p>
            <a:r>
              <a:rPr lang="cy-GB" dirty="0">
                <a:latin typeface="Arial" panose="020B0604020202020204" pitchFamily="34" charset="0"/>
                <a:cs typeface="Arial" panose="020B0604020202020204" pitchFamily="34" charset="0"/>
              </a:rPr>
              <a:t>Ymwelwyr Iechyd – Cyswllt Iaith;</a:t>
            </a:r>
          </a:p>
          <a:p>
            <a:r>
              <a:rPr lang="cy-GB" dirty="0">
                <a:latin typeface="Arial" panose="020B0604020202020204" pitchFamily="34" charset="0"/>
                <a:cs typeface="Arial" panose="020B0604020202020204" pitchFamily="34" charset="0"/>
              </a:rPr>
              <a:t>Gwasanaeth Llwyddiant Lleiafrifoedd Ethnig - </a:t>
            </a:r>
            <a:r>
              <a:rPr lang="cy-GB" i="1" dirty="0">
                <a:latin typeface="Arial" panose="020B0604020202020204" pitchFamily="34" charset="0"/>
                <a:cs typeface="Arial" panose="020B0604020202020204" pitchFamily="34" charset="0"/>
              </a:rPr>
              <a:t>‘EMAS’;</a:t>
            </a:r>
          </a:p>
          <a:p>
            <a:r>
              <a:rPr lang="cy-GB" dirty="0">
                <a:latin typeface="Arial" panose="020B0604020202020204" pitchFamily="34" charset="0"/>
                <a:cs typeface="Arial" panose="020B0604020202020204" pitchFamily="34" charset="0"/>
              </a:rPr>
              <a:t>Cysylltiadau Cymdeithasol;</a:t>
            </a:r>
          </a:p>
          <a:p>
            <a:r>
              <a:rPr lang="cy-GB" dirty="0">
                <a:latin typeface="Arial" panose="020B0604020202020204" pitchFamily="34" charset="0"/>
                <a:cs typeface="Arial" panose="020B0604020202020204" pitchFamily="34" charset="0"/>
              </a:rPr>
              <a:t>Staff cefnogol.</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Health Visitors – Language Link;</a:t>
            </a:r>
          </a:p>
          <a:p>
            <a:r>
              <a:rPr lang="en-GB" dirty="0">
                <a:solidFill>
                  <a:srgbClr val="0070C0"/>
                </a:solidFill>
                <a:latin typeface="Arial" panose="020B0604020202020204" pitchFamily="34" charset="0"/>
                <a:cs typeface="Arial" panose="020B0604020202020204" pitchFamily="34" charset="0"/>
              </a:rPr>
              <a:t>Ethnic Minority Achievement Service - EMAS;</a:t>
            </a:r>
          </a:p>
          <a:p>
            <a:r>
              <a:rPr lang="en-GB" dirty="0">
                <a:solidFill>
                  <a:srgbClr val="0070C0"/>
                </a:solidFill>
                <a:latin typeface="Arial" panose="020B0604020202020204" pitchFamily="34" charset="0"/>
                <a:cs typeface="Arial" panose="020B0604020202020204" pitchFamily="34" charset="0"/>
              </a:rPr>
              <a:t>Community Links; </a:t>
            </a:r>
          </a:p>
          <a:p>
            <a:r>
              <a:rPr lang="en-GB" dirty="0">
                <a:solidFill>
                  <a:srgbClr val="0070C0"/>
                </a:solidFill>
                <a:latin typeface="Arial" panose="020B0604020202020204" pitchFamily="34" charset="0"/>
                <a:cs typeface="Arial" panose="020B0604020202020204" pitchFamily="34" charset="0"/>
              </a:rPr>
              <a:t>Support staff.</a:t>
            </a:r>
          </a:p>
        </p:txBody>
      </p:sp>
    </p:spTree>
    <p:extLst>
      <p:ext uri="{BB962C8B-B14F-4D97-AF65-F5344CB8AC3E}">
        <p14:creationId xmlns:p14="http://schemas.microsoft.com/office/powerpoint/2010/main" val="14402474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Technoleg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Technology</a:t>
            </a:r>
          </a:p>
        </p:txBody>
      </p:sp>
      <p:sp>
        <p:nvSpPr>
          <p:cNvPr id="3" name="Content Placeholder 2"/>
          <p:cNvSpPr>
            <a:spLocks noGrp="1"/>
          </p:cNvSpPr>
          <p:nvPr>
            <p:ph sz="half" idx="1"/>
          </p:nvPr>
        </p:nvSpPr>
        <p:spPr>
          <a:xfrm>
            <a:off x="388418" y="1825625"/>
            <a:ext cx="5631382" cy="4351338"/>
          </a:xfrm>
        </p:spPr>
        <p:txBody>
          <a:bodyPr>
            <a:normAutofit/>
          </a:bodyPr>
          <a:lstStyle/>
          <a:p>
            <a:r>
              <a:rPr lang="cy-GB" dirty="0">
                <a:latin typeface="Arial" panose="020B0604020202020204" pitchFamily="34" charset="0"/>
                <a:cs typeface="Arial" panose="020B0604020202020204" pitchFamily="34" charset="0"/>
              </a:rPr>
              <a:t>Tabledi a Byrddau Gwyn Rhyngweithiol (</a:t>
            </a:r>
            <a:r>
              <a:rPr lang="cy-GB" dirty="0" err="1">
                <a:latin typeface="Arial" panose="020B0604020202020204" pitchFamily="34" charset="0"/>
                <a:cs typeface="Arial" panose="020B0604020202020204" pitchFamily="34" charset="0"/>
              </a:rPr>
              <a:t>IWBs</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Y rhyngrwyd;</a:t>
            </a:r>
          </a:p>
          <a:p>
            <a:r>
              <a:rPr lang="cy-GB" dirty="0">
                <a:latin typeface="Arial" panose="020B0604020202020204" pitchFamily="34" charset="0"/>
                <a:cs typeface="Arial" panose="020B0604020202020204" pitchFamily="34" charset="0"/>
              </a:rPr>
              <a:t>Technoleg recordio: sain a fideo;</a:t>
            </a:r>
          </a:p>
          <a:p>
            <a:r>
              <a:rPr lang="cy-GB" dirty="0">
                <a:latin typeface="Arial" panose="020B0604020202020204" pitchFamily="34" charset="0"/>
                <a:cs typeface="Arial" panose="020B0604020202020204" pitchFamily="34" charset="0"/>
              </a:rPr>
              <a:t>Gemau ymgolli;</a:t>
            </a:r>
          </a:p>
          <a:p>
            <a:r>
              <a:rPr lang="cy-GB" dirty="0">
                <a:latin typeface="Arial" panose="020B0604020202020204" pitchFamily="34" charset="0"/>
                <a:cs typeface="Arial" panose="020B0604020202020204" pitchFamily="34" charset="0"/>
              </a:rPr>
              <a:t>Meddalwedd cyfieithu.</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Tablets and Interactive Whiteboards (IWBs);</a:t>
            </a:r>
          </a:p>
          <a:p>
            <a:r>
              <a:rPr lang="en-GB" dirty="0">
                <a:solidFill>
                  <a:srgbClr val="0070C0"/>
                </a:solidFill>
                <a:latin typeface="Arial" panose="020B0604020202020204" pitchFamily="34" charset="0"/>
                <a:cs typeface="Arial" panose="020B0604020202020204" pitchFamily="34" charset="0"/>
              </a:rPr>
              <a:t>The internet;</a:t>
            </a:r>
          </a:p>
          <a:p>
            <a:r>
              <a:rPr lang="en-GB" dirty="0">
                <a:solidFill>
                  <a:srgbClr val="0070C0"/>
                </a:solidFill>
                <a:latin typeface="Arial" panose="020B0604020202020204" pitchFamily="34" charset="0"/>
                <a:cs typeface="Arial" panose="020B0604020202020204" pitchFamily="34" charset="0"/>
              </a:rPr>
              <a:t>Recording technology: audio and video;</a:t>
            </a:r>
          </a:p>
          <a:p>
            <a:r>
              <a:rPr lang="en-GB" dirty="0">
                <a:solidFill>
                  <a:srgbClr val="0070C0"/>
                </a:solidFill>
                <a:latin typeface="Arial" panose="020B0604020202020204" pitchFamily="34" charset="0"/>
                <a:cs typeface="Arial" panose="020B0604020202020204" pitchFamily="34" charset="0"/>
              </a:rPr>
              <a:t>Immersive games;</a:t>
            </a:r>
          </a:p>
          <a:p>
            <a:r>
              <a:rPr lang="en-GB" dirty="0">
                <a:solidFill>
                  <a:srgbClr val="0070C0"/>
                </a:solidFill>
                <a:latin typeface="Arial" panose="020B0604020202020204" pitchFamily="34" charset="0"/>
                <a:cs typeface="Arial" panose="020B0604020202020204" pitchFamily="34" charset="0"/>
              </a:rPr>
              <a:t>Translation software.</a:t>
            </a:r>
          </a:p>
        </p:txBody>
      </p:sp>
    </p:spTree>
    <p:extLst>
      <p:ext uri="{BB962C8B-B14F-4D97-AF65-F5344CB8AC3E}">
        <p14:creationId xmlns:p14="http://schemas.microsoft.com/office/powerpoint/2010/main" val="40766692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Tasg</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Task</a:t>
            </a:r>
          </a:p>
        </p:txBody>
      </p:sp>
      <p:sp>
        <p:nvSpPr>
          <p:cNvPr id="3" name="Content Placeholder 2"/>
          <p:cNvSpPr>
            <a:spLocks noGrp="1"/>
          </p:cNvSpPr>
          <p:nvPr>
            <p:ph sz="half" idx="1"/>
          </p:nvPr>
        </p:nvSpPr>
        <p:spPr>
          <a:xfrm>
            <a:off x="452437" y="1761331"/>
            <a:ext cx="5181600" cy="4351338"/>
          </a:xfrm>
        </p:spPr>
        <p:txBody>
          <a:bodyPr>
            <a:normAutofit/>
          </a:bodyPr>
          <a:lstStyle/>
          <a:p>
            <a:r>
              <a:rPr lang="cy-GB" dirty="0">
                <a:latin typeface="Arial" panose="020B0604020202020204" pitchFamily="34" charset="0"/>
                <a:cs typeface="Arial" panose="020B0604020202020204" pitchFamily="34" charset="0"/>
              </a:rPr>
              <a:t>Darllenwch erthygl </a:t>
            </a:r>
            <a:r>
              <a:rPr lang="cy-GB" dirty="0" err="1">
                <a:latin typeface="Arial" panose="020B0604020202020204" pitchFamily="34" charset="0"/>
                <a:cs typeface="Arial" panose="020B0604020202020204" pitchFamily="34" charset="0"/>
              </a:rPr>
              <a:t>McLeod</a:t>
            </a:r>
            <a:r>
              <a:rPr lang="cy-GB" dirty="0">
                <a:latin typeface="Arial" panose="020B0604020202020204" pitchFamily="34" charset="0"/>
                <a:cs typeface="Arial" panose="020B0604020202020204" pitchFamily="34" charset="0"/>
              </a:rPr>
              <a:t> (2015) (ar Moodle);</a:t>
            </a:r>
          </a:p>
          <a:p>
            <a:r>
              <a:rPr lang="cy-GB" dirty="0">
                <a:latin typeface="Arial" panose="020B0604020202020204" pitchFamily="34" charset="0"/>
                <a:cs typeface="Arial" panose="020B0604020202020204" pitchFamily="34" charset="0"/>
              </a:rPr>
              <a:t>Dewiswch pa fantais rydych yn meddwl yw’r pwysicaf o’ch darllen.</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Read the article by McLeod (2015) (on Moodle);</a:t>
            </a:r>
          </a:p>
          <a:p>
            <a:r>
              <a:rPr lang="en-GB" dirty="0">
                <a:solidFill>
                  <a:srgbClr val="0070C0"/>
                </a:solidFill>
                <a:latin typeface="Arial" panose="020B0604020202020204" pitchFamily="34" charset="0"/>
                <a:cs typeface="Arial" panose="020B0604020202020204" pitchFamily="34" charset="0"/>
              </a:rPr>
              <a:t>Choose which benefit you feel is the most important from the article.</a:t>
            </a:r>
          </a:p>
        </p:txBody>
      </p:sp>
    </p:spTree>
    <p:extLst>
      <p:ext uri="{BB962C8B-B14F-4D97-AF65-F5344CB8AC3E}">
        <p14:creationId xmlns:p14="http://schemas.microsoft.com/office/powerpoint/2010/main" val="36473689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038" y="365128"/>
            <a:ext cx="4205171" cy="999328"/>
          </a:xfrm>
        </p:spPr>
        <p:txBody>
          <a:bodyPr>
            <a:noAutofit/>
          </a:bodyPr>
          <a:lstStyle/>
          <a:p>
            <a:r>
              <a:rPr lang="en-GB" sz="3600" dirty="0" err="1">
                <a:latin typeface="Arial" panose="020B0604020202020204" pitchFamily="34" charset="0"/>
                <a:cs typeface="Arial" panose="020B0604020202020204" pitchFamily="34" charset="0"/>
              </a:rPr>
              <a:t>Eich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aseiniad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a:latin typeface="Arial" panose="020B0604020202020204" pitchFamily="34" charset="0"/>
              </a:rPr>
              <a:t>Gweithgaredd</a:t>
            </a:r>
            <a:endParaRPr lang="en-GB" sz="2800" dirty="0">
              <a:latin typeface="Arial" panose="020B0604020202020204" pitchFamily="34" charset="0"/>
            </a:endParaRPr>
          </a:p>
          <a:p>
            <a:pPr algn="ctr"/>
            <a:r>
              <a:rPr lang="en-GB" sz="28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a:latin typeface="Arial" panose="020B0604020202020204" pitchFamily="34" charset="0"/>
              </a:rPr>
              <a:t>Buddion</a:t>
            </a:r>
            <a:r>
              <a:rPr lang="en-GB" dirty="0">
                <a:latin typeface="Arial" panose="020B0604020202020204" pitchFamily="34" charset="0"/>
              </a:rPr>
              <a:t> </a:t>
            </a:r>
            <a:r>
              <a:rPr lang="en-GB" dirty="0" err="1">
                <a:latin typeface="Arial" panose="020B0604020202020204" pitchFamily="34" charset="0"/>
              </a:rPr>
              <a:t>dwyieithrwydd</a:t>
            </a:r>
            <a:r>
              <a:rPr lang="en-GB" dirty="0">
                <a:latin typeface="Arial" panose="020B0604020202020204" pitchFamily="34" charset="0"/>
              </a:rPr>
              <a:t>/</a:t>
            </a:r>
            <a:r>
              <a:rPr lang="en-GB" dirty="0" err="1">
                <a:latin typeface="Arial" panose="020B0604020202020204" pitchFamily="34" charset="0"/>
              </a:rPr>
              <a:t>amlieithrwydd</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Benefits of bilingualism/multilingualism</a:t>
            </a:r>
          </a:p>
        </p:txBody>
      </p:sp>
      <p:sp>
        <p:nvSpPr>
          <p:cNvPr id="8" name="TextBox 7"/>
          <p:cNvSpPr txBox="1"/>
          <p:nvPr/>
        </p:nvSpPr>
        <p:spPr>
          <a:xfrm flipH="1">
            <a:off x="7318055" y="1514475"/>
            <a:ext cx="2854644" cy="923330"/>
          </a:xfrm>
          <a:prstGeom prst="rect">
            <a:avLst/>
          </a:prstGeom>
          <a:noFill/>
        </p:spPr>
        <p:txBody>
          <a:bodyPr wrap="square" rtlCol="0">
            <a:spAutoFit/>
          </a:bodyPr>
          <a:lstStyle/>
          <a:p>
            <a:r>
              <a:rPr lang="en-GB" dirty="0" err="1">
                <a:latin typeface="Arial" panose="020B0604020202020204" pitchFamily="34" charset="0"/>
              </a:rPr>
              <a:t>Datblygiad</a:t>
            </a:r>
            <a:r>
              <a:rPr lang="en-GB" dirty="0">
                <a:latin typeface="Arial" panose="020B0604020202020204" pitchFamily="34" charset="0"/>
              </a:rPr>
              <a:t> yr </a:t>
            </a:r>
            <a:r>
              <a:rPr lang="en-GB" dirty="0" err="1">
                <a:latin typeface="Arial" panose="020B0604020202020204" pitchFamily="34" charset="0"/>
              </a:rPr>
              <a:t>ymennydd</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Brain development</a:t>
            </a: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a:latin typeface="Arial" panose="020B0604020202020204" pitchFamily="34" charset="0"/>
              </a:rPr>
              <a:t>Meddwl</a:t>
            </a:r>
            <a:r>
              <a:rPr lang="en-GB" dirty="0">
                <a:latin typeface="Arial" panose="020B0604020202020204" pitchFamily="34" charset="0"/>
              </a:rPr>
              <a:t> </a:t>
            </a:r>
            <a:r>
              <a:rPr lang="en-GB" dirty="0" err="1">
                <a:latin typeface="Arial" panose="020B0604020202020204" pitchFamily="34" charset="0"/>
              </a:rPr>
              <a:t>dargyfeiriol</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Divergent thinking</a:t>
            </a: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a:latin typeface="Arial" panose="020B0604020202020204" pitchFamily="34" charset="0"/>
              </a:rPr>
              <a:t>Ymchwil</a:t>
            </a:r>
            <a:r>
              <a:rPr lang="en-GB" dirty="0">
                <a:latin typeface="Arial" panose="020B0604020202020204" pitchFamily="34" charset="0"/>
              </a:rPr>
              <a:t> a </a:t>
            </a:r>
            <a:r>
              <a:rPr lang="en-GB" dirty="0" err="1">
                <a:latin typeface="Arial" panose="020B0604020202020204" pitchFamily="34" charset="0"/>
              </a:rPr>
              <a:t>damcaniaeth</a:t>
            </a:r>
            <a:r>
              <a:rPr lang="en-GB" dirty="0">
                <a:latin typeface="Arial" panose="020B0604020202020204" pitchFamily="34" charset="0"/>
              </a:rPr>
              <a:t> </a:t>
            </a:r>
            <a:r>
              <a:rPr lang="en-GB" dirty="0" err="1">
                <a:latin typeface="Arial" panose="020B0604020202020204" pitchFamily="34" charset="0"/>
              </a:rPr>
              <a:t>priodol</a:t>
            </a:r>
            <a:endParaRPr lang="en-GB" dirty="0">
              <a:latin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379120" y="340462"/>
            <a:ext cx="2514599" cy="923330"/>
          </a:xfrm>
          <a:prstGeom prst="rect">
            <a:avLst/>
          </a:prstGeom>
          <a:noFill/>
        </p:spPr>
        <p:txBody>
          <a:bodyPr wrap="square" rtlCol="0">
            <a:spAutoFit/>
          </a:bodyPr>
          <a:lstStyle/>
          <a:p>
            <a:r>
              <a:rPr lang="en-GB" dirty="0">
                <a:latin typeface="Arial" panose="020B0604020202020204" pitchFamily="34" charset="0"/>
              </a:rPr>
              <a:t>Plant CIY/SIY</a:t>
            </a:r>
          </a:p>
          <a:p>
            <a:endParaRPr lang="en-GB" dirty="0">
              <a:latin typeface="Arial" panose="020B0604020202020204" pitchFamily="34" charset="0"/>
            </a:endParaRPr>
          </a:p>
          <a:p>
            <a:r>
              <a:rPr lang="en-GB" i="1" dirty="0">
                <a:solidFill>
                  <a:srgbClr val="0070C0"/>
                </a:solidFill>
                <a:latin typeface="Arial" panose="020B0604020202020204" pitchFamily="34" charset="0"/>
              </a:rPr>
              <a:t>WAL/EAL children</a:t>
            </a:r>
          </a:p>
        </p:txBody>
      </p:sp>
      <p:cxnSp>
        <p:nvCxnSpPr>
          <p:cNvPr id="11" name="Straight Arrow Connector 10"/>
          <p:cNvCxnSpPr/>
          <p:nvPr/>
        </p:nvCxnSpPr>
        <p:spPr>
          <a:xfrm>
            <a:off x="5339953" y="1364456"/>
            <a:ext cx="0" cy="40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55203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365128"/>
            <a:ext cx="10982325" cy="1027067"/>
          </a:xfrm>
        </p:spPr>
        <p:txBody>
          <a:bodyPr>
            <a:noAutofit/>
          </a:bodyPr>
          <a:lstStyle/>
          <a:p>
            <a:pPr algn="ctr"/>
            <a:r>
              <a:rPr lang="en-GB" sz="4000" dirty="0" err="1">
                <a:latin typeface="Arial" panose="020B0604020202020204" pitchFamily="34" charset="0"/>
                <a:cs typeface="Arial" panose="020B0604020202020204" pitchFamily="34" charset="0"/>
              </a:rPr>
              <a:t>Cyfeiriadau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614615"/>
            <a:ext cx="11859491" cy="4562347"/>
          </a:xfrm>
        </p:spPr>
        <p:txBody>
          <a:bodyPr>
            <a:normAutofit fontScale="85000" lnSpcReduction="20000"/>
          </a:bodyPr>
          <a:lstStyle/>
          <a:p>
            <a:pPr marL="0" indent="0">
              <a:buNone/>
            </a:pPr>
            <a:r>
              <a:rPr lang="en-GB" sz="2600" dirty="0">
                <a:latin typeface="Arial" panose="020B0604020202020204" pitchFamily="34" charset="0"/>
                <a:cs typeface="Arial" panose="020B0604020202020204" pitchFamily="34" charset="0"/>
              </a:rPr>
              <a:t>BBC Radio 4 (2015) </a:t>
            </a:r>
            <a:r>
              <a:rPr lang="en-GB" sz="2600" i="1" dirty="0">
                <a:latin typeface="Arial" panose="020B0604020202020204" pitchFamily="34" charset="0"/>
                <a:cs typeface="Arial" panose="020B0604020202020204" pitchFamily="34" charset="0"/>
              </a:rPr>
              <a:t>Noam Chomsky on Language Acquisition, </a:t>
            </a:r>
            <a:r>
              <a:rPr lang="en-GB" sz="2600" dirty="0">
                <a:latin typeface="Arial" panose="020B0604020202020204" pitchFamily="34" charset="0"/>
                <a:cs typeface="Arial" panose="020B0604020202020204" pitchFamily="34" charset="0"/>
                <a:hlinkClick r:id="rId3"/>
              </a:rPr>
              <a:t>https://www.youtube.com/watch?app=desktop&amp;v=7Cgpfw4z8cw</a:t>
            </a:r>
            <a:r>
              <a:rPr lang="en-GB" sz="2600" dirty="0">
                <a:latin typeface="Arial" panose="020B0604020202020204" pitchFamily="34" charset="0"/>
                <a:cs typeface="Arial" panose="020B0604020202020204" pitchFamily="34" charset="0"/>
              </a:rPr>
              <a:t>  [Accessed: February 28 2021].</a:t>
            </a:r>
          </a:p>
          <a:p>
            <a:pPr marL="0" indent="0">
              <a:buNone/>
            </a:pPr>
            <a:r>
              <a:rPr lang="en-GB" sz="2600" dirty="0">
                <a:latin typeface="Arial" panose="020B0604020202020204" pitchFamily="34" charset="0"/>
                <a:cs typeface="Arial" panose="020B0604020202020204" pitchFamily="34" charset="0"/>
              </a:rPr>
              <a:t>Children’s Commissioner for Wales (2023) </a:t>
            </a:r>
            <a:r>
              <a:rPr lang="en-GB" sz="2400" dirty="0">
                <a:latin typeface="Arial" panose="020B0604020202020204" pitchFamily="34" charset="0"/>
                <a:cs typeface="Arial" panose="020B0604020202020204" pitchFamily="34" charset="0"/>
              </a:rPr>
              <a:t>The Welsh Language in the Additional Learning Needs System, </a:t>
            </a:r>
            <a:r>
              <a:rPr lang="en-GB" sz="2400" dirty="0">
                <a:latin typeface="Arial" panose="020B0604020202020204" pitchFamily="34" charset="0"/>
                <a:cs typeface="Arial" panose="020B0604020202020204" pitchFamily="34" charset="0"/>
                <a:hlinkClick r:id="rId4"/>
              </a:rPr>
              <a:t>The-Welsh-Language-and-the-Additional-Learning-Needs-System.pdf (childcomwales.org.uk)</a:t>
            </a:r>
            <a:r>
              <a:rPr lang="en-GB" sz="2400" dirty="0">
                <a:latin typeface="Arial" panose="020B0604020202020204" pitchFamily="34" charset="0"/>
                <a:cs typeface="Arial" panose="020B0604020202020204" pitchFamily="34" charset="0"/>
              </a:rPr>
              <a:t> [Accessed: October 18 2023].</a:t>
            </a:r>
          </a:p>
          <a:p>
            <a:pPr marL="0" indent="0">
              <a:buNone/>
            </a:pPr>
            <a:r>
              <a:rPr lang="en-GB" sz="2600" dirty="0">
                <a:latin typeface="Arial" panose="020B0604020202020204" pitchFamily="34" charset="0"/>
                <a:cs typeface="Arial" panose="020B0604020202020204" pitchFamily="34" charset="0"/>
              </a:rPr>
              <a:t>Davies, N. (2012) </a:t>
            </a:r>
            <a:r>
              <a:rPr lang="en-GB" sz="2600" i="1" dirty="0">
                <a:latin typeface="Arial" panose="020B0604020202020204" pitchFamily="34" charset="0"/>
                <a:cs typeface="Arial" panose="020B0604020202020204" pitchFamily="34" charset="0"/>
              </a:rPr>
              <a:t>The EAL learner's task</a:t>
            </a:r>
            <a:r>
              <a:rPr lang="en-GB" sz="2600"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5"/>
              </a:rPr>
              <a:t>https://www.naldic.org.uk/eal-teaching-and-learning/outline-guidance/task/</a:t>
            </a:r>
            <a:r>
              <a:rPr lang="en-GB" sz="2600" dirty="0">
                <a:latin typeface="Arial" panose="020B0604020202020204" pitchFamily="34" charset="0"/>
                <a:cs typeface="Arial" panose="020B0604020202020204" pitchFamily="34" charset="0"/>
              </a:rPr>
              <a:t> [Accessed: March 2 2017]</a:t>
            </a:r>
          </a:p>
          <a:p>
            <a:pPr marL="0" indent="0">
              <a:buNone/>
            </a:pPr>
            <a:r>
              <a:rPr lang="en-GB" sz="2600" dirty="0" err="1">
                <a:latin typeface="Arial" panose="020B0604020202020204" pitchFamily="34" charset="0"/>
                <a:cs typeface="Arial" panose="020B0604020202020204" pitchFamily="34" charset="0"/>
              </a:rPr>
              <a:t>Demie</a:t>
            </a:r>
            <a:r>
              <a:rPr lang="en-GB" sz="2600" dirty="0">
                <a:latin typeface="Arial" panose="020B0604020202020204" pitchFamily="34" charset="0"/>
                <a:cs typeface="Arial" panose="020B0604020202020204" pitchFamily="34" charset="0"/>
              </a:rPr>
              <a:t>, F. and Strand, S. (2006) ‘</a:t>
            </a:r>
            <a:r>
              <a:rPr lang="en-GB" sz="2600" dirty="0">
                <a:solidFill>
                  <a:srgbClr val="292526"/>
                </a:solidFill>
                <a:latin typeface="Arial" panose="020B0604020202020204" pitchFamily="34" charset="0"/>
                <a:cs typeface="Arial" panose="020B0604020202020204" pitchFamily="34" charset="0"/>
              </a:rPr>
              <a:t>English language acquisition and educational attainment at the end of secondary school’ </a:t>
            </a:r>
            <a:r>
              <a:rPr lang="en-GB" sz="2600" i="1" dirty="0">
                <a:latin typeface="Arial" panose="020B0604020202020204" pitchFamily="34" charset="0"/>
                <a:cs typeface="Arial" panose="020B0604020202020204" pitchFamily="34" charset="0"/>
              </a:rPr>
              <a:t>Educational Studies, </a:t>
            </a:r>
            <a:r>
              <a:rPr lang="en-GB" sz="2600" dirty="0">
                <a:latin typeface="Arial" panose="020B0604020202020204" pitchFamily="34" charset="0"/>
                <a:cs typeface="Arial" panose="020B0604020202020204" pitchFamily="34" charset="0"/>
              </a:rPr>
              <a:t>Volume 32 (2) pp. 215-231.</a:t>
            </a:r>
          </a:p>
          <a:p>
            <a:pPr marL="0" indent="0">
              <a:buNone/>
            </a:pPr>
            <a:r>
              <a:rPr lang="en-GB" sz="2600" dirty="0">
                <a:latin typeface="Arial" panose="020B0604020202020204" pitchFamily="34" charset="0"/>
                <a:cs typeface="Arial" panose="020B0604020202020204" pitchFamily="34" charset="0"/>
              </a:rPr>
              <a:t>Denbighshire </a:t>
            </a:r>
            <a:r>
              <a:rPr lang="en-GB" sz="2600" dirty="0" err="1">
                <a:latin typeface="Arial" panose="020B0604020202020204" pitchFamily="34" charset="0"/>
                <a:cs typeface="Arial" panose="020B0604020202020204" pitchFamily="34" charset="0"/>
              </a:rPr>
              <a:t>Bookstart</a:t>
            </a:r>
            <a:r>
              <a:rPr lang="en-GB" sz="2600" dirty="0">
                <a:latin typeface="Arial" panose="020B0604020202020204" pitchFamily="34" charset="0"/>
                <a:cs typeface="Arial" panose="020B0604020202020204" pitchFamily="34" charset="0"/>
              </a:rPr>
              <a:t> (2015) </a:t>
            </a:r>
            <a:r>
              <a:rPr lang="en-GB" sz="2600" i="1" dirty="0">
                <a:latin typeface="Arial" panose="020B0604020202020204" pitchFamily="34" charset="0"/>
                <a:cs typeface="Arial" panose="020B0604020202020204" pitchFamily="34" charset="0"/>
              </a:rPr>
              <a:t>3 </a:t>
            </a:r>
            <a:r>
              <a:rPr lang="en-GB" sz="2600" i="1" dirty="0" err="1">
                <a:latin typeface="Arial" panose="020B0604020202020204" pitchFamily="34" charset="0"/>
                <a:cs typeface="Arial" panose="020B0604020202020204" pitchFamily="34" charset="0"/>
              </a:rPr>
              <a:t>Bookstart</a:t>
            </a:r>
            <a:r>
              <a:rPr lang="en-GB" sz="2600" i="1" dirty="0">
                <a:latin typeface="Arial" panose="020B0604020202020204" pitchFamily="34" charset="0"/>
                <a:cs typeface="Arial" panose="020B0604020202020204" pitchFamily="34" charset="0"/>
              </a:rPr>
              <a:t> Wheels on the bus/</a:t>
            </a:r>
            <a:r>
              <a:rPr lang="en-GB" sz="2600" i="1" dirty="0" err="1">
                <a:latin typeface="Arial" panose="020B0604020202020204" pitchFamily="34" charset="0"/>
                <a:cs typeface="Arial" panose="020B0604020202020204" pitchFamily="34" charset="0"/>
              </a:rPr>
              <a:t>Mae'r</a:t>
            </a:r>
            <a:r>
              <a:rPr lang="en-GB" sz="2600" i="1" dirty="0">
                <a:latin typeface="Arial" panose="020B0604020202020204" pitchFamily="34" charset="0"/>
                <a:cs typeface="Arial" panose="020B0604020202020204" pitchFamily="34" charset="0"/>
              </a:rPr>
              <a:t> </a:t>
            </a:r>
            <a:r>
              <a:rPr lang="en-GB" sz="2600" i="1" dirty="0" err="1">
                <a:latin typeface="Arial" panose="020B0604020202020204" pitchFamily="34" charset="0"/>
                <a:cs typeface="Arial" panose="020B0604020202020204" pitchFamily="34" charset="0"/>
              </a:rPr>
              <a:t>Olwynion</a:t>
            </a:r>
            <a:r>
              <a:rPr lang="en-GB" sz="2600" i="1" dirty="0">
                <a:latin typeface="Arial" panose="020B0604020202020204" pitchFamily="34" charset="0"/>
                <a:cs typeface="Arial" panose="020B0604020202020204" pitchFamily="34" charset="0"/>
              </a:rPr>
              <a:t> </a:t>
            </a:r>
            <a:r>
              <a:rPr lang="en-GB" sz="2600" i="1" dirty="0" err="1">
                <a:latin typeface="Arial" panose="020B0604020202020204" pitchFamily="34" charset="0"/>
                <a:cs typeface="Arial" panose="020B0604020202020204" pitchFamily="34" charset="0"/>
              </a:rPr>
              <a:t>ar</a:t>
            </a:r>
            <a:r>
              <a:rPr lang="en-GB" sz="2600" i="1" dirty="0">
                <a:latin typeface="Arial" panose="020B0604020202020204" pitchFamily="34" charset="0"/>
                <a:cs typeface="Arial" panose="020B0604020202020204" pitchFamily="34" charset="0"/>
              </a:rPr>
              <a:t> y </a:t>
            </a:r>
            <a:r>
              <a:rPr lang="en-GB" sz="2600" i="1" dirty="0" err="1">
                <a:latin typeface="Arial" panose="020B0604020202020204" pitchFamily="34" charset="0"/>
                <a:cs typeface="Arial" panose="020B0604020202020204" pitchFamily="34" charset="0"/>
              </a:rPr>
              <a:t>Bws</a:t>
            </a:r>
            <a:r>
              <a:rPr lang="en-GB" sz="2600" i="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6"/>
              </a:rPr>
              <a:t>https://www.youtube.com/watch?v=M-k_PkxClPI</a:t>
            </a:r>
            <a:r>
              <a:rPr lang="en-GB" sz="2600" dirty="0">
                <a:latin typeface="Arial" panose="020B0604020202020204" pitchFamily="34" charset="0"/>
                <a:cs typeface="Arial" panose="020B0604020202020204" pitchFamily="34" charset="0"/>
              </a:rPr>
              <a:t>  [Accessed on: March 20 2017].</a:t>
            </a: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22340027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11060906" cy="584991"/>
          </a:xfrm>
        </p:spPr>
        <p:txBody>
          <a:bodyPr>
            <a:noAutofit/>
          </a:bodyPr>
          <a:lstStyle/>
          <a:p>
            <a:pPr algn="ctr"/>
            <a:r>
              <a:rPr lang="en-GB" sz="3600" dirty="0" err="1">
                <a:latin typeface="Arial" panose="020B0604020202020204" pitchFamily="34" charset="0"/>
              </a:rPr>
              <a:t>Cyfeiriadau</a:t>
            </a:r>
            <a:br>
              <a:rPr lang="en-GB" sz="3600" dirty="0">
                <a:latin typeface="Arial" panose="020B0604020202020204" pitchFamily="34" charset="0"/>
              </a:rPr>
            </a:br>
            <a:r>
              <a:rPr lang="en-GB" sz="3600" dirty="0">
                <a:solidFill>
                  <a:srgbClr val="0070C0"/>
                </a:solidFill>
                <a:latin typeface="Arial" panose="020B0604020202020204" pitchFamily="34" charset="0"/>
              </a:rPr>
              <a:t>References</a:t>
            </a:r>
          </a:p>
        </p:txBody>
      </p:sp>
      <p:sp>
        <p:nvSpPr>
          <p:cNvPr id="3" name="Content Placeholder 2"/>
          <p:cNvSpPr>
            <a:spLocks noGrp="1"/>
          </p:cNvSpPr>
          <p:nvPr>
            <p:ph sz="half" idx="1"/>
          </p:nvPr>
        </p:nvSpPr>
        <p:spPr>
          <a:xfrm>
            <a:off x="160713" y="1114426"/>
            <a:ext cx="11859491" cy="5083968"/>
          </a:xfrm>
        </p:spPr>
        <p:txBody>
          <a:bodyPr>
            <a:normAutofit/>
          </a:bodyPr>
          <a:lstStyle/>
          <a:p>
            <a:pPr marL="0" indent="0">
              <a:buNone/>
            </a:pPr>
            <a:r>
              <a:rPr lang="en-GB" sz="1800" dirty="0">
                <a:latin typeface="Arial" panose="020B0604020202020204" pitchFamily="34" charset="0"/>
                <a:cs typeface="Arial" panose="020B0604020202020204" pitchFamily="34" charset="0"/>
              </a:rPr>
              <a:t>Ofsted (2013) </a:t>
            </a:r>
            <a:r>
              <a:rPr lang="en-GB" sz="1800" i="1" dirty="0">
                <a:latin typeface="Arial" panose="020B0604020202020204" pitchFamily="34" charset="0"/>
                <a:cs typeface="Arial" panose="020B0604020202020204" pitchFamily="34" charset="0"/>
              </a:rPr>
              <a:t>English as an additional language A briefing paper for section 5 inspectors</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3"/>
              </a:rPr>
              <a:t>http://www.naldic.org.uk/eal-teaching-and-learning/outline-guidance/eal-ofsted/</a:t>
            </a:r>
            <a:r>
              <a:rPr lang="en-GB" sz="1800" dirty="0">
                <a:latin typeface="Arial" panose="020B0604020202020204" pitchFamily="34" charset="0"/>
                <a:cs typeface="Arial" panose="020B0604020202020204" pitchFamily="34" charset="0"/>
              </a:rPr>
              <a:t> [Accessed: February 28 2021].</a:t>
            </a:r>
          </a:p>
          <a:p>
            <a:pPr marL="0" indent="0">
              <a:buNone/>
            </a:pPr>
            <a:r>
              <a:rPr lang="en-GB" sz="1800" dirty="0" err="1">
                <a:latin typeface="Arial" panose="020B0604020202020204" pitchFamily="34" charset="0"/>
                <a:cs typeface="Arial" panose="020B0604020202020204" pitchFamily="34" charset="0"/>
              </a:rPr>
              <a:t>Schmid</a:t>
            </a:r>
            <a:r>
              <a:rPr lang="en-GB" sz="1800" dirty="0">
                <a:latin typeface="Arial" panose="020B0604020202020204" pitchFamily="34" charset="0"/>
                <a:cs typeface="Arial" panose="020B0604020202020204" pitchFamily="34" charset="0"/>
              </a:rPr>
              <a:t>, M. S. (2016) </a:t>
            </a:r>
            <a:r>
              <a:rPr lang="en-GB" sz="1800" i="1" dirty="0">
                <a:latin typeface="Arial" panose="020B0604020202020204" pitchFamily="34" charset="0"/>
                <a:cs typeface="Arial" panose="020B0604020202020204" pitchFamily="34" charset="0"/>
              </a:rPr>
              <a:t>First language attrition, </a:t>
            </a:r>
            <a:r>
              <a:rPr lang="en-GB" sz="1800" dirty="0">
                <a:latin typeface="Arial" panose="020B0604020202020204" pitchFamily="34" charset="0"/>
                <a:cs typeface="Arial" panose="020B0604020202020204" pitchFamily="34" charset="0"/>
                <a:hlinkClick r:id="rId4"/>
              </a:rPr>
              <a:t>https://www.cambridge.org/core/journals/language-teaching/article/abs/first-language-attrition/317173BC814C4EA9469443F8B3FA2F93</a:t>
            </a:r>
            <a:r>
              <a:rPr lang="en-GB" sz="1800" dirty="0">
                <a:latin typeface="Arial" panose="020B0604020202020204" pitchFamily="34" charset="0"/>
                <a:cs typeface="Arial" panose="020B0604020202020204" pitchFamily="34" charset="0"/>
              </a:rPr>
              <a:t> [Accessed: March 10 2021].</a:t>
            </a:r>
          </a:p>
          <a:p>
            <a:pPr marL="0" indent="0">
              <a:buNone/>
            </a:pPr>
            <a:r>
              <a:rPr lang="en-GB" sz="1800" dirty="0">
                <a:latin typeface="Arial" panose="020B0604020202020204" pitchFamily="34" charset="0"/>
                <a:cs typeface="Arial" panose="020B0604020202020204" pitchFamily="34" charset="0"/>
              </a:rPr>
              <a:t>UNICEF (1989) </a:t>
            </a:r>
            <a:r>
              <a:rPr lang="en-GB" sz="1800" i="1" dirty="0">
                <a:latin typeface="Arial" panose="020B0604020202020204" pitchFamily="34" charset="0"/>
                <a:cs typeface="Arial" panose="020B0604020202020204" pitchFamily="34" charset="0"/>
              </a:rPr>
              <a:t>The United Nations Convention on the Rights of the Child, </a:t>
            </a:r>
            <a:r>
              <a:rPr lang="en-GB" sz="1800" dirty="0">
                <a:latin typeface="Arial" panose="020B0604020202020204" pitchFamily="34" charset="0"/>
                <a:cs typeface="Arial" panose="020B0604020202020204" pitchFamily="34" charset="0"/>
                <a:hlinkClick r:id="rId5"/>
              </a:rPr>
              <a:t>http://353ld710iigr2n4po7k4kgvv-wpengine.netdna-ssl.com/wp-content/uploads/2010/05/UNCRC_united_nations_convention_on_the_rights_of_the_child.pdf</a:t>
            </a:r>
            <a:r>
              <a:rPr lang="en-GB" sz="1800" dirty="0">
                <a:latin typeface="Arial" panose="020B0604020202020204" pitchFamily="34" charset="0"/>
                <a:cs typeface="Arial" panose="020B0604020202020204" pitchFamily="34" charset="0"/>
              </a:rPr>
              <a:t> [Accessed: March 2 2017]</a:t>
            </a:r>
          </a:p>
          <a:p>
            <a:pPr marL="0" indent="0">
              <a:buNone/>
            </a:pPr>
            <a:r>
              <a:rPr lang="en-GB" sz="1800" dirty="0">
                <a:latin typeface="Arial" panose="020B0604020202020204" pitchFamily="34" charset="0"/>
                <a:cs typeface="Arial" panose="020B0604020202020204" pitchFamily="34" charset="0"/>
              </a:rPr>
              <a:t>Welsh Government (2014) </a:t>
            </a:r>
            <a:r>
              <a:rPr lang="en-GB" sz="1800" i="1" dirty="0">
                <a:latin typeface="Arial" panose="020B0604020202020204" pitchFamily="34" charset="0"/>
                <a:cs typeface="Arial" panose="020B0604020202020204" pitchFamily="34" charset="0"/>
              </a:rPr>
              <a:t>Welsh as an Additional Language Research into the level of need and current support provided to black and minority ethnic pupils with Welsh language support needs, </a:t>
            </a:r>
            <a:r>
              <a:rPr lang="en-GB" sz="1800" dirty="0">
                <a:latin typeface="Arial" panose="020B0604020202020204" pitchFamily="34" charset="0"/>
                <a:cs typeface="Arial" panose="020B0604020202020204" pitchFamily="34" charset="0"/>
                <a:hlinkClick r:id="rId6"/>
              </a:rPr>
              <a:t>https://gov.wales/sites/default/files/statistics-and-research/2019-07/140430-welsh-additional-language-en.pdf</a:t>
            </a:r>
            <a:r>
              <a:rPr lang="en-GB" sz="1800" dirty="0">
                <a:latin typeface="Arial" panose="020B0604020202020204" pitchFamily="34" charset="0"/>
                <a:cs typeface="Arial" panose="020B0604020202020204" pitchFamily="34" charset="0"/>
              </a:rPr>
              <a:t> [Accessed: February 28 2021].</a:t>
            </a:r>
          </a:p>
          <a:p>
            <a:pPr marL="0" indent="0">
              <a:buNone/>
            </a:pPr>
            <a:r>
              <a:rPr lang="en-GB" sz="1800" dirty="0">
                <a:latin typeface="Arial" panose="020B0604020202020204" pitchFamily="34" charset="0"/>
                <a:cs typeface="Arial" panose="020B0604020202020204" pitchFamily="34" charset="0"/>
              </a:rPr>
              <a:t>Welsh Government (no date) Welsh Government Needs Assessment Survey, </a:t>
            </a:r>
            <a:r>
              <a:rPr lang="en-GB" sz="1800" dirty="0">
                <a:latin typeface="Arial" panose="020B0604020202020204" pitchFamily="34" charset="0"/>
                <a:cs typeface="Arial" panose="020B0604020202020204" pitchFamily="34" charset="0"/>
                <a:hlinkClick r:id="rId7"/>
              </a:rPr>
              <a:t>https://dysgu.hwb.gov.wales/api/storage/bf2f2799-9ec6-4a8b-a9c0-cb3e03a12458/AnnexC-TrainingpresentationonEALNASAssessment_2.pptx</a:t>
            </a:r>
            <a:r>
              <a:rPr lang="en-GB" sz="1800" dirty="0">
                <a:latin typeface="Arial" panose="020B0604020202020204" pitchFamily="34" charset="0"/>
                <a:cs typeface="Arial" panose="020B0604020202020204" pitchFamily="34" charset="0"/>
              </a:rPr>
              <a:t> [Accessed</a:t>
            </a:r>
            <a:r>
              <a:rPr lang="en-GB" sz="2400" dirty="0">
                <a:latin typeface="Arial" panose="020B0604020202020204" pitchFamily="34" charset="0"/>
                <a:cs typeface="Arial" panose="020B0604020202020204" pitchFamily="34" charset="0"/>
              </a:rPr>
              <a:t>: March 7 2021].</a:t>
            </a:r>
          </a:p>
          <a:p>
            <a:pPr marL="0" indent="0">
              <a:buNone/>
            </a:pPr>
            <a:endParaRPr lang="en-GB" sz="2000" dirty="0">
              <a:latin typeface="Arial" panose="020B0604020202020204" pitchFamily="34" charset="0"/>
            </a:endParaRP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2137747150"/>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3796</Words>
  <Application>Microsoft Office PowerPoint</Application>
  <PresentationFormat>Widescreen</PresentationFormat>
  <Paragraphs>487</Paragraphs>
  <Slides>57</Slides>
  <Notes>52</Notes>
  <HiddenSlides>0</HiddenSlides>
  <MMClips>4</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57</vt:i4>
      </vt:variant>
    </vt:vector>
  </HeadingPairs>
  <TitlesOfParts>
    <vt:vector size="62" baseType="lpstr">
      <vt:lpstr>Arial</vt:lpstr>
      <vt:lpstr>Calibri</vt:lpstr>
      <vt:lpstr>Calibri Light</vt:lpstr>
      <vt:lpstr>Sub Title 1</vt:lpstr>
      <vt:lpstr>Accessible 2</vt:lpstr>
      <vt:lpstr>ECEY4004C  Amlieithwydd, aml-feddwl   - CIY/SIY - Damcaniaethau   </vt:lpstr>
      <vt:lpstr>Cynnwys Contents</vt:lpstr>
      <vt:lpstr>Cynnwys Contents</vt:lpstr>
      <vt:lpstr>Sgiliau Cyflogadwyedd/Trosglwyddadwy Employability/Transferable Skills</vt:lpstr>
      <vt:lpstr>Adnoddau Resources</vt:lpstr>
      <vt:lpstr>Cymraeg fel Iaith Ychwanegol (CIY) Welsh as an Additional Language (WAL)</vt:lpstr>
      <vt:lpstr>Saesneg fel Iaith Ychwanegol (SIY) English as an Additional Language (EAL)</vt:lpstr>
      <vt:lpstr>Plant gyda CIY/SIY Children with WAL/EAL</vt:lpstr>
      <vt:lpstr>Plant gyda CIY/SIY Children with WAL/EAL</vt:lpstr>
      <vt:lpstr>Plant ag anghenion ychwanegol Children with additional needs</vt:lpstr>
      <vt:lpstr>Plant ag anghenion ychwanegol Children with additional needs</vt:lpstr>
      <vt:lpstr>Fodd bynnag… However…</vt:lpstr>
      <vt:lpstr>Fodd bynnag… </vt:lpstr>
      <vt:lpstr> However…</vt:lpstr>
      <vt:lpstr>PowerPoint Presentation</vt:lpstr>
      <vt:lpstr>CCUHP          UNCRC</vt:lpstr>
      <vt:lpstr>Tasg Grŵp                Group Task</vt:lpstr>
      <vt:lpstr>PowerPoint Presentation</vt:lpstr>
      <vt:lpstr>Tasg Grŵp                Group Task</vt:lpstr>
      <vt:lpstr>Sut ydym yn caffael iaith? How do we acquire language?</vt:lpstr>
      <vt:lpstr>Clip fideo Video clip</vt:lpstr>
      <vt:lpstr>Lev Vygotsky</vt:lpstr>
      <vt:lpstr>PowerPoint Presentation</vt:lpstr>
      <vt:lpstr>Iaith fel Arf Diwylliannol Language as a Cultural Tool</vt:lpstr>
      <vt:lpstr>Ieithoedd, Llythrennedd a Chyfathrebu Languages, Literacy and Communication</vt:lpstr>
      <vt:lpstr>Clip fideo Video clip</vt:lpstr>
      <vt:lpstr> Jerome Bruner </vt:lpstr>
      <vt:lpstr>LASS – System Cymorth Caffael Iaith LASS - Language Acquisition Support System</vt:lpstr>
      <vt:lpstr>B. F. Skinner &amp; Ivan Pavlov</vt:lpstr>
      <vt:lpstr>PowerPoint Presentation</vt:lpstr>
      <vt:lpstr>Eric Lenneberg</vt:lpstr>
      <vt:lpstr>Amgylchedd Environment</vt:lpstr>
      <vt:lpstr>Dull trochi Immersion method</vt:lpstr>
      <vt:lpstr>Dull trochi Immersion method</vt:lpstr>
      <vt:lpstr>Gorrara et al. (2020, p. 72-73)</vt:lpstr>
      <vt:lpstr>Fodd bynnag… However…</vt:lpstr>
      <vt:lpstr>Athreuliad Iaith Language Attrition</vt:lpstr>
      <vt:lpstr>Hickey &amp; de Mejia (2014: 140)</vt:lpstr>
      <vt:lpstr>SIY mewn Addysg  EAL in Education (NALDIC, 2012) </vt:lpstr>
      <vt:lpstr>Dull dwy iaith Dual language approach</vt:lpstr>
      <vt:lpstr>Dull dwy iaith Dual language approach</vt:lpstr>
      <vt:lpstr>Dulliau eraill Other approaches</vt:lpstr>
      <vt:lpstr>Dulliau eraill Other approaches</vt:lpstr>
      <vt:lpstr>Dull Dim Iaith The No Language method </vt:lpstr>
      <vt:lpstr>CCUHP UNCRC</vt:lpstr>
      <vt:lpstr>CCUHP UNCRC</vt:lpstr>
      <vt:lpstr>Rhwystrau (cartref) Barriers (home)</vt:lpstr>
      <vt:lpstr>Rhwystrau (cartref) Barriers (home)</vt:lpstr>
      <vt:lpstr>Rhwystrau (lleoliad) Barriers (setting)</vt:lpstr>
      <vt:lpstr>Rhwystrau (lleoliad) Barriers (setting)</vt:lpstr>
      <vt:lpstr>Cefnogi SIY yn y blynyddoedd cynnar Supporting EAL in the early years</vt:lpstr>
      <vt:lpstr>Gwaith Amlasiantaethol Multiagency Working</vt:lpstr>
      <vt:lpstr>Technoleg Technology</vt:lpstr>
      <vt:lpstr>Tasg             Task</vt:lpstr>
      <vt:lpstr>Eich aseiniad… Your assignment…</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180</cp:revision>
  <cp:lastPrinted>2018-02-26T16:09:26Z</cp:lastPrinted>
  <dcterms:created xsi:type="dcterms:W3CDTF">2017-02-27T22:53:01Z</dcterms:created>
  <dcterms:modified xsi:type="dcterms:W3CDTF">2023-10-18T09:10:25Z</dcterms:modified>
</cp:coreProperties>
</file>