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Roboto"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Неозаглавена секция" id="{9C5CA3A8-483F-4943-AEE7-2F87C292C2AD}">
          <p14:sldIdLst>
            <p14:sldId id="256"/>
            <p14:sldId id="257"/>
            <p14:sldId id="258"/>
            <p14:sldId id="259"/>
            <p14:sldId id="260"/>
            <p14:sldId id="261"/>
            <p14:sldId id="262"/>
            <p14:sldId id="263"/>
            <p14:sldId id="264"/>
            <p14:sldId id="265"/>
            <p14:sldId id="266"/>
            <p14:sldId id="267"/>
          </p14:sldIdLst>
        </p14:section>
      </p14:sectionLst>
    </p:ex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80" autoAdjust="0"/>
  </p:normalViewPr>
  <p:slideViewPr>
    <p:cSldViewPr snapToGrid="0">
      <p:cViewPr>
        <p:scale>
          <a:sx n="121" d="100"/>
          <a:sy n="121" d="100"/>
        </p:scale>
        <p:origin x="-346" y="216"/>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17100756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f8805fcc32_0_3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f8805fcc32_0_3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 hospitality industry is one of the biggest industries in the world and is also one of the most competitive in nature. The report would contain a discussion on Courtyard which is a brand owned by Marriott. It would also include an analysis on the hotel’s consumer. Furthermore, there would be a discussion on nature, scope and role of the guest services along with the importance of guest services.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f8805fcc32_0_3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f8805fcc32_0_3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Courtyard by Marriott opened its door to the customers almost 35 years ago and has dedicated itself to build an environment where customers can enjoy themselves. It is considered as the first hotel brand which was specifically for business travellers. Their hotels are available in over 1,200 locations in 60 different countries as well as territories (Marriott, 2022). It has evolved with time and has been providing the customers with the best of services it can. The range of hotels owned by Courtyard can be 4 stars or 5 stars which means the service it provides is one of the highest levels. It also includes a wide range of food related services as guests can easily order breakfasts, snacks and so forth. Since its opening it has achieved success and it recently became the official hotel for the NFL which is the biggest sporting league in the US.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f8805fcc32_0_4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f8805fcc32_0_4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It has been over 35 years since the opening of Courtyard by Marriott and since then it has provided services to a wide range of customers. However, during the opening of Courtyard the organisation has a specific subset of people. Courtyards is the hotel brand which was started with the aim of providing the ambitious and  enterprising guests who are on business related travelling (Dhir, 2019). They wanted to provide service to the customers who saw business as a way for their personal and professional growth. Courtyard is the dynamic as well as smart hotel which helps guests make the most of their time while on the road. Basically Courtyard was developed by Marriott so that they can pleasure the business personnels in the road who are travelling for the purpose of their business. Throughout the time, they have developed in order to target business travellers and have been providing the services required for them on the road. Although anyone can stay in the organisation no matter the customer’s background, however, it has been focusing its strategy on how to attract business personnels in their hotels (Marriott, 2022). They provide different services such as meeting rooms and so forth which are essential for the business purposes.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1f8805fcc32_0_4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1f8805fcc32_0_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It is extremely crucial that organisation in the hospitality sector provides the customers with the best of the service possible. For hotels which target the higher end of the market should be providing the best of facilities available in the market. For hotels like Courtyard by Marriott which has been targeting the customers related to various businesses must provide them with the best quality services as well as facilities. In most of the market the organisation has been rated 4 or 5 stars which means it is a higher priced hotel with high quality service. In order to justify the expensive nature of the organisation, it has to provide the customers with the equivalent of services and facilities. As stated earlier, it targets the customers who are on road for travelling related to business. It provides services such as meeting rooms and high speed internet. It has rooms called business centres which can be booked by clients for business meetings (Courtyard by Marriott, 2022).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1f8805fcc32_0_4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1f8805fcc32_0_4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There are also other customers who want to stay in Courtyard by Marriott and for them the organisation has other higher end services as well as facilities. For instance, the organisation has services such as breakfasts, snacks, dinners, and the list goes. In recent times, the organisation has started to reinvigorate its portfolio starting from North America. It has started to open up The Bistro Bar which is a casual Bar along with a dining destination for the customers. It has a wide range menu which features the classical American menu with its own twists. The recently revamped menu presents the customers with drink options which can range from a different classic beers, premium wine to customise cocktails (Compton, 2021). Throughout the years, it has gone through renovations and has tried to rebrand themselves. The organisation has been providing different services and a wide range of facilities which are not specifically directed towards the businesses or individuals related to business. One of the main reasons behind the repositioning was to enhance their  “home away from home” experience. They wanted to show their target market that even though it is targeting the business related customers, it can provide services and facilities which would make them feel like they are in their home.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1f8805fcc32_0_4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1f8805fcc32_0_4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Guest services can be referred to as the amenities as well as help which is provided by the hotels to the guests. It is crucial that the employees of  a hotel have been involved, available as well as respectful to the guest along with being attentive to them. Basically, service can refer to the level of assistance or care which is provided by the staff members so that the customer can feel satisfied. In other words, it can be expressed as the efforts which are made by the hospitality organisations so that the customers can have a pleasant experience (Wu et al., 2020). Customers stay in hotels with the expectation that they would be able to get services as well as facilities which can justify the amount of money charged by the organisation. For hotels like Courtyard which is recognised as one of the most expensive hotels in the industry, it is essential that the customers get a high quality service.  Better customer service leads the organisation to have better relations with the customers. This means that it would help the organisation develop a bond among them and the organisation and it would increase the customer retention rate. It is essential that the hotels have a good customer retention rate so that they can hold onto their market share.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1f8805fcc32_0_4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1f8805fcc32_0_4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It is essential that the customer does not get a chance to complain as it can affect the customer retention. When a customer is provided with the best guest services they would recommend the hotel to other guests. Word of mouth is an excellent way of  gathering new customers and providing the past customers with the highest quality of services is the best way to spread more about their organisation. Staying at a hotel means the customers are there for proper rest and it is the responsibility of the hotel to provide the customers with the required necessities. For instance, Courtyard by Marriott provides its customers with the best quality bedrooms which have flexible workspaces for business related work along with high quality wifi (Ye et al., 2019). Furthermore they have skilled employees who take care of the guests. Providing the guests with the best quality of service means good reviews which would mean a good reputation in the market. The good reviews would also bring in new customers which means capturing more market share.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f8805fcc32_0_4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f8805fcc32_0_4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Hospitality refers to extending a warm welcoming to different travellers or providing them with a place to stay while travelling. Hospitality is extremely crucial for an organisation which operates in the hotel industry and it can be regarded as the most important feature a hotel has to possess. When a customer is provided with good hospitality it means that they will come back to that specific organisation which means the customer loyalty will increase. Customer loyalty has a direct relation with the hospitality provided by an organisation (Ali et al., 2021). The better hospitality a customer receives the better customer loyalty can be achieved by the organisation. For instance, Courtyard by Marriott provides its customers with the higher quality hospitality service which leads to it being one of the successful business franchises. Good hospitality will separate the organisation from other hotels in the competitive market. Providing the customers with the highest level of hospitality means that the customer will remember the brand and spread positive recommendations regarding the organisation.  Most importantly, good hospitality means the organisation can build good relations with the customers (Dhiman and Arora, 2020). Having good relations with the customers means the organisation would be able to hold onto their market share as well as build a good reputation.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f8805fcc32_0_4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f8805fcc32_0_4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There are various ways an organisation in the hospitality industry meets and also sometimes exceeds the expectations of the customers . One of the major methods is the use of technology in the hotels. There are various features which can make the customer’s stay much more enjoyable and stress free and it includes self-service options, keyless entry and the list goes on (Olimovich, 2020). Technology can improve communication among the employees and customers making the service much more efficient. Another major way through which organisations exceed the customer expectation is by market research. Through the help of market research, the organisations can predict the trends along with the customer expectations. Organisations like Courtyard have renovated themselves in the past few years to ensure that the customer trends are followed well. Another major way is allowing the customers to make some custom made choices in accordance to their preferences (Solnet et al., 2019). It would enable the organisation to make sure that the customers feel like they are at home and not in a hotel. These are few methods or processes which are used to exceed the customer expectations.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1f8805fcc32_0_4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1f8805fcc32_0_4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Courtyard by Marriott is one of the biggest hospitality organisations which has its hotels all over the world. They basically target the individuals who are out on the road for travelling related to business. Guest services and hospitality are extremely crucial for a hotel and it can be considered as the most important features for the organisations. </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1f8805fcc32_0_4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1f8805fcc32_0_4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GB" dirty="0" smtClean="0"/>
              <a:t/>
            </a:r>
            <a:br>
              <a:rPr lang="en-GB" dirty="0" smtClean="0"/>
            </a:br>
            <a:r>
              <a:rPr lang="en-GB" dirty="0" smtClean="0"/>
              <a:t>International </a:t>
            </a:r>
            <a:r>
              <a:rPr lang="en-GB" dirty="0"/>
              <a:t>Hotel Management</a:t>
            </a:r>
            <a:endParaRPr dirty="0"/>
          </a:p>
        </p:txBody>
      </p:sp>
      <p:sp>
        <p:nvSpPr>
          <p:cNvPr id="86" name="Google Shape;86;p13"/>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SzPts val="1018"/>
              <a:buNone/>
            </a:pPr>
            <a:r>
              <a:rPr lang="en-GB" sz="2142" dirty="0"/>
              <a:t>Hospitality &amp; Guest </a:t>
            </a:r>
            <a:r>
              <a:rPr lang="en-GB" sz="2142" dirty="0" smtClean="0"/>
              <a:t>Services</a:t>
            </a:r>
          </a:p>
          <a:p>
            <a:pPr marL="0" lvl="0" indent="0" algn="l" rtl="0">
              <a:lnSpc>
                <a:spcPct val="80000"/>
              </a:lnSpc>
              <a:spcBef>
                <a:spcPts val="0"/>
              </a:spcBef>
              <a:spcAft>
                <a:spcPts val="0"/>
              </a:spcAft>
              <a:buSzPts val="1018"/>
              <a:buNone/>
            </a:pPr>
            <a:endParaRPr lang="en-GB" sz="2142" dirty="0"/>
          </a:p>
          <a:p>
            <a:pPr marL="0" lvl="0" indent="0" algn="l" rtl="0">
              <a:lnSpc>
                <a:spcPct val="80000"/>
              </a:lnSpc>
              <a:spcBef>
                <a:spcPts val="0"/>
              </a:spcBef>
              <a:spcAft>
                <a:spcPts val="0"/>
              </a:spcAft>
              <a:buSzPts val="1018"/>
              <a:buNone/>
            </a:pPr>
            <a:r>
              <a:rPr lang="en-GB" sz="2142" dirty="0" smtClean="0"/>
              <a:t>Student </a:t>
            </a:r>
            <a:r>
              <a:rPr lang="en-GB" sz="2142" dirty="0" err="1" smtClean="0"/>
              <a:t>name:Antonina</a:t>
            </a:r>
            <a:r>
              <a:rPr lang="en-GB" sz="2142" dirty="0" smtClean="0"/>
              <a:t> </a:t>
            </a:r>
            <a:r>
              <a:rPr lang="en-GB" sz="2142" dirty="0" err="1" smtClean="0"/>
              <a:t>Vasileva</a:t>
            </a:r>
            <a:r>
              <a:rPr lang="en-GB" sz="2142" dirty="0" smtClean="0"/>
              <a:t> </a:t>
            </a:r>
            <a:r>
              <a:rPr lang="en-GB" sz="2142" dirty="0" err="1" smtClean="0"/>
              <a:t>Danchova</a:t>
            </a:r>
            <a:endParaRPr lang="en-GB" sz="2142" dirty="0" smtClean="0"/>
          </a:p>
          <a:p>
            <a:pPr marL="0" lvl="0" indent="0" algn="l" rtl="0">
              <a:lnSpc>
                <a:spcPct val="80000"/>
              </a:lnSpc>
              <a:spcBef>
                <a:spcPts val="0"/>
              </a:spcBef>
              <a:spcAft>
                <a:spcPts val="0"/>
              </a:spcAft>
              <a:buSzPts val="1018"/>
              <a:buNone/>
            </a:pPr>
            <a:r>
              <a:rPr lang="en-GB" sz="2142" dirty="0" smtClean="0"/>
              <a:t>Student ID:2211877</a:t>
            </a:r>
          </a:p>
          <a:p>
            <a:pPr marL="0" lvl="0" indent="0" algn="l" rtl="0">
              <a:lnSpc>
                <a:spcPct val="80000"/>
              </a:lnSpc>
              <a:spcBef>
                <a:spcPts val="0"/>
              </a:spcBef>
              <a:spcAft>
                <a:spcPts val="0"/>
              </a:spcAft>
              <a:buSzPts val="1018"/>
              <a:buNone/>
            </a:pPr>
            <a:r>
              <a:rPr lang="en-GB" sz="2142" dirty="0" smtClean="0"/>
              <a:t>Module:BMIH4003</a:t>
            </a:r>
          </a:p>
          <a:p>
            <a:pPr marL="0" lvl="0" indent="0" algn="l" rtl="0">
              <a:lnSpc>
                <a:spcPct val="80000"/>
              </a:lnSpc>
              <a:spcBef>
                <a:spcPts val="0"/>
              </a:spcBef>
              <a:spcAft>
                <a:spcPts val="0"/>
              </a:spcAft>
              <a:buSzPts val="1018"/>
              <a:buNone/>
            </a:pPr>
            <a:r>
              <a:rPr lang="en-GB" sz="2142" dirty="0" smtClean="0"/>
              <a:t>Lecture </a:t>
            </a:r>
            <a:r>
              <a:rPr lang="en-GB" sz="2142" dirty="0" err="1" smtClean="0"/>
              <a:t>name:Lisa-Marie</a:t>
            </a:r>
            <a:r>
              <a:rPr lang="en-GB" sz="2142" dirty="0" smtClean="0"/>
              <a:t> </a:t>
            </a:r>
            <a:r>
              <a:rPr lang="en-GB" sz="2142" dirty="0" err="1" smtClean="0"/>
              <a:t>Bassler</a:t>
            </a:r>
            <a:endParaRPr lang="en-GB" sz="2142" dirty="0" smtClean="0"/>
          </a:p>
        </p:txBody>
      </p:sp>
      <p:sp>
        <p:nvSpPr>
          <p:cNvPr id="3" name="Текстово поле 2"/>
          <p:cNvSpPr txBox="1"/>
          <p:nvPr/>
        </p:nvSpPr>
        <p:spPr>
          <a:xfrm>
            <a:off x="4237771" y="2900855"/>
            <a:ext cx="184731" cy="738664"/>
          </a:xfrm>
          <a:prstGeom prst="rect">
            <a:avLst/>
          </a:prstGeom>
          <a:noFill/>
        </p:spPr>
        <p:txBody>
          <a:bodyPr wrap="none" rtlCol="0">
            <a:spAutoFit/>
          </a:bodyPr>
          <a:lstStyle/>
          <a:p>
            <a:endParaRPr lang="en-GB" dirty="0" smtClean="0"/>
          </a:p>
          <a:p>
            <a:endParaRPr lang="en-GB" dirty="0" smtClean="0"/>
          </a:p>
          <a:p>
            <a:endParaRPr lang="bg-BG"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Introduction </a:t>
            </a:r>
            <a:endParaRPr/>
          </a:p>
        </p:txBody>
      </p:sp>
      <p:sp>
        <p:nvSpPr>
          <p:cNvPr id="92" name="Google Shape;92;p14"/>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SzPts val="1800"/>
              <a:buChar char="●"/>
            </a:pPr>
            <a:r>
              <a:rPr lang="en-GB"/>
              <a:t>The hospitality industry is one of the biggest industries in the world </a:t>
            </a:r>
            <a:endParaRPr/>
          </a:p>
          <a:p>
            <a:pPr marL="457200" lvl="0" indent="-342900" algn="just" rtl="0">
              <a:spcBef>
                <a:spcPts val="0"/>
              </a:spcBef>
              <a:spcAft>
                <a:spcPts val="0"/>
              </a:spcAft>
              <a:buSzPts val="1800"/>
              <a:buChar char="●"/>
            </a:pPr>
            <a:r>
              <a:rPr lang="en-GB"/>
              <a:t>It is also one of the most competitive in nature</a:t>
            </a:r>
            <a:endParaRPr/>
          </a:p>
          <a:p>
            <a:pPr marL="457200" lvl="0" indent="-342900" algn="just" rtl="0">
              <a:spcBef>
                <a:spcPts val="0"/>
              </a:spcBef>
              <a:spcAft>
                <a:spcPts val="0"/>
              </a:spcAft>
              <a:buSzPts val="1800"/>
              <a:buChar char="●"/>
            </a:pPr>
            <a:r>
              <a:rPr lang="en-GB"/>
              <a:t> The report would contain a discussion on Courtyard</a:t>
            </a:r>
            <a:endParaRPr/>
          </a:p>
          <a:p>
            <a:pPr marL="457200" lvl="0" indent="-342900" algn="just" rtl="0">
              <a:spcBef>
                <a:spcPts val="0"/>
              </a:spcBef>
              <a:spcAft>
                <a:spcPts val="0"/>
              </a:spcAft>
              <a:buSzPts val="1800"/>
              <a:buChar char="●"/>
            </a:pPr>
            <a:r>
              <a:rPr lang="en-GB"/>
              <a:t>There would be a discussion on nature, scope and role of the guest services</a:t>
            </a:r>
            <a:endParaRPr/>
          </a:p>
        </p:txBody>
      </p:sp>
      <p:pic>
        <p:nvPicPr>
          <p:cNvPr id="93" name="Google Shape;93;p14"/>
          <p:cNvPicPr preferRelativeResize="0"/>
          <p:nvPr/>
        </p:nvPicPr>
        <p:blipFill>
          <a:blip r:embed="rId3">
            <a:alphaModFix/>
          </a:blip>
          <a:stretch>
            <a:fillRect/>
          </a:stretch>
        </p:blipFill>
        <p:spPr>
          <a:xfrm>
            <a:off x="5358625" y="1415950"/>
            <a:ext cx="3473675" cy="23115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Briefly introduce your chosen hotel location</a:t>
            </a:r>
            <a:endParaRPr/>
          </a:p>
        </p:txBody>
      </p:sp>
      <p:sp>
        <p:nvSpPr>
          <p:cNvPr id="99" name="Google Shape;99;p15"/>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Courtyard by Marriott opened its door to the customers almost 35 years ago.</a:t>
            </a:r>
            <a:endParaRPr/>
          </a:p>
          <a:p>
            <a:pPr marL="457200" lvl="0" indent="-342900" algn="l" rtl="0">
              <a:spcBef>
                <a:spcPts val="0"/>
              </a:spcBef>
              <a:spcAft>
                <a:spcPts val="0"/>
              </a:spcAft>
              <a:buSzPts val="1800"/>
              <a:buChar char="●"/>
            </a:pPr>
            <a:r>
              <a:rPr lang="en-GB"/>
              <a:t>Their hotels are available in over 1,200 locations in 60 different countries as well as territories</a:t>
            </a:r>
            <a:endParaRPr/>
          </a:p>
          <a:p>
            <a:pPr marL="457200" lvl="0" indent="-342900" algn="l" rtl="0">
              <a:spcBef>
                <a:spcPts val="0"/>
              </a:spcBef>
              <a:spcAft>
                <a:spcPts val="0"/>
              </a:spcAft>
              <a:buSzPts val="1800"/>
              <a:buChar char="●"/>
            </a:pPr>
            <a:r>
              <a:rPr lang="en-GB"/>
              <a:t>The range of hotels owned by Courtyard can be 4 stars or 5 stars </a:t>
            </a:r>
            <a:endParaRPr/>
          </a:p>
        </p:txBody>
      </p:sp>
      <p:pic>
        <p:nvPicPr>
          <p:cNvPr id="100" name="Google Shape;100;p15"/>
          <p:cNvPicPr preferRelativeResize="0"/>
          <p:nvPr/>
        </p:nvPicPr>
        <p:blipFill>
          <a:blip r:embed="rId3">
            <a:alphaModFix/>
          </a:blip>
          <a:stretch>
            <a:fillRect/>
          </a:stretch>
        </p:blipFill>
        <p:spPr>
          <a:xfrm>
            <a:off x="5542550" y="1339688"/>
            <a:ext cx="3289750" cy="24641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Identify the hotel’s main consumers</a:t>
            </a:r>
            <a:endParaRPr/>
          </a:p>
        </p:txBody>
      </p:sp>
      <p:sp>
        <p:nvSpPr>
          <p:cNvPr id="106" name="Google Shape;106;p16"/>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Courtyard by Marriott has provided services to a wide range of customers.</a:t>
            </a:r>
            <a:endParaRPr/>
          </a:p>
          <a:p>
            <a:pPr marL="457200" lvl="0" indent="-342900" algn="l" rtl="0">
              <a:spcBef>
                <a:spcPts val="0"/>
              </a:spcBef>
              <a:spcAft>
                <a:spcPts val="0"/>
              </a:spcAft>
              <a:buSzPts val="1800"/>
              <a:buChar char="●"/>
            </a:pPr>
            <a:r>
              <a:rPr lang="en-GB"/>
              <a:t> Courtyards provides service to the guests who are on business related travelling </a:t>
            </a:r>
            <a:endParaRPr/>
          </a:p>
          <a:p>
            <a:pPr marL="457200" lvl="0" indent="-342900" algn="l" rtl="0">
              <a:spcBef>
                <a:spcPts val="0"/>
              </a:spcBef>
              <a:spcAft>
                <a:spcPts val="0"/>
              </a:spcAft>
              <a:buSzPts val="1800"/>
              <a:buChar char="●"/>
            </a:pPr>
            <a:r>
              <a:rPr lang="en-GB"/>
              <a:t>Courtyard is the dynamic hotel which helps guests make the most of their time while on the road</a:t>
            </a:r>
            <a:endParaRPr/>
          </a:p>
        </p:txBody>
      </p:sp>
      <p:pic>
        <p:nvPicPr>
          <p:cNvPr id="107" name="Google Shape;107;p16"/>
          <p:cNvPicPr preferRelativeResize="0"/>
          <p:nvPr/>
        </p:nvPicPr>
        <p:blipFill>
          <a:blip r:embed="rId3">
            <a:alphaModFix/>
          </a:blip>
          <a:stretch>
            <a:fillRect/>
          </a:stretch>
        </p:blipFill>
        <p:spPr>
          <a:xfrm>
            <a:off x="4572000" y="1229875"/>
            <a:ext cx="2619375" cy="1743075"/>
          </a:xfrm>
          <a:prstGeom prst="rect">
            <a:avLst/>
          </a:prstGeom>
          <a:noFill/>
          <a:ln>
            <a:noFill/>
          </a:ln>
        </p:spPr>
      </p:pic>
      <p:pic>
        <p:nvPicPr>
          <p:cNvPr id="108" name="Google Shape;108;p16"/>
          <p:cNvPicPr preferRelativeResize="0"/>
          <p:nvPr/>
        </p:nvPicPr>
        <p:blipFill>
          <a:blip r:embed="rId4">
            <a:alphaModFix/>
          </a:blip>
          <a:stretch>
            <a:fillRect/>
          </a:stretch>
        </p:blipFill>
        <p:spPr>
          <a:xfrm>
            <a:off x="5775425" y="2972950"/>
            <a:ext cx="2619375" cy="14668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600"/>
              <a:t>Outline the nature, scope and role of the guest services and facilities that are provided to these guests by the hotel</a:t>
            </a:r>
            <a:endParaRPr sz="2600"/>
          </a:p>
        </p:txBody>
      </p:sp>
      <p:sp>
        <p:nvSpPr>
          <p:cNvPr id="114" name="Google Shape;114;p17"/>
          <p:cNvSpPr txBox="1">
            <a:spLocks noGrp="1"/>
          </p:cNvSpPr>
          <p:nvPr>
            <p:ph type="body" idx="1"/>
          </p:nvPr>
        </p:nvSpPr>
        <p:spPr>
          <a:xfrm>
            <a:off x="311700" y="1361250"/>
            <a:ext cx="4260300" cy="33390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SzPts val="1800"/>
              <a:buChar char="●"/>
            </a:pPr>
            <a:r>
              <a:rPr lang="en-GB"/>
              <a:t>It is extremely crucial that organisation in the hospitality sector provides the customers with the best of the service possible. </a:t>
            </a:r>
            <a:endParaRPr/>
          </a:p>
          <a:p>
            <a:pPr marL="457200" lvl="0" indent="-342900" algn="just" rtl="0">
              <a:spcBef>
                <a:spcPts val="0"/>
              </a:spcBef>
              <a:spcAft>
                <a:spcPts val="0"/>
              </a:spcAft>
              <a:buSzPts val="1800"/>
              <a:buChar char="●"/>
            </a:pPr>
            <a:r>
              <a:rPr lang="en-GB"/>
              <a:t>Courtyard by Marriott has rooms called business centres which can be booked by clients for business meetings</a:t>
            </a:r>
            <a:endParaRPr/>
          </a:p>
        </p:txBody>
      </p:sp>
      <p:pic>
        <p:nvPicPr>
          <p:cNvPr id="115" name="Google Shape;115;p17"/>
          <p:cNvPicPr preferRelativeResize="0"/>
          <p:nvPr/>
        </p:nvPicPr>
        <p:blipFill>
          <a:blip r:embed="rId3">
            <a:alphaModFix/>
          </a:blip>
          <a:stretch>
            <a:fillRect/>
          </a:stretch>
        </p:blipFill>
        <p:spPr>
          <a:xfrm>
            <a:off x="5936700" y="996675"/>
            <a:ext cx="2895600" cy="2895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8"/>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2600"/>
              <a:t>Outline the nature, scope and role of the guest services and facilities that are provided to these guests by the hotel</a:t>
            </a:r>
            <a:endParaRPr sz="2600"/>
          </a:p>
        </p:txBody>
      </p:sp>
      <p:sp>
        <p:nvSpPr>
          <p:cNvPr id="121" name="Google Shape;121;p18"/>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SzPts val="1800"/>
              <a:buChar char="●"/>
            </a:pPr>
            <a:r>
              <a:rPr lang="en-GB"/>
              <a:t>It has started to open up The Bistro Bar which is a casual bar and dining restaurant.</a:t>
            </a:r>
            <a:endParaRPr/>
          </a:p>
          <a:p>
            <a:pPr marL="457200" lvl="0" indent="-342900" algn="just" rtl="0">
              <a:spcBef>
                <a:spcPts val="0"/>
              </a:spcBef>
              <a:spcAft>
                <a:spcPts val="0"/>
              </a:spcAft>
              <a:buSzPts val="1800"/>
              <a:buChar char="●"/>
            </a:pPr>
            <a:r>
              <a:rPr lang="en-GB"/>
              <a:t>The recently revamped menu presents the customers with drink options</a:t>
            </a:r>
            <a:endParaRPr/>
          </a:p>
          <a:p>
            <a:pPr marL="457200" lvl="0" indent="-342900" algn="just" rtl="0">
              <a:spcBef>
                <a:spcPts val="0"/>
              </a:spcBef>
              <a:spcAft>
                <a:spcPts val="0"/>
              </a:spcAft>
              <a:buSzPts val="1800"/>
              <a:buChar char="●"/>
            </a:pPr>
            <a:r>
              <a:rPr lang="en-GB"/>
              <a:t>One of the main reasons behind the repositioning was to enhance their  “home away from home” experience</a:t>
            </a:r>
            <a:endParaRPr/>
          </a:p>
        </p:txBody>
      </p:sp>
      <p:pic>
        <p:nvPicPr>
          <p:cNvPr id="122" name="Google Shape;122;p18"/>
          <p:cNvPicPr preferRelativeResize="0"/>
          <p:nvPr/>
        </p:nvPicPr>
        <p:blipFill>
          <a:blip r:embed="rId3">
            <a:alphaModFix/>
          </a:blip>
          <a:stretch>
            <a:fillRect/>
          </a:stretch>
        </p:blipFill>
        <p:spPr>
          <a:xfrm>
            <a:off x="5174700" y="1594800"/>
            <a:ext cx="3657600" cy="19539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311700" y="278625"/>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Explain the need to consider the role and function of guest services in general</a:t>
            </a:r>
            <a:endParaRPr/>
          </a:p>
        </p:txBody>
      </p:sp>
      <p:sp>
        <p:nvSpPr>
          <p:cNvPr id="128" name="Google Shape;128;p19"/>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SzPts val="1800"/>
              <a:buChar char="●"/>
            </a:pPr>
            <a:r>
              <a:rPr lang="en-GB"/>
              <a:t>Guest services can be referred to as the amenities which is provided by the hotels to the guests.</a:t>
            </a:r>
            <a:endParaRPr/>
          </a:p>
          <a:p>
            <a:pPr marL="457200" lvl="0" indent="-342900" algn="just" rtl="0">
              <a:spcBef>
                <a:spcPts val="0"/>
              </a:spcBef>
              <a:spcAft>
                <a:spcPts val="0"/>
              </a:spcAft>
              <a:buSzPts val="1800"/>
              <a:buChar char="●"/>
            </a:pPr>
            <a:r>
              <a:rPr lang="en-GB"/>
              <a:t>Customers stay in hotels with the expectation for best services.</a:t>
            </a:r>
            <a:endParaRPr/>
          </a:p>
          <a:p>
            <a:pPr marL="457200" lvl="0" indent="-342900" algn="just" rtl="0">
              <a:spcBef>
                <a:spcPts val="0"/>
              </a:spcBef>
              <a:spcAft>
                <a:spcPts val="0"/>
              </a:spcAft>
              <a:buSzPts val="1800"/>
              <a:buChar char="●"/>
            </a:pPr>
            <a:r>
              <a:rPr lang="en-GB"/>
              <a:t>Better customer service leads the organisation to have better relations with the customers</a:t>
            </a:r>
            <a:endParaRPr/>
          </a:p>
        </p:txBody>
      </p:sp>
      <p:pic>
        <p:nvPicPr>
          <p:cNvPr id="129" name="Google Shape;129;p19"/>
          <p:cNvPicPr preferRelativeResize="0"/>
          <p:nvPr/>
        </p:nvPicPr>
        <p:blipFill>
          <a:blip r:embed="rId3">
            <a:alphaModFix/>
          </a:blip>
          <a:stretch>
            <a:fillRect/>
          </a:stretch>
        </p:blipFill>
        <p:spPr>
          <a:xfrm>
            <a:off x="5092275" y="1294550"/>
            <a:ext cx="3289750" cy="2554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0"/>
          <p:cNvSpPr txBox="1">
            <a:spLocks noGrp="1"/>
          </p:cNvSpPr>
          <p:nvPr>
            <p:ph type="title"/>
          </p:nvPr>
        </p:nvSpPr>
        <p:spPr>
          <a:xfrm>
            <a:off x="311700" y="278625"/>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Explain the need to consider the role and function of guest services in general</a:t>
            </a:r>
            <a:endParaRPr/>
          </a:p>
        </p:txBody>
      </p:sp>
      <p:sp>
        <p:nvSpPr>
          <p:cNvPr id="135" name="Google Shape;135;p20"/>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SzPts val="1800"/>
              <a:buChar char="●"/>
            </a:pPr>
            <a:r>
              <a:rPr lang="en-GB"/>
              <a:t>It is essential that the customer does not get a chance to complain as it can affect the customer retention</a:t>
            </a:r>
            <a:endParaRPr/>
          </a:p>
          <a:p>
            <a:pPr marL="457200" lvl="0" indent="-342900" algn="just" rtl="0">
              <a:spcBef>
                <a:spcPts val="0"/>
              </a:spcBef>
              <a:spcAft>
                <a:spcPts val="0"/>
              </a:spcAft>
              <a:buSzPts val="1800"/>
              <a:buChar char="●"/>
            </a:pPr>
            <a:r>
              <a:rPr lang="en-GB"/>
              <a:t> When a customer is provided with the best guest services they would recommend the hotel to other guests</a:t>
            </a:r>
            <a:endParaRPr/>
          </a:p>
          <a:p>
            <a:pPr marL="457200" lvl="0" indent="-342900" algn="just" rtl="0">
              <a:spcBef>
                <a:spcPts val="0"/>
              </a:spcBef>
              <a:spcAft>
                <a:spcPts val="0"/>
              </a:spcAft>
              <a:buSzPts val="1800"/>
              <a:buChar char="●"/>
            </a:pPr>
            <a:r>
              <a:rPr lang="en-GB"/>
              <a:t>Best quality of service means good reviews on internet.</a:t>
            </a:r>
            <a:endParaRPr/>
          </a:p>
        </p:txBody>
      </p:sp>
      <p:pic>
        <p:nvPicPr>
          <p:cNvPr id="136" name="Google Shape;136;p20"/>
          <p:cNvPicPr preferRelativeResize="0"/>
          <p:nvPr/>
        </p:nvPicPr>
        <p:blipFill>
          <a:blip r:embed="rId3">
            <a:alphaModFix/>
          </a:blip>
          <a:stretch>
            <a:fillRect/>
          </a:stretch>
        </p:blipFill>
        <p:spPr>
          <a:xfrm>
            <a:off x="4724400" y="1528475"/>
            <a:ext cx="4107900" cy="208655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1"/>
          <p:cNvSpPr txBox="1">
            <a:spLocks noGrp="1"/>
          </p:cNvSpPr>
          <p:nvPr>
            <p:ph type="title"/>
          </p:nvPr>
        </p:nvSpPr>
        <p:spPr>
          <a:xfrm>
            <a:off x="311700" y="22605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Discuss the importance of hospitality and how hotels meet/exceed guest expectations</a:t>
            </a:r>
            <a:endParaRPr/>
          </a:p>
        </p:txBody>
      </p:sp>
      <p:sp>
        <p:nvSpPr>
          <p:cNvPr id="142" name="Google Shape;142;p21"/>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SzPts val="1800"/>
              <a:buChar char="●"/>
            </a:pPr>
            <a:r>
              <a:rPr lang="en-GB"/>
              <a:t>Hospitality refers to extending a warm welcoming to different travellers</a:t>
            </a:r>
            <a:endParaRPr/>
          </a:p>
          <a:p>
            <a:pPr marL="457200" lvl="0" indent="-342900" algn="just" rtl="0">
              <a:spcBef>
                <a:spcPts val="0"/>
              </a:spcBef>
              <a:spcAft>
                <a:spcPts val="0"/>
              </a:spcAft>
              <a:buSzPts val="1800"/>
              <a:buChar char="●"/>
            </a:pPr>
            <a:r>
              <a:rPr lang="en-GB"/>
              <a:t>Good hospitality means better customer loyalty.</a:t>
            </a:r>
            <a:endParaRPr/>
          </a:p>
          <a:p>
            <a:pPr marL="457200" lvl="0" indent="-342900" algn="just" rtl="0">
              <a:spcBef>
                <a:spcPts val="0"/>
              </a:spcBef>
              <a:spcAft>
                <a:spcPts val="0"/>
              </a:spcAft>
              <a:buSzPts val="1800"/>
              <a:buChar char="●"/>
            </a:pPr>
            <a:r>
              <a:rPr lang="en-GB"/>
              <a:t>Good hospitality means the organisation can build good relations with the customers</a:t>
            </a:r>
            <a:endParaRPr/>
          </a:p>
        </p:txBody>
      </p:sp>
      <p:pic>
        <p:nvPicPr>
          <p:cNvPr id="143" name="Google Shape;143;p21"/>
          <p:cNvPicPr preferRelativeResize="0"/>
          <p:nvPr/>
        </p:nvPicPr>
        <p:blipFill>
          <a:blip r:embed="rId3">
            <a:alphaModFix/>
          </a:blip>
          <a:stretch>
            <a:fillRect/>
          </a:stretch>
        </p:blipFill>
        <p:spPr>
          <a:xfrm>
            <a:off x="4960875" y="1229875"/>
            <a:ext cx="3762700" cy="21071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2"/>
          <p:cNvSpPr txBox="1">
            <a:spLocks noGrp="1"/>
          </p:cNvSpPr>
          <p:nvPr>
            <p:ph type="title"/>
          </p:nvPr>
        </p:nvSpPr>
        <p:spPr>
          <a:xfrm>
            <a:off x="311700" y="27860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Discuss the importance of hospitality and how hotels meet/exceed guest expectations</a:t>
            </a:r>
            <a:endParaRPr/>
          </a:p>
        </p:txBody>
      </p:sp>
      <p:sp>
        <p:nvSpPr>
          <p:cNvPr id="149" name="Google Shape;149;p22"/>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just" rtl="0">
              <a:spcBef>
                <a:spcPts val="0"/>
              </a:spcBef>
              <a:spcAft>
                <a:spcPts val="0"/>
              </a:spcAft>
              <a:buSzPts val="1800"/>
              <a:buChar char="●"/>
            </a:pPr>
            <a:r>
              <a:rPr lang="en-GB"/>
              <a:t>There are various ways an organisation meets the expectations of the customers.</a:t>
            </a:r>
            <a:endParaRPr/>
          </a:p>
          <a:p>
            <a:pPr marL="457200" lvl="0" indent="-342900" algn="just" rtl="0">
              <a:spcBef>
                <a:spcPts val="0"/>
              </a:spcBef>
              <a:spcAft>
                <a:spcPts val="0"/>
              </a:spcAft>
              <a:buSzPts val="1800"/>
              <a:buChar char="●"/>
            </a:pPr>
            <a:r>
              <a:rPr lang="en-GB"/>
              <a:t>One of the major methods is the use of technology in the hotels.</a:t>
            </a:r>
            <a:endParaRPr/>
          </a:p>
          <a:p>
            <a:pPr marL="457200" lvl="0" indent="-342900" algn="just" rtl="0">
              <a:spcBef>
                <a:spcPts val="0"/>
              </a:spcBef>
              <a:spcAft>
                <a:spcPts val="0"/>
              </a:spcAft>
              <a:buSzPts val="1800"/>
              <a:buChar char="●"/>
            </a:pPr>
            <a:r>
              <a:rPr lang="en-GB"/>
              <a:t>Another major is  market research </a:t>
            </a:r>
            <a:endParaRPr/>
          </a:p>
          <a:p>
            <a:pPr marL="457200" lvl="0" indent="-342900" algn="just" rtl="0">
              <a:spcBef>
                <a:spcPts val="0"/>
              </a:spcBef>
              <a:spcAft>
                <a:spcPts val="0"/>
              </a:spcAft>
              <a:buSzPts val="1800"/>
              <a:buChar char="●"/>
            </a:pPr>
            <a:r>
              <a:rPr lang="en-GB"/>
              <a:t>Another major way is allowing the customers to make some custom made choices</a:t>
            </a:r>
            <a:endParaRPr/>
          </a:p>
        </p:txBody>
      </p:sp>
      <p:pic>
        <p:nvPicPr>
          <p:cNvPr id="150" name="Google Shape;150;p22"/>
          <p:cNvPicPr preferRelativeResize="0"/>
          <p:nvPr/>
        </p:nvPicPr>
        <p:blipFill rotWithShape="1">
          <a:blip r:embed="rId3">
            <a:alphaModFix/>
          </a:blip>
          <a:srcRect r="17375"/>
          <a:stretch/>
        </p:blipFill>
        <p:spPr>
          <a:xfrm>
            <a:off x="4859400" y="1846950"/>
            <a:ext cx="3972900" cy="144960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Conclusion </a:t>
            </a:r>
            <a:endParaRPr/>
          </a:p>
        </p:txBody>
      </p:sp>
      <p:sp>
        <p:nvSpPr>
          <p:cNvPr id="156" name="Google Shape;156;p23"/>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Courtyard by Marriott is one of the biggest hospitality organisations</a:t>
            </a:r>
            <a:endParaRPr/>
          </a:p>
          <a:p>
            <a:pPr marL="457200" lvl="0" indent="-342900" algn="l" rtl="0">
              <a:spcBef>
                <a:spcPts val="0"/>
              </a:spcBef>
              <a:spcAft>
                <a:spcPts val="0"/>
              </a:spcAft>
              <a:buSzPts val="1800"/>
              <a:buChar char="●"/>
            </a:pPr>
            <a:r>
              <a:rPr lang="en-GB"/>
              <a:t>They basically target the individuals who are out on the road for travelling related to business</a:t>
            </a:r>
            <a:endParaRPr/>
          </a:p>
          <a:p>
            <a:pPr marL="457200" lvl="0" indent="-342900" algn="l" rtl="0">
              <a:spcBef>
                <a:spcPts val="0"/>
              </a:spcBef>
              <a:spcAft>
                <a:spcPts val="0"/>
              </a:spcAft>
              <a:buSzPts val="1800"/>
              <a:buChar char="●"/>
            </a:pPr>
            <a:r>
              <a:rPr lang="en-GB"/>
              <a:t>Guest services and hospitality are extremely crucial</a:t>
            </a:r>
            <a:endParaRPr/>
          </a:p>
        </p:txBody>
      </p:sp>
      <p:pic>
        <p:nvPicPr>
          <p:cNvPr id="157" name="Google Shape;157;p23"/>
          <p:cNvPicPr preferRelativeResize="0"/>
          <p:nvPr/>
        </p:nvPicPr>
        <p:blipFill>
          <a:blip r:embed="rId3">
            <a:alphaModFix/>
          </a:blip>
          <a:stretch>
            <a:fillRect/>
          </a:stretch>
        </p:blipFill>
        <p:spPr>
          <a:xfrm>
            <a:off x="4724400" y="1601475"/>
            <a:ext cx="4107900" cy="1940542"/>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4"/>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References </a:t>
            </a:r>
            <a:endParaRPr/>
          </a:p>
        </p:txBody>
      </p:sp>
      <p:sp>
        <p:nvSpPr>
          <p:cNvPr id="163" name="Google Shape;163;p24"/>
          <p:cNvSpPr txBox="1">
            <a:spLocks noGrp="1"/>
          </p:cNvSpPr>
          <p:nvPr>
            <p:ph type="body" idx="1"/>
          </p:nvPr>
        </p:nvSpPr>
        <p:spPr>
          <a:xfrm>
            <a:off x="311700" y="902250"/>
            <a:ext cx="8520600" cy="3339000"/>
          </a:xfrm>
          <a:prstGeom prst="rect">
            <a:avLst/>
          </a:prstGeom>
        </p:spPr>
        <p:txBody>
          <a:bodyPr spcFirstLastPara="1" wrap="square" lIns="91425" tIns="91425" rIns="91425" bIns="91425" anchor="t" anchorCtr="0">
            <a:normAutofit fontScale="47500" lnSpcReduction="20000"/>
          </a:bodyPr>
          <a:lstStyle/>
          <a:p>
            <a:pPr marL="457200" lvl="0" indent="-282892" algn="l" rtl="0">
              <a:spcBef>
                <a:spcPts val="0"/>
              </a:spcBef>
              <a:spcAft>
                <a:spcPts val="0"/>
              </a:spcAft>
              <a:buSzPct val="100000"/>
              <a:buChar char="●"/>
            </a:pPr>
            <a:r>
              <a:rPr lang="en-GB"/>
              <a:t>Ali, B.J., Gardi, B., Jabbar Othman, B., Ali Ahmed, S., Burhan Ismael, N., Abdalla Hamza, P., Mahmood Aziz, H., Sabir, B.Y., Sorguli, S. and Anwar, G., 2021. Hotel service quality: The impact of service quality on customer satisfaction in hospitality. Ali, BJ, Gardi, B., Othman, BJ, Ahmed, SA, Ismael, NB, Hamza, PA, Aziz, HM, Sabir, BY, Anwar, G.(2021). Hotel Service Quality: The Impact of Service Quality on Customer Satisfaction in Hospitality. International Journal of Engineering, Business and Management, 5(3), pp.14-28.</a:t>
            </a:r>
            <a:endParaRPr/>
          </a:p>
          <a:p>
            <a:pPr marL="457200" lvl="0" indent="-282892" algn="l" rtl="0">
              <a:spcBef>
                <a:spcPts val="0"/>
              </a:spcBef>
              <a:spcAft>
                <a:spcPts val="0"/>
              </a:spcAft>
              <a:buSzPct val="100000"/>
              <a:buChar char="●"/>
            </a:pPr>
            <a:r>
              <a:rPr lang="en-GB"/>
              <a:t>Compton, M. (2021) Courtyard by Marriott Signals Brand Evolution to reinvigorate its North American portfolio, Marriott International Newscenter (US). Available at: https://news.marriott.com/news/2021/12/08/courtyard-by-marriott-signals-brand-evolution-to-reinvigorate-its-north-american-portfolio (Accessed: January 20, 2023). </a:t>
            </a:r>
            <a:endParaRPr/>
          </a:p>
          <a:p>
            <a:pPr marL="457200" lvl="0" indent="-282892" algn="l" rtl="0">
              <a:spcBef>
                <a:spcPts val="0"/>
              </a:spcBef>
              <a:spcAft>
                <a:spcPts val="0"/>
              </a:spcAft>
              <a:buSzPct val="100000"/>
              <a:buChar char="●"/>
            </a:pPr>
            <a:r>
              <a:rPr lang="en-GB"/>
              <a:t>Courtyard by Marriott (2022) Courtyard experience, Courtyard by Marriott. Available at: https://courtyard.marriott.com/ (Accessed: January 20, 2023). </a:t>
            </a:r>
            <a:endParaRPr/>
          </a:p>
          <a:p>
            <a:pPr marL="457200" lvl="0" indent="-282892" algn="l" rtl="0">
              <a:spcBef>
                <a:spcPts val="0"/>
              </a:spcBef>
              <a:spcAft>
                <a:spcPts val="0"/>
              </a:spcAft>
              <a:buSzPct val="100000"/>
              <a:buChar char="●"/>
            </a:pPr>
            <a:r>
              <a:rPr lang="en-GB"/>
              <a:t>Dhiman, P. and Arora, S., 2020. A conceptual framework for identifying key employee branding dimensions: A study of hospitality industry. Journal of Innovation &amp; Knowledge, 5(3), pp.200-209.</a:t>
            </a:r>
            <a:endParaRPr/>
          </a:p>
          <a:p>
            <a:pPr marL="457200" lvl="0" indent="-282892" algn="l" rtl="0">
              <a:spcBef>
                <a:spcPts val="0"/>
              </a:spcBef>
              <a:spcAft>
                <a:spcPts val="0"/>
              </a:spcAft>
              <a:buSzPct val="100000"/>
              <a:buChar char="●"/>
            </a:pPr>
            <a:r>
              <a:rPr lang="en-GB"/>
              <a:t>Dhir, S., 2019. Marriott Hotels. In Cases in Strategic Management (pp. 147-162). Springer, Singapore. </a:t>
            </a:r>
            <a:endParaRPr/>
          </a:p>
          <a:p>
            <a:pPr marL="457200" lvl="0" indent="-282892" algn="l" rtl="0">
              <a:spcBef>
                <a:spcPts val="0"/>
              </a:spcBef>
              <a:spcAft>
                <a:spcPts val="0"/>
              </a:spcAft>
              <a:buSzPct val="100000"/>
              <a:buChar char="●"/>
            </a:pPr>
            <a:r>
              <a:rPr lang="en-GB"/>
              <a:t>Marriott (2022) Courtyard by Marriott, Marriott International Newscenter (US). Available at: https://news.marriott.com/brands/courtyard-by-marriott (Accessed: January 20, 2023).</a:t>
            </a:r>
            <a:endParaRPr/>
          </a:p>
          <a:p>
            <a:pPr marL="457200" lvl="0" indent="-282892" algn="l" rtl="0">
              <a:spcBef>
                <a:spcPts val="0"/>
              </a:spcBef>
              <a:spcAft>
                <a:spcPts val="0"/>
              </a:spcAft>
              <a:buSzPct val="100000"/>
              <a:buChar char="●"/>
            </a:pPr>
            <a:r>
              <a:rPr lang="en-GB"/>
              <a:t>Marriott (2022) Our passions, Courtyard by Marriott. Available at: https://courtyard.marriott.com/our-passions/ (Accessed: January 20, 2023). </a:t>
            </a:r>
            <a:endParaRPr/>
          </a:p>
          <a:p>
            <a:pPr marL="457200" lvl="0" indent="-282892" algn="l" rtl="0">
              <a:spcBef>
                <a:spcPts val="0"/>
              </a:spcBef>
              <a:spcAft>
                <a:spcPts val="0"/>
              </a:spcAft>
              <a:buSzPct val="100000"/>
              <a:buChar char="●"/>
            </a:pPr>
            <a:r>
              <a:rPr lang="en-GB"/>
              <a:t>Olimovich, D.I., 2020. The impact of innovative technologies for improving economy of hotels. Asian Journal of Multidimensional Research (AJMR), 9(5), pp.194-201.</a:t>
            </a:r>
            <a:endParaRPr/>
          </a:p>
          <a:p>
            <a:pPr marL="457200" lvl="0" indent="-282892" algn="l" rtl="0">
              <a:spcBef>
                <a:spcPts val="0"/>
              </a:spcBef>
              <a:spcAft>
                <a:spcPts val="0"/>
              </a:spcAft>
              <a:buSzPct val="100000"/>
              <a:buChar char="●"/>
            </a:pPr>
            <a:r>
              <a:rPr lang="en-GB"/>
              <a:t>Solnet, D., Subramony, M., Ford, R.C., Golubovskaya, M., Kang, H.J.A. and Hancer, M., 2019. Leveraging human touch in service interactions: lessons from hospitality. Journal of Service Management.</a:t>
            </a:r>
            <a:endParaRPr/>
          </a:p>
          <a:p>
            <a:pPr marL="457200" lvl="0" indent="-282892" algn="l" rtl="0">
              <a:spcBef>
                <a:spcPts val="0"/>
              </a:spcBef>
              <a:spcAft>
                <a:spcPts val="0"/>
              </a:spcAft>
              <a:buSzPct val="100000"/>
              <a:buChar char="●"/>
            </a:pPr>
            <a:r>
              <a:rPr lang="en-GB"/>
              <a:t>Wu, L.Z., Ye, Y., Cheng, X.M., Kwan, H.K. and Lyu, Y., 2020. Fuel the service fire: The effect of leader humor on frontline hospitality employees’ service performance and proactive customer service performance. International Journal of Contemporary Hospitality Management.</a:t>
            </a:r>
            <a:endParaRPr/>
          </a:p>
          <a:p>
            <a:pPr marL="457200" lvl="0" indent="-282892" algn="l" rtl="0">
              <a:spcBef>
                <a:spcPts val="0"/>
              </a:spcBef>
              <a:spcAft>
                <a:spcPts val="0"/>
              </a:spcAft>
              <a:buSzPct val="100000"/>
              <a:buChar char="●"/>
            </a:pPr>
            <a:r>
              <a:rPr lang="en-GB"/>
              <a:t>Ye, Y., Lyu, Y. and He, Y., 2019. Servant leadership and proactive customer service performance. International Journal of Contemporary Hospitality Management, 31(3), pp.1330-1347.</a:t>
            </a:r>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2786</Words>
  <Application>Microsoft Office PowerPoint</Application>
  <PresentationFormat>Презентация на цял екран (16:9)</PresentationFormat>
  <Paragraphs>71</Paragraphs>
  <Slides>12</Slides>
  <Notes>12</Notes>
  <HiddenSlides>0</HiddenSlides>
  <MMClips>0</MMClips>
  <ScaleCrop>false</ScaleCrop>
  <HeadingPairs>
    <vt:vector size="6" baseType="variant">
      <vt:variant>
        <vt:lpstr>Използвани шрифтове</vt:lpstr>
      </vt:variant>
      <vt:variant>
        <vt:i4>2</vt:i4>
      </vt:variant>
      <vt:variant>
        <vt:lpstr>Тема</vt:lpstr>
      </vt:variant>
      <vt:variant>
        <vt:i4>1</vt:i4>
      </vt:variant>
      <vt:variant>
        <vt:lpstr>Заглавия на слайдовете</vt:lpstr>
      </vt:variant>
      <vt:variant>
        <vt:i4>12</vt:i4>
      </vt:variant>
    </vt:vector>
  </HeadingPairs>
  <TitlesOfParts>
    <vt:vector size="15" baseType="lpstr">
      <vt:lpstr>Arial</vt:lpstr>
      <vt:lpstr>Roboto</vt:lpstr>
      <vt:lpstr>Geometric</vt:lpstr>
      <vt:lpstr> International Hotel Management</vt:lpstr>
      <vt:lpstr>Introduction </vt:lpstr>
      <vt:lpstr>Briefly introduce your chosen hotel location</vt:lpstr>
      <vt:lpstr>Identify the hotel’s main consumers</vt:lpstr>
      <vt:lpstr>Outline the nature, scope and role of the guest services and facilities that are provided to these guests by the hotel</vt:lpstr>
      <vt:lpstr>Outline the nature, scope and role of the guest services and facilities that are provided to these guests by the hotel</vt:lpstr>
      <vt:lpstr>Explain the need to consider the role and function of guest services in general</vt:lpstr>
      <vt:lpstr>Explain the need to consider the role and function of guest services in general</vt:lpstr>
      <vt:lpstr>Discuss the importance of hospitality and how hotels meet/exceed guest expectations</vt:lpstr>
      <vt:lpstr>Discuss the importance of hospitality and how hotels meet/exceed guest expectations</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mac</dc:creator>
  <cp:lastModifiedBy>Asus</cp:lastModifiedBy>
  <cp:revision>3</cp:revision>
  <dcterms:modified xsi:type="dcterms:W3CDTF">2023-02-08T10:40:52Z</dcterms:modified>
</cp:coreProperties>
</file>